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37" r:id="rId3"/>
    <p:sldId id="638" r:id="rId4"/>
    <p:sldId id="434" r:id="rId5"/>
    <p:sldId id="436" r:id="rId6"/>
    <p:sldId id="435" r:id="rId7"/>
    <p:sldId id="438" r:id="rId8"/>
    <p:sldId id="639" r:id="rId9"/>
    <p:sldId id="437" r:id="rId10"/>
    <p:sldId id="64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E5B4-643A-E490-8168-2BFFE5CB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Matrix addition by CUDA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FC98E8-97AE-34FF-5B5F-49E8F22E160E}"/>
              </a:ext>
            </a:extLst>
          </p:cNvPr>
          <p:cNvSpPr/>
          <p:nvPr/>
        </p:nvSpPr>
        <p:spPr>
          <a:xfrm>
            <a:off x="1809127" y="6488668"/>
            <a:ext cx="14398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matadd.cu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9A346-30EC-54EC-DDFC-C217F831B86F}"/>
              </a:ext>
            </a:extLst>
          </p:cNvPr>
          <p:cNvSpPr txBox="1"/>
          <p:nvPr/>
        </p:nvSpPr>
        <p:spPr>
          <a:xfrm>
            <a:off x="999810" y="1548419"/>
            <a:ext cx="10435213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rows;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cols;</a:t>
            </a: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data;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 CPU memory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float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data_device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" altLang="zh-CN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//GPU </a:t>
            </a:r>
            <a:r>
              <a:rPr lang="en" altLang="zh-CN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mememory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createMatrix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freeMatrix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addCPU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addGPU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pMat1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Matrix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pMat3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etc.</a:t>
            </a:r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-US" altLang="zh-CN" dirty="0"/>
              <a:t>1.c, 2.c, 3.h</a:t>
            </a:r>
            <a:endParaRPr lang="en" altLang="zh-CN" dirty="0"/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matrix/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Acceleration using GPU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42A22-AC9E-1B0C-C065-8F1E66EF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GPUs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90CB0-E4F5-8D31-9363-036D3AEA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8" y="1346045"/>
            <a:ext cx="6934202" cy="1625755"/>
          </a:xfrm>
        </p:spPr>
        <p:txBody>
          <a:bodyPr>
            <a:normAutofit fontScale="85000" lnSpcReduction="20000"/>
          </a:bodyPr>
          <a:lstStyle/>
          <a:p>
            <a:r>
              <a:rPr kumimoji="1" lang="en" altLang="zh-CN" dirty="0"/>
              <a:t>Graphics Processing Unit </a:t>
            </a:r>
            <a:r>
              <a:rPr kumimoji="1" lang="en-US" altLang="zh-CN" dirty="0"/>
              <a:t>(GPU)</a:t>
            </a:r>
            <a:endParaRPr kumimoji="1" lang="en" altLang="zh-CN" dirty="0"/>
          </a:p>
          <a:p>
            <a:r>
              <a:rPr kumimoji="1" lang="en" altLang="zh-CN" dirty="0"/>
              <a:t>Higher instruction throughput and memory bandwidth than CPU</a:t>
            </a:r>
          </a:p>
          <a:p>
            <a:r>
              <a:rPr kumimoji="1" lang="en" altLang="zh-CN" dirty="0"/>
              <a:t>Devices: Nvidia</a:t>
            </a:r>
            <a:r>
              <a:rPr kumimoji="1" lang="zh-CN" altLang="en-US" dirty="0"/>
              <a:t> </a:t>
            </a:r>
            <a:r>
              <a:rPr kumimoji="1" lang="en" altLang="zh-CN" dirty="0"/>
              <a:t>GeForce RTX 4090, Nvidia</a:t>
            </a:r>
            <a:r>
              <a:rPr kumimoji="1" lang="zh-CN" altLang="en-US" dirty="0"/>
              <a:t> </a:t>
            </a:r>
            <a:r>
              <a:rPr kumimoji="1" lang="en" altLang="zh-CN" dirty="0"/>
              <a:t>H100, Huawei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Ascend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昇腾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910</a:t>
            </a:r>
            <a:r>
              <a:rPr kumimoji="1" lang="en" altLang="zh-CN" dirty="0"/>
              <a:t>B, </a:t>
            </a:r>
            <a:r>
              <a:rPr kumimoji="1" lang="en" altLang="zh-CN" dirty="0" err="1"/>
              <a:t>etc</a:t>
            </a:r>
            <a:endParaRPr kumimoji="1" lang="en" altLang="zh-CN" dirty="0"/>
          </a:p>
          <a:p>
            <a:endParaRPr kumimoji="1"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1F9F8-A922-1DF0-0FE8-577C37A51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954" y="3543301"/>
            <a:ext cx="3891677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21D6C2-8AB8-1DAC-DDB6-55AB6FE14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0" r="24063"/>
          <a:stretch/>
        </p:blipFill>
        <p:spPr bwMode="auto">
          <a:xfrm>
            <a:off x="8296275" y="938262"/>
            <a:ext cx="3676650" cy="437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176DA-02E2-DA28-DD5B-BF794C48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CPU vs GPU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E7C5A-17BB-D956-11B2-EEA85C6D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9877426" cy="134953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GPU has much more cores, good for parallel computations, not good for a single-thread program with complex logics.</a:t>
            </a:r>
          </a:p>
          <a:p>
            <a:r>
              <a:rPr kumimoji="1" lang="en-US" altLang="zh-CN" dirty="0"/>
              <a:t>The data transfer between the CPU memory and GPU memory maybe a bottleneck.</a:t>
            </a:r>
            <a:endParaRPr kumimoji="1" lang="zh-CN" altLang="en-US" dirty="0"/>
          </a:p>
        </p:txBody>
      </p:sp>
      <p:pic>
        <p:nvPicPr>
          <p:cNvPr id="7" name="图片 6" descr="图形用户界面, 图表&#10;&#10;描述已自动生成">
            <a:extLst>
              <a:ext uri="{FF2B5EF4-FFF2-40B4-BE49-F238E27FC236}">
                <a16:creationId xmlns:a16="http://schemas.microsoft.com/office/drawing/2014/main" id="{D1263938-4BB8-A967-CB6D-47A1CC04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66" y="2814765"/>
            <a:ext cx="7380478" cy="36472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43A4D2-7971-8611-2E28-BE1F8B6EEFA6}"/>
              </a:ext>
            </a:extLst>
          </p:cNvPr>
          <p:cNvSpPr txBox="1"/>
          <p:nvPr/>
        </p:nvSpPr>
        <p:spPr>
          <a:xfrm>
            <a:off x="1229867" y="6462039"/>
            <a:ext cx="996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https://docs.nvidia.com/cuda/cuda-c-programming-guide/index.html</a:t>
            </a:r>
          </a:p>
        </p:txBody>
      </p:sp>
      <p:sp>
        <p:nvSpPr>
          <p:cNvPr id="10" name="左右箭头 9">
            <a:extLst>
              <a:ext uri="{FF2B5EF4-FFF2-40B4-BE49-F238E27FC236}">
                <a16:creationId xmlns:a16="http://schemas.microsoft.com/office/drawing/2014/main" id="{A56DF016-607B-E652-9FB2-A422D0C7D252}"/>
              </a:ext>
            </a:extLst>
          </p:cNvPr>
          <p:cNvSpPr/>
          <p:nvPr/>
        </p:nvSpPr>
        <p:spPr>
          <a:xfrm>
            <a:off x="5135407" y="5686648"/>
            <a:ext cx="1112196" cy="266679"/>
          </a:xfrm>
          <a:prstGeom prst="left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49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E96E2-3A04-9672-2F93-018E681F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07" y="2044698"/>
            <a:ext cx="3526261" cy="833631"/>
          </a:xfrm>
        </p:spPr>
        <p:txBody>
          <a:bodyPr/>
          <a:lstStyle/>
          <a:p>
            <a:r>
              <a:rPr kumimoji="1" lang="en-US" altLang="zh-CN" dirty="0"/>
              <a:t>CUDA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2BF54-69B6-880B-0EFC-B2433A58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8329"/>
            <a:ext cx="4570380" cy="3298634"/>
          </a:xfrm>
        </p:spPr>
        <p:txBody>
          <a:bodyPr/>
          <a:lstStyle/>
          <a:p>
            <a:r>
              <a:rPr kumimoji="1" lang="en-US" altLang="zh-CN" dirty="0"/>
              <a:t>By Nvidia, a parallel compute engine in Nvidia GPUs </a:t>
            </a:r>
          </a:p>
          <a:p>
            <a:r>
              <a:rPr kumimoji="1" lang="en" altLang="zh-CN" dirty="0"/>
              <a:t>A software environment, </a:t>
            </a:r>
          </a:p>
          <a:p>
            <a:r>
              <a:rPr kumimoji="1" lang="en" altLang="zh-CN" dirty="0"/>
              <a:t>Use a subset of C++ as its high-level programming language. 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3CF6C08-7C5A-6305-D26D-F016F7B176C7}"/>
              </a:ext>
            </a:extLst>
          </p:cNvPr>
          <p:cNvSpPr txBox="1">
            <a:spLocks/>
          </p:cNvSpPr>
          <p:nvPr/>
        </p:nvSpPr>
        <p:spPr>
          <a:xfrm>
            <a:off x="7177392" y="3107472"/>
            <a:ext cx="4570380" cy="178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By Huawei, for Huawei GPUs </a:t>
            </a:r>
          </a:p>
          <a:p>
            <a:r>
              <a:rPr kumimoji="1" lang="en" altLang="zh-CN" dirty="0"/>
              <a:t>Similar to CUDA</a:t>
            </a: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653D30E-81F8-DB4C-9D2C-96FF6B4EC8BB}"/>
              </a:ext>
            </a:extLst>
          </p:cNvPr>
          <p:cNvSpPr txBox="1">
            <a:spLocks/>
          </p:cNvSpPr>
          <p:nvPr/>
        </p:nvSpPr>
        <p:spPr>
          <a:xfrm>
            <a:off x="7177392" y="2044698"/>
            <a:ext cx="3526261" cy="833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/>
              <a:t>Ascend C</a:t>
            </a:r>
            <a:endParaRPr kumimoji="1" lang="zh-CN" alt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1CAC72E-82CC-03B3-B5EB-233E4253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07" y="1097852"/>
            <a:ext cx="3707048" cy="69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B5522995-3003-4C50-DD54-DE4C2CCE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466" y="936681"/>
            <a:ext cx="1685527" cy="17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44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E5B4-643A-E490-8168-2BFFE5CB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Hello, CUDA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E3927-435F-70F9-0B9A-E76C1518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52"/>
            <a:ext cx="9534526" cy="1234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The keyword </a:t>
            </a:r>
            <a:r>
              <a:rPr kumimoji="1" lang="en-US" altLang="zh-CN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__global__  </a:t>
            </a:r>
            <a:r>
              <a:rPr kumimoji="1" lang="en-US" altLang="zh-CN" dirty="0"/>
              <a:t>indicates the function:</a:t>
            </a:r>
          </a:p>
          <a:p>
            <a:r>
              <a:rPr kumimoji="1" lang="en-US" altLang="zh-CN" dirty="0"/>
              <a:t>Runs on the device (GPU)</a:t>
            </a:r>
          </a:p>
          <a:p>
            <a:r>
              <a:rPr kumimoji="1" lang="en-US" altLang="zh-CN" dirty="0"/>
              <a:t>Can be called from the host (CPU)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5FD43-890D-3866-15FA-60E3A8AEC351}"/>
              </a:ext>
            </a:extLst>
          </p:cNvPr>
          <p:cNvSpPr txBox="1"/>
          <p:nvPr/>
        </p:nvSpPr>
        <p:spPr>
          <a:xfrm>
            <a:off x="838200" y="2520191"/>
            <a:ext cx="8572837" cy="3385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__global__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mykernel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6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"Hello, CUDA. I'm Thread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in Block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 </a:t>
            </a:r>
            <a:r>
              <a:rPr lang="en" altLang="zh-CN" sz="16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blockDim</a:t>
            </a:r>
            <a:r>
              <a:rPr lang="en" altLang="zh-CN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" altLang="zh-CN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sz="16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" altLang="zh-CN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     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threadIdx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blockIdx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blockDim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mykernel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&lt;&lt;&lt;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&gt;&gt;&gt;();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60EBB3-A13B-BB7C-6E0C-AA2E0B3B52A2}"/>
              </a:ext>
            </a:extLst>
          </p:cNvPr>
          <p:cNvSpPr/>
          <p:nvPr/>
        </p:nvSpPr>
        <p:spPr>
          <a:xfrm>
            <a:off x="1728207" y="5987177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hellocuda.cu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B11278-B12E-4221-6BE1-919597935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93" y="4212962"/>
            <a:ext cx="5442887" cy="25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C39D2-3364-7AA9-710C-378C1A1821D9}"/>
              </a:ext>
            </a:extLst>
          </p:cNvPr>
          <p:cNvSpPr txBox="1"/>
          <p:nvPr/>
        </p:nvSpPr>
        <p:spPr>
          <a:xfrm>
            <a:off x="1189407" y="6593779"/>
            <a:ext cx="5300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https://docs.nvidia.com/cuda/cuda-c-programming-guide/index.html</a:t>
            </a:r>
          </a:p>
        </p:txBody>
      </p:sp>
    </p:spTree>
    <p:extLst>
      <p:ext uri="{BB962C8B-B14F-4D97-AF65-F5344CB8AC3E}">
        <p14:creationId xmlns:p14="http://schemas.microsoft.com/office/powerpoint/2010/main" val="18521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E5B4-643A-E490-8168-2BFFE5CB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addition by CUDA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5FD43-890D-3866-15FA-60E3A8AEC351}"/>
              </a:ext>
            </a:extLst>
          </p:cNvPr>
          <p:cNvSpPr txBox="1"/>
          <p:nvPr/>
        </p:nvSpPr>
        <p:spPr>
          <a:xfrm>
            <a:off x="396842" y="2116957"/>
            <a:ext cx="11495237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__global__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input1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output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int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blockDim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blockIdx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" altLang="zh-CN" sz="16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threadIdx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.x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    output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input1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+ </a:t>
            </a:r>
            <a:r>
              <a:rPr lang="en" altLang="zh-CN" sz="16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input2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add&lt;&lt;&lt;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&gt;&gt;&gt;(cudaVec1, cudaVec2, cudaVec3, </a:t>
            </a:r>
            <a:r>
              <a:rPr lang="en" altLang="zh-CN" sz="16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  <a:b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16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1F183E-949B-03C7-1B51-8E96FFC2006C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highlight>
                  <a:srgbClr val="FFFF00"/>
                </a:highlight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arrayadd.cu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35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33125</TotalTime>
  <Words>586</Words>
  <Application>Microsoft Macintosh PowerPoint</Application>
  <PresentationFormat>宽屏</PresentationFormat>
  <Paragraphs>81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Improve Your Source Code</vt:lpstr>
      <vt:lpstr>Suggestions to your Project 3</vt:lpstr>
      <vt:lpstr>Acceleration using GPU</vt:lpstr>
      <vt:lpstr>Typical GPUs</vt:lpstr>
      <vt:lpstr>CPU vs GPU</vt:lpstr>
      <vt:lpstr>CUDA</vt:lpstr>
      <vt:lpstr>Hello, CUDA</vt:lpstr>
      <vt:lpstr>Array addition by CUDA</vt:lpstr>
      <vt:lpstr>Matrix addition by CUDA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1305</cp:revision>
  <dcterms:created xsi:type="dcterms:W3CDTF">2020-09-05T08:11:12Z</dcterms:created>
  <dcterms:modified xsi:type="dcterms:W3CDTF">2024-05-18T04:40:07Z</dcterms:modified>
  <cp:category/>
</cp:coreProperties>
</file>