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1077" r:id="rId3"/>
    <p:sldId id="1036" r:id="rId4"/>
    <p:sldId id="416" r:id="rId5"/>
    <p:sldId id="340" r:id="rId6"/>
    <p:sldId id="432" r:id="rId7"/>
    <p:sldId id="434" r:id="rId8"/>
    <p:sldId id="417" r:id="rId9"/>
    <p:sldId id="1073" r:id="rId10"/>
    <p:sldId id="1075" r:id="rId11"/>
    <p:sldId id="1074" r:id="rId12"/>
    <p:sldId id="1037" r:id="rId13"/>
    <p:sldId id="1070" r:id="rId14"/>
    <p:sldId id="1068" r:id="rId15"/>
    <p:sldId id="1071" r:id="rId16"/>
    <p:sldId id="1039" r:id="rId17"/>
    <p:sldId id="1078" r:id="rId18"/>
    <p:sldId id="1079" r:id="rId19"/>
    <p:sldId id="1080" r:id="rId20"/>
    <p:sldId id="574" r:id="rId21"/>
    <p:sldId id="1076" r:id="rId22"/>
    <p:sldId id="1065" r:id="rId23"/>
    <p:sldId id="107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DAD36DEC-C341-44F9-B2A6-084DEED868A8}">
          <p14:sldIdLst>
            <p14:sldId id="256"/>
            <p14:sldId id="1077"/>
          </p14:sldIdLst>
        </p14:section>
        <p14:section name="C++" id="{341ADEED-BD99-4592-8D52-538B18758B46}">
          <p14:sldIdLst>
            <p14:sldId id="1036"/>
            <p14:sldId id="416"/>
            <p14:sldId id="340"/>
            <p14:sldId id="432"/>
            <p14:sldId id="434"/>
            <p14:sldId id="417"/>
            <p14:sldId id="1073"/>
            <p14:sldId id="1075"/>
            <p14:sldId id="1074"/>
            <p14:sldId id="1037"/>
            <p14:sldId id="1070"/>
            <p14:sldId id="1068"/>
            <p14:sldId id="1071"/>
            <p14:sldId id="1039"/>
          </p14:sldIdLst>
        </p14:section>
        <p14:section name="python" id="{D4FB8538-9EA6-4DEC-B84F-C01D5005CE44}">
          <p14:sldIdLst>
            <p14:sldId id="1078"/>
            <p14:sldId id="1079"/>
            <p14:sldId id="1080"/>
          </p14:sldIdLst>
        </p14:section>
        <p14:section name="exercises" id="{EBB335C4-4711-4EB9-B4F8-6CB2DA21A0BF}">
          <p14:sldIdLst>
            <p14:sldId id="574"/>
            <p14:sldId id="1076"/>
            <p14:sldId id="1065"/>
            <p14:sldId id="10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0345" autoAdjust="0"/>
    <p:restoredTop sz="94660"/>
  </p:normalViewPr>
  <p:slideViewPr>
    <p:cSldViewPr snapToGrid="0">
      <p:cViewPr varScale="1">
        <p:scale>
          <a:sx n="65" d="100"/>
          <a:sy n="65" d="100"/>
        </p:scale>
        <p:origin x="224" y="2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2025/4/8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4</a:t>
            </a:fld>
            <a:endParaRPr lang="en-US" altLang="zh-CN">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5</a:t>
            </a:fld>
            <a:endParaRPr lang="en-US" altLang="zh-CN">
              <a:solidFill>
                <a:prstClr val="black"/>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sym typeface="+mn-ea"/>
              </a:rPr>
              <a:t>Advanced</a:t>
            </a:r>
            <a:r>
              <a:rPr lang="zh-CN" altLang="en-US" b="1" dirty="0">
                <a:latin typeface="Franklin Gothic Demi" panose="020B0703020102020204" pitchFamily="34" charset="0"/>
                <a:sym typeface="+mn-ea"/>
              </a:rPr>
              <a:t> </a:t>
            </a:r>
            <a:r>
              <a:rPr lang="en-US" altLang="zh-CN" b="1" dirty="0">
                <a:latin typeface="Franklin Gothic Demi" panose="020B0703020102020204" pitchFamily="34" charset="0"/>
                <a:sym typeface="+mn-ea"/>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9, Class(1)</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于仕琪，王薇</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070403" y="2825043"/>
            <a:ext cx="9903402" cy="3623196"/>
          </a:xfrm>
          <a:prstGeom prst="rect">
            <a:avLst/>
          </a:prstGeom>
        </p:spPr>
      </p:pic>
      <p:sp>
        <p:nvSpPr>
          <p:cNvPr id="2" name="标题 1"/>
          <p:cNvSpPr>
            <a:spLocks noGrp="1"/>
          </p:cNvSpPr>
          <p:nvPr>
            <p:ph type="title"/>
          </p:nvPr>
        </p:nvSpPr>
        <p:spPr/>
        <p:txBody>
          <a:bodyPr>
            <a:normAutofit/>
          </a:bodyPr>
          <a:lstStyle/>
          <a:p>
            <a:r>
              <a:rPr lang="en-US" altLang="zh-CN" sz="3200" b="1" dirty="0">
                <a:sym typeface="+mn-ea"/>
              </a:rPr>
              <a:t>Static member functions</a:t>
            </a:r>
            <a:endParaRPr lang="zh-CN" altLang="en-US" sz="3200" b="1" dirty="0"/>
          </a:p>
        </p:txBody>
      </p:sp>
      <p:sp>
        <p:nvSpPr>
          <p:cNvPr id="9" name="文本框 8"/>
          <p:cNvSpPr txBox="1"/>
          <p:nvPr/>
        </p:nvSpPr>
        <p:spPr>
          <a:xfrm>
            <a:off x="890766" y="1097852"/>
            <a:ext cx="10632141" cy="156845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 static member function can be invoked independently of a class object in exactly this way.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A member function can be declared as static only if it does not access any non-static class members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 We make it static by prefacing its declaration within the class definition with the keyword </a:t>
            </a:r>
            <a:r>
              <a:rPr kumimoji="0" lang="en-US" altLang="zh-CN" sz="24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static</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nvGrpSpPr>
          <p:cNvPr id="6" name="组合 5"/>
          <p:cNvGrpSpPr/>
          <p:nvPr/>
        </p:nvGrpSpPr>
        <p:grpSpPr>
          <a:xfrm>
            <a:off x="1452280" y="4292828"/>
            <a:ext cx="5249569" cy="1535315"/>
            <a:chOff x="1284479" y="4497050"/>
            <a:chExt cx="5784254" cy="1691690"/>
          </a:xfrm>
        </p:grpSpPr>
        <p:sp>
          <p:nvSpPr>
            <p:cNvPr id="7" name="矩形 6"/>
            <p:cNvSpPr/>
            <p:nvPr/>
          </p:nvSpPr>
          <p:spPr>
            <a:xfrm>
              <a:off x="1284479" y="5097172"/>
              <a:ext cx="2429939" cy="109156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35"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8" name="组合 7"/>
            <p:cNvGrpSpPr/>
            <p:nvPr/>
          </p:nvGrpSpPr>
          <p:grpSpPr>
            <a:xfrm>
              <a:off x="3457905" y="4497050"/>
              <a:ext cx="3610828" cy="637924"/>
              <a:chOff x="1369251" y="3937303"/>
              <a:chExt cx="3610828" cy="637924"/>
            </a:xfrm>
          </p:grpSpPr>
          <p:cxnSp>
            <p:nvCxnSpPr>
              <p:cNvPr id="10" name="直接箭头连接符 9"/>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1"/>
              <p:cNvSpPr txBox="1"/>
              <p:nvPr/>
            </p:nvSpPr>
            <p:spPr>
              <a:xfrm>
                <a:off x="1753520" y="3937303"/>
                <a:ext cx="3226559" cy="3788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3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Define a static member function</a:t>
                </a:r>
                <a:endParaRPr kumimoji="0" lang="zh-CN" altLang="en-US" sz="163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524590" y="1420847"/>
            <a:ext cx="5581650" cy="4514850"/>
          </a:xfrm>
          <a:prstGeom prst="rect">
            <a:avLst/>
          </a:prstGeom>
        </p:spPr>
      </p:pic>
      <p:sp>
        <p:nvSpPr>
          <p:cNvPr id="6" name="文本框 5"/>
          <p:cNvSpPr txBox="1"/>
          <p:nvPr/>
        </p:nvSpPr>
        <p:spPr>
          <a:xfrm>
            <a:off x="1860943" y="675969"/>
            <a:ext cx="750608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You can use object or class to access the static members.</a:t>
            </a:r>
            <a:endParaRPr kumimoji="0" lang="zh-CN" altLang="en-US"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7" name="矩形 6"/>
          <p:cNvSpPr/>
          <p:nvPr/>
        </p:nvSpPr>
        <p:spPr>
          <a:xfrm>
            <a:off x="3367668" y="4007234"/>
            <a:ext cx="1494264" cy="2118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8" name="矩形 7"/>
          <p:cNvSpPr/>
          <p:nvPr/>
        </p:nvSpPr>
        <p:spPr>
          <a:xfrm>
            <a:off x="3564671" y="4851005"/>
            <a:ext cx="2211659" cy="21187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2"/>
          <a:stretch>
            <a:fillRect/>
          </a:stretch>
        </p:blipFill>
        <p:spPr>
          <a:xfrm>
            <a:off x="955281" y="2730930"/>
            <a:ext cx="4057004" cy="3352090"/>
          </a:xfrm>
          <a:prstGeom prst="rect">
            <a:avLst/>
          </a:prstGeom>
        </p:spPr>
      </p:pic>
      <p:sp>
        <p:nvSpPr>
          <p:cNvPr id="2" name="标题 1"/>
          <p:cNvSpPr>
            <a:spLocks noGrp="1"/>
          </p:cNvSpPr>
          <p:nvPr>
            <p:ph type="title"/>
          </p:nvPr>
        </p:nvSpPr>
        <p:spPr/>
        <p:txBody>
          <a:bodyPr>
            <a:normAutofit/>
          </a:bodyPr>
          <a:lstStyle/>
          <a:p>
            <a:r>
              <a:rPr lang="en-US" altLang="zh-CN" sz="3200" b="1" dirty="0">
                <a:sym typeface="+mn-ea"/>
              </a:rPr>
              <a:t>Const member variables</a:t>
            </a:r>
            <a:endParaRPr lang="zh-CN" altLang="en-US" sz="3200" b="1" dirty="0"/>
          </a:p>
        </p:txBody>
      </p:sp>
      <p:sp>
        <p:nvSpPr>
          <p:cNvPr id="9" name="文本框 8"/>
          <p:cNvSpPr txBox="1"/>
          <p:nvPr/>
        </p:nvSpPr>
        <p:spPr>
          <a:xfrm>
            <a:off x="1088312" y="881366"/>
            <a:ext cx="10416988" cy="1569660"/>
          </a:xfrm>
          <a:prstGeom prst="rect">
            <a:avLst/>
          </a:prstGeom>
          <a:noFill/>
        </p:spPr>
        <p:txBody>
          <a:bodyPr wrap="square">
            <a:spAutoFit/>
          </a:bodyPr>
          <a:lstStyle/>
          <a:p>
            <a:pPr algn="l"/>
            <a:r>
              <a:rPr lang="en-US" altLang="zh-CN" sz="2400" dirty="0"/>
              <a:t>The </a:t>
            </a:r>
            <a:r>
              <a:rPr lang="en-US" altLang="zh-CN" sz="2400" b="1" dirty="0"/>
              <a:t>const</a:t>
            </a:r>
            <a:r>
              <a:rPr lang="en-US" altLang="zh-CN" sz="2400" dirty="0"/>
              <a:t> keyword specifies that a variable’s value is constant and tells the compiler to prevent the programmer from modifying it. If some member variables need not be modified, these variables can be defined as </a:t>
            </a:r>
            <a:r>
              <a:rPr lang="en-US" altLang="zh-CN" sz="2400" b="1" dirty="0">
                <a:solidFill>
                  <a:srgbClr val="00B0F0"/>
                </a:solidFill>
              </a:rPr>
              <a:t>const</a:t>
            </a:r>
            <a:r>
              <a:rPr lang="en-US" altLang="zh-CN" sz="2400" dirty="0"/>
              <a:t>. These const member variables can  be initialized by </a:t>
            </a:r>
            <a:r>
              <a:rPr lang="en-US" altLang="zh-CN" sz="2400" b="1" dirty="0">
                <a:solidFill>
                  <a:srgbClr val="00B0F0"/>
                </a:solidFill>
              </a:rPr>
              <a:t>initialization list </a:t>
            </a:r>
            <a:r>
              <a:rPr lang="en-US" altLang="zh-CN" sz="2400" dirty="0"/>
              <a:t>in the constructor.</a:t>
            </a:r>
          </a:p>
        </p:txBody>
      </p:sp>
      <p:grpSp>
        <p:nvGrpSpPr>
          <p:cNvPr id="12" name="组合 11"/>
          <p:cNvGrpSpPr/>
          <p:nvPr/>
        </p:nvGrpSpPr>
        <p:grpSpPr>
          <a:xfrm>
            <a:off x="1299053" y="3324569"/>
            <a:ext cx="3909250" cy="681578"/>
            <a:chOff x="1284481" y="4662663"/>
            <a:chExt cx="4307411" cy="750997"/>
          </a:xfrm>
        </p:grpSpPr>
        <p:sp>
          <p:nvSpPr>
            <p:cNvPr id="13" name="矩形 12"/>
            <p:cNvSpPr/>
            <p:nvPr/>
          </p:nvSpPr>
          <p:spPr>
            <a:xfrm>
              <a:off x="1284481" y="5097172"/>
              <a:ext cx="1377515" cy="3164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14" name="组合 13"/>
            <p:cNvGrpSpPr/>
            <p:nvPr/>
          </p:nvGrpSpPr>
          <p:grpSpPr>
            <a:xfrm>
              <a:off x="2572329" y="4662663"/>
              <a:ext cx="3019563" cy="601056"/>
              <a:chOff x="483675" y="4102916"/>
              <a:chExt cx="3019563" cy="601056"/>
            </a:xfrm>
          </p:grpSpPr>
          <p:cxnSp>
            <p:nvCxnSpPr>
              <p:cNvPr id="15" name="直接箭头连接符 14"/>
              <p:cNvCxnSpPr/>
              <p:nvPr/>
            </p:nvCxnSpPr>
            <p:spPr>
              <a:xfrm flipH="1">
                <a:off x="483675" y="4387483"/>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1"/>
              <p:cNvSpPr txBox="1"/>
              <p:nvPr/>
            </p:nvSpPr>
            <p:spPr>
              <a:xfrm>
                <a:off x="1052148" y="4102916"/>
                <a:ext cx="2451090" cy="378830"/>
              </a:xfrm>
              <a:prstGeom prst="rect">
                <a:avLst/>
              </a:prstGeom>
              <a:noFill/>
            </p:spPr>
            <p:txBody>
              <a:bodyPr wrap="none" rtlCol="0">
                <a:spAutoFit/>
              </a:bodyPr>
              <a:lstStyle/>
              <a:p>
                <a:r>
                  <a:rPr lang="en-US" altLang="zh-CN" sz="1635" dirty="0"/>
                  <a:t>const member variable</a:t>
                </a:r>
                <a:endParaRPr lang="zh-CN" altLang="en-US" sz="1635" dirty="0"/>
              </a:p>
            </p:txBody>
          </p:sp>
        </p:grpSp>
      </p:grpSp>
      <p:grpSp>
        <p:nvGrpSpPr>
          <p:cNvPr id="18" name="组合 17"/>
          <p:cNvGrpSpPr/>
          <p:nvPr/>
        </p:nvGrpSpPr>
        <p:grpSpPr>
          <a:xfrm>
            <a:off x="1304646" y="3682497"/>
            <a:ext cx="7226312" cy="758604"/>
            <a:chOff x="1284481" y="4587716"/>
            <a:chExt cx="7962316" cy="835870"/>
          </a:xfrm>
        </p:grpSpPr>
        <p:sp>
          <p:nvSpPr>
            <p:cNvPr id="19" name="矩形 18"/>
            <p:cNvSpPr/>
            <p:nvPr/>
          </p:nvSpPr>
          <p:spPr>
            <a:xfrm>
              <a:off x="1284481" y="5097172"/>
              <a:ext cx="2297564"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20" name="组合 19"/>
            <p:cNvGrpSpPr/>
            <p:nvPr/>
          </p:nvGrpSpPr>
          <p:grpSpPr>
            <a:xfrm>
              <a:off x="3457905" y="4587716"/>
              <a:ext cx="5788892" cy="586770"/>
              <a:chOff x="1369251" y="4027969"/>
              <a:chExt cx="5788892" cy="586770"/>
            </a:xfrm>
          </p:grpSpPr>
          <p:cxnSp>
            <p:nvCxnSpPr>
              <p:cNvPr id="21" name="直接箭头连接符 20"/>
              <p:cNvCxnSpPr/>
              <p:nvPr/>
            </p:nvCxnSpPr>
            <p:spPr>
              <a:xfrm flipH="1">
                <a:off x="1369251" y="4298250"/>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11"/>
              <p:cNvSpPr txBox="1"/>
              <p:nvPr/>
            </p:nvSpPr>
            <p:spPr>
              <a:xfrm>
                <a:off x="1791652" y="4027969"/>
                <a:ext cx="5366491" cy="378830"/>
              </a:xfrm>
              <a:prstGeom prst="rect">
                <a:avLst/>
              </a:prstGeom>
              <a:noFill/>
            </p:spPr>
            <p:txBody>
              <a:bodyPr wrap="none" rtlCol="0">
                <a:spAutoFit/>
              </a:bodyPr>
              <a:lstStyle/>
              <a:p>
                <a:r>
                  <a:rPr lang="en-US" altLang="zh-CN" sz="1635" dirty="0"/>
                  <a:t>Initialize the const member variable by initialization list</a:t>
                </a:r>
                <a:endParaRPr lang="zh-CN" altLang="en-US" sz="1635" dirty="0"/>
              </a:p>
            </p:txBody>
          </p:sp>
        </p:grpSp>
      </p:grpSp>
      <p:pic>
        <p:nvPicPr>
          <p:cNvPr id="17" name="图片 16"/>
          <p:cNvPicPr>
            <a:picLocks noChangeAspect="1"/>
          </p:cNvPicPr>
          <p:nvPr/>
        </p:nvPicPr>
        <p:blipFill>
          <a:blip r:embed="rId3"/>
          <a:stretch>
            <a:fillRect/>
          </a:stretch>
        </p:blipFill>
        <p:spPr>
          <a:xfrm>
            <a:off x="5956589" y="4577185"/>
            <a:ext cx="2023224" cy="1505835"/>
          </a:xfrm>
          <a:prstGeom prst="rect">
            <a:avLst/>
          </a:prstGeom>
        </p:spPr>
      </p:pic>
      <p:grpSp>
        <p:nvGrpSpPr>
          <p:cNvPr id="28" name="组合 27"/>
          <p:cNvGrpSpPr/>
          <p:nvPr/>
        </p:nvGrpSpPr>
        <p:grpSpPr>
          <a:xfrm>
            <a:off x="6309800" y="4441096"/>
            <a:ext cx="5607150" cy="810954"/>
            <a:chOff x="1284481" y="4513916"/>
            <a:chExt cx="6178242" cy="893551"/>
          </a:xfrm>
        </p:grpSpPr>
        <p:sp>
          <p:nvSpPr>
            <p:cNvPr id="29" name="矩形 28"/>
            <p:cNvSpPr/>
            <p:nvPr/>
          </p:nvSpPr>
          <p:spPr>
            <a:xfrm>
              <a:off x="1284481" y="5097173"/>
              <a:ext cx="1738781" cy="31029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30" name="组合 29"/>
            <p:cNvGrpSpPr/>
            <p:nvPr/>
          </p:nvGrpSpPr>
          <p:grpSpPr>
            <a:xfrm>
              <a:off x="2875963" y="4513916"/>
              <a:ext cx="4586760" cy="655922"/>
              <a:chOff x="787309" y="3954169"/>
              <a:chExt cx="4586760" cy="655922"/>
            </a:xfrm>
          </p:grpSpPr>
          <p:cxnSp>
            <p:nvCxnSpPr>
              <p:cNvPr id="31" name="直接箭头连接符 30"/>
              <p:cNvCxnSpPr/>
              <p:nvPr/>
            </p:nvCxnSpPr>
            <p:spPr>
              <a:xfrm flipH="1">
                <a:off x="787309" y="4242700"/>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11"/>
              <p:cNvSpPr txBox="1"/>
              <p:nvPr/>
            </p:nvSpPr>
            <p:spPr>
              <a:xfrm>
                <a:off x="1249899" y="3954169"/>
                <a:ext cx="4124170" cy="655922"/>
              </a:xfrm>
              <a:prstGeom prst="rect">
                <a:avLst/>
              </a:prstGeom>
              <a:noFill/>
            </p:spPr>
            <p:txBody>
              <a:bodyPr wrap="none" rtlCol="0">
                <a:spAutoFit/>
              </a:bodyPr>
              <a:lstStyle/>
              <a:p>
                <a:r>
                  <a:rPr lang="en-US" altLang="zh-CN" sz="1635" dirty="0"/>
                  <a:t>Create an object of </a:t>
                </a:r>
                <a:r>
                  <a:rPr lang="en-US" altLang="zh-CN" sz="1635" dirty="0" err="1"/>
                  <a:t>MyClass</a:t>
                </a:r>
                <a:r>
                  <a:rPr lang="en-US" altLang="zh-CN" sz="1635" dirty="0"/>
                  <a:t>, initialize the </a:t>
                </a:r>
              </a:p>
              <a:p>
                <a:r>
                  <a:rPr lang="en-US" altLang="zh-CN" sz="1635" dirty="0"/>
                  <a:t>value of x 40.</a:t>
                </a:r>
                <a:endParaRPr lang="zh-CN" altLang="en-US" sz="1635" dirty="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sym typeface="+mn-ea"/>
              </a:rPr>
              <a:t>Const member variables</a:t>
            </a:r>
            <a:endParaRPr lang="zh-CN" altLang="en-US" sz="3200" b="1" dirty="0"/>
          </a:p>
        </p:txBody>
      </p:sp>
      <p:pic>
        <p:nvPicPr>
          <p:cNvPr id="4" name="图片 3"/>
          <p:cNvPicPr>
            <a:picLocks noChangeAspect="1"/>
          </p:cNvPicPr>
          <p:nvPr/>
        </p:nvPicPr>
        <p:blipFill>
          <a:blip r:embed="rId2"/>
          <a:stretch>
            <a:fillRect/>
          </a:stretch>
        </p:blipFill>
        <p:spPr>
          <a:xfrm>
            <a:off x="1376479" y="1660431"/>
            <a:ext cx="3800475" cy="2981325"/>
          </a:xfrm>
          <a:prstGeom prst="rect">
            <a:avLst/>
          </a:prstGeom>
        </p:spPr>
      </p:pic>
      <p:grpSp>
        <p:nvGrpSpPr>
          <p:cNvPr id="5" name="组合 4"/>
          <p:cNvGrpSpPr/>
          <p:nvPr/>
        </p:nvGrpSpPr>
        <p:grpSpPr>
          <a:xfrm>
            <a:off x="1810582" y="1608427"/>
            <a:ext cx="8004361" cy="840890"/>
            <a:chOff x="1284480" y="4497050"/>
            <a:chExt cx="8819627" cy="926536"/>
          </a:xfrm>
        </p:grpSpPr>
        <p:sp>
          <p:nvSpPr>
            <p:cNvPr id="6" name="矩形 5"/>
            <p:cNvSpPr/>
            <p:nvPr/>
          </p:nvSpPr>
          <p:spPr>
            <a:xfrm>
              <a:off x="1284480" y="5097172"/>
              <a:ext cx="3605702"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7" name="组合 6"/>
            <p:cNvGrpSpPr/>
            <p:nvPr/>
          </p:nvGrpSpPr>
          <p:grpSpPr>
            <a:xfrm>
              <a:off x="3457905" y="4497050"/>
              <a:ext cx="6646202" cy="637924"/>
              <a:chOff x="1369251" y="3937303"/>
              <a:chExt cx="6646202" cy="637924"/>
            </a:xfrm>
          </p:grpSpPr>
          <p:cxnSp>
            <p:nvCxnSpPr>
              <p:cNvPr id="8" name="直接箭头连接符 7"/>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TextBox 11"/>
              <p:cNvSpPr txBox="1"/>
              <p:nvPr/>
            </p:nvSpPr>
            <p:spPr>
              <a:xfrm>
                <a:off x="1753520" y="3937303"/>
                <a:ext cx="6261933" cy="378830"/>
              </a:xfrm>
              <a:prstGeom prst="rect">
                <a:avLst/>
              </a:prstGeom>
              <a:noFill/>
            </p:spPr>
            <p:txBody>
              <a:bodyPr wrap="none" rtlCol="0">
                <a:spAutoFit/>
              </a:bodyPr>
              <a:lstStyle/>
              <a:p>
                <a:r>
                  <a:rPr lang="en-US" altLang="zh-CN" sz="1635" dirty="0"/>
                  <a:t>static const member variable can be initialized when it is defined</a:t>
                </a:r>
                <a:endParaRPr lang="zh-CN" altLang="en-US" sz="1635" dirty="0"/>
              </a:p>
            </p:txBody>
          </p:sp>
        </p:grpSp>
      </p:grpSp>
      <p:pic>
        <p:nvPicPr>
          <p:cNvPr id="13" name="图片 12"/>
          <p:cNvPicPr>
            <a:picLocks noChangeAspect="1"/>
          </p:cNvPicPr>
          <p:nvPr/>
        </p:nvPicPr>
        <p:blipFill>
          <a:blip r:embed="rId3"/>
          <a:stretch>
            <a:fillRect/>
          </a:stretch>
        </p:blipFill>
        <p:spPr>
          <a:xfrm>
            <a:off x="5565121" y="2916050"/>
            <a:ext cx="3267075" cy="2962275"/>
          </a:xfrm>
          <a:prstGeom prst="rect">
            <a:avLst/>
          </a:prstGeom>
        </p:spPr>
      </p:pic>
      <p:grpSp>
        <p:nvGrpSpPr>
          <p:cNvPr id="14" name="组合 13"/>
          <p:cNvGrpSpPr/>
          <p:nvPr/>
        </p:nvGrpSpPr>
        <p:grpSpPr>
          <a:xfrm>
            <a:off x="5969611" y="2915835"/>
            <a:ext cx="3383739" cy="800448"/>
            <a:chOff x="3763149" y="4999224"/>
            <a:chExt cx="3728383" cy="881974"/>
          </a:xfrm>
        </p:grpSpPr>
        <p:sp>
          <p:nvSpPr>
            <p:cNvPr id="15" name="矩形 14"/>
            <p:cNvSpPr/>
            <p:nvPr/>
          </p:nvSpPr>
          <p:spPr>
            <a:xfrm>
              <a:off x="3763149" y="5554784"/>
              <a:ext cx="2104939"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16" name="组合 15"/>
            <p:cNvGrpSpPr/>
            <p:nvPr/>
          </p:nvGrpSpPr>
          <p:grpSpPr>
            <a:xfrm>
              <a:off x="4977013" y="4999224"/>
              <a:ext cx="2514519" cy="555561"/>
              <a:chOff x="2888359" y="4439477"/>
              <a:chExt cx="2514519" cy="555561"/>
            </a:xfrm>
          </p:grpSpPr>
          <p:cxnSp>
            <p:nvCxnSpPr>
              <p:cNvPr id="17" name="直接箭头连接符 16"/>
              <p:cNvCxnSpPr/>
              <p:nvPr/>
            </p:nvCxnSpPr>
            <p:spPr>
              <a:xfrm flipH="1">
                <a:off x="2888359" y="4774999"/>
                <a:ext cx="308288" cy="22003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1"/>
              <p:cNvSpPr txBox="1"/>
              <p:nvPr/>
            </p:nvSpPr>
            <p:spPr>
              <a:xfrm>
                <a:off x="3028724" y="4439477"/>
                <a:ext cx="2374154" cy="378830"/>
              </a:xfrm>
              <a:prstGeom prst="rect">
                <a:avLst/>
              </a:prstGeom>
              <a:noFill/>
            </p:spPr>
            <p:txBody>
              <a:bodyPr wrap="none" rtlCol="0">
                <a:spAutoFit/>
              </a:bodyPr>
              <a:lstStyle/>
              <a:p>
                <a:r>
                  <a:rPr lang="en-US" altLang="zh-CN" sz="1635" dirty="0"/>
                  <a:t>Define an enumeration</a:t>
                </a:r>
                <a:endParaRPr lang="zh-CN" altLang="en-US" sz="1635" dirty="0"/>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sym typeface="+mn-ea"/>
              </a:rPr>
              <a:t>Const member functions</a:t>
            </a:r>
            <a:endParaRPr lang="zh-CN" altLang="en-US" sz="3200" b="1" dirty="0"/>
          </a:p>
        </p:txBody>
      </p:sp>
      <p:sp>
        <p:nvSpPr>
          <p:cNvPr id="9" name="文本框 8"/>
          <p:cNvSpPr txBox="1"/>
          <p:nvPr/>
        </p:nvSpPr>
        <p:spPr>
          <a:xfrm>
            <a:off x="779929" y="1577806"/>
            <a:ext cx="10632141" cy="1938992"/>
          </a:xfrm>
          <a:prstGeom prst="rect">
            <a:avLst/>
          </a:prstGeom>
          <a:noFill/>
        </p:spPr>
        <p:txBody>
          <a:bodyPr wrap="square">
            <a:spAutoFit/>
          </a:bodyPr>
          <a:lstStyle/>
          <a:p>
            <a:r>
              <a:rPr lang="en-US" altLang="zh-CN" sz="2400" dirty="0"/>
              <a:t>The </a:t>
            </a:r>
            <a:r>
              <a:rPr lang="en-US" altLang="zh-CN" sz="2400" b="1" dirty="0"/>
              <a:t>const</a:t>
            </a:r>
            <a:r>
              <a:rPr lang="en-US" altLang="zh-CN" sz="2400" dirty="0"/>
              <a:t> modifier follows the parameter list of the function, such function is called </a:t>
            </a:r>
            <a:r>
              <a:rPr lang="en-US" altLang="zh-CN" sz="2400" b="1" dirty="0"/>
              <a:t>const member function</a:t>
            </a:r>
            <a:r>
              <a:rPr lang="en-US" altLang="zh-CN" sz="2400" dirty="0"/>
              <a:t>. </a:t>
            </a:r>
            <a:r>
              <a:rPr lang="en-US" altLang="zh-CN" sz="2400" b="1" dirty="0">
                <a:solidFill>
                  <a:srgbClr val="00B0F0"/>
                </a:solidFill>
              </a:rPr>
              <a:t>const</a:t>
            </a:r>
            <a:r>
              <a:rPr lang="en-US" altLang="zh-CN" sz="2400" dirty="0"/>
              <a:t> indicates that the data of the class would not be modified by the function.</a:t>
            </a:r>
          </a:p>
          <a:p>
            <a:r>
              <a:rPr lang="en-US" altLang="zh-CN" sz="2400" dirty="0"/>
              <a:t>A const member function defined outside the class body must specify the </a:t>
            </a:r>
            <a:r>
              <a:rPr lang="en-US" altLang="zh-CN" sz="2400" b="1" dirty="0"/>
              <a:t>const </a:t>
            </a:r>
            <a:r>
              <a:rPr lang="en-US" altLang="zh-CN" sz="2400" dirty="0"/>
              <a:t>modifier in </a:t>
            </a:r>
            <a:r>
              <a:rPr lang="en-US" altLang="zh-CN" sz="2400" b="1" dirty="0"/>
              <a:t>both its declaration and definition</a:t>
            </a:r>
            <a:r>
              <a:rPr lang="en-US" altLang="zh-CN" sz="2400" dirty="0"/>
              <a:t>. </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sym typeface="+mn-ea"/>
              </a:rPr>
              <a:t>Const member functions</a:t>
            </a:r>
            <a:endParaRPr lang="zh-CN" altLang="en-US" sz="3200" b="1"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079" y="1516314"/>
            <a:ext cx="5725761" cy="3825371"/>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图片 4"/>
          <p:cNvPicPr>
            <a:picLocks noChangeAspect="1"/>
          </p:cNvPicPr>
          <p:nvPr/>
        </p:nvPicPr>
        <p:blipFill>
          <a:blip r:embed="rId3"/>
          <a:stretch>
            <a:fillRect/>
          </a:stretch>
        </p:blipFill>
        <p:spPr>
          <a:xfrm>
            <a:off x="6096000" y="2833126"/>
            <a:ext cx="5953125" cy="904875"/>
          </a:xfrm>
          <a:prstGeom prst="rect">
            <a:avLst/>
          </a:prstGeom>
          <a:ln>
            <a:solidFill>
              <a:srgbClr val="00B0F0"/>
            </a:solidFill>
          </a:ln>
        </p:spPr>
      </p:pic>
      <p:sp>
        <p:nvSpPr>
          <p:cNvPr id="7" name="矩形 6"/>
          <p:cNvSpPr/>
          <p:nvPr/>
        </p:nvSpPr>
        <p:spPr>
          <a:xfrm>
            <a:off x="6091527" y="2808091"/>
            <a:ext cx="5953124" cy="929909"/>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p:cNvGrpSpPr/>
          <p:nvPr/>
        </p:nvGrpSpPr>
        <p:grpSpPr>
          <a:xfrm>
            <a:off x="595315" y="3428999"/>
            <a:ext cx="5496212" cy="1279306"/>
            <a:chOff x="451299" y="3717031"/>
            <a:chExt cx="5496212" cy="1279306"/>
          </a:xfrm>
        </p:grpSpPr>
        <p:sp>
          <p:nvSpPr>
            <p:cNvPr id="10" name="矩形 9"/>
            <p:cNvSpPr/>
            <p:nvPr/>
          </p:nvSpPr>
          <p:spPr>
            <a:xfrm>
              <a:off x="451299" y="4708305"/>
              <a:ext cx="1835652" cy="288032"/>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曲线连接符 4"/>
            <p:cNvCxnSpPr/>
            <p:nvPr/>
          </p:nvCxnSpPr>
          <p:spPr>
            <a:xfrm flipV="1">
              <a:off x="2503296" y="3717031"/>
              <a:ext cx="3444215" cy="1194485"/>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3" name="椭圆 2"/>
          <p:cNvSpPr/>
          <p:nvPr/>
        </p:nvSpPr>
        <p:spPr>
          <a:xfrm>
            <a:off x="1766047" y="4420273"/>
            <a:ext cx="528918"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8175809" y="2779730"/>
            <a:ext cx="720605"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3"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88809" y="122565"/>
            <a:ext cx="3819525" cy="833631"/>
          </a:xfrm>
        </p:spPr>
        <p:txBody>
          <a:bodyPr>
            <a:normAutofit/>
          </a:bodyPr>
          <a:lstStyle/>
          <a:p>
            <a:r>
              <a:rPr lang="en-US" altLang="zh-CN" sz="3200" b="1" dirty="0">
                <a:sym typeface="+mn-ea"/>
              </a:rPr>
              <a:t>this</a:t>
            </a:r>
            <a:r>
              <a:rPr lang="en-US" altLang="zh-CN" sz="3200" dirty="0">
                <a:sym typeface="+mn-ea"/>
              </a:rPr>
              <a:t> pointer</a:t>
            </a:r>
            <a:endParaRPr lang="zh-CN" altLang="en-US" sz="3200" dirty="0"/>
          </a:p>
        </p:txBody>
      </p:sp>
      <p:sp>
        <p:nvSpPr>
          <p:cNvPr id="8" name="TextBox 1"/>
          <p:cNvSpPr txBox="1"/>
          <p:nvPr/>
        </p:nvSpPr>
        <p:spPr>
          <a:xfrm>
            <a:off x="788425" y="1100255"/>
            <a:ext cx="10384253" cy="1569660"/>
          </a:xfrm>
          <a:prstGeom prst="rect">
            <a:avLst/>
          </a:prstGeom>
          <a:noFill/>
        </p:spPr>
        <p:txBody>
          <a:bodyPr wrap="none" rtlCol="0">
            <a:spAutoFit/>
          </a:bodyPr>
          <a:lstStyle/>
          <a:p>
            <a:r>
              <a:rPr lang="en-US" altLang="zh-CN" sz="2400" dirty="0"/>
              <a:t>There’s only one copy of each class’s functionality, but there can be many objects </a:t>
            </a:r>
          </a:p>
          <a:p>
            <a:r>
              <a:rPr lang="en-US" altLang="zh-CN" sz="2400" dirty="0"/>
              <a:t>of a class. Every object has access to its own address through a pointer called </a:t>
            </a:r>
            <a:r>
              <a:rPr lang="en-US" altLang="zh-CN" sz="2400" b="1" i="1" dirty="0">
                <a:solidFill>
                  <a:srgbClr val="00B0F0"/>
                </a:solidFill>
              </a:rPr>
              <a:t>this</a:t>
            </a:r>
            <a:r>
              <a:rPr lang="en-US" altLang="zh-CN" sz="2400" dirty="0"/>
              <a:t>.</a:t>
            </a:r>
          </a:p>
          <a:p>
            <a:r>
              <a:rPr lang="en-US" altLang="zh-CN" sz="2400" dirty="0"/>
              <a:t>The </a:t>
            </a:r>
            <a:r>
              <a:rPr lang="en-US" altLang="zh-CN" sz="2400" b="1" i="1" dirty="0">
                <a:solidFill>
                  <a:srgbClr val="00B0F0"/>
                </a:solidFill>
              </a:rPr>
              <a:t>this</a:t>
            </a:r>
            <a:r>
              <a:rPr lang="en-US" altLang="zh-CN" sz="2400" dirty="0"/>
              <a:t> pointer is passed(by the compiler) as an implicit argument to each of the</a:t>
            </a:r>
          </a:p>
          <a:p>
            <a:r>
              <a:rPr lang="en-US" altLang="zh-CN" sz="2400" dirty="0"/>
              <a:t>object’s </a:t>
            </a:r>
            <a:r>
              <a:rPr lang="en-US" altLang="zh-CN" sz="2400" b="1" dirty="0"/>
              <a:t>non-static</a:t>
            </a:r>
            <a:r>
              <a:rPr lang="en-US" altLang="zh-CN" sz="2400" dirty="0"/>
              <a:t> member functions.</a:t>
            </a:r>
            <a:endParaRPr lang="zh-CN" altLang="en-US" sz="2400" dirty="0"/>
          </a:p>
        </p:txBody>
      </p:sp>
      <p:pic>
        <p:nvPicPr>
          <p:cNvPr id="4" name="图片 3"/>
          <p:cNvPicPr>
            <a:picLocks noChangeAspect="1"/>
          </p:cNvPicPr>
          <p:nvPr/>
        </p:nvPicPr>
        <p:blipFill>
          <a:blip r:embed="rId2"/>
          <a:stretch>
            <a:fillRect/>
          </a:stretch>
        </p:blipFill>
        <p:spPr>
          <a:xfrm>
            <a:off x="1376479" y="2967335"/>
            <a:ext cx="3819525" cy="2171700"/>
          </a:xfrm>
          <a:prstGeom prst="rect">
            <a:avLst/>
          </a:prstGeom>
          <a:ln>
            <a:solidFill>
              <a:srgbClr val="00B0F0"/>
            </a:solidFill>
          </a:ln>
        </p:spPr>
      </p:pic>
      <p:pic>
        <p:nvPicPr>
          <p:cNvPr id="9" name="图片 8"/>
          <p:cNvPicPr>
            <a:picLocks noChangeAspect="1"/>
          </p:cNvPicPr>
          <p:nvPr/>
        </p:nvPicPr>
        <p:blipFill>
          <a:blip r:embed="rId3"/>
          <a:stretch>
            <a:fillRect/>
          </a:stretch>
        </p:blipFill>
        <p:spPr>
          <a:xfrm>
            <a:off x="1376479" y="5365054"/>
            <a:ext cx="9677400" cy="1228725"/>
          </a:xfrm>
          <a:prstGeom prst="rect">
            <a:avLst/>
          </a:prstGeom>
          <a:ln>
            <a:solidFill>
              <a:srgbClr val="00B0F0"/>
            </a:solidFill>
          </a:ln>
        </p:spPr>
      </p:pic>
      <p:sp>
        <p:nvSpPr>
          <p:cNvPr id="11" name="文本框 10"/>
          <p:cNvSpPr txBox="1"/>
          <p:nvPr/>
        </p:nvSpPr>
        <p:spPr>
          <a:xfrm>
            <a:off x="5526882" y="2967335"/>
            <a:ext cx="6094140" cy="923330"/>
          </a:xfrm>
          <a:prstGeom prst="rect">
            <a:avLst/>
          </a:prstGeom>
          <a:noFill/>
        </p:spPr>
        <p:txBody>
          <a:bodyPr wrap="square">
            <a:spAutoFit/>
          </a:bodyPr>
          <a:lstStyle/>
          <a:p>
            <a:r>
              <a:rPr lang="en-US" altLang="zh-CN" dirty="0"/>
              <a:t>Within a member function, the </a:t>
            </a:r>
            <a:r>
              <a:rPr lang="en-US" altLang="zh-CN" b="1" i="1" dirty="0">
                <a:solidFill>
                  <a:srgbClr val="00B0F0"/>
                </a:solidFill>
              </a:rPr>
              <a:t>this </a:t>
            </a:r>
            <a:r>
              <a:rPr lang="en-US" altLang="zh-CN" dirty="0"/>
              <a:t>pointer addresses the class object that invokes the member function. In our example, </a:t>
            </a:r>
            <a:r>
              <a:rPr lang="en-US" altLang="zh-CN" b="1" dirty="0"/>
              <a:t>box1</a:t>
            </a:r>
            <a:r>
              <a:rPr lang="en-US" altLang="zh-CN" dirty="0"/>
              <a:t> is addressed by the this pointer.</a:t>
            </a:r>
            <a:endParaRPr lang="zh-CN" altLang="en-US" dirty="0"/>
          </a:p>
        </p:txBody>
      </p:sp>
      <p:sp>
        <p:nvSpPr>
          <p:cNvPr id="13" name="文本框 12"/>
          <p:cNvSpPr txBox="1"/>
          <p:nvPr/>
        </p:nvSpPr>
        <p:spPr>
          <a:xfrm>
            <a:off x="5526882" y="4020666"/>
            <a:ext cx="6094140" cy="1200329"/>
          </a:xfrm>
          <a:prstGeom prst="rect">
            <a:avLst/>
          </a:prstGeom>
          <a:noFill/>
        </p:spPr>
        <p:txBody>
          <a:bodyPr wrap="square">
            <a:spAutoFit/>
          </a:bodyPr>
          <a:lstStyle/>
          <a:p>
            <a:r>
              <a:rPr lang="en-US" altLang="zh-CN" dirty="0"/>
              <a:t>Inside a class member function, the </a:t>
            </a:r>
            <a:r>
              <a:rPr lang="en-US" altLang="zh-CN" b="1" i="1" dirty="0">
                <a:solidFill>
                  <a:srgbClr val="00B0F0"/>
                </a:solidFill>
              </a:rPr>
              <a:t>this </a:t>
            </a:r>
            <a:r>
              <a:rPr lang="en-US" altLang="zh-CN" dirty="0"/>
              <a:t>pointer provides access to the class object through which the member function is invoked. To return </a:t>
            </a:r>
            <a:r>
              <a:rPr lang="en-US" altLang="zh-CN" b="1" dirty="0"/>
              <a:t>box1</a:t>
            </a:r>
            <a:r>
              <a:rPr lang="en-US" altLang="zh-CN" dirty="0"/>
              <a:t> from within copy(), we simply </a:t>
            </a:r>
            <a:r>
              <a:rPr lang="en-US" altLang="zh-CN" b="1" dirty="0"/>
              <a:t>dereference the this pointer</a:t>
            </a:r>
            <a:r>
              <a:rPr lang="en-US" altLang="zh-CN" dirty="0"/>
              <a:t>. </a:t>
            </a:r>
            <a:endParaRPr lang="zh-CN" altLang="en-US" dirty="0"/>
          </a:p>
        </p:txBody>
      </p:sp>
      <p:sp>
        <p:nvSpPr>
          <p:cNvPr id="14" name="矩形 13"/>
          <p:cNvSpPr/>
          <p:nvPr/>
        </p:nvSpPr>
        <p:spPr>
          <a:xfrm>
            <a:off x="1797269" y="3429000"/>
            <a:ext cx="1545021" cy="9233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797269" y="4496389"/>
            <a:ext cx="1849821" cy="45398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434664" y="6222123"/>
            <a:ext cx="2075791" cy="35313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1384727" y="6247753"/>
            <a:ext cx="720605" cy="288032"/>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p:bldP spid="14" grpId="0" animBg="1"/>
      <p:bldP spid="15" grpId="0" animBg="1"/>
      <p:bldP spid="16"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81219"/>
            <a:ext cx="10515600" cy="833631"/>
          </a:xfrm>
        </p:spPr>
        <p:txBody>
          <a:bodyPr/>
          <a:lstStyle/>
          <a:p>
            <a:r>
              <a:rPr lang="en-US" altLang="zh-CN"/>
              <a:t>Class in C++ vs Class in Python(1)</a:t>
            </a:r>
          </a:p>
        </p:txBody>
      </p:sp>
      <p:sp>
        <p:nvSpPr>
          <p:cNvPr id="3" name="内容占位符 2"/>
          <p:cNvSpPr>
            <a:spLocks noGrp="1"/>
          </p:cNvSpPr>
          <p:nvPr>
            <p:ph idx="1"/>
          </p:nvPr>
        </p:nvSpPr>
        <p:spPr>
          <a:xfrm>
            <a:off x="1141730" y="568960"/>
            <a:ext cx="10652760" cy="2574925"/>
          </a:xfrm>
        </p:spPr>
        <p:txBody>
          <a:bodyPr>
            <a:normAutofit/>
          </a:bodyPr>
          <a:lstStyle/>
          <a:p>
            <a:r>
              <a:rPr lang="en-US" altLang="zh-CN" sz="2445"/>
              <a:t>Similarities:</a:t>
            </a:r>
          </a:p>
          <a:p>
            <a:pPr lvl="1"/>
            <a:r>
              <a:rPr lang="en-US" altLang="zh-CN" sz="2000">
                <a:sym typeface="+mn-ea"/>
              </a:rPr>
              <a:t>Support for classes and objects: Both can define classes and create object instances.</a:t>
            </a:r>
            <a:endParaRPr lang="en-US" altLang="zh-CN" sz="2000"/>
          </a:p>
          <a:p>
            <a:pPr lvl="1"/>
            <a:r>
              <a:rPr lang="en-US" altLang="zh-CN" sz="2000">
                <a:sym typeface="+mn-ea"/>
              </a:rPr>
              <a:t>Encapsulation: Binding data (properties) and methods (functions) through classes.</a:t>
            </a:r>
            <a:endParaRPr lang="en-US" altLang="zh-CN" sz="2000"/>
          </a:p>
          <a:p>
            <a:pPr lvl="1"/>
            <a:r>
              <a:rPr lang="en-US" altLang="zh-CN" sz="2000">
                <a:sym typeface="+mn-ea"/>
              </a:rPr>
              <a:t>Inheritance and polymorphism: Supports single inheritance, multiple inheritance, and method override.</a:t>
            </a:r>
            <a:endParaRPr lang="en-US" altLang="zh-CN" sz="2000"/>
          </a:p>
          <a:p>
            <a:r>
              <a:rPr lang="en-US" altLang="zh-CN" sz="2445"/>
              <a:t>Difference:</a:t>
            </a:r>
          </a:p>
          <a:p>
            <a:pPr lvl="1"/>
            <a:endParaRPr lang="en-US" altLang="zh-CN"/>
          </a:p>
        </p:txBody>
      </p:sp>
      <p:graphicFrame>
        <p:nvGraphicFramePr>
          <p:cNvPr id="4" name="表格 3"/>
          <p:cNvGraphicFramePr/>
          <p:nvPr>
            <p:custDataLst>
              <p:tags r:id="rId1"/>
            </p:custDataLst>
          </p:nvPr>
        </p:nvGraphicFramePr>
        <p:xfrm>
          <a:off x="346710" y="2751455"/>
          <a:ext cx="11692890" cy="3845560"/>
        </p:xfrm>
        <a:graphic>
          <a:graphicData uri="http://schemas.openxmlformats.org/drawingml/2006/table">
            <a:tbl>
              <a:tblPr firstRow="1" bandRow="1">
                <a:tableStyleId>{5C22544A-7EE6-4342-B048-85BDC9FD1C3A}</a:tableStyleId>
              </a:tblPr>
              <a:tblGrid>
                <a:gridCol w="1965960">
                  <a:extLst>
                    <a:ext uri="{9D8B030D-6E8A-4147-A177-3AD203B41FA5}">
                      <a16:colId xmlns:a16="http://schemas.microsoft.com/office/drawing/2014/main" val="20000"/>
                    </a:ext>
                  </a:extLst>
                </a:gridCol>
                <a:gridCol w="4901565">
                  <a:extLst>
                    <a:ext uri="{9D8B030D-6E8A-4147-A177-3AD203B41FA5}">
                      <a16:colId xmlns:a16="http://schemas.microsoft.com/office/drawing/2014/main" val="20001"/>
                    </a:ext>
                  </a:extLst>
                </a:gridCol>
                <a:gridCol w="4825365">
                  <a:extLst>
                    <a:ext uri="{9D8B030D-6E8A-4147-A177-3AD203B41FA5}">
                      <a16:colId xmlns:a16="http://schemas.microsoft.com/office/drawing/2014/main" val="20002"/>
                    </a:ext>
                  </a:extLst>
                </a:gridCol>
              </a:tblGrid>
              <a:tr h="370840">
                <a:tc>
                  <a:txBody>
                    <a:bodyPr/>
                    <a:lstStyle/>
                    <a:p>
                      <a:pPr>
                        <a:buNone/>
                      </a:pPr>
                      <a:r>
                        <a:rPr lang="en-US" altLang="zh-CN"/>
                        <a:t>features</a:t>
                      </a:r>
                    </a:p>
                  </a:txBody>
                  <a:tcPr/>
                </a:tc>
                <a:tc>
                  <a:txBody>
                    <a:bodyPr/>
                    <a:lstStyle/>
                    <a:p>
                      <a:pPr>
                        <a:buNone/>
                      </a:pPr>
                      <a:r>
                        <a:rPr lang="en-US" altLang="zh-CN"/>
                        <a:t>C++</a:t>
                      </a:r>
                    </a:p>
                  </a:txBody>
                  <a:tcPr/>
                </a:tc>
                <a:tc>
                  <a:txBody>
                    <a:bodyPr/>
                    <a:lstStyle/>
                    <a:p>
                      <a:pPr>
                        <a:buNone/>
                      </a:pPr>
                      <a:r>
                        <a:rPr lang="en-US" altLang="zh-CN"/>
                        <a:t>Python</a:t>
                      </a:r>
                    </a:p>
                  </a:txBody>
                  <a:tcPr/>
                </a:tc>
                <a:extLst>
                  <a:ext uri="{0D108BD9-81ED-4DB2-BD59-A6C34878D82A}">
                    <a16:rowId xmlns:a16="http://schemas.microsoft.com/office/drawing/2014/main" val="10000"/>
                  </a:ext>
                </a:extLst>
              </a:tr>
              <a:tr h="617855">
                <a:tc>
                  <a:txBody>
                    <a:bodyPr/>
                    <a:lstStyle/>
                    <a:p>
                      <a:pPr>
                        <a:buNone/>
                      </a:pPr>
                      <a:r>
                        <a:rPr lang="en-US" altLang="zh-CN"/>
                        <a:t>Access Control,</a:t>
                      </a:r>
                    </a:p>
                    <a:p>
                      <a:pPr>
                        <a:buNone/>
                      </a:pPr>
                      <a:r>
                        <a:rPr lang="en-US" altLang="zh-CN"/>
                        <a:t>Encapsulation</a:t>
                      </a:r>
                    </a:p>
                  </a:txBody>
                  <a:tcPr/>
                </a:tc>
                <a:tc>
                  <a:txBody>
                    <a:bodyPr/>
                    <a:lstStyle/>
                    <a:p>
                      <a:pPr>
                        <a:buNone/>
                      </a:pPr>
                      <a:r>
                        <a:rPr lang="en-US" altLang="zh-CN"/>
                        <a:t>Control member access through public, private, and protected</a:t>
                      </a:r>
                    </a:p>
                  </a:txBody>
                  <a:tcPr/>
                </a:tc>
                <a:tc>
                  <a:txBody>
                    <a:bodyPr/>
                    <a:lstStyle/>
                    <a:p>
                      <a:pPr>
                        <a:buNone/>
                      </a:pPr>
                      <a:r>
                        <a:rPr lang="en-US" altLang="zh-CN"/>
                        <a:t>Without strict access control, privacy is simulated through naming conventions such as _ or __.</a:t>
                      </a:r>
                    </a:p>
                  </a:txBody>
                  <a:tcPr/>
                </a:tc>
                <a:extLst>
                  <a:ext uri="{0D108BD9-81ED-4DB2-BD59-A6C34878D82A}">
                    <a16:rowId xmlns:a16="http://schemas.microsoft.com/office/drawing/2014/main" val="10001"/>
                  </a:ext>
                </a:extLst>
              </a:tr>
              <a:tr h="913765">
                <a:tc>
                  <a:txBody>
                    <a:bodyPr/>
                    <a:lstStyle/>
                    <a:p>
                      <a:pPr>
                        <a:buNone/>
                      </a:pPr>
                      <a:r>
                        <a:rPr lang="en-US" altLang="zh-CN"/>
                        <a:t>Constructors, Destructor</a:t>
                      </a:r>
                    </a:p>
                  </a:txBody>
                  <a:tcPr/>
                </a:tc>
                <a:tc>
                  <a:txBody>
                    <a:bodyPr/>
                    <a:lstStyle/>
                    <a:p>
                      <a:pPr>
                        <a:buNone/>
                      </a:pPr>
                      <a:r>
                        <a:rPr lang="en-US" altLang="zh-CN"/>
                        <a:t>Explicitly define the constructor (with the same name as the class) and destructor (~ClassName), with controllable memory release.</a:t>
                      </a:r>
                    </a:p>
                  </a:txBody>
                  <a:tcPr/>
                </a:tc>
                <a:tc>
                  <a:txBody>
                    <a:bodyPr/>
                    <a:lstStyle/>
                    <a:p>
                      <a:pPr>
                        <a:buNone/>
                      </a:pPr>
                      <a:r>
                        <a:rPr lang="en-US" altLang="zh-CN"/>
                        <a:t>Use the __init__ constructor and __del__ destructor, but the __del__ call is determined by garbage collection.</a:t>
                      </a:r>
                    </a:p>
                  </a:txBody>
                  <a:tcPr/>
                </a:tc>
                <a:extLst>
                  <a:ext uri="{0D108BD9-81ED-4DB2-BD59-A6C34878D82A}">
                    <a16:rowId xmlns:a16="http://schemas.microsoft.com/office/drawing/2014/main" val="10002"/>
                  </a:ext>
                </a:extLst>
              </a:tr>
              <a:tr h="370840">
                <a:tc>
                  <a:txBody>
                    <a:bodyPr/>
                    <a:lstStyle/>
                    <a:p>
                      <a:pPr>
                        <a:buNone/>
                      </a:pPr>
                      <a:r>
                        <a:rPr lang="en-US" altLang="zh-CN"/>
                        <a:t>Method invocation </a:t>
                      </a:r>
                    </a:p>
                    <a:p>
                      <a:pPr>
                        <a:buNone/>
                      </a:pPr>
                      <a:r>
                        <a:rPr lang="en-US" altLang="zh-CN"/>
                        <a:t>,self/this</a:t>
                      </a:r>
                    </a:p>
                  </a:txBody>
                  <a:tcPr/>
                </a:tc>
                <a:tc>
                  <a:txBody>
                    <a:bodyPr/>
                    <a:lstStyle/>
                    <a:p>
                      <a:pPr>
                        <a:buNone/>
                      </a:pPr>
                      <a:r>
                        <a:rPr lang="en-US" altLang="zh-CN"/>
                        <a:t>Implicit use of ‘</a:t>
                      </a:r>
                      <a:r>
                        <a:rPr lang="en-US" altLang="zh-CN" b="1"/>
                        <a:t>this’</a:t>
                      </a:r>
                      <a:r>
                        <a:rPr lang="en-US" altLang="zh-CN"/>
                        <a:t> pointer without explicit declaration</a:t>
                      </a:r>
                    </a:p>
                  </a:txBody>
                  <a:tcPr/>
                </a:tc>
                <a:tc>
                  <a:txBody>
                    <a:bodyPr/>
                    <a:lstStyle/>
                    <a:p>
                      <a:pPr>
                        <a:buNone/>
                      </a:pPr>
                      <a:r>
                        <a:rPr lang="en-US" altLang="zh-CN"/>
                        <a:t>The method needs to explicitly declare the self parameter to represent the object itself</a:t>
                      </a:r>
                    </a:p>
                  </a:txBody>
                  <a:tcPr/>
                </a:tc>
                <a:extLst>
                  <a:ext uri="{0D108BD9-81ED-4DB2-BD59-A6C34878D82A}">
                    <a16:rowId xmlns:a16="http://schemas.microsoft.com/office/drawing/2014/main" val="10003"/>
                  </a:ext>
                </a:extLst>
              </a:tr>
              <a:tr h="370205">
                <a:tc>
                  <a:txBody>
                    <a:bodyPr/>
                    <a:lstStyle/>
                    <a:p>
                      <a:pPr>
                        <a:buNone/>
                      </a:pPr>
                      <a:r>
                        <a:rPr lang="en-US" altLang="zh-CN"/>
                        <a:t>Static methods, class methods</a:t>
                      </a:r>
                    </a:p>
                  </a:txBody>
                  <a:tcPr/>
                </a:tc>
                <a:tc>
                  <a:txBody>
                    <a:bodyPr/>
                    <a:lstStyle/>
                    <a:p>
                      <a:pPr>
                        <a:buNone/>
                      </a:pPr>
                      <a:r>
                        <a:rPr lang="en-US" altLang="zh-CN"/>
                        <a:t>Directly declare static member functions</a:t>
                      </a:r>
                    </a:p>
                  </a:txBody>
                  <a:tcPr/>
                </a:tc>
                <a:tc>
                  <a:txBody>
                    <a:bodyPr/>
                    <a:lstStyle/>
                    <a:p>
                      <a:pPr>
                        <a:buNone/>
                      </a:pPr>
                      <a:r>
                        <a:rPr lang="en-US" altLang="zh-CN"/>
                        <a:t>Use @ staticmmethod or @ classmethod decorators</a:t>
                      </a:r>
                    </a:p>
                  </a:txBody>
                  <a:tcPr/>
                </a:tc>
                <a:extLst>
                  <a:ext uri="{0D108BD9-81ED-4DB2-BD59-A6C34878D82A}">
                    <a16:rowId xmlns:a16="http://schemas.microsoft.com/office/drawing/2014/main" val="10004"/>
                  </a:ext>
                </a:extLst>
              </a:tr>
              <a:tr h="370840">
                <a:tc>
                  <a:txBody>
                    <a:bodyPr/>
                    <a:lstStyle/>
                    <a:p>
                      <a:pPr>
                        <a:buNone/>
                      </a:pPr>
                      <a:r>
                        <a:rPr lang="en-US" altLang="zh-CN"/>
                        <a:t>Dynamics, Metaprogramming</a:t>
                      </a:r>
                    </a:p>
                  </a:txBody>
                  <a:tcPr/>
                </a:tc>
                <a:tc>
                  <a:txBody>
                    <a:bodyPr/>
                    <a:lstStyle/>
                    <a:p>
                      <a:pPr>
                        <a:buNone/>
                      </a:pPr>
                      <a:r>
                        <a:rPr lang="en-US" altLang="zh-CN"/>
                        <a:t>The class structure is fixed at compile time and cannot be dynamically modified</a:t>
                      </a:r>
                    </a:p>
                  </a:txBody>
                  <a:tcPr/>
                </a:tc>
                <a:tc>
                  <a:txBody>
                    <a:bodyPr/>
                    <a:lstStyle/>
                    <a:p>
                      <a:pPr>
                        <a:buNone/>
                      </a:pPr>
                      <a:r>
                        <a:rPr lang="en-US" altLang="zh-CN"/>
                        <a:t>Classes and objects can be dynamically modified (such as adding methods at runtime)</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680" y="-6985"/>
            <a:ext cx="2497455" cy="833755"/>
          </a:xfrm>
        </p:spPr>
        <p:txBody>
          <a:bodyPr>
            <a:normAutofit/>
          </a:bodyPr>
          <a:lstStyle/>
          <a:p>
            <a:r>
              <a:rPr lang="en-US" altLang="zh-CN"/>
              <a:t>Demo(1)</a:t>
            </a:r>
          </a:p>
        </p:txBody>
      </p:sp>
      <p:sp>
        <p:nvSpPr>
          <p:cNvPr id="5" name="文本框 4"/>
          <p:cNvSpPr txBox="1"/>
          <p:nvPr/>
        </p:nvSpPr>
        <p:spPr>
          <a:xfrm>
            <a:off x="1228090" y="675005"/>
            <a:ext cx="5601335" cy="6058535"/>
          </a:xfrm>
          <a:prstGeom prst="rect">
            <a:avLst/>
          </a:prstGeom>
          <a:solidFill>
            <a:schemeClr val="tx1"/>
          </a:solidFill>
        </p:spPr>
        <p:txBody>
          <a:bodyPr wrap="square">
            <a:noAutofit/>
          </a:bodyPr>
          <a:lstStyle/>
          <a:p>
            <a:pPr indent="0" fontAlgn="auto">
              <a:lnSpc>
                <a:spcPct val="100000"/>
              </a:lnSpc>
            </a:pPr>
            <a:r>
              <a:rPr lang="en-US" altLang="zh-CN" sz="1400" b="0">
                <a:solidFill>
                  <a:srgbClr val="569CD6"/>
                </a:solidFill>
                <a:latin typeface="Consolas" panose="020B0609020204030204"/>
                <a:ea typeface="Consolas" panose="020B0609020204030204"/>
              </a:rPr>
              <a:t>class </a:t>
            </a:r>
            <a:r>
              <a:rPr lang="en-US" altLang="zh-CN" sz="1400" b="0">
                <a:solidFill>
                  <a:srgbClr val="4EC9B0"/>
                </a:solidFill>
                <a:latin typeface="Consolas" panose="020B0609020204030204"/>
                <a:ea typeface="Consolas" panose="020B0609020204030204"/>
              </a:rPr>
              <a:t>VSDemo</a:t>
            </a:r>
            <a:r>
              <a:rPr lang="en-US" altLang="zh-CN" sz="1400" b="0">
                <a:solidFill>
                  <a:srgbClr val="CCCCCC"/>
                </a:solidFill>
                <a:latin typeface="Consolas" panose="020B0609020204030204"/>
                <a:ea typeface="Consolas" panose="020B0609020204030204"/>
              </a:rPr>
              <a:t>:   """</a:t>
            </a:r>
            <a:r>
              <a:rPr lang="en-US" sz="1400" b="0">
                <a:solidFill>
                  <a:srgbClr val="CCCCCC"/>
                </a:solidFill>
                <a:latin typeface="Consolas" panose="020B0609020204030204"/>
                <a:ea typeface="Consolas" panose="020B0609020204030204"/>
              </a:rPr>
              <a:t>Python code</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class_id</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2025</a:t>
            </a:r>
            <a:r>
              <a:rPr lang="en-US" altLang="zh-CN" sz="1400" b="0">
                <a:solidFill>
                  <a:srgbClr val="CCCCCC"/>
                </a:solidFill>
                <a:latin typeface="Consolas" panose="020B0609020204030204"/>
                <a:ea typeface="Consolas" panose="020B0609020204030204"/>
              </a:rPr>
              <a:t>  </a:t>
            </a:r>
          </a:p>
          <a:p>
            <a:pPr indent="0" fontAlgn="auto">
              <a:lnSpc>
                <a:spcPct val="100000"/>
              </a:lnSpc>
            </a:pPr>
            <a:endParaRPr lang="zh-CN" altLang="en-US" sz="1400" b="0">
              <a:solidFill>
                <a:srgbClr val="6A9955"/>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DCDCAA"/>
                </a:solidFill>
                <a:latin typeface="Consolas" panose="020B0609020204030204"/>
                <a:ea typeface="Consolas" panose="020B0609020204030204"/>
              </a:rPr>
              <a:t>__init__</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length</a:t>
            </a:r>
            <a:r>
              <a:rPr lang="en-US" altLang="zh-CN" sz="1400" b="0">
                <a:solidFill>
                  <a:srgbClr val="CCCCCC"/>
                </a:solidFill>
                <a:latin typeface="Consolas" panose="020B0609020204030204"/>
                <a:ea typeface="Consolas" panose="020B0609020204030204"/>
              </a:rPr>
              <a:t>: </a:t>
            </a:r>
            <a:r>
              <a:rPr lang="en-US" altLang="zh-CN" sz="1400" b="0">
                <a:solidFill>
                  <a:srgbClr val="4EC9B0"/>
                </a:solidFill>
                <a:latin typeface="Consolas" panose="020B0609020204030204"/>
                <a:ea typeface="Consolas" panose="020B0609020204030204"/>
              </a:rPr>
              <a:t>int</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nm</a:t>
            </a:r>
            <a:r>
              <a:rPr lang="en-US" altLang="zh-CN" sz="1400" b="0">
                <a:solidFill>
                  <a:srgbClr val="CCCCCC"/>
                </a:solidFill>
                <a:latin typeface="Consolas" panose="020B0609020204030204"/>
                <a:ea typeface="Consolas" panose="020B0609020204030204"/>
              </a:rPr>
              <a:t>: </a:t>
            </a:r>
            <a:r>
              <a:rPr lang="en-US" altLang="zh-CN" sz="1400" b="0">
                <a:solidFill>
                  <a:srgbClr val="4EC9B0"/>
                </a:solidFill>
                <a:latin typeface="Consolas" panose="020B0609020204030204"/>
                <a:ea typeface="Consolas" panose="020B0609020204030204"/>
              </a:rPr>
              <a:t>str</a:t>
            </a:r>
            <a:r>
              <a:rPr lang="en-US" altLang="zh-CN" sz="1400" b="0">
                <a:solidFill>
                  <a:srgbClr val="CCCCCC"/>
                </a:solidFill>
                <a:latin typeface="Consolas" panose="020B0609020204030204"/>
                <a:ea typeface="Consolas" panose="020B0609020204030204"/>
              </a:rPr>
              <a:t>):</a:t>
            </a:r>
            <a:endParaRPr lang="zh-CN" altLang="en-US" sz="1400" b="0">
              <a:solidFill>
                <a:srgbClr val="6A9955"/>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_length</a:t>
            </a:r>
            <a:r>
              <a:rPr lang="en-US" altLang="zh-CN" sz="1400" b="0">
                <a:solidFill>
                  <a:srgbClr val="D4D4D4"/>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length</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name</a:t>
            </a:r>
            <a:r>
              <a:rPr lang="en-US" altLang="zh-CN" sz="1400" b="0">
                <a:solidFill>
                  <a:srgbClr val="D4D4D4"/>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nm</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length</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a:t>
            </a:r>
            <a:r>
              <a:rPr lang="en-US" altLang="zh-CN" sz="1400" b="0">
                <a:solidFill>
                  <a:srgbClr val="CCCCCC"/>
                </a:solidFill>
                <a:latin typeface="Consolas" panose="020B0609020204030204"/>
                <a:ea typeface="Consolas" panose="020B0609020204030204"/>
              </a:rPr>
              <a:t>] </a:t>
            </a:r>
            <a:r>
              <a:rPr lang="en-US" altLang="zh-CN" sz="1400" b="0">
                <a:solidFill>
                  <a:srgbClr val="D4D4D4"/>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a:t>
            </a:r>
            <a:r>
              <a:rPr lang="en-US" altLang="zh-CN" sz="1400" b="0">
                <a:solidFill>
                  <a:srgbClr val="D7BA7D"/>
                </a:solidFill>
                <a:latin typeface="Consolas" panose="020B0609020204030204"/>
                <a:ea typeface="Consolas" panose="020B0609020204030204"/>
              </a:rPr>
              <a:t>\0</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ljust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length</a:t>
            </a:r>
            <a:r>
              <a:rPr lang="en-US" altLang="zh-CN" sz="1400" b="0">
                <a:solidFill>
                  <a:srgbClr val="CCCCCC"/>
                </a:solidFill>
                <a:latin typeface="Consolas" panose="020B0609020204030204"/>
                <a:ea typeface="Consolas" panose="020B0609020204030204"/>
              </a:rPr>
              <a:t>, </a:t>
            </a:r>
            <a:r>
              <a:rPr lang="en-US" altLang="zh-CN" sz="1400" b="0">
                <a:solidFill>
                  <a:srgbClr val="CE9178"/>
                </a:solidFill>
                <a:latin typeface="Consolas" panose="020B0609020204030204"/>
                <a:ea typeface="Consolas" panose="020B0609020204030204"/>
              </a:rPr>
              <a:t>'</a:t>
            </a:r>
            <a:r>
              <a:rPr lang="en-US" altLang="zh-CN" sz="1400" b="0">
                <a:solidFill>
                  <a:srgbClr val="D7BA7D"/>
                </a:solidFill>
                <a:latin typeface="Consolas" panose="020B0609020204030204"/>
                <a:ea typeface="Consolas" panose="020B0609020204030204"/>
              </a:rPr>
              <a:t>\0</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length</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property</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9CDCFE"/>
                </a:solidFill>
                <a:latin typeface="Consolas" panose="020B0609020204030204"/>
                <a:ea typeface="Consolas" panose="020B0609020204030204"/>
              </a:rPr>
              <a:t>length</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endParaRPr lang="en-US" altLang="zh-CN" sz="1400" b="0">
              <a:solidFill>
                <a:srgbClr val="CE9178"/>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C586C0"/>
                </a:solidFill>
                <a:latin typeface="Consolas" panose="020B0609020204030204"/>
                <a:ea typeface="Consolas" panose="020B0609020204030204"/>
              </a:rPr>
              <a:t>return </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_length</a:t>
            </a:r>
          </a:p>
          <a:p>
            <a:pPr indent="0" fontAlgn="auto">
              <a:lnSpc>
                <a:spcPct val="100000"/>
              </a:lnSpc>
            </a:pPr>
            <a:endParaRPr lang="en-US" altLang="zh-CN" sz="1400" b="0">
              <a:solidFill>
                <a:srgbClr val="9CDCFE"/>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DCDCAA"/>
                </a:solidFill>
                <a:latin typeface="Consolas" panose="020B0609020204030204"/>
                <a:ea typeface="Consolas" panose="020B0609020204030204"/>
              </a:rPr>
              <a:t>__del__</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a:t>
            </a:r>
            <a:r>
              <a:rPr lang="en-US" altLang="zh-CN" sz="1400" b="0">
                <a:solidFill>
                  <a:srgbClr val="CCCCCC"/>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"~vsdemo"</a:t>
            </a:r>
            <a:r>
              <a:rPr lang="en-US" altLang="zh-CN" sz="1400" b="0">
                <a:solidFill>
                  <a:srgbClr val="CCCCCC"/>
                </a:solidFill>
                <a:latin typeface="Consolas" panose="020B0609020204030204"/>
                <a:ea typeface="Consolas" panose="020B0609020204030204"/>
              </a:rPr>
              <a:t>)</a:t>
            </a:r>
          </a:p>
          <a:p>
            <a:pPr indent="0" fontAlgn="auto">
              <a:lnSpc>
                <a:spcPct val="100000"/>
              </a:lnSpc>
            </a:pP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DCDCAA"/>
                </a:solidFill>
                <a:latin typeface="Consolas" panose="020B0609020204030204"/>
                <a:ea typeface="Consolas" panose="020B0609020204030204"/>
              </a:rPr>
              <a:t>dis_obj</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endParaRPr lang="en-US" altLang="zh-CN" sz="1400" b="0">
              <a:solidFill>
                <a:srgbClr val="CE9178"/>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f</a:t>
            </a:r>
            <a:r>
              <a:rPr lang="en-US" altLang="zh-CN" sz="1400" b="0">
                <a:solidFill>
                  <a:srgbClr val="CE9178"/>
                </a:solidFill>
                <a:latin typeface="Consolas" panose="020B0609020204030204"/>
                <a:ea typeface="Consolas" panose="020B0609020204030204"/>
              </a:rPr>
              <a:t>"Obj address: </a:t>
            </a:r>
            <a:r>
              <a:rPr lang="en-US" altLang="zh-CN" sz="1400" b="0">
                <a:solidFill>
                  <a:srgbClr val="569CD6"/>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hex</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id</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 length: </a:t>
            </a:r>
            <a:r>
              <a:rPr lang="en-US" altLang="zh-CN" sz="1400" b="0">
                <a:solidFill>
                  <a:srgbClr val="569CD6"/>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length</a:t>
            </a:r>
            <a:r>
              <a:rPr lang="en-US" altLang="zh-CN" sz="1400" b="0">
                <a:solidFill>
                  <a:srgbClr val="569CD6"/>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 name: </a:t>
            </a:r>
            <a:r>
              <a:rPr lang="en-US" altLang="zh-CN" sz="1400" b="0">
                <a:solidFill>
                  <a:srgbClr val="569CD6"/>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self</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name</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split</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chr</a:t>
            </a:r>
            <a:r>
              <a:rPr lang="en-US" altLang="zh-CN" sz="1400" b="0">
                <a:solidFill>
                  <a:srgbClr val="CCCCCC"/>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0</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!r}</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p>
          <a:p>
            <a:pPr indent="0" fontAlgn="auto">
              <a:lnSpc>
                <a:spcPct val="100000"/>
              </a:lnSpc>
            </a:pP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a:t>
            </a:r>
            <a:r>
              <a:rPr lang="en-US" altLang="zh-CN" sz="1400" b="0">
                <a:solidFill>
                  <a:srgbClr val="4EC9B0"/>
                </a:solidFill>
                <a:latin typeface="Consolas" panose="020B0609020204030204"/>
                <a:ea typeface="Consolas" panose="020B0609020204030204"/>
              </a:rPr>
              <a:t>classmethod</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569CD6"/>
                </a:solidFill>
                <a:latin typeface="Consolas" panose="020B0609020204030204"/>
                <a:ea typeface="Consolas" panose="020B0609020204030204"/>
              </a:rPr>
              <a:t>def </a:t>
            </a:r>
            <a:r>
              <a:rPr lang="en-US" altLang="zh-CN" sz="1400" b="0">
                <a:solidFill>
                  <a:srgbClr val="DCDCAA"/>
                </a:solidFill>
                <a:latin typeface="Consolas" panose="020B0609020204030204"/>
                <a:ea typeface="Consolas" panose="020B0609020204030204"/>
              </a:rPr>
              <a:t>display_class_id</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cls</a:t>
            </a:r>
            <a:r>
              <a:rPr lang="en-US" altLang="zh-CN" sz="1400" b="0">
                <a:solidFill>
                  <a:srgbClr val="CCCCCC"/>
                </a:solidFill>
                <a:latin typeface="Consolas" panose="020B0609020204030204"/>
                <a:ea typeface="Consolas" panose="020B0609020204030204"/>
              </a:rPr>
              <a:t>):</a:t>
            </a:r>
            <a:endParaRPr lang="en-US" altLang="zh-CN" sz="1400" b="0">
              <a:solidFill>
                <a:srgbClr val="CE9178"/>
              </a:solidFill>
              <a:latin typeface="Consolas" panose="020B0609020204030204"/>
              <a:ea typeface="Consolas" panose="020B0609020204030204"/>
            </a:endParaRP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DCDCAA"/>
                </a:solidFill>
                <a:latin typeface="Consolas" panose="020B0609020204030204"/>
                <a:ea typeface="Consolas" panose="020B0609020204030204"/>
              </a:rPr>
              <a:t>print</a:t>
            </a:r>
            <a:r>
              <a:rPr lang="en-US" altLang="zh-CN" sz="1400" b="0">
                <a:solidFill>
                  <a:srgbClr val="CCCCCC"/>
                </a:solidFill>
                <a:latin typeface="Consolas" panose="020B0609020204030204"/>
                <a:ea typeface="Consolas" panose="020B0609020204030204"/>
              </a:rPr>
              <a:t>(</a:t>
            </a:r>
            <a:r>
              <a:rPr lang="en-US" altLang="zh-CN" sz="1400" b="0">
                <a:solidFill>
                  <a:srgbClr val="569CD6"/>
                </a:solidFill>
                <a:latin typeface="Consolas" panose="020B0609020204030204"/>
                <a:ea typeface="Consolas" panose="020B0609020204030204"/>
              </a:rPr>
              <a:t>f</a:t>
            </a:r>
            <a:r>
              <a:rPr lang="en-US" altLang="zh-CN" sz="1400" b="0">
                <a:solidFill>
                  <a:srgbClr val="CE9178"/>
                </a:solidFill>
                <a:latin typeface="Consolas" panose="020B0609020204030204"/>
                <a:ea typeface="Consolas" panose="020B0609020204030204"/>
              </a:rPr>
              <a:t>"classId: </a:t>
            </a:r>
            <a:r>
              <a:rPr lang="en-US" altLang="zh-CN" sz="1400" b="0">
                <a:solidFill>
                  <a:srgbClr val="569CD6"/>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cls</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class_id</a:t>
            </a:r>
            <a:r>
              <a:rPr lang="en-US" altLang="zh-CN" sz="1400" b="0">
                <a:solidFill>
                  <a:srgbClr val="569CD6"/>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a:t>
            </a:r>
            <a:r>
              <a:rPr lang="en-US" altLang="zh-CN" sz="1400" b="0">
                <a:solidFill>
                  <a:srgbClr val="CCCCCC"/>
                </a:solidFill>
                <a:latin typeface="Consolas" panose="020B0609020204030204"/>
                <a:ea typeface="Consolas" panose="020B0609020204030204"/>
              </a:rPr>
              <a:t>)</a:t>
            </a:r>
          </a:p>
          <a:p>
            <a:pPr indent="0" fontAlgn="auto">
              <a:lnSpc>
                <a:spcPct val="100000"/>
              </a:lnSpc>
            </a:pPr>
            <a:endParaRPr lang="en-US" altLang="zh-CN" sz="1400" b="0">
              <a:solidFill>
                <a:srgbClr val="CCCCCC"/>
              </a:solidFill>
              <a:latin typeface="Consolas" panose="020B0609020204030204"/>
              <a:ea typeface="Consolas" panose="020B0609020204030204"/>
            </a:endParaRPr>
          </a:p>
          <a:p>
            <a:pPr indent="0" fontAlgn="auto">
              <a:lnSpc>
                <a:spcPct val="100000"/>
              </a:lnSpc>
            </a:pPr>
            <a:r>
              <a:rPr lang="en-US" altLang="zh-CN" sz="1400" b="0">
                <a:solidFill>
                  <a:srgbClr val="C586C0"/>
                </a:solidFill>
                <a:latin typeface="Consolas" panose="020B0609020204030204"/>
                <a:ea typeface="Consolas" panose="020B0609020204030204"/>
              </a:rPr>
              <a:t>if</a:t>
            </a:r>
            <a:r>
              <a:rPr lang="en-US" altLang="zh-CN" sz="1400" b="0">
                <a:solidFill>
                  <a:srgbClr val="9CDCFE"/>
                </a:solidFill>
                <a:latin typeface="Consolas" panose="020B0609020204030204"/>
                <a:ea typeface="Consolas" panose="020B0609020204030204"/>
              </a:rPr>
              <a:t>__name__</a:t>
            </a:r>
            <a:r>
              <a:rPr lang="en-US" altLang="zh-CN" sz="1400" b="0">
                <a:solidFill>
                  <a:srgbClr val="D4D4D4"/>
                </a:solidFill>
                <a:latin typeface="Consolas" panose="020B0609020204030204"/>
                <a:ea typeface="Consolas" panose="020B0609020204030204"/>
              </a:rPr>
              <a:t>==</a:t>
            </a:r>
            <a:r>
              <a:rPr lang="en-US" altLang="zh-CN" sz="1400" b="0">
                <a:solidFill>
                  <a:srgbClr val="CE9178"/>
                </a:solidFill>
                <a:latin typeface="Consolas" panose="020B0609020204030204"/>
                <a:ea typeface="Consolas" panose="020B0609020204030204"/>
              </a:rPr>
              <a:t>"__main__"</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tdata </a:t>
            </a:r>
            <a:r>
              <a:rPr lang="en-US" altLang="zh-CN" sz="1400" b="0">
                <a:solidFill>
                  <a:srgbClr val="D4D4D4"/>
                </a:solidFill>
                <a:latin typeface="Consolas" panose="020B0609020204030204"/>
                <a:ea typeface="Consolas" panose="020B0609020204030204"/>
              </a:rPr>
              <a:t>= </a:t>
            </a:r>
            <a:r>
              <a:rPr lang="en-US" altLang="zh-CN" sz="1400" b="0">
                <a:solidFill>
                  <a:srgbClr val="CE9178"/>
                </a:solidFill>
                <a:latin typeface="Consolas" panose="020B0609020204030204"/>
                <a:ea typeface="Consolas" panose="020B0609020204030204"/>
              </a:rPr>
              <a:t>"SUSTECH_CS219"</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vsd1 </a:t>
            </a:r>
            <a:r>
              <a:rPr lang="en-US" altLang="zh-CN" sz="1400" b="0">
                <a:solidFill>
                  <a:srgbClr val="D4D4D4"/>
                </a:solidFill>
                <a:latin typeface="Consolas" panose="020B0609020204030204"/>
                <a:ea typeface="Consolas" panose="020B0609020204030204"/>
              </a:rPr>
              <a:t>= </a:t>
            </a:r>
            <a:r>
              <a:rPr lang="en-US" altLang="zh-CN" sz="1400" b="0">
                <a:solidFill>
                  <a:srgbClr val="4EC9B0"/>
                </a:solidFill>
                <a:latin typeface="Consolas" panose="020B0609020204030204"/>
                <a:ea typeface="Consolas" panose="020B0609020204030204"/>
              </a:rPr>
              <a:t>VSDemo</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len</a:t>
            </a:r>
            <a:r>
              <a:rPr lang="en-US" altLang="zh-CN" sz="1400" b="0">
                <a:solidFill>
                  <a:srgbClr val="CCCCCC"/>
                </a:solidFill>
                <a:latin typeface="Consolas" panose="020B0609020204030204"/>
                <a:ea typeface="Consolas" panose="020B0609020204030204"/>
              </a:rPr>
              <a:t>(</a:t>
            </a:r>
            <a:r>
              <a:rPr lang="en-US" altLang="zh-CN" sz="1400" b="0">
                <a:solidFill>
                  <a:srgbClr val="9CDCFE"/>
                </a:solidFill>
                <a:latin typeface="Consolas" panose="020B0609020204030204"/>
                <a:ea typeface="Consolas" panose="020B0609020204030204"/>
              </a:rPr>
              <a:t>tdata</a:t>
            </a:r>
            <a:r>
              <a:rPr lang="en-US" altLang="zh-CN" sz="1400" b="0">
                <a:solidFill>
                  <a:srgbClr val="CCCCCC"/>
                </a:solidFill>
                <a:latin typeface="Consolas" panose="020B0609020204030204"/>
                <a:ea typeface="Consolas" panose="020B0609020204030204"/>
              </a:rPr>
              <a:t>) </a:t>
            </a:r>
            <a:r>
              <a:rPr lang="en-US" altLang="zh-CN" sz="1400" b="0">
                <a:solidFill>
                  <a:srgbClr val="D4D4D4"/>
                </a:solidFill>
                <a:latin typeface="Consolas" panose="020B0609020204030204"/>
                <a:ea typeface="Consolas" panose="020B0609020204030204"/>
              </a:rPr>
              <a:t>+</a:t>
            </a:r>
            <a:r>
              <a:rPr lang="en-US" altLang="zh-CN" sz="1400" b="0">
                <a:solidFill>
                  <a:srgbClr val="B5CEA8"/>
                </a:solidFill>
                <a:latin typeface="Consolas" panose="020B0609020204030204"/>
                <a:ea typeface="Consolas" panose="020B0609020204030204"/>
              </a:rPr>
              <a:t>1</a:t>
            </a: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tdata</a:t>
            </a:r>
            <a:r>
              <a:rPr lang="en-US" altLang="zh-CN" sz="1400" b="0">
                <a:solidFill>
                  <a:srgbClr val="CCCCCC"/>
                </a:solidFill>
                <a:latin typeface="Consolas" panose="020B0609020204030204"/>
                <a:ea typeface="Consolas" panose="020B0609020204030204"/>
              </a:rPr>
              <a:t>) </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4EC9B0"/>
                </a:solidFill>
                <a:latin typeface="Consolas" panose="020B0609020204030204"/>
                <a:ea typeface="Consolas" panose="020B0609020204030204"/>
              </a:rPr>
              <a:t>VSDemo</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display_class_id</a:t>
            </a:r>
            <a:r>
              <a:rPr lang="en-US" altLang="zh-CN" sz="1400" b="0">
                <a:solidFill>
                  <a:srgbClr val="CCCCCC"/>
                </a:solidFill>
                <a:latin typeface="Consolas" panose="020B0609020204030204"/>
                <a:ea typeface="Consolas" panose="020B0609020204030204"/>
              </a:rPr>
              <a:t>()</a:t>
            </a:r>
          </a:p>
          <a:p>
            <a:pPr indent="0" fontAlgn="auto">
              <a:lnSpc>
                <a:spcPct val="100000"/>
              </a:lnSpc>
            </a:pPr>
            <a:r>
              <a:rPr lang="en-US" altLang="zh-CN" sz="1400" b="0">
                <a:solidFill>
                  <a:srgbClr val="CCCCCC"/>
                </a:solidFill>
                <a:latin typeface="Consolas" panose="020B0609020204030204"/>
                <a:ea typeface="Consolas" panose="020B0609020204030204"/>
              </a:rPr>
              <a:t>    </a:t>
            </a:r>
            <a:r>
              <a:rPr lang="en-US" altLang="zh-CN" sz="1400" b="0">
                <a:solidFill>
                  <a:srgbClr val="9CDCFE"/>
                </a:solidFill>
                <a:latin typeface="Consolas" panose="020B0609020204030204"/>
                <a:ea typeface="Consolas" panose="020B0609020204030204"/>
              </a:rPr>
              <a:t>vsd1</a:t>
            </a:r>
            <a:r>
              <a:rPr lang="en-US" altLang="zh-CN" sz="1400" b="0">
                <a:solidFill>
                  <a:srgbClr val="CCCCCC"/>
                </a:solidFill>
                <a:latin typeface="Consolas" panose="020B0609020204030204"/>
                <a:ea typeface="Consolas" panose="020B0609020204030204"/>
              </a:rPr>
              <a:t>.</a:t>
            </a:r>
            <a:r>
              <a:rPr lang="en-US" altLang="zh-CN" sz="1400" b="0">
                <a:solidFill>
                  <a:srgbClr val="DCDCAA"/>
                </a:solidFill>
                <a:latin typeface="Consolas" panose="020B0609020204030204"/>
                <a:ea typeface="Consolas" panose="020B0609020204030204"/>
              </a:rPr>
              <a:t>dis_obj</a:t>
            </a:r>
            <a:r>
              <a:rPr lang="en-US" altLang="zh-CN" sz="1400" b="0">
                <a:solidFill>
                  <a:srgbClr val="CCCCCC"/>
                </a:solidFill>
                <a:latin typeface="Consolas" panose="020B0609020204030204"/>
                <a:ea typeface="Consolas" panose="020B0609020204030204"/>
              </a:rPr>
              <a:t>()</a:t>
            </a:r>
          </a:p>
        </p:txBody>
      </p:sp>
      <p:sp>
        <p:nvSpPr>
          <p:cNvPr id="6" name="文本框 5"/>
          <p:cNvSpPr txBox="1"/>
          <p:nvPr/>
        </p:nvSpPr>
        <p:spPr>
          <a:xfrm>
            <a:off x="7391400" y="0"/>
            <a:ext cx="4622800" cy="7108825"/>
          </a:xfrm>
          <a:prstGeom prst="rect">
            <a:avLst/>
          </a:prstGeom>
          <a:solidFill>
            <a:schemeClr val="tx1"/>
          </a:solidFill>
        </p:spPr>
        <p:txBody>
          <a:bodyPr wrap="square">
            <a:spAutoFit/>
          </a:bodyPr>
          <a:lstStyle/>
          <a:p>
            <a:pPr indent="0" fontAlgn="auto">
              <a:lnSpc>
                <a:spcPct val="100000"/>
              </a:lnSpc>
            </a:pPr>
            <a:r>
              <a:rPr lang="en-US" altLang="zh-CN" sz="1200" b="0">
                <a:solidFill>
                  <a:srgbClr val="C586C0"/>
                </a:solidFill>
                <a:latin typeface="Consolas" panose="020B0609020204030204"/>
                <a:ea typeface="Consolas" panose="020B0609020204030204"/>
              </a:rPr>
              <a:t>#include </a:t>
            </a:r>
            <a:r>
              <a:rPr lang="en-US" altLang="zh-CN" sz="1200" b="0">
                <a:solidFill>
                  <a:srgbClr val="CE9178"/>
                </a:solidFill>
                <a:latin typeface="Consolas" panose="020B0609020204030204"/>
                <a:ea typeface="Consolas" panose="020B0609020204030204"/>
              </a:rPr>
              <a:t>&lt;iostream&gt;      //C++ Code</a:t>
            </a:r>
          </a:p>
          <a:p>
            <a:pPr indent="0" fontAlgn="auto">
              <a:lnSpc>
                <a:spcPct val="100000"/>
              </a:lnSpc>
            </a:pPr>
            <a:r>
              <a:rPr lang="en-US" altLang="zh-CN" sz="1200" b="0">
                <a:solidFill>
                  <a:srgbClr val="C586C0"/>
                </a:solidFill>
                <a:latin typeface="Consolas" panose="020B0609020204030204"/>
                <a:ea typeface="Consolas" panose="020B0609020204030204"/>
              </a:rPr>
              <a:t>#include </a:t>
            </a:r>
            <a:r>
              <a:rPr lang="en-US" altLang="zh-CN" sz="1200" b="0">
                <a:solidFill>
                  <a:srgbClr val="CE9178"/>
                </a:solidFill>
                <a:latin typeface="Consolas" panose="020B0609020204030204"/>
                <a:ea typeface="Consolas" panose="020B0609020204030204"/>
              </a:rPr>
              <a:t>&lt;cstring&gt;</a:t>
            </a:r>
          </a:p>
          <a:p>
            <a:pPr indent="0" fontAlgn="auto">
              <a:lnSpc>
                <a:spcPct val="100000"/>
              </a:lnSpc>
            </a:pPr>
            <a:r>
              <a:rPr lang="en-US" altLang="zh-CN" sz="1200" b="0">
                <a:solidFill>
                  <a:srgbClr val="C586C0"/>
                </a:solidFill>
                <a:latin typeface="Consolas" panose="020B0609020204030204"/>
                <a:ea typeface="Consolas" panose="020B0609020204030204"/>
              </a:rPr>
              <a:t>using </a:t>
            </a:r>
            <a:r>
              <a:rPr lang="en-US" altLang="zh-CN" sz="1200" b="0">
                <a:solidFill>
                  <a:srgbClr val="569CD6"/>
                </a:solidFill>
                <a:latin typeface="Consolas" panose="020B0609020204030204"/>
                <a:ea typeface="Consolas" panose="020B0609020204030204"/>
              </a:rPr>
              <a:t>namespace </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569CD6"/>
                </a:solidFill>
                <a:latin typeface="Consolas" panose="020B0609020204030204"/>
                <a:ea typeface="Consolas" panose="020B0609020204030204"/>
              </a:rPr>
              <a:t>class </a:t>
            </a:r>
            <a:r>
              <a:rPr lang="en-US" altLang="zh-CN" sz="1200" b="0">
                <a:solidFill>
                  <a:srgbClr val="4EC9B0"/>
                </a:solidFill>
                <a:latin typeface="Consolas" panose="020B0609020204030204"/>
                <a:ea typeface="Consolas" panose="020B0609020204030204"/>
              </a:rPr>
              <a:t>vsdemo</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569CD6"/>
                </a:solidFill>
                <a:latin typeface="Consolas" panose="020B0609020204030204"/>
                <a:ea typeface="Consolas" panose="020B0609020204030204"/>
              </a:rPr>
              <a:t>private:</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const int </a:t>
            </a:r>
            <a:r>
              <a:rPr lang="en-US" altLang="zh-CN" sz="1200" b="0">
                <a:solidFill>
                  <a:srgbClr val="9CDCFE"/>
                </a:solidFill>
                <a:latin typeface="Consolas" panose="020B0609020204030204"/>
                <a:ea typeface="Consolas" panose="020B0609020204030204"/>
              </a:rPr>
              <a:t>length</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char </a:t>
            </a:r>
            <a:r>
              <a:rPr lang="en-US" altLang="zh-CN" sz="1200" b="0">
                <a:solidFill>
                  <a:srgbClr val="D4D4D4"/>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name</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static int </a:t>
            </a:r>
            <a:r>
              <a:rPr lang="en-US" altLang="zh-CN" sz="1200" b="0">
                <a:solidFill>
                  <a:srgbClr val="9CDCFE"/>
                </a:solidFill>
                <a:latin typeface="Consolas" panose="020B0609020204030204"/>
                <a:ea typeface="Consolas" panose="020B0609020204030204"/>
              </a:rPr>
              <a:t>classId</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569CD6"/>
                </a:solidFill>
                <a:latin typeface="Consolas" panose="020B0609020204030204"/>
                <a:ea typeface="Consolas" panose="020B0609020204030204"/>
              </a:rPr>
              <a:t>public:</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vsdemo</a:t>
            </a:r>
            <a:r>
              <a:rPr lang="en-US" altLang="zh-CN" sz="1200" b="0">
                <a:solidFill>
                  <a:srgbClr val="CCCCCC"/>
                </a:solidFill>
                <a:latin typeface="Consolas" panose="020B0609020204030204"/>
                <a:ea typeface="Consolas" panose="020B0609020204030204"/>
              </a:rPr>
              <a:t>(</a:t>
            </a:r>
            <a:r>
              <a:rPr lang="en-US" altLang="zh-CN" sz="1200" b="0">
                <a:solidFill>
                  <a:srgbClr val="569CD6"/>
                </a:solidFill>
                <a:latin typeface="Consolas" panose="020B0609020204030204"/>
                <a:ea typeface="Consolas" panose="020B0609020204030204"/>
              </a:rPr>
              <a:t>int </a:t>
            </a:r>
            <a:r>
              <a:rPr lang="en-US" altLang="zh-CN" sz="1200" b="0">
                <a:solidFill>
                  <a:srgbClr val="9CDCFE"/>
                </a:solidFill>
                <a:latin typeface="Consolas" panose="020B0609020204030204"/>
                <a:ea typeface="Consolas" panose="020B0609020204030204"/>
              </a:rPr>
              <a:t>len</a:t>
            </a:r>
            <a:r>
              <a:rPr lang="en-US" altLang="zh-CN" sz="1200" b="0">
                <a:solidFill>
                  <a:srgbClr val="CCCCCC"/>
                </a:solidFill>
                <a:latin typeface="Consolas" panose="020B0609020204030204"/>
                <a:ea typeface="Consolas" panose="020B0609020204030204"/>
              </a:rPr>
              <a:t>,</a:t>
            </a:r>
            <a:r>
              <a:rPr lang="en-US" altLang="zh-CN" sz="1200" b="0">
                <a:solidFill>
                  <a:srgbClr val="569CD6"/>
                </a:solidFill>
                <a:latin typeface="Consolas" panose="020B0609020204030204"/>
                <a:ea typeface="Consolas" panose="020B0609020204030204"/>
              </a:rPr>
              <a:t>char* </a:t>
            </a:r>
            <a:r>
              <a:rPr lang="en-US" altLang="zh-CN" sz="1200" b="0">
                <a:solidFill>
                  <a:srgbClr val="9CDCFE"/>
                </a:solidFill>
                <a:latin typeface="Consolas" panose="020B0609020204030204"/>
                <a:ea typeface="Consolas" panose="020B0609020204030204"/>
              </a:rPr>
              <a:t>nm</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length</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len</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name</a:t>
            </a:r>
            <a:r>
              <a:rPr lang="en-US" altLang="zh-CN" sz="1200" b="0">
                <a:solidFill>
                  <a:srgbClr val="D4D4D4"/>
                </a:solidFill>
                <a:latin typeface="Consolas" panose="020B0609020204030204"/>
                <a:ea typeface="Consolas" panose="020B0609020204030204"/>
              </a:rPr>
              <a:t>=</a:t>
            </a:r>
            <a:r>
              <a:rPr lang="en-US" altLang="zh-CN" sz="1200" b="0">
                <a:solidFill>
                  <a:srgbClr val="C586C0"/>
                </a:solidFill>
                <a:latin typeface="Consolas" panose="020B0609020204030204"/>
                <a:ea typeface="Consolas" panose="020B0609020204030204"/>
              </a:rPr>
              <a:t>new </a:t>
            </a:r>
            <a:r>
              <a:rPr lang="en-US" altLang="zh-CN" sz="1200" b="0">
                <a:solidFill>
                  <a:srgbClr val="569CD6"/>
                </a:solidFill>
                <a:latin typeface="Consolas" panose="020B0609020204030204"/>
                <a:ea typeface="Consolas" panose="020B0609020204030204"/>
              </a:rPr>
              <a:t>char</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length</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if</a:t>
            </a:r>
            <a:r>
              <a:rPr lang="en-US" altLang="zh-CN" sz="1200" b="0">
                <a:solidFill>
                  <a:srgbClr val="CCCCCC"/>
                </a:solidFill>
                <a:latin typeface="Consolas" panose="020B0609020204030204"/>
                <a:ea typeface="Consolas" panose="020B0609020204030204"/>
              </a:rPr>
              <a:t>(</a:t>
            </a:r>
            <a:r>
              <a:rPr lang="en-US" altLang="zh-CN" sz="1200" b="0">
                <a:solidFill>
                  <a:srgbClr val="569CD6"/>
                </a:solidFill>
                <a:latin typeface="Consolas" panose="020B0609020204030204"/>
                <a:ea typeface="Consolas" panose="020B0609020204030204"/>
              </a:rPr>
              <a:t>NULL</a:t>
            </a:r>
            <a:r>
              <a:rPr lang="en-US" altLang="zh-CN" sz="1200" b="0">
                <a:solidFill>
                  <a:srgbClr val="D4D4D4"/>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name</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strncpy</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name</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nm</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length</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name</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length</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a:t>
            </a:r>
            <a:r>
              <a:rPr lang="en-US" altLang="zh-CN" sz="1200" b="0">
                <a:solidFill>
                  <a:srgbClr val="CCCCCC"/>
                </a:solidFill>
                <a:latin typeface="Consolas" panose="020B0609020204030204"/>
                <a:ea typeface="Consolas" panose="020B0609020204030204"/>
              </a:rPr>
              <a:t>]</a:t>
            </a:r>
            <a:r>
              <a:rPr lang="en-US" altLang="zh-CN" sz="1200" b="0">
                <a:solidFill>
                  <a:srgbClr val="D4D4D4"/>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a:t>
            </a:r>
            <a:r>
              <a:rPr lang="en-US" altLang="zh-CN" sz="1200" b="0">
                <a:solidFill>
                  <a:srgbClr val="D7BA7D"/>
                </a:solidFill>
                <a:latin typeface="Consolas" panose="020B0609020204030204"/>
                <a:ea typeface="Consolas" panose="020B0609020204030204"/>
              </a:rPr>
              <a:t>\0</a:t>
            </a:r>
            <a:r>
              <a:rPr lang="en-US" altLang="zh-CN" sz="1200" b="0">
                <a:solidFill>
                  <a:srgbClr val="CE9178"/>
                </a:solidFill>
                <a:latin typeface="Consolas" panose="020B0609020204030204"/>
                <a:ea typeface="Consolas" panose="020B0609020204030204"/>
              </a:rPr>
              <a:t>'</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~vsdemo</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if</a:t>
            </a:r>
            <a:r>
              <a:rPr lang="en-US" altLang="zh-CN" sz="1200" b="0">
                <a:solidFill>
                  <a:srgbClr val="CCCCCC"/>
                </a:solidFill>
                <a:latin typeface="Consolas" panose="020B0609020204030204"/>
                <a:ea typeface="Consolas" panose="020B0609020204030204"/>
              </a:rPr>
              <a:t>(</a:t>
            </a:r>
            <a:r>
              <a:rPr lang="en-US" altLang="zh-CN" sz="1200" b="0">
                <a:solidFill>
                  <a:srgbClr val="569CD6"/>
                </a:solidFill>
                <a:latin typeface="Consolas" panose="020B0609020204030204"/>
                <a:ea typeface="Consolas" panose="020B0609020204030204"/>
              </a:rPr>
              <a:t>NULL</a:t>
            </a:r>
            <a:r>
              <a:rPr lang="en-US" altLang="zh-CN" sz="1200" b="0">
                <a:solidFill>
                  <a:srgbClr val="D4D4D4"/>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name</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delete[]</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name</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cout</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"~vsdemo"</a:t>
            </a:r>
            <a:r>
              <a:rPr lang="en-US" altLang="zh-CN" sz="1200" b="0">
                <a:solidFill>
                  <a:srgbClr val="DCDCAA"/>
                </a:solidFill>
                <a:latin typeface="Consolas" panose="020B0609020204030204"/>
                <a:ea typeface="Consolas" panose="020B0609020204030204"/>
              </a:rPr>
              <a:t>&lt;&lt;endl</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void </a:t>
            </a:r>
            <a:r>
              <a:rPr lang="en-US" altLang="zh-CN" sz="1200" b="0">
                <a:solidFill>
                  <a:srgbClr val="DCDCAA"/>
                </a:solidFill>
                <a:latin typeface="Consolas" panose="020B0609020204030204"/>
                <a:ea typeface="Consolas" panose="020B0609020204030204"/>
              </a:rPr>
              <a:t>disObj</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cout</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"Ojb address: "</a:t>
            </a:r>
            <a:r>
              <a:rPr lang="en-US" altLang="zh-CN" sz="1200" b="0">
                <a:solidFill>
                  <a:srgbClr val="DCDCAA"/>
                </a:solidFill>
                <a:latin typeface="Consolas" panose="020B0609020204030204"/>
                <a:ea typeface="Consolas" panose="020B0609020204030204"/>
              </a:rPr>
              <a:t>&lt;&lt;</a:t>
            </a:r>
            <a:r>
              <a:rPr lang="en-US" altLang="zh-CN" sz="1200" b="0">
                <a:solidFill>
                  <a:srgbClr val="569CD6"/>
                </a:solidFill>
                <a:latin typeface="Consolas" panose="020B0609020204030204"/>
                <a:ea typeface="Consolas" panose="020B0609020204030204"/>
              </a:rPr>
              <a:t>this</a:t>
            </a:r>
          </a:p>
          <a:p>
            <a:pPr indent="0" fontAlgn="auto">
              <a:lnSpc>
                <a:spcPct val="100000"/>
              </a:lnSpc>
            </a:pPr>
            <a:r>
              <a:rPr lang="en-US" altLang="zh-CN" sz="1200" b="0">
                <a:solidFill>
                  <a:srgbClr val="569CD6"/>
                </a:solidFill>
                <a:latin typeface="Consolas" panose="020B0609020204030204"/>
                <a:ea typeface="Consolas" panose="020B0609020204030204"/>
              </a:rPr>
              <a:t>    </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 length:"</a:t>
            </a:r>
            <a:r>
              <a:rPr lang="en-US" altLang="zh-CN" sz="1200" b="0">
                <a:solidFill>
                  <a:srgbClr val="DCDCAA"/>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length</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 name: "</a:t>
            </a:r>
            <a:r>
              <a:rPr lang="en-US" altLang="zh-CN" sz="1200" b="0">
                <a:solidFill>
                  <a:srgbClr val="DCDCAA"/>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name</a:t>
            </a:r>
            <a:r>
              <a:rPr lang="en-US" altLang="zh-CN" sz="1200" b="0">
                <a:solidFill>
                  <a:srgbClr val="DCDCAA"/>
                </a:solidFill>
                <a:latin typeface="Consolas" panose="020B0609020204030204"/>
                <a:ea typeface="Consolas" panose="020B0609020204030204"/>
              </a:rPr>
              <a:t>&lt;&lt;endl</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static void </a:t>
            </a:r>
            <a:r>
              <a:rPr lang="en-US" altLang="zh-CN" sz="1200" b="0">
                <a:solidFill>
                  <a:srgbClr val="DCDCAA"/>
                </a:solidFill>
                <a:latin typeface="Consolas" panose="020B0609020204030204"/>
                <a:ea typeface="Consolas" panose="020B0609020204030204"/>
              </a:rPr>
              <a:t>displayClassId</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cout</a:t>
            </a:r>
            <a:r>
              <a:rPr lang="en-US" altLang="zh-CN" sz="1200" b="0">
                <a:solidFill>
                  <a:srgbClr val="DCDCAA"/>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"classId: "</a:t>
            </a:r>
            <a:r>
              <a:rPr lang="en-US" altLang="zh-CN" sz="1200" b="0">
                <a:solidFill>
                  <a:srgbClr val="DCDCAA"/>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classId</a:t>
            </a:r>
            <a:r>
              <a:rPr lang="en-US" altLang="zh-CN" sz="1200" b="0">
                <a:solidFill>
                  <a:srgbClr val="DCDCAA"/>
                </a:solidFill>
                <a:latin typeface="Consolas" panose="020B0609020204030204"/>
                <a:ea typeface="Consolas" panose="020B0609020204030204"/>
              </a:rPr>
              <a:t>&lt;&lt;endl</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 </a:t>
            </a:r>
          </a:p>
          <a:p>
            <a:pPr indent="0" fontAlgn="auto">
              <a:lnSpc>
                <a:spcPct val="100000"/>
              </a:lnSpc>
            </a:pP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569CD6"/>
                </a:solidFill>
                <a:latin typeface="Consolas" panose="020B0609020204030204"/>
                <a:ea typeface="Consolas" panose="020B0609020204030204"/>
              </a:rPr>
              <a:t>int </a:t>
            </a:r>
            <a:r>
              <a:rPr lang="en-US" altLang="zh-CN" sz="1200" b="0">
                <a:solidFill>
                  <a:srgbClr val="4EC9B0"/>
                </a:solidFill>
                <a:latin typeface="Consolas" panose="020B0609020204030204"/>
                <a:ea typeface="Consolas" panose="020B0609020204030204"/>
              </a:rPr>
              <a:t>vsdemo</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classId</a:t>
            </a:r>
            <a:r>
              <a:rPr lang="en-US" altLang="zh-CN" sz="1200" b="0">
                <a:solidFill>
                  <a:srgbClr val="D4D4D4"/>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2025</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569CD6"/>
                </a:solidFill>
                <a:latin typeface="Consolas" panose="020B0609020204030204"/>
                <a:ea typeface="Consolas" panose="020B0609020204030204"/>
              </a:rPr>
              <a:t>int </a:t>
            </a:r>
            <a:r>
              <a:rPr lang="en-US" altLang="zh-CN" sz="1200" b="0">
                <a:solidFill>
                  <a:srgbClr val="DCDCAA"/>
                </a:solidFill>
                <a:latin typeface="Consolas" panose="020B0609020204030204"/>
                <a:ea typeface="Consolas" panose="020B0609020204030204"/>
              </a:rPr>
              <a:t>main</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569CD6"/>
                </a:solidFill>
                <a:latin typeface="Consolas" panose="020B0609020204030204"/>
                <a:ea typeface="Consolas" panose="020B0609020204030204"/>
              </a:rPr>
              <a:t>char </a:t>
            </a:r>
            <a:r>
              <a:rPr lang="en-US" altLang="zh-CN" sz="1200" b="0">
                <a:solidFill>
                  <a:srgbClr val="9CDCFE"/>
                </a:solidFill>
                <a:latin typeface="Consolas" panose="020B0609020204030204"/>
                <a:ea typeface="Consolas" panose="020B0609020204030204"/>
              </a:rPr>
              <a:t>tdata</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14</a:t>
            </a:r>
            <a:r>
              <a:rPr lang="en-US" altLang="zh-CN" sz="1200" b="0">
                <a:solidFill>
                  <a:srgbClr val="CCCCCC"/>
                </a:solidFill>
                <a:latin typeface="Consolas" panose="020B0609020204030204"/>
                <a:ea typeface="Consolas" panose="020B0609020204030204"/>
              </a:rPr>
              <a:t>]</a:t>
            </a:r>
            <a:r>
              <a:rPr lang="en-US" altLang="zh-CN" sz="1200" b="0">
                <a:solidFill>
                  <a:srgbClr val="D4D4D4"/>
                </a:solidFill>
                <a:latin typeface="Consolas" panose="020B0609020204030204"/>
                <a:ea typeface="Consolas" panose="020B0609020204030204"/>
              </a:rPr>
              <a:t>=</a:t>
            </a:r>
            <a:r>
              <a:rPr lang="en-US" altLang="zh-CN" sz="1200" b="0">
                <a:solidFill>
                  <a:srgbClr val="CE9178"/>
                </a:solidFill>
                <a:latin typeface="Consolas" panose="020B0609020204030204"/>
                <a:ea typeface="Consolas" panose="020B0609020204030204"/>
              </a:rPr>
              <a:t>"SUSTECH_CS219"</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vsdemo </a:t>
            </a:r>
            <a:r>
              <a:rPr lang="en-US" altLang="zh-CN" sz="1200" b="0">
                <a:solidFill>
                  <a:srgbClr val="9CDCFE"/>
                </a:solidFill>
                <a:latin typeface="Consolas" panose="020B0609020204030204"/>
                <a:ea typeface="Consolas" panose="020B0609020204030204"/>
              </a:rPr>
              <a:t>vsd1</a:t>
            </a:r>
            <a:r>
              <a:rPr lang="en-US" altLang="zh-CN" sz="1200" b="0">
                <a:solidFill>
                  <a:srgbClr val="CCCCCC"/>
                </a:solidFill>
                <a:latin typeface="Consolas" panose="020B0609020204030204"/>
                <a:ea typeface="Consolas" panose="020B0609020204030204"/>
              </a:rPr>
              <a:t>(</a:t>
            </a:r>
            <a:r>
              <a:rPr lang="en-US" altLang="zh-CN" sz="1200" b="0">
                <a:solidFill>
                  <a:srgbClr val="569CD6"/>
                </a:solidFill>
                <a:latin typeface="Consolas" panose="020B0609020204030204"/>
                <a:ea typeface="Consolas" panose="020B0609020204030204"/>
              </a:rPr>
              <a:t>sizeof</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tdata</a:t>
            </a:r>
            <a:r>
              <a:rPr lang="en-US" altLang="zh-CN" sz="1200" b="0">
                <a:solidFill>
                  <a:srgbClr val="CCCCCC"/>
                </a:solidFill>
                <a:latin typeface="Consolas" panose="020B0609020204030204"/>
                <a:ea typeface="Consolas" panose="020B0609020204030204"/>
              </a:rPr>
              <a:t>),</a:t>
            </a:r>
            <a:r>
              <a:rPr lang="en-US" altLang="zh-CN" sz="1200" b="0">
                <a:solidFill>
                  <a:srgbClr val="9CDCFE"/>
                </a:solidFill>
                <a:latin typeface="Consolas" panose="020B0609020204030204"/>
                <a:ea typeface="Consolas" panose="020B0609020204030204"/>
              </a:rPr>
              <a:t>tdata</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vsdemo</a:t>
            </a:r>
            <a:r>
              <a:rPr lang="en-US" altLang="zh-CN" sz="1200" b="0">
                <a:solidFill>
                  <a:srgbClr val="CCCCCC"/>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displayClassId</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9CDCFE"/>
                </a:solidFill>
                <a:latin typeface="Consolas" panose="020B0609020204030204"/>
                <a:ea typeface="Consolas" panose="020B0609020204030204"/>
              </a:rPr>
              <a:t>vsd1</a:t>
            </a:r>
            <a:r>
              <a:rPr lang="en-US" altLang="zh-CN" sz="1200" b="0">
                <a:solidFill>
                  <a:srgbClr val="CCCCCC"/>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disObj</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return </a:t>
            </a:r>
            <a:r>
              <a:rPr lang="en-US" altLang="zh-CN" sz="1200" b="0">
                <a:solidFill>
                  <a:srgbClr val="B5CEA8"/>
                </a:solidFill>
                <a:latin typeface="Consolas" panose="020B0609020204030204"/>
                <a:ea typeface="Consolas" panose="020B0609020204030204"/>
              </a:rPr>
              <a:t>0</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a:t>
            </a:r>
          </a:p>
        </p:txBody>
      </p:sp>
      <p:sp>
        <p:nvSpPr>
          <p:cNvPr id="7" name="文本框 6"/>
          <p:cNvSpPr txBox="1"/>
          <p:nvPr/>
        </p:nvSpPr>
        <p:spPr>
          <a:xfrm>
            <a:off x="249555" y="1717675"/>
            <a:ext cx="978535" cy="1200329"/>
          </a:xfrm>
          <a:prstGeom prst="rect">
            <a:avLst/>
          </a:prstGeom>
          <a:noFill/>
        </p:spPr>
        <p:txBody>
          <a:bodyPr wrap="square" rtlCol="0">
            <a:spAutoFit/>
          </a:bodyPr>
          <a:lstStyle/>
          <a:p>
            <a:r>
              <a:rPr lang="en-US" altLang="zh-CN" dirty="0"/>
              <a:t>Python</a:t>
            </a:r>
            <a:r>
              <a:rPr lang="zh-CN" altLang="en-US" dirty="0"/>
              <a:t>代码有部分待修改</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662680" y="955040"/>
            <a:ext cx="8383270" cy="5535295"/>
          </a:xfrm>
          <a:prstGeom prst="rect">
            <a:avLst/>
          </a:prstGeom>
          <a:solidFill>
            <a:schemeClr val="tx1"/>
          </a:solidFill>
        </p:spPr>
        <p:txBody>
          <a:bodyPr wrap="square">
            <a:noAutofit/>
          </a:bodyPr>
          <a:lstStyle/>
          <a:p>
            <a:pPr indent="0" fontAlgn="auto">
              <a:lnSpc>
                <a:spcPct val="100000"/>
              </a:lnSpc>
            </a:pPr>
            <a:r>
              <a:rPr lang="en-US" altLang="zh-CN" sz="1600" b="0">
                <a:solidFill>
                  <a:srgbClr val="569CD6"/>
                </a:solidFill>
                <a:latin typeface="Consolas" panose="020B0609020204030204"/>
                <a:ea typeface="Consolas" panose="020B0609020204030204"/>
              </a:rPr>
              <a:t>class </a:t>
            </a:r>
            <a:r>
              <a:rPr lang="en-US" altLang="zh-CN" sz="1600" b="0">
                <a:solidFill>
                  <a:srgbClr val="4EC9B0"/>
                </a:solidFill>
                <a:latin typeface="Consolas" panose="020B0609020204030204"/>
                <a:ea typeface="Consolas" panose="020B0609020204030204"/>
              </a:rPr>
              <a:t>VSDemo</a:t>
            </a:r>
            <a:r>
              <a:rPr lang="en-US" altLang="zh-CN" sz="1600" b="0">
                <a:solidFill>
                  <a:srgbClr val="CCCCCC"/>
                </a:solidFill>
                <a:latin typeface="Consolas" panose="020B0609020204030204"/>
                <a:ea typeface="Consolas" panose="020B0609020204030204"/>
              </a:rPr>
              <a:t>:   """</a:t>
            </a:r>
            <a:r>
              <a:rPr lang="en-US" sz="1600" b="0">
                <a:solidFill>
                  <a:srgbClr val="CCCCCC"/>
                </a:solidFill>
                <a:latin typeface="Consolas" panose="020B0609020204030204"/>
                <a:ea typeface="Consolas" panose="020B0609020204030204"/>
              </a:rPr>
              <a:t>Python code</a:t>
            </a:r>
            <a:r>
              <a:rPr lang="en-US" altLang="zh-CN" sz="1600" b="0">
                <a:solidFill>
                  <a:srgbClr val="CCCCCC"/>
                </a:solidFill>
                <a:latin typeface="Consolas" panose="020B0609020204030204"/>
                <a:ea typeface="Consolas" panose="020B0609020204030204"/>
              </a:rPr>
              <a:t>"""</a:t>
            </a: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class_id</a:t>
            </a:r>
            <a:r>
              <a:rPr lang="en-US" altLang="zh-CN" sz="1600" b="0">
                <a:solidFill>
                  <a:srgbClr val="D4D4D4"/>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2025</a:t>
            </a:r>
            <a:r>
              <a:rPr lang="en-US" altLang="zh-CN" sz="1600" b="0">
                <a:solidFill>
                  <a:srgbClr val="CCCCCC"/>
                </a:solidFill>
                <a:latin typeface="Consolas" panose="020B0609020204030204"/>
                <a:ea typeface="Consolas" panose="020B0609020204030204"/>
              </a:rPr>
              <a:t>  </a:t>
            </a:r>
          </a:p>
          <a:p>
            <a:pPr indent="0" fontAlgn="auto">
              <a:lnSpc>
                <a:spcPct val="100000"/>
              </a:lnSpc>
            </a:pPr>
            <a:endParaRPr lang="zh-CN" altLang="en-US" sz="1600" b="0">
              <a:solidFill>
                <a:srgbClr val="6A9955"/>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569CD6"/>
                </a:solidFill>
                <a:latin typeface="Consolas" panose="020B0609020204030204"/>
                <a:ea typeface="Consolas" panose="020B0609020204030204"/>
              </a:rPr>
              <a:t>def </a:t>
            </a:r>
            <a:r>
              <a:rPr lang="en-US" altLang="zh-CN" sz="1600" b="0">
                <a:solidFill>
                  <a:srgbClr val="DCDCAA"/>
                </a:solidFill>
                <a:latin typeface="Consolas" panose="020B0609020204030204"/>
                <a:ea typeface="Consolas" panose="020B0609020204030204"/>
              </a:rPr>
              <a:t>__init__</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length</a:t>
            </a:r>
            <a:r>
              <a:rPr lang="en-US" altLang="zh-CN" sz="1600" b="0">
                <a:solidFill>
                  <a:srgbClr val="CCCCCC"/>
                </a:solidFill>
                <a:latin typeface="Consolas" panose="020B0609020204030204"/>
                <a:ea typeface="Consolas" panose="020B0609020204030204"/>
              </a:rPr>
              <a:t>: </a:t>
            </a:r>
            <a:r>
              <a:rPr lang="en-US" altLang="zh-CN" sz="1600" b="0">
                <a:solidFill>
                  <a:srgbClr val="4EC9B0"/>
                </a:solidFill>
                <a:latin typeface="Consolas" panose="020B0609020204030204"/>
                <a:ea typeface="Consolas" panose="020B0609020204030204"/>
              </a:rPr>
              <a:t>int</a:t>
            </a: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nm</a:t>
            </a:r>
            <a:r>
              <a:rPr lang="en-US" altLang="zh-CN" sz="1600" b="0">
                <a:solidFill>
                  <a:srgbClr val="CCCCCC"/>
                </a:solidFill>
                <a:latin typeface="Consolas" panose="020B0609020204030204"/>
                <a:ea typeface="Consolas" panose="020B0609020204030204"/>
              </a:rPr>
              <a:t>: </a:t>
            </a:r>
            <a:r>
              <a:rPr lang="en-US" altLang="zh-CN" sz="1600" b="0">
                <a:solidFill>
                  <a:srgbClr val="4EC9B0"/>
                </a:solidFill>
                <a:latin typeface="Consolas" panose="020B0609020204030204"/>
                <a:ea typeface="Consolas" panose="020B0609020204030204"/>
              </a:rPr>
              <a:t>str</a:t>
            </a:r>
            <a:r>
              <a:rPr lang="en-US" altLang="zh-CN" sz="1600" b="0">
                <a:solidFill>
                  <a:srgbClr val="CCCCCC"/>
                </a:solidFill>
                <a:latin typeface="Consolas" panose="020B0609020204030204"/>
                <a:ea typeface="Consolas" panose="020B0609020204030204"/>
              </a:rPr>
              <a:t>):</a:t>
            </a:r>
            <a:endParaRPr lang="zh-CN" altLang="en-US" sz="1600" b="0">
              <a:solidFill>
                <a:srgbClr val="6A9955"/>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_length</a:t>
            </a:r>
            <a:r>
              <a:rPr lang="en-US" altLang="zh-CN" sz="1600" b="0">
                <a:solidFill>
                  <a:srgbClr val="D4D4D4"/>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length</a:t>
            </a: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name</a:t>
            </a:r>
            <a:r>
              <a:rPr lang="en-US" altLang="zh-CN" sz="1600" b="0">
                <a:solidFill>
                  <a:srgbClr val="D4D4D4"/>
                </a:solidFill>
                <a:latin typeface="Consolas" panose="020B0609020204030204"/>
                <a:ea typeface="Consolas" panose="020B0609020204030204"/>
              </a:rPr>
              <a:t>=</a:t>
            </a:r>
            <a:r>
              <a:rPr lang="en-US" altLang="zh-CN" sz="1600" b="0">
                <a:solidFill>
                  <a:srgbClr val="CCCCCC"/>
                </a:solidFill>
                <a:latin typeface="Consolas" panose="020B0609020204030204"/>
                <a:ea typeface="Consolas" panose="020B0609020204030204"/>
              </a:rPr>
              <a:t> (</a:t>
            </a:r>
            <a:r>
              <a:rPr lang="en-US" altLang="zh-CN" sz="1600" b="0">
                <a:solidFill>
                  <a:srgbClr val="9CDCFE"/>
                </a:solidFill>
                <a:latin typeface="Consolas" panose="020B0609020204030204"/>
                <a:ea typeface="Consolas" panose="020B0609020204030204"/>
              </a:rPr>
              <a:t>nm</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length</a:t>
            </a:r>
            <a:r>
              <a:rPr lang="en-US" altLang="zh-CN" sz="1600" b="0">
                <a:solidFill>
                  <a:srgbClr val="D4D4D4"/>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1</a:t>
            </a:r>
            <a:r>
              <a:rPr lang="en-US" altLang="zh-CN" sz="1600" b="0">
                <a:solidFill>
                  <a:srgbClr val="CCCCCC"/>
                </a:solidFill>
                <a:latin typeface="Consolas" panose="020B0609020204030204"/>
                <a:ea typeface="Consolas" panose="020B0609020204030204"/>
              </a:rPr>
              <a:t>] </a:t>
            </a:r>
            <a:r>
              <a:rPr lang="en-US" altLang="zh-CN" sz="1600" b="0">
                <a:solidFill>
                  <a:srgbClr val="D4D4D4"/>
                </a:solidFill>
                <a:latin typeface="Consolas" panose="020B0609020204030204"/>
                <a:ea typeface="Consolas" panose="020B0609020204030204"/>
              </a:rPr>
              <a:t>+</a:t>
            </a:r>
            <a:r>
              <a:rPr lang="en-US" altLang="zh-CN" sz="1600" b="0">
                <a:solidFill>
                  <a:srgbClr val="CE9178"/>
                </a:solidFill>
                <a:latin typeface="Consolas" panose="020B0609020204030204"/>
                <a:ea typeface="Consolas" panose="020B0609020204030204"/>
              </a:rPr>
              <a:t>'</a:t>
            </a:r>
            <a:r>
              <a:rPr lang="en-US" altLang="zh-CN" sz="1600" b="0">
                <a:solidFill>
                  <a:srgbClr val="D7BA7D"/>
                </a:solidFill>
                <a:latin typeface="Consolas" panose="020B0609020204030204"/>
                <a:ea typeface="Consolas" panose="020B0609020204030204"/>
              </a:rPr>
              <a:t>\0</a:t>
            </a:r>
            <a:r>
              <a:rPr lang="en-US" altLang="zh-CN" sz="1600" b="0">
                <a:solidFill>
                  <a:srgbClr val="CE9178"/>
                </a:solidFill>
                <a:latin typeface="Consolas" panose="020B0609020204030204"/>
                <a:ea typeface="Consolas" panose="020B0609020204030204"/>
              </a:rPr>
              <a:t>'</a:t>
            </a:r>
            <a:r>
              <a:rPr lang="en-US" altLang="zh-CN" sz="1600" b="0">
                <a:solidFill>
                  <a:srgbClr val="CCCCCC"/>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ljust</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length</a:t>
            </a:r>
            <a:r>
              <a:rPr lang="en-US" altLang="zh-CN" sz="1600" b="0">
                <a:solidFill>
                  <a:srgbClr val="CCCCCC"/>
                </a:solidFill>
                <a:latin typeface="Consolas" panose="020B0609020204030204"/>
                <a:ea typeface="Consolas" panose="020B0609020204030204"/>
              </a:rPr>
              <a:t>, </a:t>
            </a:r>
            <a:r>
              <a:rPr lang="en-US" altLang="zh-CN" sz="1600" b="0">
                <a:solidFill>
                  <a:srgbClr val="CE9178"/>
                </a:solidFill>
                <a:latin typeface="Consolas" panose="020B0609020204030204"/>
                <a:ea typeface="Consolas" panose="020B0609020204030204"/>
              </a:rPr>
              <a:t>'</a:t>
            </a:r>
            <a:r>
              <a:rPr lang="en-US" altLang="zh-CN" sz="1600" b="0">
                <a:solidFill>
                  <a:srgbClr val="D7BA7D"/>
                </a:solidFill>
                <a:latin typeface="Consolas" panose="020B0609020204030204"/>
                <a:ea typeface="Consolas" panose="020B0609020204030204"/>
              </a:rPr>
              <a:t>\0</a:t>
            </a:r>
            <a:r>
              <a:rPr lang="en-US" altLang="zh-CN" sz="1600" b="0">
                <a:solidFill>
                  <a:srgbClr val="CE9178"/>
                </a:solidFill>
                <a:latin typeface="Consolas" panose="020B0609020204030204"/>
                <a:ea typeface="Consolas" panose="020B0609020204030204"/>
              </a:rPr>
              <a:t>'</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length</a:t>
            </a:r>
            <a:r>
              <a:rPr lang="en-US" altLang="zh-CN" sz="1600" b="0">
                <a:solidFill>
                  <a:srgbClr val="CCCCCC"/>
                </a:solidFill>
                <a:latin typeface="Consolas" panose="020B0609020204030204"/>
                <a:ea typeface="Consolas" panose="020B0609020204030204"/>
              </a:rPr>
              <a:t>]</a:t>
            </a:r>
          </a:p>
          <a:p>
            <a:pPr indent="0" fontAlgn="auto">
              <a:lnSpc>
                <a:spcPct val="100000"/>
              </a:lnSpc>
            </a:pPr>
            <a:r>
              <a:rPr lang="en-US" altLang="zh-CN" sz="1600" b="0">
                <a:solidFill>
                  <a:srgbClr val="CCCCCC"/>
                </a:solidFill>
                <a:latin typeface="Consolas" panose="020B0609020204030204"/>
                <a:ea typeface="Consolas" panose="020B0609020204030204"/>
              </a:rPr>
              <a:t>        </a:t>
            </a: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DCDCAA"/>
                </a:solidFill>
                <a:latin typeface="Consolas" panose="020B0609020204030204"/>
                <a:ea typeface="Consolas" panose="020B0609020204030204"/>
              </a:rPr>
              <a:t>@</a:t>
            </a:r>
            <a:r>
              <a:rPr lang="en-US" altLang="zh-CN" sz="1600" b="0">
                <a:solidFill>
                  <a:srgbClr val="4EC9B0"/>
                </a:solidFill>
                <a:latin typeface="Consolas" panose="020B0609020204030204"/>
                <a:ea typeface="Consolas" panose="020B0609020204030204"/>
              </a:rPr>
              <a:t>property</a:t>
            </a: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569CD6"/>
                </a:solidFill>
                <a:latin typeface="Consolas" panose="020B0609020204030204"/>
                <a:ea typeface="Consolas" panose="020B0609020204030204"/>
              </a:rPr>
              <a:t>def </a:t>
            </a:r>
            <a:r>
              <a:rPr lang="en-US" altLang="zh-CN" sz="1600" b="0">
                <a:solidFill>
                  <a:srgbClr val="9CDCFE"/>
                </a:solidFill>
                <a:latin typeface="Consolas" panose="020B0609020204030204"/>
                <a:ea typeface="Consolas" panose="020B0609020204030204"/>
              </a:rPr>
              <a:t>length</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endParaRPr lang="en-US" altLang="zh-CN" sz="1600" b="0">
              <a:solidFill>
                <a:srgbClr val="CE9178"/>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C586C0"/>
                </a:solidFill>
                <a:latin typeface="Consolas" panose="020B0609020204030204"/>
                <a:ea typeface="Consolas" panose="020B0609020204030204"/>
              </a:rPr>
              <a:t>return </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_length</a:t>
            </a:r>
          </a:p>
          <a:p>
            <a:pPr indent="0" fontAlgn="auto">
              <a:lnSpc>
                <a:spcPct val="100000"/>
              </a:lnSpc>
            </a:pPr>
            <a:endParaRPr lang="en-US" altLang="zh-CN" sz="1600" b="0">
              <a:solidFill>
                <a:srgbClr val="9CDCFE"/>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569CD6"/>
                </a:solidFill>
                <a:latin typeface="Consolas" panose="020B0609020204030204"/>
                <a:ea typeface="Consolas" panose="020B0609020204030204"/>
              </a:rPr>
              <a:t>def </a:t>
            </a:r>
            <a:r>
              <a:rPr lang="en-US" altLang="zh-CN" sz="1600" b="0">
                <a:solidFill>
                  <a:srgbClr val="DCDCAA"/>
                </a:solidFill>
                <a:latin typeface="Consolas" panose="020B0609020204030204"/>
                <a:ea typeface="Consolas" panose="020B0609020204030204"/>
              </a:rPr>
              <a:t>__del__</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DCDCAA"/>
                </a:solidFill>
                <a:latin typeface="Consolas" panose="020B0609020204030204"/>
                <a:ea typeface="Consolas" panose="020B0609020204030204"/>
              </a:rPr>
              <a:t>print</a:t>
            </a:r>
            <a:r>
              <a:rPr lang="en-US" altLang="zh-CN" sz="1600" b="0">
                <a:solidFill>
                  <a:srgbClr val="CCCCCC"/>
                </a:solidFill>
                <a:latin typeface="Consolas" panose="020B0609020204030204"/>
                <a:ea typeface="Consolas" panose="020B0609020204030204"/>
              </a:rPr>
              <a:t>(</a:t>
            </a:r>
            <a:r>
              <a:rPr lang="en-US" altLang="zh-CN" sz="1600" b="0">
                <a:solidFill>
                  <a:srgbClr val="CE9178"/>
                </a:solidFill>
                <a:latin typeface="Consolas" panose="020B0609020204030204"/>
                <a:ea typeface="Consolas" panose="020B0609020204030204"/>
              </a:rPr>
              <a:t>"~vsdemo"</a:t>
            </a:r>
            <a:r>
              <a:rPr lang="en-US" altLang="zh-CN" sz="1600" b="0">
                <a:solidFill>
                  <a:srgbClr val="CCCCCC"/>
                </a:solidFill>
                <a:latin typeface="Consolas" panose="020B0609020204030204"/>
                <a:ea typeface="Consolas" panose="020B0609020204030204"/>
              </a:rPr>
              <a:t>)</a:t>
            </a:r>
          </a:p>
          <a:p>
            <a:pPr indent="0" fontAlgn="auto">
              <a:lnSpc>
                <a:spcPct val="100000"/>
              </a:lnSpc>
            </a:pP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569CD6"/>
                </a:solidFill>
                <a:latin typeface="Consolas" panose="020B0609020204030204"/>
                <a:ea typeface="Consolas" panose="020B0609020204030204"/>
              </a:rPr>
              <a:t>def </a:t>
            </a:r>
            <a:r>
              <a:rPr lang="en-US" altLang="zh-CN" sz="1600" b="0">
                <a:solidFill>
                  <a:srgbClr val="DCDCAA"/>
                </a:solidFill>
                <a:latin typeface="Consolas" panose="020B0609020204030204"/>
                <a:ea typeface="Consolas" panose="020B0609020204030204"/>
              </a:rPr>
              <a:t>dis_obj</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endParaRPr lang="en-US" altLang="zh-CN" sz="1600" b="0">
              <a:solidFill>
                <a:srgbClr val="CE9178"/>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DCDCAA"/>
                </a:solidFill>
                <a:latin typeface="Consolas" panose="020B0609020204030204"/>
                <a:ea typeface="Consolas" panose="020B0609020204030204"/>
              </a:rPr>
              <a:t>print</a:t>
            </a:r>
            <a:r>
              <a:rPr lang="en-US" altLang="zh-CN" sz="1600" b="0">
                <a:solidFill>
                  <a:srgbClr val="CCCCCC"/>
                </a:solidFill>
                <a:latin typeface="Consolas" panose="020B0609020204030204"/>
                <a:ea typeface="Consolas" panose="020B0609020204030204"/>
              </a:rPr>
              <a:t>(</a:t>
            </a:r>
            <a:r>
              <a:rPr lang="en-US" altLang="zh-CN" sz="1600" b="0">
                <a:solidFill>
                  <a:srgbClr val="569CD6"/>
                </a:solidFill>
                <a:latin typeface="Consolas" panose="020B0609020204030204"/>
                <a:ea typeface="Consolas" panose="020B0609020204030204"/>
              </a:rPr>
              <a:t>f</a:t>
            </a:r>
            <a:r>
              <a:rPr lang="en-US" altLang="zh-CN" sz="1600" b="0">
                <a:solidFill>
                  <a:srgbClr val="CE9178"/>
                </a:solidFill>
                <a:latin typeface="Consolas" panose="020B0609020204030204"/>
                <a:ea typeface="Consolas" panose="020B0609020204030204"/>
              </a:rPr>
              <a:t>"Obj address: </a:t>
            </a:r>
            <a:r>
              <a:rPr lang="en-US" altLang="zh-CN" sz="1600" b="0">
                <a:solidFill>
                  <a:srgbClr val="569CD6"/>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hex</a:t>
            </a:r>
            <a:r>
              <a:rPr lang="en-US" altLang="zh-CN" sz="1600" b="0">
                <a:solidFill>
                  <a:srgbClr val="CCCCCC"/>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id</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r>
              <a:rPr lang="en-US" altLang="zh-CN" sz="1600" b="0">
                <a:solidFill>
                  <a:srgbClr val="569CD6"/>
                </a:solidFill>
                <a:latin typeface="Consolas" panose="020B0609020204030204"/>
                <a:ea typeface="Consolas" panose="020B0609020204030204"/>
              </a:rPr>
              <a:t>}</a:t>
            </a:r>
            <a:r>
              <a:rPr lang="en-US" altLang="zh-CN" sz="1600" b="0">
                <a:solidFill>
                  <a:srgbClr val="CE9178"/>
                </a:solidFill>
                <a:latin typeface="Consolas" panose="020B0609020204030204"/>
                <a:ea typeface="Consolas" panose="020B0609020204030204"/>
              </a:rPr>
              <a:t>, length: </a:t>
            </a:r>
            <a:r>
              <a:rPr lang="en-US" altLang="zh-CN" sz="1600" b="0">
                <a:solidFill>
                  <a:srgbClr val="569CD6"/>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length</a:t>
            </a:r>
            <a:r>
              <a:rPr lang="en-US" altLang="zh-CN" sz="1600" b="0">
                <a:solidFill>
                  <a:srgbClr val="569CD6"/>
                </a:solidFill>
                <a:latin typeface="Consolas" panose="020B0609020204030204"/>
                <a:ea typeface="Consolas" panose="020B0609020204030204"/>
              </a:rPr>
              <a:t>}</a:t>
            </a:r>
            <a:r>
              <a:rPr lang="en-US" altLang="zh-CN" sz="1600" b="0">
                <a:solidFill>
                  <a:srgbClr val="CE9178"/>
                </a:solidFill>
                <a:latin typeface="Consolas" panose="020B0609020204030204"/>
                <a:ea typeface="Consolas" panose="020B0609020204030204"/>
              </a:rPr>
              <a:t>, name: </a:t>
            </a:r>
            <a:r>
              <a:rPr lang="en-US" altLang="zh-CN" sz="1600" b="0">
                <a:solidFill>
                  <a:srgbClr val="569CD6"/>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self</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name</a:t>
            </a:r>
            <a:r>
              <a:rPr lang="en-US" altLang="zh-CN" sz="1600" b="0">
                <a:solidFill>
                  <a:srgbClr val="CCCCCC"/>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split</a:t>
            </a:r>
            <a:r>
              <a:rPr lang="en-US" altLang="zh-CN" sz="1600" b="0">
                <a:solidFill>
                  <a:srgbClr val="CCCCCC"/>
                </a:solidFill>
                <a:latin typeface="Consolas" panose="020B0609020204030204"/>
                <a:ea typeface="Consolas" panose="020B0609020204030204"/>
              </a:rPr>
              <a:t>(</a:t>
            </a:r>
            <a:r>
              <a:rPr lang="en-US" altLang="zh-CN" sz="1600" b="0">
                <a:solidFill>
                  <a:srgbClr val="DCDCAA"/>
                </a:solidFill>
                <a:latin typeface="Consolas" panose="020B0609020204030204"/>
                <a:ea typeface="Consolas" panose="020B0609020204030204"/>
              </a:rPr>
              <a:t>chr</a:t>
            </a:r>
            <a:r>
              <a:rPr lang="en-US" altLang="zh-CN" sz="1600" b="0">
                <a:solidFill>
                  <a:srgbClr val="CCCCCC"/>
                </a:solidFill>
                <a:latin typeface="Consolas" panose="020B0609020204030204"/>
                <a:ea typeface="Consolas" panose="020B0609020204030204"/>
              </a:rPr>
              <a:t>(</a:t>
            </a:r>
            <a:r>
              <a:rPr lang="en-US" altLang="zh-CN" sz="1600" b="0">
                <a:solidFill>
                  <a:srgbClr val="B5CEA8"/>
                </a:solidFill>
                <a:latin typeface="Consolas" panose="020B0609020204030204"/>
                <a:ea typeface="Consolas" panose="020B0609020204030204"/>
              </a:rPr>
              <a:t>0</a:t>
            </a:r>
            <a:r>
              <a:rPr lang="en-US" altLang="zh-CN" sz="1600" b="0">
                <a:solidFill>
                  <a:srgbClr val="CCCCCC"/>
                </a:solidFill>
                <a:latin typeface="Consolas" panose="020B0609020204030204"/>
                <a:ea typeface="Consolas" panose="020B0609020204030204"/>
              </a:rPr>
              <a:t>))</a:t>
            </a:r>
            <a:r>
              <a:rPr lang="en-US" altLang="zh-CN" sz="1600" b="0">
                <a:solidFill>
                  <a:srgbClr val="569CD6"/>
                </a:solidFill>
                <a:latin typeface="Consolas" panose="020B0609020204030204"/>
                <a:ea typeface="Consolas" panose="020B0609020204030204"/>
              </a:rPr>
              <a:t>!r}</a:t>
            </a:r>
            <a:r>
              <a:rPr lang="en-US" altLang="zh-CN" sz="1600" b="0">
                <a:solidFill>
                  <a:srgbClr val="CE9178"/>
                </a:solidFill>
                <a:latin typeface="Consolas" panose="020B0609020204030204"/>
                <a:ea typeface="Consolas" panose="020B0609020204030204"/>
              </a:rPr>
              <a:t>"</a:t>
            </a:r>
            <a:r>
              <a:rPr lang="en-US" altLang="zh-CN" sz="1600" b="0">
                <a:solidFill>
                  <a:srgbClr val="CCCCCC"/>
                </a:solidFill>
                <a:latin typeface="Consolas" panose="020B0609020204030204"/>
                <a:ea typeface="Consolas" panose="020B0609020204030204"/>
              </a:rPr>
              <a:t>)</a:t>
            </a:r>
          </a:p>
          <a:p>
            <a:pPr indent="0" fontAlgn="auto">
              <a:lnSpc>
                <a:spcPct val="100000"/>
              </a:lnSpc>
            </a:pPr>
            <a:endParaRPr lang="en-US" altLang="zh-CN" sz="1600" b="0">
              <a:solidFill>
                <a:srgbClr val="CCCCCC"/>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DCDCAA"/>
                </a:solidFill>
                <a:latin typeface="Consolas" panose="020B0609020204030204"/>
                <a:ea typeface="Consolas" panose="020B0609020204030204"/>
              </a:rPr>
              <a:t>@</a:t>
            </a:r>
            <a:r>
              <a:rPr lang="en-US" altLang="zh-CN" sz="1600" b="0">
                <a:solidFill>
                  <a:srgbClr val="4EC9B0"/>
                </a:solidFill>
                <a:latin typeface="Consolas" panose="020B0609020204030204"/>
                <a:ea typeface="Consolas" panose="020B0609020204030204"/>
              </a:rPr>
              <a:t>classmethod</a:t>
            </a: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569CD6"/>
                </a:solidFill>
                <a:latin typeface="Consolas" panose="020B0609020204030204"/>
                <a:ea typeface="Consolas" panose="020B0609020204030204"/>
              </a:rPr>
              <a:t>def </a:t>
            </a:r>
            <a:r>
              <a:rPr lang="en-US" altLang="zh-CN" sz="1600" b="0">
                <a:solidFill>
                  <a:srgbClr val="DCDCAA"/>
                </a:solidFill>
                <a:latin typeface="Consolas" panose="020B0609020204030204"/>
                <a:ea typeface="Consolas" panose="020B0609020204030204"/>
              </a:rPr>
              <a:t>display_class_id</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cls</a:t>
            </a:r>
            <a:r>
              <a:rPr lang="en-US" altLang="zh-CN" sz="1600" b="0">
                <a:solidFill>
                  <a:srgbClr val="CCCCCC"/>
                </a:solidFill>
                <a:latin typeface="Consolas" panose="020B0609020204030204"/>
                <a:ea typeface="Consolas" panose="020B0609020204030204"/>
              </a:rPr>
              <a:t>):</a:t>
            </a:r>
            <a:endParaRPr lang="en-US" altLang="zh-CN" sz="1600" b="0">
              <a:solidFill>
                <a:srgbClr val="CE9178"/>
              </a:solidFill>
              <a:latin typeface="Consolas" panose="020B0609020204030204"/>
              <a:ea typeface="Consolas" panose="020B0609020204030204"/>
            </a:endParaRPr>
          </a:p>
          <a:p>
            <a:pPr indent="0" fontAlgn="auto">
              <a:lnSpc>
                <a:spcPct val="100000"/>
              </a:lnSpc>
            </a:pPr>
            <a:r>
              <a:rPr lang="en-US" altLang="zh-CN" sz="1600" b="0">
                <a:solidFill>
                  <a:srgbClr val="CCCCCC"/>
                </a:solidFill>
                <a:latin typeface="Consolas" panose="020B0609020204030204"/>
                <a:ea typeface="Consolas" panose="020B0609020204030204"/>
              </a:rPr>
              <a:t>        </a:t>
            </a:r>
            <a:r>
              <a:rPr lang="en-US" altLang="zh-CN" sz="1600" b="0">
                <a:solidFill>
                  <a:srgbClr val="DCDCAA"/>
                </a:solidFill>
                <a:latin typeface="Consolas" panose="020B0609020204030204"/>
                <a:ea typeface="Consolas" panose="020B0609020204030204"/>
              </a:rPr>
              <a:t>print</a:t>
            </a:r>
            <a:r>
              <a:rPr lang="en-US" altLang="zh-CN" sz="1600" b="0">
                <a:solidFill>
                  <a:srgbClr val="CCCCCC"/>
                </a:solidFill>
                <a:latin typeface="Consolas" panose="020B0609020204030204"/>
                <a:ea typeface="Consolas" panose="020B0609020204030204"/>
              </a:rPr>
              <a:t>(</a:t>
            </a:r>
            <a:r>
              <a:rPr lang="en-US" altLang="zh-CN" sz="1600" b="0">
                <a:solidFill>
                  <a:srgbClr val="569CD6"/>
                </a:solidFill>
                <a:latin typeface="Consolas" panose="020B0609020204030204"/>
                <a:ea typeface="Consolas" panose="020B0609020204030204"/>
              </a:rPr>
              <a:t>f</a:t>
            </a:r>
            <a:r>
              <a:rPr lang="en-US" altLang="zh-CN" sz="1600" b="0">
                <a:solidFill>
                  <a:srgbClr val="CE9178"/>
                </a:solidFill>
                <a:latin typeface="Consolas" panose="020B0609020204030204"/>
                <a:ea typeface="Consolas" panose="020B0609020204030204"/>
              </a:rPr>
              <a:t>"classId: </a:t>
            </a:r>
            <a:r>
              <a:rPr lang="en-US" altLang="zh-CN" sz="1600" b="0">
                <a:solidFill>
                  <a:srgbClr val="569CD6"/>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cls</a:t>
            </a:r>
            <a:r>
              <a:rPr lang="en-US" altLang="zh-CN" sz="1600" b="0">
                <a:solidFill>
                  <a:srgbClr val="CCCCCC"/>
                </a:solidFill>
                <a:latin typeface="Consolas" panose="020B0609020204030204"/>
                <a:ea typeface="Consolas" panose="020B0609020204030204"/>
              </a:rPr>
              <a:t>.</a:t>
            </a:r>
            <a:r>
              <a:rPr lang="en-US" altLang="zh-CN" sz="1600" b="0">
                <a:solidFill>
                  <a:srgbClr val="9CDCFE"/>
                </a:solidFill>
                <a:latin typeface="Consolas" panose="020B0609020204030204"/>
                <a:ea typeface="Consolas" panose="020B0609020204030204"/>
              </a:rPr>
              <a:t>class_id</a:t>
            </a:r>
            <a:r>
              <a:rPr lang="en-US" altLang="zh-CN" sz="1600" b="0">
                <a:solidFill>
                  <a:srgbClr val="569CD6"/>
                </a:solidFill>
                <a:latin typeface="Consolas" panose="020B0609020204030204"/>
                <a:ea typeface="Consolas" panose="020B0609020204030204"/>
              </a:rPr>
              <a:t>}</a:t>
            </a:r>
            <a:r>
              <a:rPr lang="en-US" altLang="zh-CN" sz="1600" b="0">
                <a:solidFill>
                  <a:srgbClr val="CE9178"/>
                </a:solidFill>
                <a:latin typeface="Consolas" panose="020B0609020204030204"/>
                <a:ea typeface="Consolas" panose="020B0609020204030204"/>
              </a:rPr>
              <a:t>"</a:t>
            </a:r>
            <a:r>
              <a:rPr lang="en-US" altLang="zh-CN" sz="1600" b="0">
                <a:solidFill>
                  <a:srgbClr val="CCCCCC"/>
                </a:solidFill>
                <a:latin typeface="Consolas" panose="020B0609020204030204"/>
                <a:ea typeface="Consolas" panose="020B0609020204030204"/>
              </a:rPr>
              <a:t>)</a:t>
            </a:r>
          </a:p>
        </p:txBody>
      </p:sp>
      <p:sp>
        <p:nvSpPr>
          <p:cNvPr id="8" name="矩形 7"/>
          <p:cNvSpPr/>
          <p:nvPr/>
        </p:nvSpPr>
        <p:spPr>
          <a:xfrm>
            <a:off x="4147185" y="3612515"/>
            <a:ext cx="2628900" cy="57531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矩形 8"/>
          <p:cNvSpPr/>
          <p:nvPr/>
        </p:nvSpPr>
        <p:spPr>
          <a:xfrm>
            <a:off x="4147185" y="1708150"/>
            <a:ext cx="7435850" cy="80327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p:cNvSpPr/>
          <p:nvPr/>
        </p:nvSpPr>
        <p:spPr>
          <a:xfrm>
            <a:off x="4147185" y="2638425"/>
            <a:ext cx="2694305" cy="8470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4147185" y="1230630"/>
            <a:ext cx="1879600" cy="34798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矩形 11"/>
          <p:cNvSpPr/>
          <p:nvPr/>
        </p:nvSpPr>
        <p:spPr>
          <a:xfrm>
            <a:off x="3662680" y="4314825"/>
            <a:ext cx="8383905" cy="91313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nvSpPr>
        <p:spPr>
          <a:xfrm>
            <a:off x="4147185" y="5365750"/>
            <a:ext cx="4204335" cy="81470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文本框 13"/>
          <p:cNvSpPr txBox="1"/>
          <p:nvPr/>
        </p:nvSpPr>
        <p:spPr>
          <a:xfrm>
            <a:off x="282575" y="1082040"/>
            <a:ext cx="3105785" cy="645160"/>
          </a:xfrm>
          <a:prstGeom prst="rect">
            <a:avLst/>
          </a:prstGeom>
          <a:noFill/>
        </p:spPr>
        <p:txBody>
          <a:bodyPr wrap="square" rtlCol="0">
            <a:spAutoFit/>
          </a:bodyPr>
          <a:lstStyle/>
          <a:p>
            <a:r>
              <a:rPr lang="en-US" altLang="zh-CN"/>
              <a:t>class variables here worked as </a:t>
            </a:r>
            <a:r>
              <a:rPr lang="en-US" altLang="zh-CN">
                <a:sym typeface="+mn-ea"/>
              </a:rPr>
              <a:t>static member variables in C++</a:t>
            </a:r>
            <a:endParaRPr lang="en-US" altLang="zh-CN"/>
          </a:p>
        </p:txBody>
      </p:sp>
      <p:sp>
        <p:nvSpPr>
          <p:cNvPr id="15" name="文本框 14"/>
          <p:cNvSpPr txBox="1"/>
          <p:nvPr/>
        </p:nvSpPr>
        <p:spPr>
          <a:xfrm>
            <a:off x="282575" y="1866265"/>
            <a:ext cx="3105785" cy="368300"/>
          </a:xfrm>
          <a:prstGeom prst="rect">
            <a:avLst/>
          </a:prstGeom>
          <a:noFill/>
        </p:spPr>
        <p:txBody>
          <a:bodyPr wrap="square" rtlCol="0">
            <a:spAutoFit/>
          </a:bodyPr>
          <a:lstStyle/>
          <a:p>
            <a:r>
              <a:rPr lang="en-US" altLang="zh-CN"/>
              <a:t>Constructor, Member variable</a:t>
            </a:r>
          </a:p>
        </p:txBody>
      </p:sp>
      <p:sp>
        <p:nvSpPr>
          <p:cNvPr id="16" name="文本框 15"/>
          <p:cNvSpPr txBox="1"/>
          <p:nvPr/>
        </p:nvSpPr>
        <p:spPr>
          <a:xfrm>
            <a:off x="363855" y="2486025"/>
            <a:ext cx="2868930" cy="922020"/>
          </a:xfrm>
          <a:prstGeom prst="rect">
            <a:avLst/>
          </a:prstGeom>
          <a:noFill/>
        </p:spPr>
        <p:txBody>
          <a:bodyPr wrap="square" rtlCol="0" anchor="t">
            <a:spAutoFit/>
          </a:bodyPr>
          <a:lstStyle/>
          <a:p>
            <a:r>
              <a:rPr lang="en-US" altLang="zh-CN"/>
              <a:t>Read only property here work as const members in C++</a:t>
            </a:r>
            <a:endParaRPr lang="zh-CN" altLang="en-US"/>
          </a:p>
        </p:txBody>
      </p:sp>
      <p:sp>
        <p:nvSpPr>
          <p:cNvPr id="17" name="文本框 16"/>
          <p:cNvSpPr txBox="1"/>
          <p:nvPr/>
        </p:nvSpPr>
        <p:spPr>
          <a:xfrm>
            <a:off x="282575" y="3612515"/>
            <a:ext cx="3105785" cy="368300"/>
          </a:xfrm>
          <a:prstGeom prst="rect">
            <a:avLst/>
          </a:prstGeom>
          <a:noFill/>
        </p:spPr>
        <p:txBody>
          <a:bodyPr wrap="square" rtlCol="0">
            <a:spAutoFit/>
          </a:bodyPr>
          <a:lstStyle/>
          <a:p>
            <a:r>
              <a:rPr lang="en-US" altLang="zh-CN"/>
              <a:t>Deconstructor</a:t>
            </a:r>
          </a:p>
        </p:txBody>
      </p:sp>
      <p:sp>
        <p:nvSpPr>
          <p:cNvPr id="18" name="文本框 17"/>
          <p:cNvSpPr txBox="1"/>
          <p:nvPr/>
        </p:nvSpPr>
        <p:spPr>
          <a:xfrm>
            <a:off x="282575" y="4462145"/>
            <a:ext cx="2368550" cy="368300"/>
          </a:xfrm>
          <a:prstGeom prst="rect">
            <a:avLst/>
          </a:prstGeom>
          <a:noFill/>
        </p:spPr>
        <p:txBody>
          <a:bodyPr wrap="square" rtlCol="0" anchor="t">
            <a:spAutoFit/>
          </a:bodyPr>
          <a:lstStyle/>
          <a:p>
            <a:r>
              <a:rPr lang="en-US" altLang="zh-CN"/>
              <a:t>member function</a:t>
            </a:r>
            <a:endParaRPr lang="zh-CN" altLang="en-US"/>
          </a:p>
        </p:txBody>
      </p:sp>
      <p:sp>
        <p:nvSpPr>
          <p:cNvPr id="19" name="文本框 18"/>
          <p:cNvSpPr txBox="1"/>
          <p:nvPr/>
        </p:nvSpPr>
        <p:spPr>
          <a:xfrm>
            <a:off x="282575" y="5358765"/>
            <a:ext cx="2950210" cy="645160"/>
          </a:xfrm>
          <a:prstGeom prst="rect">
            <a:avLst/>
          </a:prstGeom>
          <a:noFill/>
        </p:spPr>
        <p:txBody>
          <a:bodyPr wrap="square" rtlCol="0" anchor="t">
            <a:spAutoFit/>
          </a:bodyPr>
          <a:lstStyle/>
          <a:p>
            <a:r>
              <a:rPr lang="en-US" altLang="zh-CN"/>
              <a:t>Class methods here work as  static methods in C++</a:t>
            </a:r>
            <a:endParaRPr lang="zh-CN" altLang="en-US"/>
          </a:p>
        </p:txBody>
      </p:sp>
      <p:sp>
        <p:nvSpPr>
          <p:cNvPr id="20" name="标题 19"/>
          <p:cNvSpPr>
            <a:spLocks noGrp="1"/>
          </p:cNvSpPr>
          <p:nvPr>
            <p:ph type="title"/>
          </p:nvPr>
        </p:nvSpPr>
        <p:spPr>
          <a:xfrm>
            <a:off x="1376680" y="122555"/>
            <a:ext cx="2497455" cy="833755"/>
          </a:xfrm>
        </p:spPr>
        <p:txBody>
          <a:bodyPr>
            <a:normAutofit/>
          </a:bodyPr>
          <a:lstStyle/>
          <a:p>
            <a:r>
              <a:rPr lang="en-US" altLang="zh-CN"/>
              <a:t>Demo(2)</a:t>
            </a:r>
          </a:p>
        </p:txBody>
      </p:sp>
      <p:cxnSp>
        <p:nvCxnSpPr>
          <p:cNvPr id="21" name="曲线连接符 20"/>
          <p:cNvCxnSpPr>
            <a:stCxn id="14" idx="3"/>
          </p:cNvCxnSpPr>
          <p:nvPr/>
        </p:nvCxnSpPr>
        <p:spPr>
          <a:xfrm flipV="1">
            <a:off x="3388360" y="1385570"/>
            <a:ext cx="555625" cy="19050"/>
          </a:xfrm>
          <a:prstGeom prst="curvedConnector3">
            <a:avLst>
              <a:gd name="adj1" fmla="val 50057"/>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cxnSp>
        <p:nvCxnSpPr>
          <p:cNvPr id="23" name="曲线连接符 22"/>
          <p:cNvCxnSpPr/>
          <p:nvPr/>
        </p:nvCxnSpPr>
        <p:spPr>
          <a:xfrm flipV="1">
            <a:off x="3385185" y="2827655"/>
            <a:ext cx="555625" cy="19050"/>
          </a:xfrm>
          <a:prstGeom prst="curvedConnector3">
            <a:avLst>
              <a:gd name="adj1" fmla="val 50057"/>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cxnSp>
        <p:nvCxnSpPr>
          <p:cNvPr id="24" name="曲线连接符 23"/>
          <p:cNvCxnSpPr/>
          <p:nvPr/>
        </p:nvCxnSpPr>
        <p:spPr>
          <a:xfrm flipV="1">
            <a:off x="3388360" y="3787140"/>
            <a:ext cx="555625" cy="19050"/>
          </a:xfrm>
          <a:prstGeom prst="curvedConnector3">
            <a:avLst>
              <a:gd name="adj1" fmla="val 50057"/>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cxnSp>
        <p:nvCxnSpPr>
          <p:cNvPr id="25" name="曲线连接符 24"/>
          <p:cNvCxnSpPr/>
          <p:nvPr/>
        </p:nvCxnSpPr>
        <p:spPr>
          <a:xfrm flipV="1">
            <a:off x="3366770" y="4636770"/>
            <a:ext cx="555625" cy="19050"/>
          </a:xfrm>
          <a:prstGeom prst="curvedConnector3">
            <a:avLst>
              <a:gd name="adj1" fmla="val 50057"/>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cxnSp>
        <p:nvCxnSpPr>
          <p:cNvPr id="26" name="曲线连接符 25"/>
          <p:cNvCxnSpPr/>
          <p:nvPr/>
        </p:nvCxnSpPr>
        <p:spPr>
          <a:xfrm flipV="1">
            <a:off x="3366770" y="5671820"/>
            <a:ext cx="555625" cy="19050"/>
          </a:xfrm>
          <a:prstGeom prst="curvedConnector3">
            <a:avLst>
              <a:gd name="adj1" fmla="val 50057"/>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cxnSp>
        <p:nvCxnSpPr>
          <p:cNvPr id="27" name="曲线连接符 26"/>
          <p:cNvCxnSpPr/>
          <p:nvPr/>
        </p:nvCxnSpPr>
        <p:spPr>
          <a:xfrm flipV="1">
            <a:off x="3366770" y="2106930"/>
            <a:ext cx="555625" cy="19050"/>
          </a:xfrm>
          <a:prstGeom prst="curvedConnector3">
            <a:avLst>
              <a:gd name="adj1" fmla="val 50057"/>
            </a:avLst>
          </a:prstGeom>
          <a:ln w="31750" cap="rnd">
            <a:solidFill>
              <a:schemeClr val="accent1"/>
            </a:solidFill>
            <a:prstDash val="sysDot"/>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Topic</a:t>
            </a:r>
          </a:p>
        </p:txBody>
      </p:sp>
      <p:sp>
        <p:nvSpPr>
          <p:cNvPr id="3" name="内容占位符 2"/>
          <p:cNvSpPr>
            <a:spLocks noGrp="1"/>
          </p:cNvSpPr>
          <p:nvPr>
            <p:ph idx="1"/>
          </p:nvPr>
        </p:nvSpPr>
        <p:spPr>
          <a:xfrm>
            <a:off x="838200" y="1183640"/>
            <a:ext cx="11054080" cy="5079365"/>
          </a:xfrm>
        </p:spPr>
        <p:txBody>
          <a:bodyPr>
            <a:normAutofit fontScale="90000" lnSpcReduction="20000"/>
          </a:bodyPr>
          <a:lstStyle/>
          <a:p>
            <a:r>
              <a:rPr lang="en-US" altLang="zh-CN" dirty="0">
                <a:sym typeface="+mn-ea"/>
              </a:rPr>
              <a:t>Class in C++</a:t>
            </a:r>
          </a:p>
          <a:p>
            <a:pPr lvl="1">
              <a:buFont typeface="Wingdings" panose="05000000000000000000" charset="0"/>
              <a:buChar char="Ø"/>
            </a:pPr>
            <a:r>
              <a:rPr lang="en-US" altLang="zh-CN" sz="2400" dirty="0">
                <a:sym typeface="+mn-ea"/>
              </a:rPr>
              <a:t>Class </a:t>
            </a:r>
            <a:r>
              <a:rPr lang="en-US" altLang="zh-CN" sz="2400" b="1" dirty="0">
                <a:sym typeface="+mn-ea"/>
              </a:rPr>
              <a:t>constructor </a:t>
            </a:r>
            <a:r>
              <a:rPr lang="en-US" altLang="zh-CN" sz="2400" dirty="0">
                <a:sym typeface="+mn-ea"/>
              </a:rPr>
              <a:t>and </a:t>
            </a:r>
            <a:r>
              <a:rPr lang="en-US" altLang="zh-CN" sz="2400" b="1" dirty="0">
                <a:sym typeface="+mn-ea"/>
              </a:rPr>
              <a:t>destructor</a:t>
            </a:r>
            <a:endParaRPr lang="en-US" altLang="zh-CN" sz="2400" dirty="0">
              <a:sym typeface="+mn-ea"/>
            </a:endParaRPr>
          </a:p>
          <a:p>
            <a:pPr lvl="1">
              <a:buFont typeface="Wingdings" panose="05000000000000000000" charset="0"/>
              <a:buChar char="Ø"/>
            </a:pPr>
            <a:r>
              <a:rPr lang="en-US" altLang="zh-CN" sz="2400" b="1" dirty="0">
                <a:sym typeface="+mn-ea"/>
              </a:rPr>
              <a:t>Static </a:t>
            </a:r>
            <a:r>
              <a:rPr lang="en-US" altLang="zh-CN" sz="2400" dirty="0">
                <a:sym typeface="+mn-ea"/>
              </a:rPr>
              <a:t>member variables and static member functions</a:t>
            </a:r>
          </a:p>
          <a:p>
            <a:pPr lvl="1">
              <a:buFont typeface="Wingdings" panose="05000000000000000000" charset="0"/>
              <a:buChar char="Ø"/>
            </a:pPr>
            <a:r>
              <a:rPr lang="en-US" altLang="zh-CN" sz="2400" b="1" dirty="0">
                <a:sym typeface="+mn-ea"/>
              </a:rPr>
              <a:t>Const </a:t>
            </a:r>
            <a:r>
              <a:rPr lang="en-US" altLang="zh-CN" sz="2400" dirty="0">
                <a:sym typeface="+mn-ea"/>
              </a:rPr>
              <a:t>member variables and const member functions</a:t>
            </a:r>
          </a:p>
          <a:p>
            <a:pPr lvl="1">
              <a:buFont typeface="Wingdings" panose="05000000000000000000" charset="0"/>
              <a:buChar char="Ø"/>
            </a:pPr>
            <a:r>
              <a:rPr lang="en-US" altLang="zh-CN" sz="2400" b="1" dirty="0">
                <a:sym typeface="+mn-ea"/>
              </a:rPr>
              <a:t>this</a:t>
            </a:r>
            <a:r>
              <a:rPr lang="en-US" altLang="zh-CN" sz="2400" dirty="0">
                <a:sym typeface="+mn-ea"/>
              </a:rPr>
              <a:t> pointer</a:t>
            </a:r>
          </a:p>
          <a:p>
            <a:pPr lvl="1">
              <a:buFont typeface="Wingdings" panose="05000000000000000000" charset="0"/>
              <a:buChar char="Ø"/>
            </a:pPr>
            <a:r>
              <a:rPr lang="en-US" altLang="zh-CN" dirty="0">
                <a:sym typeface="+mn-ea"/>
              </a:rPr>
              <a:t>Class, object, member variable, member function, static variable &amp; memory Management</a:t>
            </a:r>
          </a:p>
          <a:p>
            <a:pPr lvl="1">
              <a:buFont typeface="Wingdings" panose="05000000000000000000" charset="0"/>
              <a:buChar char="Ø"/>
            </a:pPr>
            <a:endParaRPr lang="zh-CN" altLang="en-US" dirty="0"/>
          </a:p>
          <a:p>
            <a:r>
              <a:rPr lang="en-US" altLang="zh-CN" dirty="0"/>
              <a:t>Class in Python vs Class in C++(1)</a:t>
            </a:r>
          </a:p>
          <a:p>
            <a:pPr lvl="1"/>
            <a:r>
              <a:rPr lang="en-US" altLang="zh-CN" dirty="0"/>
              <a:t>constructor and destructor</a:t>
            </a:r>
          </a:p>
          <a:p>
            <a:pPr lvl="1"/>
            <a:r>
              <a:rPr lang="en-US" altLang="zh-CN" dirty="0"/>
              <a:t>static</a:t>
            </a:r>
          </a:p>
          <a:p>
            <a:pPr lvl="1"/>
            <a:r>
              <a:rPr lang="en-US" altLang="zh-CN" dirty="0"/>
              <a:t>const</a:t>
            </a:r>
          </a:p>
          <a:p>
            <a:pPr lvl="1"/>
            <a:r>
              <a:rPr lang="en-US" altLang="zh-CN" dirty="0"/>
              <a:t>self</a:t>
            </a:r>
            <a:endParaRPr lang="en-US" altLang="zh-CN" dirty="0">
              <a:highlight>
                <a:srgbClr val="FFFF00"/>
              </a:highlight>
            </a:endParaRPr>
          </a:p>
          <a:p>
            <a:pPr marL="457200" lvl="1" indent="0">
              <a:buNone/>
            </a:pPr>
            <a:endParaRPr lang="en-US" altLang="zh-CN" dirty="0"/>
          </a:p>
          <a:p>
            <a:r>
              <a:rPr lang="en-US" altLang="zh-CN" dirty="0"/>
              <a:t>Practice</a:t>
            </a:r>
            <a:endParaRPr lang="zh-CN" altLang="en-US" dirty="0"/>
          </a:p>
          <a:p>
            <a:pPr lvl="1"/>
            <a:endParaRPr lang="zh-CN" altLang="en-US" dirty="0"/>
          </a:p>
          <a:p>
            <a:pPr lvl="1"/>
            <a:endParaRPr lang="zh-CN" altLang="en-US" dirty="0"/>
          </a:p>
          <a:p>
            <a:pPr marL="457200" lvl="1" indent="0">
              <a:buNone/>
            </a:pPr>
            <a:endParaRPr lang="en-US" altLang="zh-CN" dirty="0">
              <a:highlight>
                <a:srgbClr val="FFFF00"/>
              </a:highlight>
            </a:endParaRPr>
          </a:p>
          <a:p>
            <a:endParaRPr lang="en-US" altLang="zh-CN" dirty="0"/>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37352" y="396090"/>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Exercises1</a:t>
            </a:r>
          </a:p>
        </p:txBody>
      </p:sp>
      <p:sp>
        <p:nvSpPr>
          <p:cNvPr id="10" name="内容占位符 2"/>
          <p:cNvSpPr>
            <a:spLocks noGrp="1"/>
          </p:cNvSpPr>
          <p:nvPr>
            <p:ph idx="1"/>
          </p:nvPr>
        </p:nvSpPr>
        <p:spPr>
          <a:xfrm>
            <a:off x="433070" y="1150620"/>
            <a:ext cx="4046855" cy="5081270"/>
          </a:xfrm>
        </p:spPr>
        <p:txBody>
          <a:bodyPr>
            <a:normAutofit fontScale="90000" lnSpcReduction="20000"/>
          </a:bodyPr>
          <a:lstStyle/>
          <a:p>
            <a:pPr marL="0" indent="0" fontAlgn="auto">
              <a:lnSpc>
                <a:spcPct val="100000"/>
              </a:lnSpc>
              <a:buNone/>
            </a:pPr>
            <a:r>
              <a:rPr lang="en-US" altLang="zh-CN" sz="2400" dirty="0"/>
              <a:t>1. Can the program below be run successfully? </a:t>
            </a:r>
          </a:p>
          <a:p>
            <a:pPr marL="0" indent="0" fontAlgn="auto">
              <a:lnSpc>
                <a:spcPct val="100000"/>
              </a:lnSpc>
              <a:buNone/>
            </a:pPr>
            <a:r>
              <a:rPr lang="en-US" altLang="zh-CN" sz="2400" dirty="0"/>
              <a:t>Why? </a:t>
            </a:r>
          </a:p>
          <a:p>
            <a:pPr marL="0" indent="0" fontAlgn="auto">
              <a:lnSpc>
                <a:spcPct val="100000"/>
              </a:lnSpc>
              <a:buNone/>
            </a:pPr>
            <a:endParaRPr lang="en-US" altLang="zh-CN" sz="2400" dirty="0"/>
          </a:p>
          <a:p>
            <a:pPr marL="0" indent="0" fontAlgn="auto">
              <a:lnSpc>
                <a:spcPct val="100000"/>
              </a:lnSpc>
              <a:buNone/>
            </a:pPr>
            <a:r>
              <a:rPr lang="en-US" altLang="zh-CN" sz="2400" dirty="0"/>
              <a:t>2. Modify the program to</a:t>
            </a:r>
            <a:r>
              <a:rPr lang="zh-CN" altLang="en-US" sz="2400" dirty="0"/>
              <a:t>：</a:t>
            </a:r>
            <a:br>
              <a:rPr lang="zh-CN" altLang="en-US" sz="2400" dirty="0"/>
            </a:br>
            <a:r>
              <a:rPr lang="en-US" altLang="zh-CN" sz="2000" dirty="0"/>
              <a:t>2-1) fix the grammer error.</a:t>
            </a:r>
          </a:p>
          <a:p>
            <a:pPr marL="0" indent="0" fontAlgn="auto">
              <a:lnSpc>
                <a:spcPct val="100000"/>
              </a:lnSpc>
              <a:buNone/>
            </a:pPr>
            <a:r>
              <a:rPr lang="en-US" altLang="zh-CN" sz="2000" dirty="0"/>
              <a:t>2-2) make the function invoked by object to display the value of “this” pointer and variable “id”.</a:t>
            </a:r>
          </a:p>
          <a:p>
            <a:pPr marL="0" indent="0" fontAlgn="auto">
              <a:lnSpc>
                <a:spcPct val="100000"/>
              </a:lnSpc>
              <a:buNone/>
            </a:pPr>
            <a:r>
              <a:rPr lang="en-US" altLang="zh-CN" sz="2000" dirty="0"/>
              <a:t>2-3) make the function invoked by class to display the value of static variable “num”.</a:t>
            </a:r>
          </a:p>
          <a:p>
            <a:pPr marL="0" indent="0" fontAlgn="auto">
              <a:lnSpc>
                <a:spcPct val="100000"/>
              </a:lnSpc>
              <a:buNone/>
            </a:pPr>
            <a:endParaRPr lang="en-US" altLang="zh-CN" sz="2400" dirty="0">
              <a:sym typeface="+mn-ea"/>
            </a:endParaRPr>
          </a:p>
          <a:p>
            <a:pPr marL="0" indent="0" fontAlgn="auto">
              <a:lnSpc>
                <a:spcPct val="100000"/>
              </a:lnSpc>
              <a:buNone/>
            </a:pPr>
            <a:r>
              <a:rPr lang="en-US" altLang="zh-CN" sz="2400" dirty="0">
                <a:sym typeface="+mn-ea"/>
              </a:rPr>
              <a:t>You need to explain the reason to a SA to pass the test.</a:t>
            </a:r>
            <a:endParaRPr lang="en-US" altLang="zh-CN" sz="2400" dirty="0"/>
          </a:p>
        </p:txBody>
      </p:sp>
      <p:sp>
        <p:nvSpPr>
          <p:cNvPr id="2" name="文本框 1"/>
          <p:cNvSpPr txBox="1"/>
          <p:nvPr/>
        </p:nvSpPr>
        <p:spPr>
          <a:xfrm>
            <a:off x="7122160" y="2456815"/>
            <a:ext cx="3832860" cy="2891790"/>
          </a:xfrm>
          <a:prstGeom prst="rect">
            <a:avLst/>
          </a:prstGeom>
          <a:noFill/>
        </p:spPr>
        <p:txBody>
          <a:bodyPr wrap="square" rtlCol="0" anchor="t">
            <a:noAutofit/>
          </a:bodyPr>
          <a:lstStyle/>
          <a:p>
            <a:br>
              <a:rPr lang="en-US" altLang="zh-CN" sz="1400" dirty="0">
                <a:effectLst/>
                <a:sym typeface="+mn-ea"/>
              </a:rPr>
            </a:br>
            <a:r>
              <a:rPr lang="en-US" altLang="zh-CN" sz="1400" dirty="0">
                <a:effectLst/>
                <a:sym typeface="+mn-ea"/>
              </a:rPr>
              <a:t>int main() </a:t>
            </a:r>
            <a:endParaRPr lang="en-US" altLang="zh-CN" sz="1400" b="0" dirty="0">
              <a:effectLst/>
            </a:endParaRPr>
          </a:p>
          <a:p>
            <a:r>
              <a:rPr lang="en-US" altLang="zh-CN" sz="1400" dirty="0">
                <a:effectLst/>
                <a:sym typeface="+mn-ea"/>
              </a:rPr>
              <a:t>{</a:t>
            </a:r>
            <a:endParaRPr lang="en-US" altLang="zh-CN" sz="1400" b="0" dirty="0">
              <a:effectLst/>
            </a:endParaRPr>
          </a:p>
          <a:p>
            <a:r>
              <a:rPr lang="en-US" altLang="zh-CN" sz="1400" dirty="0">
                <a:effectLst/>
                <a:sym typeface="+mn-ea"/>
              </a:rPr>
              <a:t>   Demo obj;</a:t>
            </a:r>
            <a:endParaRPr lang="en-US" altLang="zh-CN" sz="1400" b="0" dirty="0">
              <a:effectLst/>
            </a:endParaRPr>
          </a:p>
          <a:p>
            <a:r>
              <a:rPr lang="en-US" altLang="zh-CN" sz="1400" dirty="0">
                <a:effectLst/>
                <a:sym typeface="+mn-ea"/>
              </a:rPr>
              <a:t>   </a:t>
            </a:r>
            <a:r>
              <a:rPr lang="en-US" altLang="zh-CN" sz="1400" dirty="0" err="1">
                <a:effectLst/>
                <a:sym typeface="+mn-ea"/>
              </a:rPr>
              <a:t>obj.display</a:t>
            </a:r>
            <a:r>
              <a:rPr lang="en-US" altLang="zh-CN" sz="1400" dirty="0">
                <a:effectLst/>
                <a:sym typeface="+mn-ea"/>
              </a:rPr>
              <a:t>();</a:t>
            </a:r>
            <a:endParaRPr lang="en-US" altLang="zh-CN" sz="1400" b="0" dirty="0">
              <a:effectLst/>
            </a:endParaRPr>
          </a:p>
          <a:p>
            <a:r>
              <a:rPr lang="en-US" altLang="zh-CN" sz="1400" dirty="0">
                <a:effectLst/>
                <a:sym typeface="+mn-ea"/>
              </a:rPr>
              <a:t>   return 0;</a:t>
            </a:r>
            <a:endParaRPr lang="en-US" altLang="zh-CN" sz="1400" b="0" dirty="0">
              <a:effectLst/>
            </a:endParaRPr>
          </a:p>
          <a:p>
            <a:r>
              <a:rPr lang="en-US" altLang="zh-CN" sz="1400" dirty="0">
                <a:effectLst/>
                <a:sym typeface="+mn-ea"/>
              </a:rPr>
              <a:t>}</a:t>
            </a:r>
          </a:p>
        </p:txBody>
      </p:sp>
      <p:sp>
        <p:nvSpPr>
          <p:cNvPr id="3" name="文本框 2"/>
          <p:cNvSpPr txBox="1"/>
          <p:nvPr/>
        </p:nvSpPr>
        <p:spPr>
          <a:xfrm>
            <a:off x="4978400" y="69850"/>
            <a:ext cx="6785610" cy="6723380"/>
          </a:xfrm>
          <a:prstGeom prst="rect">
            <a:avLst/>
          </a:prstGeom>
          <a:solidFill>
            <a:schemeClr val="tx1"/>
          </a:solidFill>
        </p:spPr>
        <p:txBody>
          <a:bodyPr>
            <a:noAutofit/>
          </a:bodyPr>
          <a:lstStyle/>
          <a:p>
            <a:pPr indent="0" fontAlgn="auto">
              <a:lnSpc>
                <a:spcPct val="100000"/>
              </a:lnSpc>
            </a:pPr>
            <a:r>
              <a:rPr lang="en-US" altLang="zh-CN" sz="1400" b="0" dirty="0">
                <a:solidFill>
                  <a:srgbClr val="C586C0"/>
                </a:solidFill>
                <a:latin typeface="Consolas" panose="020B0609020204030204"/>
                <a:ea typeface="Consolas" panose="020B0609020204030204"/>
              </a:rPr>
              <a:t>#include</a:t>
            </a:r>
            <a:r>
              <a:rPr lang="en-US" altLang="zh-CN" sz="1400" b="0" dirty="0">
                <a:solidFill>
                  <a:srgbClr val="CE9178"/>
                </a:solidFill>
                <a:latin typeface="Consolas" panose="020B0609020204030204"/>
                <a:ea typeface="Consolas" panose="020B0609020204030204"/>
              </a:rPr>
              <a:t>&lt;iostream&gt;</a:t>
            </a:r>
          </a:p>
          <a:p>
            <a:pPr indent="0" fontAlgn="auto">
              <a:lnSpc>
                <a:spcPct val="100000"/>
              </a:lnSpc>
            </a:pPr>
            <a:r>
              <a:rPr lang="en-US" altLang="zh-CN" sz="1400" b="0" dirty="0">
                <a:solidFill>
                  <a:srgbClr val="C586C0"/>
                </a:solidFill>
                <a:latin typeface="Consolas" panose="020B0609020204030204"/>
                <a:ea typeface="Consolas" panose="020B0609020204030204"/>
              </a:rPr>
              <a:t>using </a:t>
            </a:r>
            <a:r>
              <a:rPr lang="en-US" altLang="zh-CN" sz="1400" b="0" dirty="0">
                <a:solidFill>
                  <a:srgbClr val="569CD6"/>
                </a:solidFill>
                <a:latin typeface="Consolas" panose="020B0609020204030204"/>
                <a:ea typeface="Consolas" panose="020B0609020204030204"/>
              </a:rPr>
              <a:t>namespace </a:t>
            </a:r>
            <a:r>
              <a:rPr lang="en-US" altLang="zh-CN" sz="1400" b="0" dirty="0">
                <a:solidFill>
                  <a:srgbClr val="4EC9B0"/>
                </a:solidFill>
                <a:latin typeface="Consolas" panose="020B0609020204030204"/>
                <a:ea typeface="Consolas" panose="020B0609020204030204"/>
              </a:rPr>
              <a:t>std</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569CD6"/>
                </a:solidFill>
                <a:latin typeface="Consolas" panose="020B0609020204030204"/>
                <a:ea typeface="Consolas" panose="020B0609020204030204"/>
              </a:rPr>
              <a:t>class </a:t>
            </a:r>
            <a:r>
              <a:rPr lang="en-US" altLang="zh-CN" sz="1400" b="0" dirty="0">
                <a:solidFill>
                  <a:srgbClr val="4EC9B0"/>
                </a:solidFill>
                <a:latin typeface="Consolas" panose="020B0609020204030204"/>
                <a:ea typeface="Consolas" panose="020B0609020204030204"/>
              </a:rPr>
              <a:t>Demo</a:t>
            </a:r>
          </a:p>
          <a:p>
            <a:pPr indent="0" fontAlgn="auto">
              <a:lnSpc>
                <a:spcPct val="100000"/>
              </a:lnSpc>
            </a:pP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569CD6"/>
                </a:solidFill>
                <a:latin typeface="Consolas" panose="020B0609020204030204"/>
                <a:ea typeface="Consolas" panose="020B0609020204030204"/>
              </a:rPr>
              <a:t>private:</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569CD6"/>
                </a:solidFill>
                <a:latin typeface="Consolas" panose="020B0609020204030204"/>
                <a:ea typeface="Consolas" panose="020B0609020204030204"/>
              </a:rPr>
              <a:t>int </a:t>
            </a:r>
            <a:r>
              <a:rPr lang="en-US" altLang="zh-CN" sz="1400" b="0" dirty="0">
                <a:solidFill>
                  <a:srgbClr val="9CDCFE"/>
                </a:solidFill>
                <a:latin typeface="Consolas" panose="020B0609020204030204"/>
                <a:ea typeface="Consolas" panose="020B0609020204030204"/>
              </a:rPr>
              <a:t>id</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569CD6"/>
                </a:solidFill>
                <a:latin typeface="Consolas" panose="020B0609020204030204"/>
                <a:ea typeface="Consolas" panose="020B0609020204030204"/>
              </a:rPr>
              <a:t>void </a:t>
            </a:r>
            <a:r>
              <a:rPr lang="en-US" altLang="zh-CN" sz="1400" b="0" dirty="0">
                <a:solidFill>
                  <a:srgbClr val="DCDCAA"/>
                </a:solidFill>
                <a:latin typeface="Consolas" panose="020B0609020204030204"/>
                <a:ea typeface="Consolas" panose="020B0609020204030204"/>
              </a:rPr>
              <a:t>display</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err="1">
                <a:solidFill>
                  <a:srgbClr val="9CDCFE"/>
                </a:solidFill>
                <a:latin typeface="Consolas" panose="020B0609020204030204"/>
                <a:ea typeface="Consolas" panose="020B0609020204030204"/>
              </a:rPr>
              <a:t>cout</a:t>
            </a:r>
            <a:r>
              <a:rPr lang="en-US" altLang="zh-CN" sz="1400" b="0" dirty="0">
                <a:solidFill>
                  <a:srgbClr val="DCDCAA"/>
                </a:solidFill>
                <a:latin typeface="Consolas" panose="020B0609020204030204"/>
                <a:ea typeface="Consolas" panose="020B0609020204030204"/>
              </a:rPr>
              <a:t>&lt;&lt;</a:t>
            </a:r>
            <a:r>
              <a:rPr lang="en-US" altLang="zh-CN" sz="1400" b="0" dirty="0">
                <a:solidFill>
                  <a:srgbClr val="CE9178"/>
                </a:solidFill>
                <a:latin typeface="Consolas" panose="020B0609020204030204"/>
                <a:ea typeface="Consolas" panose="020B0609020204030204"/>
              </a:rPr>
              <a:t>"this is: "</a:t>
            </a:r>
            <a:r>
              <a:rPr lang="en-US" altLang="zh-CN" sz="1400" b="0" dirty="0">
                <a:solidFill>
                  <a:srgbClr val="DCDCAA"/>
                </a:solidFill>
                <a:latin typeface="Consolas" panose="020B0609020204030204"/>
                <a:ea typeface="Consolas" panose="020B0609020204030204"/>
              </a:rPr>
              <a:t>&lt;&lt;</a:t>
            </a:r>
            <a:r>
              <a:rPr lang="en-US" altLang="zh-CN" sz="1400" b="0" dirty="0">
                <a:solidFill>
                  <a:srgbClr val="569CD6"/>
                </a:solidFill>
                <a:latin typeface="Consolas" panose="020B0609020204030204"/>
                <a:ea typeface="Consolas" panose="020B0609020204030204"/>
              </a:rPr>
              <a:t>this</a:t>
            </a:r>
            <a:r>
              <a:rPr lang="en-US" altLang="zh-CN" sz="1400" b="0" dirty="0">
                <a:solidFill>
                  <a:srgbClr val="DCDCAA"/>
                </a:solidFill>
                <a:latin typeface="Consolas" panose="020B0609020204030204"/>
                <a:ea typeface="Consolas" panose="020B0609020204030204"/>
              </a:rPr>
              <a:t>&lt;&lt;</a:t>
            </a:r>
            <a:r>
              <a:rPr lang="en-US" altLang="zh-CN" sz="1400" b="0" dirty="0">
                <a:solidFill>
                  <a:srgbClr val="CE9178"/>
                </a:solidFill>
                <a:latin typeface="Consolas" panose="020B0609020204030204"/>
                <a:ea typeface="Consolas" panose="020B0609020204030204"/>
              </a:rPr>
              <a:t>", id is:"</a:t>
            </a:r>
            <a:r>
              <a:rPr lang="en-US" altLang="zh-CN" sz="1400" b="0" dirty="0">
                <a:solidFill>
                  <a:srgbClr val="DCDCAA"/>
                </a:solidFill>
                <a:latin typeface="Consolas" panose="020B0609020204030204"/>
                <a:ea typeface="Consolas" panose="020B0609020204030204"/>
              </a:rPr>
              <a:t>&lt;&lt;</a:t>
            </a:r>
            <a:r>
              <a:rPr lang="en-US" altLang="zh-CN" sz="1400" b="0" dirty="0">
                <a:solidFill>
                  <a:srgbClr val="569CD6"/>
                </a:solidFill>
                <a:latin typeface="Consolas" panose="020B0609020204030204"/>
                <a:ea typeface="Consolas" panose="020B0609020204030204"/>
              </a:rPr>
              <a:t>this</a:t>
            </a:r>
            <a:r>
              <a:rPr lang="en-US" altLang="zh-CN" sz="1400" b="0" dirty="0">
                <a:solidFill>
                  <a:srgbClr val="CCCCCC"/>
                </a:solidFill>
                <a:latin typeface="Consolas" panose="020B0609020204030204"/>
                <a:ea typeface="Consolas" panose="020B0609020204030204"/>
              </a:rPr>
              <a:t>-&gt;</a:t>
            </a:r>
            <a:r>
              <a:rPr lang="en-US" altLang="zh-CN" sz="1400" b="0" dirty="0">
                <a:solidFill>
                  <a:srgbClr val="9CDCFE"/>
                </a:solidFill>
                <a:latin typeface="Consolas" panose="020B0609020204030204"/>
                <a:ea typeface="Consolas" panose="020B0609020204030204"/>
              </a:rPr>
              <a:t>id</a:t>
            </a:r>
            <a:r>
              <a:rPr lang="en-US" altLang="zh-CN" sz="1400" b="0" dirty="0">
                <a:solidFill>
                  <a:srgbClr val="DCDCAA"/>
                </a:solidFill>
                <a:latin typeface="Consolas" panose="020B0609020204030204"/>
                <a:ea typeface="Consolas" panose="020B0609020204030204"/>
              </a:rPr>
              <a:t>&lt;&lt;</a:t>
            </a:r>
            <a:r>
              <a:rPr lang="en-US" altLang="zh-CN" sz="1400" b="0" dirty="0" err="1">
                <a:solidFill>
                  <a:srgbClr val="DCDCAA"/>
                </a:solidFill>
                <a:latin typeface="Consolas" panose="020B0609020204030204"/>
                <a:ea typeface="Consolas" panose="020B0609020204030204"/>
              </a:rPr>
              <a:t>endl</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  </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569CD6"/>
                </a:solidFill>
                <a:latin typeface="Consolas" panose="020B0609020204030204"/>
                <a:ea typeface="Consolas" panose="020B0609020204030204"/>
              </a:rPr>
              <a:t>public :</a:t>
            </a:r>
          </a:p>
          <a:p>
            <a:pPr indent="0" fontAlgn="auto">
              <a:lnSpc>
                <a:spcPct val="100000"/>
              </a:lnSpc>
            </a:pPr>
            <a:r>
              <a:rPr lang="en-US" altLang="zh-CN" sz="1400" b="0" dirty="0">
                <a:solidFill>
                  <a:srgbClr val="569CD6"/>
                </a:solidFill>
                <a:latin typeface="Consolas" panose="020B0609020204030204"/>
                <a:ea typeface="Consolas" panose="020B0609020204030204"/>
              </a:rPr>
              <a:t>    </a:t>
            </a:r>
            <a:r>
              <a:rPr lang="en-US" altLang="zh-CN" sz="1400" dirty="0">
                <a:solidFill>
                  <a:srgbClr val="DCDCAA"/>
                </a:solidFill>
                <a:latin typeface="Consolas" panose="020B0609020204030204"/>
                <a:ea typeface="Consolas" panose="020B0609020204030204"/>
                <a:sym typeface="+mn-ea"/>
              </a:rPr>
              <a:t>Demo</a:t>
            </a:r>
            <a:r>
              <a:rPr lang="en-US" altLang="zh-CN" sz="1400" dirty="0">
                <a:solidFill>
                  <a:srgbClr val="CCCCCC"/>
                </a:solidFill>
                <a:latin typeface="Consolas" panose="020B0609020204030204"/>
                <a:ea typeface="Consolas" panose="020B0609020204030204"/>
                <a:sym typeface="+mn-ea"/>
              </a:rPr>
              <a:t>(</a:t>
            </a:r>
            <a:r>
              <a:rPr lang="en-US" altLang="zh-CN" sz="1400" dirty="0">
                <a:solidFill>
                  <a:srgbClr val="569CD6"/>
                </a:solidFill>
                <a:latin typeface="Consolas" panose="020B0609020204030204"/>
                <a:ea typeface="Consolas" panose="020B0609020204030204"/>
                <a:sym typeface="+mn-ea"/>
              </a:rPr>
              <a:t>int </a:t>
            </a:r>
            <a:r>
              <a:rPr lang="en-US" altLang="zh-CN" sz="1400" dirty="0" err="1">
                <a:solidFill>
                  <a:srgbClr val="9CDCFE"/>
                </a:solidFill>
                <a:latin typeface="Consolas" panose="020B0609020204030204"/>
                <a:ea typeface="Consolas" panose="020B0609020204030204"/>
                <a:sym typeface="+mn-ea"/>
              </a:rPr>
              <a:t>cid</a:t>
            </a:r>
            <a:r>
              <a:rPr lang="en-US" altLang="zh-CN" sz="1400" dirty="0">
                <a:solidFill>
                  <a:srgbClr val="CCCCCC"/>
                </a:solidFill>
                <a:latin typeface="Consolas" panose="020B0609020204030204"/>
                <a:ea typeface="Consolas" panose="020B0609020204030204"/>
                <a:sym typeface="+mn-ea"/>
              </a:rPr>
              <a:t>){</a:t>
            </a:r>
            <a:endParaRPr lang="en-US" altLang="zh-CN" sz="1400" b="0" dirty="0">
              <a:solidFill>
                <a:srgbClr val="CCCCCC"/>
              </a:solidFill>
              <a:latin typeface="Consolas" panose="020B0609020204030204"/>
              <a:ea typeface="Consolas" panose="020B0609020204030204"/>
            </a:endParaRPr>
          </a:p>
          <a:p>
            <a:pPr indent="0" fontAlgn="auto">
              <a:lnSpc>
                <a:spcPct val="100000"/>
              </a:lnSpc>
            </a:pPr>
            <a:r>
              <a:rPr lang="en-US" altLang="zh-CN" sz="1400" dirty="0">
                <a:solidFill>
                  <a:srgbClr val="CCCCCC"/>
                </a:solidFill>
                <a:latin typeface="Consolas" panose="020B0609020204030204"/>
                <a:ea typeface="Consolas" panose="020B0609020204030204"/>
                <a:sym typeface="+mn-ea"/>
              </a:rPr>
              <a:t>            </a:t>
            </a:r>
            <a:r>
              <a:rPr lang="en-US" altLang="zh-CN" sz="1400" dirty="0">
                <a:solidFill>
                  <a:srgbClr val="569CD6"/>
                </a:solidFill>
                <a:latin typeface="Consolas" panose="020B0609020204030204"/>
                <a:ea typeface="Consolas" panose="020B0609020204030204"/>
                <a:sym typeface="+mn-ea"/>
              </a:rPr>
              <a:t>this</a:t>
            </a:r>
            <a:r>
              <a:rPr lang="en-US" altLang="zh-CN" sz="1400" dirty="0">
                <a:solidFill>
                  <a:srgbClr val="CCCCCC"/>
                </a:solidFill>
                <a:latin typeface="Consolas" panose="020B0609020204030204"/>
                <a:ea typeface="Consolas" panose="020B0609020204030204"/>
                <a:sym typeface="+mn-ea"/>
              </a:rPr>
              <a:t>-&gt;</a:t>
            </a:r>
            <a:r>
              <a:rPr lang="en-US" altLang="zh-CN" sz="1400" dirty="0">
                <a:solidFill>
                  <a:srgbClr val="9CDCFE"/>
                </a:solidFill>
                <a:latin typeface="Consolas" panose="020B0609020204030204"/>
                <a:ea typeface="Consolas" panose="020B0609020204030204"/>
                <a:sym typeface="+mn-ea"/>
              </a:rPr>
              <a:t>id</a:t>
            </a:r>
            <a:r>
              <a:rPr lang="en-US" altLang="zh-CN" sz="1400" dirty="0">
                <a:solidFill>
                  <a:srgbClr val="D4D4D4"/>
                </a:solidFill>
                <a:latin typeface="Consolas" panose="020B0609020204030204"/>
                <a:ea typeface="Consolas" panose="020B0609020204030204"/>
                <a:sym typeface="+mn-ea"/>
              </a:rPr>
              <a:t>=</a:t>
            </a:r>
            <a:r>
              <a:rPr lang="en-US" altLang="zh-CN" sz="1400" dirty="0" err="1">
                <a:solidFill>
                  <a:srgbClr val="9CDCFE"/>
                </a:solidFill>
                <a:latin typeface="Consolas" panose="020B0609020204030204"/>
                <a:ea typeface="Consolas" panose="020B0609020204030204"/>
                <a:sym typeface="+mn-ea"/>
              </a:rPr>
              <a:t>cid</a:t>
            </a:r>
            <a:r>
              <a:rPr lang="en-US" altLang="zh-CN" sz="1400" dirty="0">
                <a:solidFill>
                  <a:srgbClr val="CCCCCC"/>
                </a:solidFill>
                <a:latin typeface="Consolas" panose="020B0609020204030204"/>
                <a:ea typeface="Consolas" panose="020B0609020204030204"/>
                <a:sym typeface="+mn-ea"/>
              </a:rPr>
              <a:t>;</a:t>
            </a:r>
            <a:endParaRPr lang="en-US" altLang="zh-CN" sz="1400" b="0" dirty="0">
              <a:solidFill>
                <a:srgbClr val="CCCCCC"/>
              </a:solidFill>
              <a:latin typeface="Consolas" panose="020B0609020204030204"/>
              <a:ea typeface="Consolas" panose="020B0609020204030204"/>
            </a:endParaRPr>
          </a:p>
          <a:p>
            <a:pPr indent="0" fontAlgn="auto">
              <a:lnSpc>
                <a:spcPct val="100000"/>
              </a:lnSpc>
            </a:pPr>
            <a:r>
              <a:rPr lang="en-US" altLang="zh-CN" sz="1400" dirty="0">
                <a:solidFill>
                  <a:srgbClr val="CCCCCC"/>
                </a:solidFill>
                <a:latin typeface="Consolas" panose="020B0609020204030204"/>
                <a:ea typeface="Consolas" panose="020B0609020204030204"/>
                <a:sym typeface="+mn-ea"/>
              </a:rPr>
              <a:t>        }</a:t>
            </a:r>
            <a:endParaRPr lang="en-US" altLang="zh-CN" sz="1400" b="0" dirty="0">
              <a:solidFill>
                <a:srgbClr val="569CD6"/>
              </a:solidFill>
              <a:latin typeface="Consolas" panose="020B0609020204030204"/>
              <a:ea typeface="Consolas" panose="020B0609020204030204"/>
            </a:endParaRP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569CD6"/>
                </a:solidFill>
                <a:latin typeface="Consolas" panose="020B0609020204030204"/>
                <a:ea typeface="Consolas" panose="020B0609020204030204"/>
              </a:rPr>
              <a:t>static int </a:t>
            </a:r>
            <a:r>
              <a:rPr lang="en-US" altLang="zh-CN" sz="1400" b="0" dirty="0">
                <a:solidFill>
                  <a:srgbClr val="9CDCFE"/>
                </a:solidFill>
                <a:latin typeface="Consolas" panose="020B0609020204030204"/>
                <a:ea typeface="Consolas" panose="020B0609020204030204"/>
              </a:rPr>
              <a:t>num</a:t>
            </a:r>
            <a:r>
              <a:rPr lang="en-US" altLang="zh-CN" sz="1400" b="0" dirty="0">
                <a:solidFill>
                  <a:srgbClr val="CCCCCC"/>
                </a:solidFill>
                <a:latin typeface="Consolas" panose="020B0609020204030204"/>
                <a:ea typeface="Consolas" panose="020B0609020204030204"/>
              </a:rPr>
              <a:t>;</a:t>
            </a:r>
            <a:r>
              <a:rPr lang="en-US" altLang="zh-CN" sz="1400" b="0" dirty="0">
                <a:solidFill>
                  <a:srgbClr val="6A9955"/>
                </a:solidFill>
                <a:latin typeface="Consolas" panose="020B0609020204030204"/>
                <a:ea typeface="Consolas" panose="020B0609020204030204"/>
              </a:rPr>
              <a:t> </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569CD6"/>
                </a:solidFill>
                <a:latin typeface="Consolas" panose="020B0609020204030204"/>
                <a:ea typeface="Consolas" panose="020B0609020204030204"/>
              </a:rPr>
              <a:t>void </a:t>
            </a:r>
            <a:r>
              <a:rPr lang="en-US" altLang="zh-CN" sz="1400" b="0" dirty="0">
                <a:solidFill>
                  <a:srgbClr val="DCDCAA"/>
                </a:solidFill>
                <a:latin typeface="Consolas" panose="020B0609020204030204"/>
                <a:ea typeface="Consolas" panose="020B0609020204030204"/>
              </a:rPr>
              <a:t>display</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err="1">
                <a:solidFill>
                  <a:srgbClr val="9CDCFE"/>
                </a:solidFill>
                <a:latin typeface="Consolas" panose="020B0609020204030204"/>
                <a:ea typeface="Consolas" panose="020B0609020204030204"/>
              </a:rPr>
              <a:t>cout</a:t>
            </a:r>
            <a:r>
              <a:rPr lang="en-US" altLang="zh-CN" sz="1400" b="0" dirty="0">
                <a:solidFill>
                  <a:srgbClr val="DCDCAA"/>
                </a:solidFill>
                <a:latin typeface="Consolas" panose="020B0609020204030204"/>
                <a:ea typeface="Consolas" panose="020B0609020204030204"/>
              </a:rPr>
              <a:t>&lt;&lt;</a:t>
            </a:r>
            <a:r>
              <a:rPr lang="en-US" altLang="zh-CN" sz="1400" b="0" dirty="0">
                <a:solidFill>
                  <a:srgbClr val="CE9178"/>
                </a:solidFill>
                <a:latin typeface="Consolas" panose="020B0609020204030204"/>
                <a:ea typeface="Consolas" panose="020B0609020204030204"/>
              </a:rPr>
              <a:t>"The value of the static num is: "</a:t>
            </a:r>
            <a:r>
              <a:rPr lang="en-US" altLang="zh-CN" sz="1400" b="0" dirty="0">
                <a:solidFill>
                  <a:srgbClr val="DCDCAA"/>
                </a:solidFill>
                <a:latin typeface="Consolas" panose="020B0609020204030204"/>
                <a:ea typeface="Consolas" panose="020B0609020204030204"/>
              </a:rPr>
              <a:t>&lt;&lt;</a:t>
            </a:r>
            <a:r>
              <a:rPr lang="en-US" altLang="zh-CN" sz="1400" b="0" dirty="0">
                <a:solidFill>
                  <a:srgbClr val="9CDCFE"/>
                </a:solidFill>
                <a:latin typeface="Consolas" panose="020B0609020204030204"/>
                <a:ea typeface="Consolas" panose="020B0609020204030204"/>
              </a:rPr>
              <a:t>num</a:t>
            </a:r>
            <a:r>
              <a:rPr lang="en-US" altLang="zh-CN" sz="1400" b="0" dirty="0">
                <a:solidFill>
                  <a:srgbClr val="DCDCAA"/>
                </a:solidFill>
                <a:latin typeface="Consolas" panose="020B0609020204030204"/>
                <a:ea typeface="Consolas" panose="020B0609020204030204"/>
              </a:rPr>
              <a:t>&lt;&lt;</a:t>
            </a:r>
            <a:r>
              <a:rPr lang="en-US" altLang="zh-CN" sz="1400" b="0" dirty="0" err="1">
                <a:solidFill>
                  <a:srgbClr val="DCDCAA"/>
                </a:solidFill>
                <a:latin typeface="Consolas" panose="020B0609020204030204"/>
                <a:ea typeface="Consolas" panose="020B0609020204030204"/>
              </a:rPr>
              <a:t>endl</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a:t>
            </a:r>
          </a:p>
          <a:p>
            <a:pPr indent="0" fontAlgn="auto">
              <a:lnSpc>
                <a:spcPct val="100000"/>
              </a:lnSpc>
            </a:pPr>
            <a:r>
              <a:rPr lang="en-US" altLang="zh-CN" sz="1400" b="0" dirty="0">
                <a:solidFill>
                  <a:srgbClr val="CCCCCC"/>
                </a:solidFill>
                <a:latin typeface="Consolas" panose="020B0609020204030204"/>
                <a:ea typeface="Consolas" panose="020B0609020204030204"/>
              </a:rPr>
              <a:t>};</a:t>
            </a:r>
            <a:r>
              <a:rPr lang="en-US" altLang="zh-CN" sz="1400" b="0" dirty="0">
                <a:solidFill>
                  <a:srgbClr val="6A9955"/>
                </a:solidFill>
                <a:latin typeface="Consolas" panose="020B0609020204030204"/>
                <a:ea typeface="Consolas" panose="020B0609020204030204"/>
              </a:rPr>
              <a:t>  </a:t>
            </a:r>
            <a:endParaRPr lang="zh-CN" altLang="en-US" sz="1400" b="0" dirty="0">
              <a:solidFill>
                <a:srgbClr val="6A9955"/>
              </a:solidFill>
              <a:latin typeface="Consolas" panose="020B0609020204030204"/>
              <a:ea typeface="Consolas" panose="020B0609020204030204"/>
            </a:endParaRPr>
          </a:p>
          <a:p>
            <a:pPr indent="0" fontAlgn="auto">
              <a:lnSpc>
                <a:spcPct val="100000"/>
              </a:lnSpc>
            </a:pPr>
            <a:r>
              <a:rPr lang="en-US" altLang="zh-CN" sz="1400" b="0" dirty="0">
                <a:solidFill>
                  <a:srgbClr val="569CD6"/>
                </a:solidFill>
                <a:latin typeface="Consolas" panose="020B0609020204030204"/>
                <a:ea typeface="Consolas" panose="020B0609020204030204"/>
              </a:rPr>
              <a:t>int </a:t>
            </a:r>
            <a:r>
              <a:rPr lang="en-US" altLang="zh-CN" sz="1400" b="0" dirty="0">
                <a:solidFill>
                  <a:srgbClr val="DCDCAA"/>
                </a:solidFill>
                <a:latin typeface="Consolas" panose="020B0609020204030204"/>
                <a:ea typeface="Consolas" panose="020B0609020204030204"/>
              </a:rPr>
              <a:t>main</a:t>
            </a:r>
            <a:r>
              <a:rPr lang="en-US" altLang="zh-CN" sz="1400" b="0" dirty="0">
                <a:solidFill>
                  <a:srgbClr val="CCCCCC"/>
                </a:solidFill>
                <a:latin typeface="Consolas" panose="020B0609020204030204"/>
                <a:ea typeface="Consolas" panose="020B0609020204030204"/>
              </a:rPr>
              <a:t>() </a:t>
            </a:r>
          </a:p>
          <a:p>
            <a:pPr indent="0" fontAlgn="auto">
              <a:lnSpc>
                <a:spcPct val="100000"/>
              </a:lnSpc>
            </a:pP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4EC9B0"/>
                </a:solidFill>
                <a:latin typeface="Consolas" panose="020B0609020204030204"/>
                <a:ea typeface="Consolas" panose="020B0609020204030204"/>
              </a:rPr>
              <a:t>Demo </a:t>
            </a:r>
            <a:r>
              <a:rPr lang="en-US" altLang="zh-CN" sz="1400" b="0" dirty="0">
                <a:solidFill>
                  <a:srgbClr val="9CDCFE"/>
                </a:solidFill>
                <a:latin typeface="Consolas" panose="020B0609020204030204"/>
                <a:ea typeface="Consolas" panose="020B0609020204030204"/>
              </a:rPr>
              <a:t>obj</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4EC9B0"/>
                </a:solidFill>
                <a:latin typeface="Consolas" panose="020B0609020204030204"/>
                <a:ea typeface="Consolas" panose="020B0609020204030204"/>
              </a:rPr>
              <a:t>Demo </a:t>
            </a:r>
            <a:r>
              <a:rPr lang="en-US" altLang="zh-CN" sz="1400" b="0" dirty="0">
                <a:solidFill>
                  <a:srgbClr val="9CDCFE"/>
                </a:solidFill>
                <a:latin typeface="Consolas" panose="020B0609020204030204"/>
                <a:ea typeface="Consolas" panose="020B0609020204030204"/>
              </a:rPr>
              <a:t>obj1</a:t>
            </a:r>
            <a:r>
              <a:rPr lang="en-US" altLang="zh-CN" sz="1400" b="0" dirty="0">
                <a:solidFill>
                  <a:srgbClr val="CCCCCC"/>
                </a:solidFill>
                <a:latin typeface="Consolas" panose="020B0609020204030204"/>
                <a:ea typeface="Consolas" panose="020B0609020204030204"/>
              </a:rPr>
              <a:t>(</a:t>
            </a:r>
            <a:r>
              <a:rPr lang="en-US" altLang="zh-CN" sz="1400" b="0" dirty="0">
                <a:solidFill>
                  <a:srgbClr val="B5CEA8"/>
                </a:solidFill>
                <a:latin typeface="Consolas" panose="020B0609020204030204"/>
                <a:ea typeface="Consolas" panose="020B0609020204030204"/>
              </a:rPr>
              <a:t>1</a:t>
            </a:r>
            <a:r>
              <a:rPr lang="en-US" altLang="zh-CN" sz="1400" b="0" dirty="0">
                <a:solidFill>
                  <a:srgbClr val="CCCCCC"/>
                </a:solidFill>
                <a:latin typeface="Consolas" panose="020B0609020204030204"/>
                <a:ea typeface="Consolas" panose="020B0609020204030204"/>
              </a:rPr>
              <a:t>);</a:t>
            </a:r>
          </a:p>
          <a:p>
            <a:pPr indent="0" fontAlgn="auto">
              <a:lnSpc>
                <a:spcPct val="100000"/>
              </a:lnSpc>
            </a:pPr>
            <a:endParaRPr lang="en-US" altLang="zh-CN" sz="1400" b="0" dirty="0">
              <a:solidFill>
                <a:srgbClr val="CCCCCC"/>
              </a:solidFill>
              <a:latin typeface="Consolas" panose="020B0609020204030204"/>
              <a:ea typeface="Consolas" panose="020B0609020204030204"/>
            </a:endParaRP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err="1">
                <a:solidFill>
                  <a:srgbClr val="9CDCFE"/>
                </a:solidFill>
                <a:latin typeface="Consolas" panose="020B0609020204030204"/>
                <a:ea typeface="Consolas" panose="020B0609020204030204"/>
              </a:rPr>
              <a:t>obj</a:t>
            </a:r>
            <a:r>
              <a:rPr lang="en-US" altLang="zh-CN" sz="1400" b="0" dirty="0" err="1">
                <a:solidFill>
                  <a:srgbClr val="CCCCCC"/>
                </a:solidFill>
                <a:latin typeface="Consolas" panose="020B0609020204030204"/>
                <a:ea typeface="Consolas" panose="020B0609020204030204"/>
              </a:rPr>
              <a:t>.</a:t>
            </a:r>
            <a:r>
              <a:rPr lang="en-US" altLang="zh-CN" sz="1400" b="0" dirty="0" err="1">
                <a:solidFill>
                  <a:srgbClr val="DCDCAA"/>
                </a:solidFill>
                <a:latin typeface="Consolas" panose="020B0609020204030204"/>
                <a:ea typeface="Consolas" panose="020B0609020204030204"/>
              </a:rPr>
              <a:t>display</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9CDCFE"/>
                </a:solidFill>
                <a:latin typeface="Consolas" panose="020B0609020204030204"/>
                <a:ea typeface="Consolas" panose="020B0609020204030204"/>
              </a:rPr>
              <a:t>obj1</a:t>
            </a:r>
            <a:r>
              <a:rPr lang="en-US" altLang="zh-CN" sz="1400" b="0" dirty="0">
                <a:solidFill>
                  <a:srgbClr val="CCCCCC"/>
                </a:solidFill>
                <a:latin typeface="Consolas" panose="020B0609020204030204"/>
                <a:ea typeface="Consolas" panose="020B0609020204030204"/>
              </a:rPr>
              <a:t>.</a:t>
            </a:r>
            <a:r>
              <a:rPr lang="en-US" altLang="zh-CN" sz="1400" b="0" dirty="0">
                <a:solidFill>
                  <a:srgbClr val="DCDCAA"/>
                </a:solidFill>
                <a:latin typeface="Consolas" panose="020B0609020204030204"/>
                <a:ea typeface="Consolas" panose="020B0609020204030204"/>
              </a:rPr>
              <a:t>display</a:t>
            </a:r>
            <a:r>
              <a:rPr lang="en-US" altLang="zh-CN" sz="1400" b="0" dirty="0">
                <a:solidFill>
                  <a:srgbClr val="CCCCCC"/>
                </a:solidFill>
                <a:latin typeface="Consolas" panose="020B0609020204030204"/>
                <a:ea typeface="Consolas" panose="020B0609020204030204"/>
              </a:rPr>
              <a:t>();</a:t>
            </a:r>
          </a:p>
          <a:p>
            <a:pPr indent="0" fontAlgn="auto">
              <a:lnSpc>
                <a:spcPct val="100000"/>
              </a:lnSpc>
            </a:pPr>
            <a:endParaRPr lang="en-US" altLang="zh-CN" sz="1400" b="0" dirty="0">
              <a:solidFill>
                <a:srgbClr val="CCCCCC"/>
              </a:solidFill>
              <a:latin typeface="Consolas" panose="020B0609020204030204"/>
              <a:ea typeface="Consolas" panose="020B0609020204030204"/>
            </a:endParaRP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4EC9B0"/>
                </a:solidFill>
                <a:latin typeface="Consolas" panose="020B0609020204030204"/>
                <a:ea typeface="Consolas" panose="020B0609020204030204"/>
              </a:rPr>
              <a:t>Demo</a:t>
            </a:r>
            <a:r>
              <a:rPr lang="en-US" altLang="zh-CN" sz="1400" b="0" dirty="0">
                <a:solidFill>
                  <a:srgbClr val="CCCCCC"/>
                </a:solidFill>
                <a:latin typeface="Consolas" panose="020B0609020204030204"/>
                <a:ea typeface="Consolas" panose="020B0609020204030204"/>
              </a:rPr>
              <a:t>::</a:t>
            </a:r>
            <a:r>
              <a:rPr lang="en-US" altLang="zh-CN" sz="1400" b="0" dirty="0">
                <a:solidFill>
                  <a:srgbClr val="DCDCAA"/>
                </a:solidFill>
                <a:latin typeface="Consolas" panose="020B0609020204030204"/>
                <a:ea typeface="Consolas" panose="020B0609020204030204"/>
              </a:rPr>
              <a:t>display</a:t>
            </a:r>
            <a:r>
              <a:rPr lang="en-US" altLang="zh-CN" sz="1400" b="0" dirty="0">
                <a:solidFill>
                  <a:srgbClr val="CCCCCC"/>
                </a:solidFill>
                <a:latin typeface="Consolas" panose="020B0609020204030204"/>
                <a:ea typeface="Consolas" panose="020B0609020204030204"/>
              </a:rPr>
              <a:t>();</a:t>
            </a:r>
          </a:p>
          <a:p>
            <a:pPr indent="0" fontAlgn="auto">
              <a:lnSpc>
                <a:spcPct val="100000"/>
              </a:lnSpc>
            </a:pPr>
            <a:endParaRPr lang="en-US" altLang="zh-CN" sz="1400" b="0" dirty="0">
              <a:solidFill>
                <a:srgbClr val="CCCCCC"/>
              </a:solidFill>
              <a:latin typeface="Consolas" panose="020B0609020204030204"/>
              <a:ea typeface="Consolas" panose="020B0609020204030204"/>
            </a:endParaRPr>
          </a:p>
          <a:p>
            <a:pPr indent="0" fontAlgn="auto">
              <a:lnSpc>
                <a:spcPct val="100000"/>
              </a:lnSpc>
            </a:pPr>
            <a:r>
              <a:rPr lang="en-US" altLang="zh-CN" sz="1400" b="0" dirty="0">
                <a:solidFill>
                  <a:srgbClr val="CCCCCC"/>
                </a:solidFill>
                <a:latin typeface="Consolas" panose="020B0609020204030204"/>
                <a:ea typeface="Consolas" panose="020B0609020204030204"/>
              </a:rPr>
              <a:t>    </a:t>
            </a:r>
            <a:r>
              <a:rPr lang="en-US" altLang="zh-CN" sz="1400" b="0" dirty="0">
                <a:solidFill>
                  <a:srgbClr val="C586C0"/>
                </a:solidFill>
                <a:latin typeface="Consolas" panose="020B0609020204030204"/>
                <a:ea typeface="Consolas" panose="020B0609020204030204"/>
              </a:rPr>
              <a:t>return </a:t>
            </a:r>
            <a:r>
              <a:rPr lang="en-US" altLang="zh-CN" sz="1400" b="0" dirty="0">
                <a:solidFill>
                  <a:srgbClr val="B5CEA8"/>
                </a:solidFill>
                <a:latin typeface="Consolas" panose="020B0609020204030204"/>
                <a:ea typeface="Consolas" panose="020B0609020204030204"/>
              </a:rPr>
              <a:t>0</a:t>
            </a:r>
            <a:r>
              <a:rPr lang="en-US" altLang="zh-CN" sz="1400" b="0" dirty="0">
                <a:solidFill>
                  <a:srgbClr val="CCCCCC"/>
                </a:solidFill>
                <a:latin typeface="Consolas" panose="020B0609020204030204"/>
                <a:ea typeface="Consolas" panose="020B0609020204030204"/>
              </a:rPr>
              <a:t>;</a:t>
            </a:r>
          </a:p>
          <a:p>
            <a:pPr indent="0" fontAlgn="auto">
              <a:lnSpc>
                <a:spcPct val="100000"/>
              </a:lnSpc>
            </a:pPr>
            <a:r>
              <a:rPr lang="en-US" altLang="zh-CN" sz="1400" b="0" dirty="0">
                <a:solidFill>
                  <a:srgbClr val="CCCCCC"/>
                </a:solidFill>
                <a:latin typeface="Consolas" panose="020B0609020204030204"/>
                <a:ea typeface="Consolas" panose="020B0609020204030204"/>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237352" y="396090"/>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Exercises2</a:t>
            </a:r>
          </a:p>
        </p:txBody>
      </p:sp>
      <p:sp>
        <p:nvSpPr>
          <p:cNvPr id="10" name="内容占位符 2"/>
          <p:cNvSpPr>
            <a:spLocks noGrp="1"/>
          </p:cNvSpPr>
          <p:nvPr>
            <p:ph idx="1"/>
          </p:nvPr>
        </p:nvSpPr>
        <p:spPr>
          <a:xfrm>
            <a:off x="833946" y="1150641"/>
            <a:ext cx="11053879" cy="1306154"/>
          </a:xfrm>
        </p:spPr>
        <p:txBody>
          <a:bodyPr>
            <a:normAutofit/>
          </a:bodyPr>
          <a:lstStyle/>
          <a:p>
            <a:pPr marL="0" indent="0">
              <a:buNone/>
            </a:pPr>
            <a:r>
              <a:rPr lang="en-US" altLang="zh-CN" sz="2400" dirty="0"/>
              <a:t>What is the result of the program below? What happens if you uncomment the commented line in function main()? Why? </a:t>
            </a:r>
            <a:r>
              <a:rPr lang="en-US" altLang="zh-CN" sz="2400" dirty="0">
                <a:sym typeface="+mn-ea"/>
              </a:rPr>
              <a:t>You need to explain the reason to a SA to pass the test</a:t>
            </a:r>
            <a:r>
              <a:rPr lang="en-US" altLang="zh-CN" sz="2400">
                <a:sym typeface="+mn-ea"/>
              </a:rPr>
              <a:t>.  </a:t>
            </a:r>
            <a:endParaRPr lang="zh-CN" altLang="en-US" sz="2400" dirty="0">
              <a:highlight>
                <a:srgbClr val="FFFF00"/>
              </a:highlight>
              <a:sym typeface="+mn-ea"/>
            </a:endParaRPr>
          </a:p>
        </p:txBody>
      </p:sp>
      <p:sp>
        <p:nvSpPr>
          <p:cNvPr id="11" name="文本框 10"/>
          <p:cNvSpPr txBox="1"/>
          <p:nvPr/>
        </p:nvSpPr>
        <p:spPr>
          <a:xfrm>
            <a:off x="833946" y="2329477"/>
            <a:ext cx="6183745" cy="3754874"/>
          </a:xfrm>
          <a:prstGeom prst="rect">
            <a:avLst/>
          </a:prstGeom>
          <a:solidFill>
            <a:schemeClr val="accent5">
              <a:lumMod val="20000"/>
              <a:lumOff val="80000"/>
            </a:schemeClr>
          </a:solidFill>
          <a:ln>
            <a:solidFill>
              <a:srgbClr val="000000"/>
            </a:solidFill>
          </a:ln>
        </p:spPr>
        <p:txBody>
          <a:bodyPr wrap="square" rtlCol="0">
            <a:spAutoFit/>
          </a:bodyPr>
          <a:lstStyle/>
          <a:p>
            <a:r>
              <a:rPr lang="en-US" altLang="zh-CN" sz="1400" b="0" dirty="0">
                <a:effectLst/>
              </a:rPr>
              <a:t>#include &lt;iostream&gt;</a:t>
            </a:r>
          </a:p>
          <a:p>
            <a:r>
              <a:rPr lang="en-US" altLang="zh-CN" sz="1400" b="0" dirty="0">
                <a:effectLst/>
              </a:rPr>
              <a:t>using namespace std;</a:t>
            </a:r>
          </a:p>
          <a:p>
            <a:br>
              <a:rPr lang="en-US" altLang="zh-CN" sz="1400" b="0" dirty="0">
                <a:effectLst/>
              </a:rPr>
            </a:br>
            <a:r>
              <a:rPr lang="en-US" altLang="zh-CN" sz="1400" b="0" dirty="0">
                <a:effectLst/>
              </a:rPr>
              <a:t>class </a:t>
            </a:r>
            <a:r>
              <a:rPr lang="en-US" altLang="zh-CN" sz="1400" b="0" dirty="0" err="1">
                <a:effectLst/>
              </a:rPr>
              <a:t>ConstMember</a:t>
            </a:r>
            <a:r>
              <a:rPr lang="en-US" altLang="zh-CN" sz="1400" b="0" dirty="0">
                <a:effectLst/>
              </a:rPr>
              <a:t> </a:t>
            </a:r>
          </a:p>
          <a:p>
            <a:r>
              <a:rPr lang="en-US" altLang="zh-CN" sz="1400" b="0" dirty="0">
                <a:effectLst/>
              </a:rPr>
              <a:t>{</a:t>
            </a:r>
          </a:p>
          <a:p>
            <a:r>
              <a:rPr lang="en-US" altLang="zh-CN" sz="1400" b="0" dirty="0">
                <a:effectLst/>
              </a:rPr>
              <a:t>private:</a:t>
            </a:r>
          </a:p>
          <a:p>
            <a:r>
              <a:rPr lang="en-US" altLang="zh-CN" sz="1400" b="0" dirty="0">
                <a:effectLst/>
              </a:rPr>
              <a:t>  const int </a:t>
            </a:r>
            <a:r>
              <a:rPr lang="en-US" altLang="zh-CN" sz="1400" b="0" dirty="0" err="1">
                <a:effectLst/>
              </a:rPr>
              <a:t>m_a</a:t>
            </a:r>
            <a:r>
              <a:rPr lang="en-US" altLang="zh-CN" sz="1400" b="0" dirty="0">
                <a:effectLst/>
              </a:rPr>
              <a:t>;</a:t>
            </a:r>
          </a:p>
          <a:p>
            <a:r>
              <a:rPr lang="en-US" altLang="zh-CN" sz="1400" b="0" dirty="0">
                <a:effectLst/>
              </a:rPr>
              <a:t>public:</a:t>
            </a:r>
          </a:p>
          <a:p>
            <a:r>
              <a:rPr lang="en-US" altLang="zh-CN" sz="1400" b="0" dirty="0">
                <a:effectLst/>
              </a:rPr>
              <a:t>  </a:t>
            </a:r>
            <a:r>
              <a:rPr lang="en-US" altLang="zh-CN" sz="1400" b="0" dirty="0" err="1">
                <a:effectLst/>
              </a:rPr>
              <a:t>ConstMember</a:t>
            </a:r>
            <a:r>
              <a:rPr lang="en-US" altLang="zh-CN" sz="1400" b="0" dirty="0">
                <a:effectLst/>
              </a:rPr>
              <a:t>(int a) : </a:t>
            </a:r>
            <a:r>
              <a:rPr lang="en-US" altLang="zh-CN" sz="1400" b="0" dirty="0" err="1">
                <a:effectLst/>
              </a:rPr>
              <a:t>m_a</a:t>
            </a:r>
            <a:r>
              <a:rPr lang="en-US" altLang="zh-CN" sz="1400" b="0" dirty="0">
                <a:effectLst/>
              </a:rPr>
              <a:t>(a) {}</a:t>
            </a:r>
          </a:p>
          <a:p>
            <a:br>
              <a:rPr lang="en-US" altLang="zh-CN" sz="1400" b="0" dirty="0">
                <a:effectLst/>
              </a:rPr>
            </a:br>
            <a:r>
              <a:rPr lang="en-US" altLang="zh-CN" sz="1400" b="0" dirty="0">
                <a:effectLst/>
              </a:rPr>
              <a:t>  void display() const</a:t>
            </a:r>
          </a:p>
          <a:p>
            <a:r>
              <a:rPr lang="en-US" altLang="zh-CN" sz="1400" b="0" dirty="0">
                <a:effectLst/>
              </a:rPr>
              <a:t>  {</a:t>
            </a:r>
          </a:p>
          <a:p>
            <a:r>
              <a:rPr lang="en-US" altLang="zh-CN" sz="1400" b="0" dirty="0">
                <a:effectLst/>
              </a:rPr>
              <a:t>    </a:t>
            </a:r>
            <a:r>
              <a:rPr lang="en-US" altLang="zh-CN" sz="1400" b="0" dirty="0" err="1">
                <a:effectLst/>
              </a:rPr>
              <a:t>cout</a:t>
            </a:r>
            <a:r>
              <a:rPr lang="en-US" altLang="zh-CN" sz="1400" b="0" dirty="0">
                <a:effectLst/>
              </a:rPr>
              <a:t> &lt;&lt; "The value of the const member variable </a:t>
            </a:r>
            <a:r>
              <a:rPr lang="en-US" altLang="zh-CN" sz="1400" b="0" dirty="0" err="1">
                <a:effectLst/>
              </a:rPr>
              <a:t>m_a</a:t>
            </a:r>
            <a:r>
              <a:rPr lang="en-US" altLang="zh-CN" sz="1400" b="0" dirty="0">
                <a:effectLst/>
              </a:rPr>
              <a:t> is: "  &lt;&lt; </a:t>
            </a:r>
            <a:r>
              <a:rPr lang="en-US" altLang="zh-CN" sz="1400" b="0" dirty="0" err="1">
                <a:effectLst/>
              </a:rPr>
              <a:t>m_a</a:t>
            </a:r>
            <a:r>
              <a:rPr lang="en-US" altLang="zh-CN" sz="1400" b="0" dirty="0">
                <a:effectLst/>
              </a:rPr>
              <a:t> &lt;&lt; </a:t>
            </a:r>
            <a:r>
              <a:rPr lang="en-US" altLang="zh-CN" sz="1400" b="0" dirty="0" err="1">
                <a:effectLst/>
              </a:rPr>
              <a:t>endl</a:t>
            </a:r>
            <a:r>
              <a:rPr lang="en-US" altLang="zh-CN" sz="1400" b="0" dirty="0">
                <a:effectLst/>
              </a:rPr>
              <a:t>;</a:t>
            </a:r>
          </a:p>
          <a:p>
            <a:r>
              <a:rPr lang="en-US" altLang="zh-CN" sz="1400" b="0" dirty="0">
                <a:effectLst/>
              </a:rPr>
              <a:t>  }</a:t>
            </a:r>
            <a:br>
              <a:rPr lang="en-US" altLang="zh-CN" sz="1400" b="0" dirty="0">
                <a:effectLst/>
              </a:rPr>
            </a:br>
            <a:r>
              <a:rPr lang="en-US" altLang="zh-CN" sz="1400" b="0" dirty="0">
                <a:effectLst/>
              </a:rPr>
              <a:t>};</a:t>
            </a:r>
          </a:p>
          <a:p>
            <a:br>
              <a:rPr lang="en-US" altLang="zh-CN" sz="1400" b="0" dirty="0">
                <a:effectLst/>
              </a:rPr>
            </a:br>
            <a:endParaRPr lang="en-US" altLang="zh-CN" sz="1400" b="0" dirty="0">
              <a:effectLst/>
            </a:endParaRPr>
          </a:p>
        </p:txBody>
      </p:sp>
      <p:sp>
        <p:nvSpPr>
          <p:cNvPr id="2" name="文本框 1"/>
          <p:cNvSpPr txBox="1"/>
          <p:nvPr/>
        </p:nvSpPr>
        <p:spPr>
          <a:xfrm>
            <a:off x="7179468" y="2760364"/>
            <a:ext cx="2361695" cy="2893100"/>
          </a:xfrm>
          <a:prstGeom prst="rect">
            <a:avLst/>
          </a:prstGeom>
          <a:solidFill>
            <a:schemeClr val="accent5">
              <a:lumMod val="20000"/>
              <a:lumOff val="80000"/>
            </a:schemeClr>
          </a:solidFill>
          <a:ln>
            <a:solidFill>
              <a:srgbClr val="000000"/>
            </a:solidFill>
          </a:ln>
        </p:spPr>
        <p:txBody>
          <a:bodyPr wrap="square" rtlCol="0">
            <a:spAutoFit/>
          </a:bodyPr>
          <a:lstStyle/>
          <a:p>
            <a:br>
              <a:rPr lang="en-US" altLang="zh-CN" sz="1400" b="0" dirty="0">
                <a:effectLst/>
              </a:rPr>
            </a:br>
            <a:r>
              <a:rPr lang="en-US" altLang="zh-CN" sz="1400" b="0" dirty="0">
                <a:effectLst/>
              </a:rPr>
              <a:t>int main() </a:t>
            </a:r>
          </a:p>
          <a:p>
            <a:r>
              <a:rPr lang="en-US" altLang="zh-CN" sz="1400" b="0" dirty="0">
                <a:effectLst/>
              </a:rPr>
              <a:t>{</a:t>
            </a:r>
          </a:p>
          <a:p>
            <a:r>
              <a:rPr lang="en-US" altLang="zh-CN" sz="1400" b="0" dirty="0">
                <a:effectLst/>
              </a:rPr>
              <a:t>  </a:t>
            </a:r>
            <a:r>
              <a:rPr lang="en-US" altLang="zh-CN" sz="1400" b="0" dirty="0" err="1">
                <a:effectLst/>
              </a:rPr>
              <a:t>ConstMember</a:t>
            </a:r>
            <a:r>
              <a:rPr lang="en-US" altLang="zh-CN" sz="1400" b="0" dirty="0">
                <a:effectLst/>
              </a:rPr>
              <a:t> o1{666};</a:t>
            </a:r>
          </a:p>
          <a:p>
            <a:r>
              <a:rPr lang="en-US" altLang="zh-CN" sz="1400" b="0" dirty="0">
                <a:effectLst/>
              </a:rPr>
              <a:t>  </a:t>
            </a:r>
            <a:r>
              <a:rPr lang="en-US" altLang="zh-CN" sz="1400" b="0" dirty="0" err="1">
                <a:effectLst/>
              </a:rPr>
              <a:t>ConstMember</a:t>
            </a:r>
            <a:r>
              <a:rPr lang="en-US" altLang="zh-CN" sz="1400" b="0" dirty="0">
                <a:effectLst/>
              </a:rPr>
              <a:t> o2{42};</a:t>
            </a:r>
          </a:p>
          <a:p>
            <a:br>
              <a:rPr lang="en-US" altLang="zh-CN" sz="1400" b="0" dirty="0">
                <a:effectLst/>
              </a:rPr>
            </a:br>
            <a:r>
              <a:rPr lang="en-US" altLang="zh-CN" sz="1400" b="0" dirty="0">
                <a:effectLst/>
              </a:rPr>
              <a:t>  o1.display();</a:t>
            </a:r>
          </a:p>
          <a:p>
            <a:r>
              <a:rPr lang="en-US" altLang="zh-CN" sz="1400" b="0" dirty="0">
                <a:effectLst/>
              </a:rPr>
              <a:t>  o2.display();</a:t>
            </a:r>
          </a:p>
          <a:p>
            <a:br>
              <a:rPr lang="en-US" altLang="zh-CN" sz="1400" b="0" dirty="0">
                <a:effectLst/>
              </a:rPr>
            </a:br>
            <a:r>
              <a:rPr lang="en-US" altLang="zh-CN" sz="1400" b="0" dirty="0">
                <a:effectLst/>
              </a:rPr>
              <a:t>//  o1 = o2;</a:t>
            </a:r>
          </a:p>
          <a:p>
            <a:br>
              <a:rPr lang="en-US" altLang="zh-CN" sz="1400" b="0" dirty="0">
                <a:effectLst/>
              </a:rPr>
            </a:br>
            <a:r>
              <a:rPr lang="en-US" altLang="zh-CN" sz="1400" b="0" dirty="0">
                <a:effectLst/>
              </a:rPr>
              <a:t>  return 0;</a:t>
            </a:r>
          </a:p>
          <a:p>
            <a:r>
              <a:rPr lang="en-US" altLang="zh-CN" sz="1400" b="0" dirty="0">
                <a:effectLst/>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7225" y="1326995"/>
            <a:ext cx="11694854" cy="4849968"/>
          </a:xfrm>
        </p:spPr>
        <p:txBody>
          <a:bodyPr>
            <a:normAutofit/>
          </a:bodyPr>
          <a:lstStyle/>
          <a:p>
            <a:pPr marL="0" indent="0">
              <a:lnSpc>
                <a:spcPct val="100000"/>
              </a:lnSpc>
              <a:buNone/>
            </a:pPr>
            <a:r>
              <a:rPr lang="en-US" altLang="zh-CN" sz="2400" dirty="0"/>
              <a:t>Define a class called </a:t>
            </a:r>
            <a:r>
              <a:rPr lang="en-US" altLang="zh-CN" sz="2400" b="1" dirty="0"/>
              <a:t>Complex</a:t>
            </a:r>
            <a:r>
              <a:rPr lang="en-US" altLang="zh-CN" sz="2400" dirty="0"/>
              <a:t> for performing arithmetic with complex numbers. Write a program to test your class. Complex numbers have the form    </a:t>
            </a:r>
          </a:p>
          <a:p>
            <a:pPr marL="0" indent="0">
              <a:lnSpc>
                <a:spcPct val="100000"/>
              </a:lnSpc>
              <a:buNone/>
            </a:pPr>
            <a:r>
              <a:rPr lang="en-US" altLang="zh-CN" sz="2400" dirty="0"/>
              <a:t>                                   </a:t>
            </a:r>
            <a:r>
              <a:rPr lang="en-US" altLang="zh-CN" sz="2400" dirty="0" err="1"/>
              <a:t>realPart</a:t>
            </a:r>
            <a:r>
              <a:rPr lang="en-US" altLang="zh-CN" sz="2400" dirty="0"/>
              <a:t> + </a:t>
            </a:r>
            <a:r>
              <a:rPr lang="en-US" altLang="zh-CN" sz="2400" dirty="0" err="1"/>
              <a:t>imaginaryPart</a:t>
            </a:r>
            <a:r>
              <a:rPr lang="en-US" altLang="zh-CN" sz="2400" dirty="0"/>
              <a:t> * </a:t>
            </a:r>
            <a:r>
              <a:rPr lang="en-US" altLang="zh-CN" sz="2400" dirty="0" err="1"/>
              <a:t>i</a:t>
            </a:r>
            <a:endParaRPr lang="zh-CN" altLang="en-US" sz="2400" dirty="0"/>
          </a:p>
          <a:p>
            <a:pPr>
              <a:lnSpc>
                <a:spcPct val="100000"/>
              </a:lnSpc>
            </a:pPr>
            <a:r>
              <a:rPr lang="en-US" altLang="zh-CN" sz="2400" dirty="0"/>
              <a:t>Use two member</a:t>
            </a:r>
            <a:r>
              <a:rPr lang="zh-CN" altLang="en-US" sz="2400" dirty="0"/>
              <a:t> </a:t>
            </a:r>
            <a:r>
              <a:rPr lang="en-US" altLang="zh-CN" sz="2400" dirty="0"/>
              <a:t>variables to represent the private data of the class. Provide a constructor that enables an object of this class to be initialized when it’s declared. The constructor should contain default values in case no initializers are provided. Provide public member functions that perform the following tasks:</a:t>
            </a:r>
            <a:endParaRPr lang="zh-CN" altLang="en-US" sz="2400" dirty="0"/>
          </a:p>
        </p:txBody>
      </p:sp>
      <p:sp>
        <p:nvSpPr>
          <p:cNvPr id="6" name="Title 1"/>
          <p:cNvSpPr txBox="1"/>
          <p:nvPr/>
        </p:nvSpPr>
        <p:spPr>
          <a:xfrm>
            <a:off x="1237352" y="396090"/>
            <a:ext cx="8100392" cy="6858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US" altLang="zh-CN" sz="3600" b="1"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j-cs"/>
              </a:rPr>
              <a:t> Exercises3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7225" y="1326995"/>
            <a:ext cx="11694854" cy="4849968"/>
          </a:xfrm>
        </p:spPr>
        <p:txBody>
          <a:bodyPr>
            <a:normAutofit/>
          </a:bodyPr>
          <a:lstStyle/>
          <a:p>
            <a:r>
              <a:rPr lang="en-US" altLang="zh-CN" sz="2400" dirty="0"/>
              <a:t>a) add—Adds two Complex numbers: The real parts are added together and the imaginary parts are added together. </a:t>
            </a:r>
          </a:p>
          <a:p>
            <a:r>
              <a:rPr lang="en-US" altLang="zh-CN" sz="2400" dirty="0"/>
              <a:t>b) subtract—Subtracts two Complex numbers: The real part of the right operand is subtracted from the real part of the left operand, and the imaginary part of the right operand is subtracted from the imaginary part of the left operand. </a:t>
            </a:r>
          </a:p>
          <a:p>
            <a:r>
              <a:rPr lang="en-US" altLang="zh-CN" sz="2400" dirty="0"/>
              <a:t>c) display—Displays a Complex number in the form of </a:t>
            </a:r>
            <a:r>
              <a:rPr lang="en-US" altLang="zh-CN" sz="2400" b="1" dirty="0"/>
              <a:t>a + bi </a:t>
            </a:r>
            <a:r>
              <a:rPr lang="en-US" altLang="zh-CN" sz="2400" dirty="0"/>
              <a:t>or </a:t>
            </a:r>
            <a:r>
              <a:rPr lang="en-US" altLang="zh-CN" sz="2400" b="1" dirty="0"/>
              <a:t>a - bi</a:t>
            </a:r>
            <a:r>
              <a:rPr lang="en-US" altLang="zh-CN" sz="2400" dirty="0"/>
              <a:t>, where </a:t>
            </a:r>
            <a:r>
              <a:rPr lang="en-US" altLang="zh-CN" sz="2400" b="1" dirty="0"/>
              <a:t>a</a:t>
            </a:r>
            <a:r>
              <a:rPr lang="en-US" altLang="zh-CN" sz="2400" dirty="0"/>
              <a:t> is the real part and </a:t>
            </a:r>
            <a:r>
              <a:rPr lang="en-US" altLang="zh-CN" sz="2400" b="1" dirty="0"/>
              <a:t>b</a:t>
            </a:r>
            <a:r>
              <a:rPr lang="en-US" altLang="zh-CN" sz="2400" dirty="0"/>
              <a:t> is the imaginary part.</a:t>
            </a:r>
            <a:endParaRPr lang="zh-CN" altLang="en-US" sz="2400" dirty="0"/>
          </a:p>
        </p:txBody>
      </p:sp>
      <p:sp>
        <p:nvSpPr>
          <p:cNvPr id="4" name="文本框 3"/>
          <p:cNvSpPr txBox="1"/>
          <p:nvPr/>
        </p:nvSpPr>
        <p:spPr>
          <a:xfrm>
            <a:off x="592214" y="4524379"/>
            <a:ext cx="11211859" cy="830997"/>
          </a:xfrm>
          <a:prstGeom prst="rect">
            <a:avLst/>
          </a:prstGeom>
          <a:noFill/>
        </p:spPr>
        <p:txBody>
          <a:bodyPr wrap="square" rtlCol="0">
            <a:spAutoFit/>
          </a:bodyPr>
          <a:lstStyle/>
          <a:p>
            <a:r>
              <a:rPr lang="en-US" altLang="zh-CN" sz="2400" dirty="0"/>
              <a:t>Tip: If a member function does not modify the member variables, define it as const member function.</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Class Constructors</a:t>
            </a:r>
            <a:endParaRPr lang="zh-CN" altLang="en-US" sz="3200" b="1" dirty="0"/>
          </a:p>
        </p:txBody>
      </p:sp>
      <p:sp>
        <p:nvSpPr>
          <p:cNvPr id="8" name="TextBox 1"/>
          <p:cNvSpPr txBox="1"/>
          <p:nvPr/>
        </p:nvSpPr>
        <p:spPr>
          <a:xfrm>
            <a:off x="1254861" y="1917923"/>
            <a:ext cx="6698565" cy="1569660"/>
          </a:xfrm>
          <a:prstGeom prst="rect">
            <a:avLst/>
          </a:prstGeom>
          <a:noFill/>
        </p:spPr>
        <p:txBody>
          <a:bodyPr wrap="none" rtlCol="0">
            <a:spAutoFit/>
          </a:bodyPr>
          <a:lstStyle/>
          <a:p>
            <a:r>
              <a:rPr lang="en-US" altLang="zh-CN" sz="2400" dirty="0">
                <a:solidFill>
                  <a:srgbClr val="FF0000"/>
                </a:solidFill>
              </a:rPr>
              <a:t>1. Has exact same name as the class</a:t>
            </a:r>
          </a:p>
          <a:p>
            <a:r>
              <a:rPr lang="en-US" altLang="zh-CN" sz="2400" dirty="0">
                <a:solidFill>
                  <a:srgbClr val="FF0000"/>
                </a:solidFill>
              </a:rPr>
              <a:t>2. No return value</a:t>
            </a:r>
          </a:p>
          <a:p>
            <a:r>
              <a:rPr lang="en-US" altLang="zh-CN" sz="2400" dirty="0">
                <a:solidFill>
                  <a:srgbClr val="FF0000"/>
                </a:solidFill>
              </a:rPr>
              <a:t>3. It is a public member function of the class</a:t>
            </a:r>
          </a:p>
          <a:p>
            <a:r>
              <a:rPr lang="en-US" altLang="zh-CN" sz="2400" dirty="0">
                <a:solidFill>
                  <a:srgbClr val="FF0000"/>
                </a:solidFill>
              </a:rPr>
              <a:t>4. Invoked whenever you create objects of that class</a:t>
            </a:r>
            <a:endParaRPr lang="zh-CN" altLang="en-US" sz="2400" dirty="0">
              <a:solidFill>
                <a:srgbClr val="FF0000"/>
              </a:solidFill>
            </a:endParaRPr>
          </a:p>
        </p:txBody>
      </p:sp>
      <p:sp>
        <p:nvSpPr>
          <p:cNvPr id="9" name="TextBox 11"/>
          <p:cNvSpPr txBox="1"/>
          <p:nvPr/>
        </p:nvSpPr>
        <p:spPr>
          <a:xfrm>
            <a:off x="630937" y="3897227"/>
            <a:ext cx="11173968" cy="1200329"/>
          </a:xfrm>
          <a:prstGeom prst="rect">
            <a:avLst/>
          </a:prstGeom>
          <a:noFill/>
        </p:spPr>
        <p:txBody>
          <a:bodyPr wrap="square" rtlCol="0">
            <a:spAutoFit/>
          </a:bodyPr>
          <a:lstStyle/>
          <a:p>
            <a:pPr marL="0" lvl="1"/>
            <a:r>
              <a:rPr lang="en-US" altLang="zh-CN" sz="2400" dirty="0"/>
              <a:t>Constructors can be very useful for setting initial values for certain member variables.</a:t>
            </a:r>
          </a:p>
          <a:p>
            <a:pPr marL="0" lvl="1"/>
            <a:r>
              <a:rPr lang="en-US" altLang="zh-CN" sz="2400" dirty="0"/>
              <a:t>If you do not provide a constructor, C++ compiler </a:t>
            </a:r>
            <a:r>
              <a:rPr lang="en-US" altLang="zh-CN" sz="2400" b="1" dirty="0">
                <a:solidFill>
                  <a:srgbClr val="FF0000"/>
                </a:solidFill>
              </a:rPr>
              <a:t>generates </a:t>
            </a:r>
            <a:r>
              <a:rPr lang="en-US" altLang="zh-CN" sz="2400" dirty="0"/>
              <a:t>a </a:t>
            </a:r>
            <a:r>
              <a:rPr lang="en-US" altLang="zh-CN" sz="2400" b="1" dirty="0"/>
              <a:t>default constructor</a:t>
            </a:r>
            <a:r>
              <a:rPr lang="en-US" altLang="zh-CN" sz="2400" dirty="0"/>
              <a:t> (has no parameters and an empty body) for you. </a:t>
            </a:r>
            <a:endParaRPr lang="zh-CN" altLang="en-US" sz="2400" dirty="0"/>
          </a:p>
        </p:txBody>
      </p:sp>
      <p:sp>
        <p:nvSpPr>
          <p:cNvPr id="10" name="TextBox 1"/>
          <p:cNvSpPr txBox="1"/>
          <p:nvPr/>
        </p:nvSpPr>
        <p:spPr>
          <a:xfrm>
            <a:off x="1154285" y="1222455"/>
            <a:ext cx="7285071" cy="523220"/>
          </a:xfrm>
          <a:prstGeom prst="rect">
            <a:avLst/>
          </a:prstGeom>
          <a:noFill/>
        </p:spPr>
        <p:txBody>
          <a:bodyPr wrap="none" rtlCol="0">
            <a:spAutoFit/>
          </a:bodyPr>
          <a:lstStyle/>
          <a:p>
            <a:pPr marL="0" lvl="1"/>
            <a:r>
              <a:rPr lang="en-US" altLang="zh-CN" sz="2800" dirty="0"/>
              <a:t>A class constructor is a special member function:</a:t>
            </a:r>
            <a:endParaRPr lang="zh-CN" altLang="zh-CN" sz="2800" dirty="0"/>
          </a:p>
        </p:txBody>
      </p:sp>
      <p:sp>
        <p:nvSpPr>
          <p:cNvPr id="3" name="文本框 2"/>
          <p:cNvSpPr txBox="1"/>
          <p:nvPr/>
        </p:nvSpPr>
        <p:spPr>
          <a:xfrm>
            <a:off x="439808" y="5276367"/>
            <a:ext cx="11897231" cy="461665"/>
          </a:xfrm>
          <a:prstGeom prst="rect">
            <a:avLst/>
          </a:prstGeom>
          <a:noFill/>
        </p:spPr>
        <p:txBody>
          <a:bodyPr wrap="none" rtlCol="0">
            <a:spAutoFit/>
          </a:bodyPr>
          <a:lstStyle/>
          <a:p>
            <a:r>
              <a:rPr lang="en-US" altLang="zh-CN" sz="2400" b="1" dirty="0" err="1">
                <a:solidFill>
                  <a:srgbClr val="FF0000"/>
                </a:solidFill>
              </a:rPr>
              <a:t>Note</a:t>
            </a:r>
            <a:r>
              <a:rPr lang="en-US" altLang="zh-CN" sz="2400" dirty="0" err="1"/>
              <a:t>:The</a:t>
            </a:r>
            <a:r>
              <a:rPr lang="en-US" altLang="zh-CN" sz="2400" dirty="0"/>
              <a:t> constructor can be overloaded, be careful the constructor with default arguments.</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7834" y="2600164"/>
            <a:ext cx="5554255" cy="234932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394" y="1188189"/>
            <a:ext cx="4479119" cy="4907849"/>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737153" y="3494352"/>
            <a:ext cx="4770681" cy="929551"/>
            <a:chOff x="701725" y="3850258"/>
            <a:chExt cx="5256584" cy="1024228"/>
          </a:xfrm>
        </p:grpSpPr>
        <p:sp>
          <p:nvSpPr>
            <p:cNvPr id="6" name="矩形 5"/>
            <p:cNvSpPr/>
            <p:nvPr/>
          </p:nvSpPr>
          <p:spPr>
            <a:xfrm>
              <a:off x="701725" y="3850258"/>
              <a:ext cx="3534096" cy="102422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5" name="曲线连接符 4"/>
            <p:cNvCxnSpPr/>
            <p:nvPr/>
          </p:nvCxnSpPr>
          <p:spPr>
            <a:xfrm flipV="1">
              <a:off x="4734173" y="3906150"/>
              <a:ext cx="1224136" cy="506301"/>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5899945" y="4017166"/>
            <a:ext cx="4547683" cy="1512499"/>
            <a:chOff x="6390357" y="4426322"/>
            <a:chExt cx="5010873" cy="1666550"/>
          </a:xfrm>
        </p:grpSpPr>
        <p:sp>
          <p:nvSpPr>
            <p:cNvPr id="13" name="矩形 12"/>
            <p:cNvSpPr/>
            <p:nvPr/>
          </p:nvSpPr>
          <p:spPr>
            <a:xfrm>
              <a:off x="6390357" y="4426322"/>
              <a:ext cx="648072" cy="792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sp>
          <p:nvSpPr>
            <p:cNvPr id="14" name="TextBox 13"/>
            <p:cNvSpPr txBox="1"/>
            <p:nvPr/>
          </p:nvSpPr>
          <p:spPr>
            <a:xfrm>
              <a:off x="6714393" y="5683380"/>
              <a:ext cx="4686837" cy="409492"/>
            </a:xfrm>
            <a:prstGeom prst="rect">
              <a:avLst/>
            </a:prstGeom>
            <a:noFill/>
          </p:spPr>
          <p:txBody>
            <a:bodyPr wrap="none" rtlCol="0">
              <a:spAutoFit/>
            </a:bodyPr>
            <a:lstStyle/>
            <a:p>
              <a:r>
                <a:rPr lang="en-US" altLang="zh-CN" sz="1815" dirty="0">
                  <a:solidFill>
                    <a:srgbClr val="FF0000"/>
                  </a:solidFill>
                </a:rPr>
                <a:t>“this” is a pointer points to the object itself</a:t>
              </a:r>
              <a:endParaRPr lang="zh-CN" altLang="en-US" sz="1815" dirty="0">
                <a:solidFill>
                  <a:srgbClr val="FF0000"/>
                </a:solidFill>
              </a:endParaRPr>
            </a:p>
          </p:txBody>
        </p:sp>
        <p:cxnSp>
          <p:nvCxnSpPr>
            <p:cNvPr id="4" name="直接箭头连接符 3"/>
            <p:cNvCxnSpPr/>
            <p:nvPr/>
          </p:nvCxnSpPr>
          <p:spPr>
            <a:xfrm flipH="1" flipV="1">
              <a:off x="6894413" y="5218410"/>
              <a:ext cx="144016" cy="464970"/>
            </a:xfrm>
            <a:prstGeom prst="straightConnector1">
              <a:avLst/>
            </a:prstGeom>
            <a:ln w="2222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5507833" y="1453616"/>
            <a:ext cx="4479121" cy="2536655"/>
            <a:chOff x="266236" y="1453616"/>
            <a:chExt cx="4479121" cy="2536655"/>
          </a:xfrm>
        </p:grpSpPr>
        <p:sp>
          <p:nvSpPr>
            <p:cNvPr id="20" name="矩形 19"/>
            <p:cNvSpPr/>
            <p:nvPr/>
          </p:nvSpPr>
          <p:spPr>
            <a:xfrm>
              <a:off x="266236" y="2662517"/>
              <a:ext cx="548312" cy="13277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21" name="圆角矩形标注 8"/>
            <p:cNvSpPr/>
            <p:nvPr/>
          </p:nvSpPr>
          <p:spPr>
            <a:xfrm>
              <a:off x="266237" y="1453616"/>
              <a:ext cx="4479120" cy="765778"/>
            </a:xfrm>
            <a:prstGeom prst="wedgeRoundRectCallout">
              <a:avLst>
                <a:gd name="adj1" fmla="val -40929"/>
                <a:gd name="adj2" fmla="val 1100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000" dirty="0">
                  <a:solidFill>
                    <a:schemeClr val="bg1"/>
                  </a:solidFill>
                </a:rPr>
                <a:t>Implementation of  functions using the </a:t>
              </a:r>
              <a:r>
                <a:rPr lang="en-US" altLang="zh-CN" sz="2000" b="1" dirty="0">
                  <a:solidFill>
                    <a:srgbClr val="FFFF00"/>
                  </a:solidFill>
                </a:rPr>
                <a:t>scope resolution operator(::)</a:t>
              </a:r>
              <a:endParaRPr lang="zh-CN" altLang="en-US" sz="2000" b="1" dirty="0">
                <a:solidFill>
                  <a:srgbClr val="FFFF00"/>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3"/>
          <a:stretch>
            <a:fillRect/>
          </a:stretch>
        </p:blipFill>
        <p:spPr>
          <a:xfrm>
            <a:off x="6028146" y="1721734"/>
            <a:ext cx="5524500" cy="2085975"/>
          </a:xfrm>
          <a:prstGeom prst="rect">
            <a:avLst/>
          </a:prstGeom>
          <a:ln>
            <a:solidFill>
              <a:srgbClr val="00B0F0"/>
            </a:solidFill>
          </a:ln>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729" y="1721734"/>
            <a:ext cx="5196489" cy="3471765"/>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组合 6"/>
          <p:cNvGrpSpPr/>
          <p:nvPr/>
        </p:nvGrpSpPr>
        <p:grpSpPr>
          <a:xfrm>
            <a:off x="802504" y="2856909"/>
            <a:ext cx="5196489" cy="1263140"/>
            <a:chOff x="629717" y="3435930"/>
            <a:chExt cx="5725761" cy="1391795"/>
          </a:xfrm>
        </p:grpSpPr>
        <p:sp>
          <p:nvSpPr>
            <p:cNvPr id="2" name="矩形 1"/>
            <p:cNvSpPr/>
            <p:nvPr/>
          </p:nvSpPr>
          <p:spPr>
            <a:xfrm>
              <a:off x="629717" y="4399231"/>
              <a:ext cx="3055224" cy="428494"/>
            </a:xfrm>
            <a:prstGeom prst="rect">
              <a:avLst/>
            </a:prstGeom>
            <a:noFill/>
            <a:ln w="25400" cmpd="sng">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p>
          </p:txBody>
        </p:sp>
        <p:cxnSp>
          <p:nvCxnSpPr>
            <p:cNvPr id="5" name="曲线连接符 4"/>
            <p:cNvCxnSpPr/>
            <p:nvPr/>
          </p:nvCxnSpPr>
          <p:spPr>
            <a:xfrm flipV="1">
              <a:off x="3684941" y="3435930"/>
              <a:ext cx="2670537" cy="1177549"/>
            </a:xfrm>
            <a:prstGeom prst="curvedConnector3">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0" name="组合 9"/>
          <p:cNvGrpSpPr/>
          <p:nvPr/>
        </p:nvGrpSpPr>
        <p:grpSpPr>
          <a:xfrm>
            <a:off x="7995786" y="2544662"/>
            <a:ext cx="3556860" cy="849573"/>
            <a:chOff x="8838629" y="2410098"/>
            <a:chExt cx="3919133" cy="936104"/>
          </a:xfrm>
        </p:grpSpPr>
        <p:sp>
          <p:nvSpPr>
            <p:cNvPr id="13" name="矩形 12"/>
            <p:cNvSpPr/>
            <p:nvPr/>
          </p:nvSpPr>
          <p:spPr>
            <a:xfrm>
              <a:off x="8838629" y="2410098"/>
              <a:ext cx="2088232" cy="1983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5" name="矩形 14"/>
            <p:cNvSpPr/>
            <p:nvPr/>
          </p:nvSpPr>
          <p:spPr>
            <a:xfrm>
              <a:off x="10854855" y="3147890"/>
              <a:ext cx="1902907" cy="198312"/>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grpSp>
        <p:nvGrpSpPr>
          <p:cNvPr id="24" name="组合 23"/>
          <p:cNvGrpSpPr/>
          <p:nvPr/>
        </p:nvGrpSpPr>
        <p:grpSpPr>
          <a:xfrm>
            <a:off x="9951759" y="2374209"/>
            <a:ext cx="1843562" cy="840044"/>
            <a:chOff x="10854855" y="2338090"/>
            <a:chExt cx="2031333" cy="925604"/>
          </a:xfrm>
        </p:grpSpPr>
        <p:cxnSp>
          <p:nvCxnSpPr>
            <p:cNvPr id="11" name="直接箭头连接符 10"/>
            <p:cNvCxnSpPr/>
            <p:nvPr/>
          </p:nvCxnSpPr>
          <p:spPr>
            <a:xfrm flipH="1" flipV="1">
              <a:off x="10854855" y="2608410"/>
              <a:ext cx="454238" cy="152400"/>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a:off x="11309094" y="2760810"/>
              <a:ext cx="252023" cy="502884"/>
            </a:xfrm>
            <a:prstGeom prst="straightConnector1">
              <a:avLst/>
            </a:prstGeom>
            <a:ln w="25400" cmpd="sng">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0983280" y="2338090"/>
              <a:ext cx="1902908" cy="378830"/>
            </a:xfrm>
            <a:prstGeom prst="rect">
              <a:avLst/>
            </a:prstGeom>
            <a:noFill/>
          </p:spPr>
          <p:txBody>
            <a:bodyPr wrap="square" rtlCol="0">
              <a:spAutoFit/>
            </a:bodyPr>
            <a:lstStyle/>
            <a:p>
              <a:r>
                <a:rPr lang="en-US" altLang="zh-CN" sz="1635" dirty="0"/>
                <a:t>initialization  list</a:t>
              </a:r>
              <a:endParaRPr lang="zh-CN" altLang="en-US" sz="1635" dirty="0"/>
            </a:p>
          </p:txBody>
        </p:sp>
      </p:grpSp>
      <p:sp>
        <p:nvSpPr>
          <p:cNvPr id="17" name="文本框 16"/>
          <p:cNvSpPr txBox="1"/>
          <p:nvPr/>
        </p:nvSpPr>
        <p:spPr>
          <a:xfrm>
            <a:off x="5895387" y="3993170"/>
            <a:ext cx="6096000" cy="1200329"/>
          </a:xfrm>
          <a:prstGeom prst="rect">
            <a:avLst/>
          </a:prstGeom>
          <a:noFill/>
        </p:spPr>
        <p:txBody>
          <a:bodyPr wrap="square">
            <a:spAutoFit/>
          </a:bodyPr>
          <a:lstStyle/>
          <a:p>
            <a:r>
              <a:rPr lang="en-US" altLang="zh-CN" dirty="0"/>
              <a:t>The member </a:t>
            </a:r>
            <a:r>
              <a:rPr lang="en-US" altLang="zh-CN" b="1" dirty="0"/>
              <a:t>initialization list </a:t>
            </a:r>
            <a:r>
              <a:rPr lang="en-US" altLang="zh-CN" dirty="0"/>
              <a:t>is set off from the parameter list by a colon. It is a comma-separated list in which the value to be assigned the member is placed in parentheses following the member's name. </a:t>
            </a:r>
            <a:endParaRPr lang="zh-CN" altLang="en-US" dirty="0"/>
          </a:p>
        </p:txBody>
      </p:sp>
      <p:sp>
        <p:nvSpPr>
          <p:cNvPr id="18" name="文本框 17"/>
          <p:cNvSpPr txBox="1"/>
          <p:nvPr/>
        </p:nvSpPr>
        <p:spPr>
          <a:xfrm>
            <a:off x="6000272" y="5378960"/>
            <a:ext cx="6096000" cy="646331"/>
          </a:xfrm>
          <a:prstGeom prst="rect">
            <a:avLst/>
          </a:prstGeom>
          <a:noFill/>
        </p:spPr>
        <p:txBody>
          <a:bodyPr wrap="square">
            <a:spAutoFit/>
          </a:bodyPr>
          <a:lstStyle/>
          <a:p>
            <a:r>
              <a:rPr lang="en-US" altLang="zh-CN" dirty="0"/>
              <a:t>The member initialization list is used primarily to pass arguments to </a:t>
            </a:r>
            <a:r>
              <a:rPr lang="en-US" altLang="zh-CN" b="1" dirty="0"/>
              <a:t>member class object </a:t>
            </a:r>
            <a:r>
              <a:rPr lang="en-US" altLang="zh-CN" dirty="0"/>
              <a:t>constructors.</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07794" y="350869"/>
            <a:ext cx="3482620" cy="584775"/>
          </a:xfrm>
          <a:prstGeom prst="rect">
            <a:avLst/>
          </a:prstGeom>
          <a:noFill/>
        </p:spPr>
        <p:txBody>
          <a:bodyPr wrap="none" rtlCol="0">
            <a:spAutoFit/>
          </a:bodyPr>
          <a:lstStyle/>
          <a:p>
            <a:r>
              <a:rPr lang="en-US" altLang="zh-CN" sz="3200" b="1" dirty="0"/>
              <a:t>Default constructor</a:t>
            </a:r>
            <a:endParaRPr lang="zh-CN" altLang="en-US" sz="3200" b="1" dirty="0"/>
          </a:p>
        </p:txBody>
      </p:sp>
      <p:sp>
        <p:nvSpPr>
          <p:cNvPr id="4" name="TextBox 3"/>
          <p:cNvSpPr txBox="1"/>
          <p:nvPr/>
        </p:nvSpPr>
        <p:spPr>
          <a:xfrm>
            <a:off x="410393" y="1076335"/>
            <a:ext cx="11501917" cy="1432560"/>
          </a:xfrm>
          <a:prstGeom prst="rect">
            <a:avLst/>
          </a:prstGeom>
          <a:noFill/>
        </p:spPr>
        <p:txBody>
          <a:bodyPr wrap="square" rtlCol="0">
            <a:spAutoFit/>
          </a:bodyPr>
          <a:lstStyle/>
          <a:p>
            <a:r>
              <a:rPr lang="en-US" altLang="zh-CN" sz="2180" dirty="0">
                <a:solidFill>
                  <a:prstClr val="black"/>
                </a:solidFill>
              </a:rPr>
              <a:t>    A </a:t>
            </a:r>
            <a:r>
              <a:rPr lang="en-US" altLang="zh-CN" sz="2180" b="1" dirty="0">
                <a:solidFill>
                  <a:prstClr val="black"/>
                </a:solidFill>
              </a:rPr>
              <a:t>default constructor </a:t>
            </a:r>
            <a:r>
              <a:rPr lang="en-US" altLang="zh-CN" sz="2180" dirty="0">
                <a:solidFill>
                  <a:prstClr val="black"/>
                </a:solidFill>
              </a:rPr>
              <a:t>is a constructor that is used to create an object when you don’t provide </a:t>
            </a:r>
          </a:p>
          <a:p>
            <a:r>
              <a:rPr lang="en-US" altLang="zh-CN" sz="2180" dirty="0">
                <a:solidFill>
                  <a:prstClr val="black"/>
                </a:solidFill>
              </a:rPr>
              <a:t>explicit initialization values. If you do not provide any constructors, the compiler will automatically </a:t>
            </a:r>
          </a:p>
          <a:p>
            <a:r>
              <a:rPr lang="en-US" altLang="zh-CN" sz="2180" dirty="0">
                <a:solidFill>
                  <a:prstClr val="black"/>
                </a:solidFill>
              </a:rPr>
              <a:t>supplies a default constructor. It’s an implicit version of a default constructor, and it does nothing.</a:t>
            </a:r>
          </a:p>
          <a:p>
            <a:r>
              <a:rPr lang="en-US" altLang="zh-CN" sz="2180" dirty="0">
                <a:solidFill>
                  <a:prstClr val="black"/>
                </a:solidFill>
              </a:rPr>
              <a:t>There is </a:t>
            </a:r>
            <a:r>
              <a:rPr lang="en-US" altLang="zh-CN" sz="2180" b="1" dirty="0">
                <a:solidFill>
                  <a:prstClr val="black"/>
                </a:solidFill>
              </a:rPr>
              <a:t>only one default constructor </a:t>
            </a:r>
            <a:r>
              <a:rPr lang="en-US" altLang="zh-CN" sz="2180" dirty="0">
                <a:solidFill>
                  <a:prstClr val="black"/>
                </a:solidFill>
              </a:rPr>
              <a:t>in a class. </a:t>
            </a:r>
            <a:endParaRPr lang="zh-CN" altLang="en-US" sz="2180" dirty="0">
              <a:solidFill>
                <a:prstClr val="black"/>
              </a:solidFill>
            </a:endParaRPr>
          </a:p>
        </p:txBody>
      </p:sp>
      <p:sp>
        <p:nvSpPr>
          <p:cNvPr id="5" name="TextBox 4"/>
          <p:cNvSpPr txBox="1"/>
          <p:nvPr/>
        </p:nvSpPr>
        <p:spPr>
          <a:xfrm>
            <a:off x="614058" y="2514075"/>
            <a:ext cx="10867327" cy="762645"/>
          </a:xfrm>
          <a:prstGeom prst="rect">
            <a:avLst/>
          </a:prstGeom>
          <a:noFill/>
        </p:spPr>
        <p:txBody>
          <a:bodyPr wrap="square" rtlCol="0">
            <a:spAutoFit/>
          </a:bodyPr>
          <a:lstStyle/>
          <a:p>
            <a:r>
              <a:rPr lang="en-US" altLang="zh-CN" sz="2180" dirty="0">
                <a:solidFill>
                  <a:prstClr val="black"/>
                </a:solidFill>
              </a:rPr>
              <a:t>    If you define any constructor for a class, the compiler will not provide default constructor. </a:t>
            </a:r>
            <a:r>
              <a:rPr lang="en-US" altLang="zh-CN" sz="2180" b="1" dirty="0">
                <a:solidFill>
                  <a:srgbClr val="00B0F0"/>
                </a:solidFill>
              </a:rPr>
              <a:t>You must define your own default constructor that takes no arguments.</a:t>
            </a:r>
            <a:endParaRPr lang="zh-CN" altLang="en-US" sz="2180" b="1" dirty="0">
              <a:solidFill>
                <a:srgbClr val="00B0F0"/>
              </a:solidFill>
            </a:endParaRPr>
          </a:p>
        </p:txBody>
      </p:sp>
      <p:sp>
        <p:nvSpPr>
          <p:cNvPr id="6" name="TextBox 5"/>
          <p:cNvSpPr txBox="1"/>
          <p:nvPr/>
        </p:nvSpPr>
        <p:spPr>
          <a:xfrm>
            <a:off x="606449" y="3552325"/>
            <a:ext cx="10867327" cy="1042465"/>
          </a:xfrm>
          <a:prstGeom prst="rect">
            <a:avLst/>
          </a:prstGeom>
          <a:noFill/>
        </p:spPr>
        <p:txBody>
          <a:bodyPr wrap="square" rtlCol="0">
            <a:spAutoFit/>
          </a:bodyPr>
          <a:lstStyle/>
          <a:p>
            <a:r>
              <a:rPr lang="en-US" altLang="zh-CN" sz="2085" dirty="0">
                <a:solidFill>
                  <a:prstClr val="black"/>
                </a:solidFill>
              </a:rPr>
              <a:t>You can define a default constructor </a:t>
            </a:r>
            <a:r>
              <a:rPr lang="en-US" altLang="zh-CN" sz="2085" b="1" dirty="0">
                <a:solidFill>
                  <a:srgbClr val="00B0F0"/>
                </a:solidFill>
              </a:rPr>
              <a:t>two ways</a:t>
            </a:r>
            <a:r>
              <a:rPr lang="en-US" altLang="zh-CN" sz="2085" dirty="0">
                <a:solidFill>
                  <a:prstClr val="black"/>
                </a:solidFill>
              </a:rPr>
              <a:t>. </a:t>
            </a:r>
            <a:r>
              <a:rPr lang="en-US" altLang="zh-CN" sz="2085" b="1" dirty="0">
                <a:solidFill>
                  <a:srgbClr val="FF0000"/>
                </a:solidFill>
              </a:rPr>
              <a:t>One</a:t>
            </a:r>
            <a:r>
              <a:rPr lang="en-US" altLang="zh-CN" sz="2085" dirty="0">
                <a:solidFill>
                  <a:prstClr val="black"/>
                </a:solidFill>
              </a:rPr>
              <a:t> is to provide default values for all the arguments to the existing constructor:</a:t>
            </a:r>
          </a:p>
          <a:p>
            <a:r>
              <a:rPr lang="en-US" altLang="zh-CN" sz="1635" dirty="0">
                <a:solidFill>
                  <a:prstClr val="black"/>
                </a:solidFill>
              </a:rPr>
              <a:t>                       </a:t>
            </a:r>
            <a:r>
              <a:rPr lang="en-US" altLang="zh-CN" sz="2000" b="1" dirty="0">
                <a:solidFill>
                  <a:srgbClr val="00B0F0"/>
                </a:solidFill>
              </a:rPr>
              <a:t>Box(double </a:t>
            </a:r>
            <a:r>
              <a:rPr lang="en-US" altLang="zh-CN" sz="2000" b="1" dirty="0" err="1">
                <a:solidFill>
                  <a:srgbClr val="00B0F0"/>
                </a:solidFill>
              </a:rPr>
              <a:t>len</a:t>
            </a:r>
            <a:r>
              <a:rPr lang="en-US" altLang="zh-CN" sz="2000" b="1" dirty="0">
                <a:solidFill>
                  <a:srgbClr val="00B0F0"/>
                </a:solidFill>
              </a:rPr>
              <a:t> = 1.0, double </a:t>
            </a:r>
            <a:r>
              <a:rPr lang="en-US" altLang="zh-CN" sz="2000" b="1" dirty="0" err="1">
                <a:solidFill>
                  <a:srgbClr val="00B0F0"/>
                </a:solidFill>
              </a:rPr>
              <a:t>bre</a:t>
            </a:r>
            <a:r>
              <a:rPr lang="en-US" altLang="zh-CN" sz="2000" b="1" dirty="0">
                <a:solidFill>
                  <a:srgbClr val="00B0F0"/>
                </a:solidFill>
              </a:rPr>
              <a:t> = 1.0, double </a:t>
            </a:r>
            <a:r>
              <a:rPr lang="en-US" altLang="zh-CN" sz="2000" b="1" dirty="0" err="1">
                <a:solidFill>
                  <a:srgbClr val="00B0F0"/>
                </a:solidFill>
              </a:rPr>
              <a:t>hei</a:t>
            </a:r>
            <a:r>
              <a:rPr lang="en-US" altLang="zh-CN" sz="2000" b="1" dirty="0">
                <a:solidFill>
                  <a:srgbClr val="00B0F0"/>
                </a:solidFill>
              </a:rPr>
              <a:t> = 1.0);</a:t>
            </a:r>
            <a:endParaRPr lang="zh-CN" altLang="en-US" sz="2000" b="1" dirty="0">
              <a:solidFill>
                <a:srgbClr val="00B0F0"/>
              </a:solidFill>
            </a:endParaRPr>
          </a:p>
        </p:txBody>
      </p:sp>
      <p:sp>
        <p:nvSpPr>
          <p:cNvPr id="7" name="TextBox 6"/>
          <p:cNvSpPr txBox="1"/>
          <p:nvPr/>
        </p:nvSpPr>
        <p:spPr>
          <a:xfrm>
            <a:off x="671801" y="4932092"/>
            <a:ext cx="10867327" cy="721288"/>
          </a:xfrm>
          <a:prstGeom prst="rect">
            <a:avLst/>
          </a:prstGeom>
          <a:noFill/>
        </p:spPr>
        <p:txBody>
          <a:bodyPr wrap="square" rtlCol="0">
            <a:spAutoFit/>
          </a:bodyPr>
          <a:lstStyle/>
          <a:p>
            <a:r>
              <a:rPr lang="en-US" altLang="zh-CN" sz="2085" dirty="0">
                <a:solidFill>
                  <a:prstClr val="black"/>
                </a:solidFill>
              </a:rPr>
              <a:t>The </a:t>
            </a:r>
            <a:r>
              <a:rPr lang="en-US" altLang="zh-CN" sz="2085" b="1" dirty="0">
                <a:solidFill>
                  <a:srgbClr val="FF0000"/>
                </a:solidFill>
              </a:rPr>
              <a:t>second</a:t>
            </a:r>
            <a:r>
              <a:rPr lang="en-US" altLang="zh-CN" sz="2085" dirty="0">
                <a:solidFill>
                  <a:prstClr val="black"/>
                </a:solidFill>
              </a:rPr>
              <a:t> is to use function overloading to define a second constructor that has no arguments:</a:t>
            </a:r>
          </a:p>
          <a:p>
            <a:r>
              <a:rPr lang="en-US" altLang="zh-CN" sz="1635" b="1" dirty="0">
                <a:solidFill>
                  <a:srgbClr val="00B0F0"/>
                </a:solidFill>
              </a:rPr>
              <a:t>                               </a:t>
            </a:r>
            <a:r>
              <a:rPr lang="en-US" altLang="zh-CN" sz="2000" b="1" dirty="0">
                <a:solidFill>
                  <a:srgbClr val="00B0F0"/>
                </a:solidFill>
              </a:rPr>
              <a:t>Box( );</a:t>
            </a:r>
            <a:endParaRPr lang="zh-CN" altLang="en-US" sz="2000" b="1" dirty="0">
              <a:solidFill>
                <a:srgbClr val="00B0F0"/>
              </a:solidFill>
            </a:endParaRPr>
          </a:p>
        </p:txBody>
      </p:sp>
      <p:sp>
        <p:nvSpPr>
          <p:cNvPr id="8" name="TextBox 6"/>
          <p:cNvSpPr txBox="1"/>
          <p:nvPr/>
        </p:nvSpPr>
        <p:spPr>
          <a:xfrm>
            <a:off x="606449" y="6030160"/>
            <a:ext cx="10867327" cy="413511"/>
          </a:xfrm>
          <a:prstGeom prst="rect">
            <a:avLst/>
          </a:prstGeom>
          <a:noFill/>
        </p:spPr>
        <p:txBody>
          <a:bodyPr wrap="square" rtlCol="0">
            <a:spAutoFit/>
          </a:bodyPr>
          <a:lstStyle/>
          <a:p>
            <a:r>
              <a:rPr lang="en-US" altLang="zh-CN" sz="2085" b="1" dirty="0">
                <a:solidFill>
                  <a:srgbClr val="FF0000"/>
                </a:solidFill>
              </a:rPr>
              <a:t>NOTE: </a:t>
            </a:r>
            <a:r>
              <a:rPr lang="en-US" altLang="zh-CN" sz="2085" dirty="0">
                <a:solidFill>
                  <a:prstClr val="black"/>
                </a:solidFill>
              </a:rPr>
              <a:t>You can have </a:t>
            </a:r>
            <a:r>
              <a:rPr lang="en-US" altLang="zh-CN" sz="2085" b="1" dirty="0">
                <a:solidFill>
                  <a:srgbClr val="FF0000"/>
                </a:solidFill>
              </a:rPr>
              <a:t>only one default constructor</a:t>
            </a:r>
            <a:r>
              <a:rPr lang="en-US" altLang="zh-CN" sz="2085" dirty="0">
                <a:solidFill>
                  <a:prstClr val="black"/>
                </a:solidFill>
              </a:rPr>
              <a:t>, so be sure that you don’t do both.                             </a:t>
            </a:r>
            <a:endParaRPr lang="zh-CN" altLang="en-US" sz="2085"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a:stretch>
            <a:fillRect/>
          </a:stretch>
        </p:blipFill>
        <p:spPr>
          <a:xfrm>
            <a:off x="936481" y="4145918"/>
            <a:ext cx="9025525" cy="1001557"/>
          </a:xfrm>
          <a:prstGeom prst="rect">
            <a:avLst/>
          </a:prstGeom>
        </p:spPr>
      </p:pic>
      <p:sp>
        <p:nvSpPr>
          <p:cNvPr id="3" name="TextBox 2"/>
          <p:cNvSpPr txBox="1"/>
          <p:nvPr/>
        </p:nvSpPr>
        <p:spPr>
          <a:xfrm>
            <a:off x="1419336" y="470774"/>
            <a:ext cx="2928622" cy="584775"/>
          </a:xfrm>
          <a:prstGeom prst="rect">
            <a:avLst/>
          </a:prstGeom>
          <a:noFill/>
        </p:spPr>
        <p:txBody>
          <a:bodyPr wrap="none" rtlCol="0">
            <a:spAutoFit/>
          </a:bodyPr>
          <a:lstStyle/>
          <a:p>
            <a:r>
              <a:rPr lang="en-US" altLang="zh-CN" sz="3200" b="1" dirty="0">
                <a:solidFill>
                  <a:prstClr val="black"/>
                </a:solidFill>
              </a:rPr>
              <a:t>Creating objects</a:t>
            </a:r>
            <a:endParaRPr lang="zh-CN" altLang="en-US" sz="3200" b="1" dirty="0">
              <a:solidFill>
                <a:prstClr val="black"/>
              </a:solidFill>
            </a:endParaRPr>
          </a:p>
        </p:txBody>
      </p:sp>
      <p:sp>
        <p:nvSpPr>
          <p:cNvPr id="4" name="TextBox 3"/>
          <p:cNvSpPr txBox="1"/>
          <p:nvPr/>
        </p:nvSpPr>
        <p:spPr>
          <a:xfrm>
            <a:off x="475745" y="1272391"/>
            <a:ext cx="11393526" cy="830997"/>
          </a:xfrm>
          <a:prstGeom prst="rect">
            <a:avLst/>
          </a:prstGeom>
          <a:noFill/>
        </p:spPr>
        <p:txBody>
          <a:bodyPr wrap="square" rtlCol="0">
            <a:spAutoFit/>
          </a:bodyPr>
          <a:lstStyle/>
          <a:p>
            <a:r>
              <a:rPr lang="en-US" altLang="zh-CN" sz="2400" dirty="0">
                <a:solidFill>
                  <a:prstClr val="black"/>
                </a:solidFill>
              </a:rPr>
              <a:t>    When you create an object, the constructor will be invoked automatically. If you define default constructor, you can declare object variables without initializing them explicitly.  </a:t>
            </a:r>
            <a:endParaRPr lang="zh-CN" altLang="en-US" sz="2400" dirty="0">
              <a:solidFill>
                <a:prstClr val="black"/>
              </a:solidFill>
            </a:endParaRPr>
          </a:p>
        </p:txBody>
      </p:sp>
      <p:sp>
        <p:nvSpPr>
          <p:cNvPr id="5" name="TextBox 4"/>
          <p:cNvSpPr txBox="1"/>
          <p:nvPr/>
        </p:nvSpPr>
        <p:spPr>
          <a:xfrm>
            <a:off x="662336" y="3485704"/>
            <a:ext cx="10867327" cy="461665"/>
          </a:xfrm>
          <a:prstGeom prst="rect">
            <a:avLst/>
          </a:prstGeom>
          <a:noFill/>
        </p:spPr>
        <p:txBody>
          <a:bodyPr wrap="square" rtlCol="0">
            <a:spAutoFit/>
          </a:bodyPr>
          <a:lstStyle/>
          <a:p>
            <a:r>
              <a:rPr lang="en-US" altLang="zh-CN" sz="2400" dirty="0">
                <a:solidFill>
                  <a:prstClr val="black"/>
                </a:solidFill>
              </a:rPr>
              <a:t>You shouldn’t be misled by implicit form of the non-default constructor.</a:t>
            </a:r>
            <a:endParaRPr lang="zh-CN" altLang="en-US" sz="2400" dirty="0">
              <a:solidFill>
                <a:prstClr val="black"/>
              </a:solidFill>
            </a:endParaRPr>
          </a:p>
        </p:txBody>
      </p:sp>
      <p:grpSp>
        <p:nvGrpSpPr>
          <p:cNvPr id="8" name="组合 7"/>
          <p:cNvGrpSpPr/>
          <p:nvPr/>
        </p:nvGrpSpPr>
        <p:grpSpPr>
          <a:xfrm>
            <a:off x="985828" y="4478527"/>
            <a:ext cx="5990544" cy="911306"/>
            <a:chOff x="1284480" y="5097172"/>
            <a:chExt cx="6600692" cy="1004124"/>
          </a:xfrm>
        </p:grpSpPr>
        <p:sp>
          <p:nvSpPr>
            <p:cNvPr id="9" name="矩形 8"/>
            <p:cNvSpPr/>
            <p:nvPr/>
          </p:nvSpPr>
          <p:spPr>
            <a:xfrm>
              <a:off x="1284480" y="5097172"/>
              <a:ext cx="2297564" cy="32641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nvGrpSpPr>
            <p:cNvPr id="10" name="组合 9"/>
            <p:cNvGrpSpPr/>
            <p:nvPr/>
          </p:nvGrpSpPr>
          <p:grpSpPr>
            <a:xfrm>
              <a:off x="3238251" y="5435014"/>
              <a:ext cx="4646921" cy="666282"/>
              <a:chOff x="1149596" y="4875267"/>
              <a:chExt cx="4646917" cy="666294"/>
            </a:xfrm>
          </p:grpSpPr>
          <p:cxnSp>
            <p:nvCxnSpPr>
              <p:cNvPr id="11" name="直接箭头连接符 10"/>
              <p:cNvCxnSpPr/>
              <p:nvPr/>
            </p:nvCxnSpPr>
            <p:spPr>
              <a:xfrm flipH="1" flipV="1">
                <a:off x="1149597" y="4875267"/>
                <a:ext cx="343794" cy="236741"/>
              </a:xfrm>
              <a:prstGeom prst="straightConnector1">
                <a:avLst/>
              </a:prstGeom>
              <a:ln w="254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149596" y="5162730"/>
                <a:ext cx="4646917" cy="378831"/>
              </a:xfrm>
              <a:prstGeom prst="rect">
                <a:avLst/>
              </a:prstGeom>
              <a:noFill/>
            </p:spPr>
            <p:txBody>
              <a:bodyPr wrap="none" rtlCol="0">
                <a:spAutoFit/>
              </a:bodyPr>
              <a:lstStyle/>
              <a:p>
                <a:r>
                  <a:rPr lang="en-US" altLang="zh-CN" sz="1635" dirty="0">
                    <a:solidFill>
                      <a:srgbClr val="FF0000"/>
                    </a:solidFill>
                  </a:rPr>
                  <a:t>second() is a function that returns a Box object.</a:t>
                </a:r>
                <a:endParaRPr lang="zh-CN" altLang="en-US" sz="1635" dirty="0">
                  <a:solidFill>
                    <a:srgbClr val="FF0000"/>
                  </a:solidFill>
                </a:endParaRPr>
              </a:p>
            </p:txBody>
          </p:sp>
        </p:grpSp>
      </p:grpSp>
      <p:sp>
        <p:nvSpPr>
          <p:cNvPr id="14" name="TextBox 13"/>
          <p:cNvSpPr txBox="1"/>
          <p:nvPr/>
        </p:nvSpPr>
        <p:spPr>
          <a:xfrm>
            <a:off x="774254" y="5652200"/>
            <a:ext cx="10867327" cy="461665"/>
          </a:xfrm>
          <a:prstGeom prst="rect">
            <a:avLst/>
          </a:prstGeom>
          <a:noFill/>
        </p:spPr>
        <p:txBody>
          <a:bodyPr wrap="square" rtlCol="0">
            <a:spAutoFit/>
          </a:bodyPr>
          <a:lstStyle/>
          <a:p>
            <a:r>
              <a:rPr lang="en-US" altLang="zh-CN" sz="2400" dirty="0">
                <a:solidFill>
                  <a:prstClr val="black"/>
                </a:solidFill>
              </a:rPr>
              <a:t>When you implicitly call the default constructor, do not use parentheses.</a:t>
            </a:r>
            <a:endParaRPr lang="zh-CN" altLang="en-US" sz="2400" dirty="0">
              <a:solidFill>
                <a:prstClr val="black"/>
              </a:solidFill>
            </a:endParaRPr>
          </a:p>
        </p:txBody>
      </p:sp>
      <p:pic>
        <p:nvPicPr>
          <p:cNvPr id="13" name="图片 12"/>
          <p:cNvPicPr>
            <a:picLocks noChangeAspect="1"/>
          </p:cNvPicPr>
          <p:nvPr/>
        </p:nvPicPr>
        <p:blipFill>
          <a:blip r:embed="rId3"/>
          <a:stretch>
            <a:fillRect/>
          </a:stretch>
        </p:blipFill>
        <p:spPr>
          <a:xfrm>
            <a:off x="1017485" y="2312833"/>
            <a:ext cx="8191997" cy="97432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70871" y="311807"/>
            <a:ext cx="3186257" cy="584775"/>
          </a:xfrm>
          <a:prstGeom prst="rect">
            <a:avLst/>
          </a:prstGeom>
          <a:noFill/>
        </p:spPr>
        <p:txBody>
          <a:bodyPr wrap="none" rtlCol="0">
            <a:spAutoFit/>
          </a:bodyPr>
          <a:lstStyle/>
          <a:p>
            <a:r>
              <a:rPr lang="en-US" altLang="zh-CN" sz="3200" b="1" dirty="0"/>
              <a:t> Class Destructors</a:t>
            </a:r>
            <a:endParaRPr lang="zh-CN" altLang="en-US" sz="3200" b="1" dirty="0"/>
          </a:p>
        </p:txBody>
      </p:sp>
      <p:sp>
        <p:nvSpPr>
          <p:cNvPr id="8" name="TextBox 7"/>
          <p:cNvSpPr txBox="1"/>
          <p:nvPr/>
        </p:nvSpPr>
        <p:spPr>
          <a:xfrm>
            <a:off x="1491646" y="1725299"/>
            <a:ext cx="9911460" cy="1938992"/>
          </a:xfrm>
          <a:prstGeom prst="rect">
            <a:avLst/>
          </a:prstGeom>
          <a:noFill/>
        </p:spPr>
        <p:txBody>
          <a:bodyPr wrap="square" rtlCol="0">
            <a:spAutoFit/>
          </a:bodyPr>
          <a:lstStyle/>
          <a:p>
            <a:r>
              <a:rPr lang="en-US" altLang="zh-CN" sz="2000" dirty="0">
                <a:solidFill>
                  <a:srgbClr val="FF0000"/>
                </a:solidFill>
              </a:rPr>
              <a:t>1.A destructor name is the same as the </a:t>
            </a:r>
            <a:r>
              <a:rPr lang="en-US" altLang="zh-CN" sz="2000" dirty="0" err="1">
                <a:solidFill>
                  <a:srgbClr val="FF0000"/>
                </a:solidFill>
              </a:rPr>
              <a:t>classname</a:t>
            </a:r>
            <a:r>
              <a:rPr lang="en-US" altLang="zh-CN" sz="2000" dirty="0">
                <a:solidFill>
                  <a:srgbClr val="FF0000"/>
                </a:solidFill>
              </a:rPr>
              <a:t> but begins with tilde(~) sign.</a:t>
            </a:r>
          </a:p>
          <a:p>
            <a:r>
              <a:rPr lang="en-US" altLang="zh-CN" sz="2000" dirty="0">
                <a:solidFill>
                  <a:srgbClr val="FF0000"/>
                </a:solidFill>
              </a:rPr>
              <a:t>2. Destructor has no return value.</a:t>
            </a:r>
          </a:p>
          <a:p>
            <a:r>
              <a:rPr lang="en-US" altLang="zh-CN" sz="2000" dirty="0">
                <a:solidFill>
                  <a:srgbClr val="FF0000"/>
                </a:solidFill>
              </a:rPr>
              <a:t>3. A destructor has no arguments.</a:t>
            </a:r>
          </a:p>
          <a:p>
            <a:r>
              <a:rPr lang="en-US" altLang="zh-CN" sz="2000" dirty="0">
                <a:solidFill>
                  <a:srgbClr val="FF0000"/>
                </a:solidFill>
              </a:rPr>
              <a:t>4. There can be only one destructor in a class.</a:t>
            </a:r>
          </a:p>
          <a:p>
            <a:r>
              <a:rPr lang="en-US" altLang="zh-CN" sz="2000" dirty="0">
                <a:solidFill>
                  <a:srgbClr val="FF0000"/>
                </a:solidFill>
              </a:rPr>
              <a:t>5. The compiler always creates a default destructor if you fail to provide one for a class.</a:t>
            </a:r>
          </a:p>
          <a:p>
            <a:r>
              <a:rPr lang="en-US" altLang="zh-CN" sz="2000" dirty="0">
                <a:solidFill>
                  <a:srgbClr val="FF0000"/>
                </a:solidFill>
              </a:rPr>
              <a:t>6. Invoke when an object goes out of scope or the delete is applied to a pointer to the object.</a:t>
            </a:r>
            <a:endParaRPr lang="zh-CN" altLang="en-US" sz="2000" dirty="0">
              <a:solidFill>
                <a:srgbClr val="FF0000"/>
              </a:solidFill>
            </a:endParaRPr>
          </a:p>
        </p:txBody>
      </p:sp>
      <p:sp>
        <p:nvSpPr>
          <p:cNvPr id="9" name="TextBox 8"/>
          <p:cNvSpPr txBox="1"/>
          <p:nvPr/>
        </p:nvSpPr>
        <p:spPr>
          <a:xfrm>
            <a:off x="1183773" y="4227039"/>
            <a:ext cx="10057536" cy="818686"/>
          </a:xfrm>
          <a:prstGeom prst="rect">
            <a:avLst/>
          </a:prstGeom>
          <a:noFill/>
        </p:spPr>
        <p:txBody>
          <a:bodyPr wrap="square" rtlCol="0">
            <a:spAutoFit/>
          </a:bodyPr>
          <a:lstStyle/>
          <a:p>
            <a:pPr marL="0" lvl="1"/>
            <a:r>
              <a:rPr lang="en-US" altLang="zh-CN" sz="2360" dirty="0"/>
              <a:t>Destructor can be very useful for </a:t>
            </a:r>
            <a:r>
              <a:rPr lang="en-US" altLang="zh-CN" sz="2360" dirty="0">
                <a:solidFill>
                  <a:srgbClr val="FF0000"/>
                </a:solidFill>
              </a:rPr>
              <a:t>releasing resource </a:t>
            </a:r>
            <a:r>
              <a:rPr lang="en-US" altLang="zh-CN" sz="2360" dirty="0"/>
              <a:t>before coming out of the program like closing files, releasing memories etc.</a:t>
            </a:r>
          </a:p>
        </p:txBody>
      </p:sp>
      <p:sp>
        <p:nvSpPr>
          <p:cNvPr id="10" name="TextBox 7"/>
          <p:cNvSpPr txBox="1"/>
          <p:nvPr/>
        </p:nvSpPr>
        <p:spPr>
          <a:xfrm>
            <a:off x="1257629" y="1021427"/>
            <a:ext cx="6692794" cy="461665"/>
          </a:xfrm>
          <a:prstGeom prst="rect">
            <a:avLst/>
          </a:prstGeom>
          <a:noFill/>
        </p:spPr>
        <p:txBody>
          <a:bodyPr wrap="none" rtlCol="0">
            <a:spAutoFit/>
          </a:bodyPr>
          <a:lstStyle/>
          <a:p>
            <a:pPr marL="0" lvl="1"/>
            <a:r>
              <a:rPr lang="en-US" altLang="zh-CN" sz="2400" dirty="0"/>
              <a:t>A class destructor is also a special member function:</a:t>
            </a:r>
            <a:endParaRPr lang="zh-CN" altLang="zh-CN" sz="2400" dirty="0"/>
          </a:p>
        </p:txBody>
      </p:sp>
      <p:sp>
        <p:nvSpPr>
          <p:cNvPr id="6" name="文本框 5"/>
          <p:cNvSpPr txBox="1"/>
          <p:nvPr/>
        </p:nvSpPr>
        <p:spPr>
          <a:xfrm>
            <a:off x="1183773" y="5374908"/>
            <a:ext cx="5786456" cy="461665"/>
          </a:xfrm>
          <a:prstGeom prst="rect">
            <a:avLst/>
          </a:prstGeom>
          <a:noFill/>
        </p:spPr>
        <p:txBody>
          <a:bodyPr wrap="none" rtlCol="0">
            <a:spAutoFit/>
          </a:bodyPr>
          <a:lstStyle/>
          <a:p>
            <a:r>
              <a:rPr lang="en-US" altLang="zh-CN" sz="2400" dirty="0" err="1">
                <a:solidFill>
                  <a:srgbClr val="FF0000"/>
                </a:solidFill>
              </a:rPr>
              <a:t>Note</a:t>
            </a:r>
            <a:r>
              <a:rPr lang="en-US" altLang="zh-CN" sz="2400" dirty="0" err="1"/>
              <a:t>:The</a:t>
            </a:r>
            <a:r>
              <a:rPr lang="en-US" altLang="zh-CN" sz="2400" dirty="0"/>
              <a:t> destructor can not be overloaded.</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stretch>
            <a:fillRect/>
          </a:stretch>
        </p:blipFill>
        <p:spPr>
          <a:xfrm>
            <a:off x="1375203" y="3018714"/>
            <a:ext cx="9903402" cy="3623196"/>
          </a:xfrm>
          <a:prstGeom prst="rect">
            <a:avLst/>
          </a:prstGeom>
        </p:spPr>
      </p:pic>
      <p:sp>
        <p:nvSpPr>
          <p:cNvPr id="2" name="标题 1"/>
          <p:cNvSpPr>
            <a:spLocks noGrp="1"/>
          </p:cNvSpPr>
          <p:nvPr>
            <p:ph type="title"/>
          </p:nvPr>
        </p:nvSpPr>
        <p:spPr/>
        <p:txBody>
          <a:bodyPr>
            <a:normAutofit/>
          </a:bodyPr>
          <a:lstStyle/>
          <a:p>
            <a:r>
              <a:rPr lang="en-US" altLang="zh-CN" sz="3200" b="1" dirty="0">
                <a:sym typeface="+mn-ea"/>
              </a:rPr>
              <a:t>Static member variables</a:t>
            </a:r>
            <a:endParaRPr lang="zh-CN" altLang="en-US" sz="3200" b="1" dirty="0"/>
          </a:p>
        </p:txBody>
      </p:sp>
      <p:sp>
        <p:nvSpPr>
          <p:cNvPr id="9" name="文本框 8"/>
          <p:cNvSpPr txBox="1"/>
          <p:nvPr/>
        </p:nvSpPr>
        <p:spPr>
          <a:xfrm>
            <a:off x="1010833" y="1112317"/>
            <a:ext cx="10632141" cy="1938020"/>
          </a:xfrm>
          <a:prstGeom prst="rect">
            <a:avLst/>
          </a:prstGeom>
          <a:noFill/>
        </p:spPr>
        <p:txBody>
          <a:bodyPr wrap="square">
            <a:spAutoFit/>
          </a:bodyPr>
          <a:lstStyle/>
          <a:p>
            <a:pPr lvl="0"/>
            <a:r>
              <a:rPr lang="en-US" altLang="zh-CN" sz="2400" b="1" dirty="0">
                <a:solidFill>
                  <a:prstClr val="black"/>
                </a:solidFill>
                <a:latin typeface="Calibri" panose="020F0502020204030204"/>
                <a:ea typeface="宋体" panose="02010600030101010101" pitchFamily="2" charset="-122"/>
              </a:rPr>
              <a:t>The static member variables in a class are shared by all the class objects as there is only one copy of them in the memory</a:t>
            </a:r>
            <a:r>
              <a:rPr lang="en-US" altLang="zh-CN" sz="2400" dirty="0">
                <a:solidFill>
                  <a:prstClr val="black"/>
                </a:solidFill>
                <a:latin typeface="Calibri" panose="020F0502020204030204"/>
                <a:ea typeface="宋体" panose="02010600030101010101" pitchFamily="2" charset="-122"/>
              </a:rPr>
              <a:t>, regardless of the number of objects of the class.</a:t>
            </a: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You must provide an explicit definition of that instance within a program text file. The definition looks like the global definition of an object except that its name is qualified with the class scope operator </a:t>
            </a:r>
            <a:r>
              <a:rPr kumimoji="0" lang="en-US" altLang="zh-CN"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rPr>
              <a:t>::</a:t>
            </a:r>
            <a:endParaRPr kumimoji="0" lang="zh-CN" altLang="en-US" sz="2400" b="1" i="0" u="none" strike="noStrike" kern="1200" cap="none" spc="0" normalizeH="0" baseline="0" noProof="0" dirty="0">
              <a:ln>
                <a:noFill/>
              </a:ln>
              <a:solidFill>
                <a:srgbClr val="00B0F0"/>
              </a:solidFill>
              <a:effectLst/>
              <a:uLnTx/>
              <a:uFillTx/>
              <a:latin typeface="Calibri" panose="020F0502020204030204"/>
              <a:ea typeface="宋体" panose="02010600030101010101" pitchFamily="2" charset="-122"/>
              <a:cs typeface="+mn-cs"/>
            </a:endParaRPr>
          </a:p>
        </p:txBody>
      </p:sp>
      <p:grpSp>
        <p:nvGrpSpPr>
          <p:cNvPr id="6" name="组合 5"/>
          <p:cNvGrpSpPr/>
          <p:nvPr/>
        </p:nvGrpSpPr>
        <p:grpSpPr>
          <a:xfrm>
            <a:off x="1810582" y="3595046"/>
            <a:ext cx="7790456" cy="840890"/>
            <a:chOff x="1284480" y="4497050"/>
            <a:chExt cx="8583936" cy="926536"/>
          </a:xfrm>
        </p:grpSpPr>
        <p:sp>
          <p:nvSpPr>
            <p:cNvPr id="7" name="矩形 6"/>
            <p:cNvSpPr/>
            <p:nvPr/>
          </p:nvSpPr>
          <p:spPr>
            <a:xfrm>
              <a:off x="1284480" y="5097172"/>
              <a:ext cx="2173425"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35"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8" name="组合 7"/>
            <p:cNvGrpSpPr/>
            <p:nvPr/>
          </p:nvGrpSpPr>
          <p:grpSpPr>
            <a:xfrm>
              <a:off x="3457905" y="4497050"/>
              <a:ext cx="6410511" cy="637924"/>
              <a:chOff x="1369251" y="3937303"/>
              <a:chExt cx="6410511" cy="637924"/>
            </a:xfrm>
          </p:grpSpPr>
          <p:cxnSp>
            <p:nvCxnSpPr>
              <p:cNvPr id="10" name="直接箭头连接符 9"/>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1"/>
              <p:cNvSpPr txBox="1"/>
              <p:nvPr/>
            </p:nvSpPr>
            <p:spPr>
              <a:xfrm>
                <a:off x="1753520" y="3937303"/>
                <a:ext cx="6026242" cy="3788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3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static member variable can not be initialized when it is defined</a:t>
                </a:r>
                <a:endParaRPr kumimoji="0" lang="zh-CN" altLang="en-US" sz="163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grpSp>
      <p:grpSp>
        <p:nvGrpSpPr>
          <p:cNvPr id="12" name="组合 11"/>
          <p:cNvGrpSpPr/>
          <p:nvPr/>
        </p:nvGrpSpPr>
        <p:grpSpPr>
          <a:xfrm>
            <a:off x="1428065" y="5794752"/>
            <a:ext cx="8446739" cy="877834"/>
            <a:chOff x="1233594" y="4497050"/>
            <a:chExt cx="9307070" cy="967244"/>
          </a:xfrm>
        </p:grpSpPr>
        <p:sp>
          <p:nvSpPr>
            <p:cNvPr id="13" name="矩形 12"/>
            <p:cNvSpPr/>
            <p:nvPr/>
          </p:nvSpPr>
          <p:spPr>
            <a:xfrm>
              <a:off x="1233594" y="5137880"/>
              <a:ext cx="3148666" cy="3264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635" b="0" i="0" u="none" strike="noStrike" kern="1200" cap="none" spc="0" normalizeH="0" baseline="0" noProof="0" dirty="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3457905" y="4497050"/>
              <a:ext cx="7082759" cy="637924"/>
              <a:chOff x="1369251" y="3937303"/>
              <a:chExt cx="7082759" cy="637924"/>
            </a:xfrm>
          </p:grpSpPr>
          <p:cxnSp>
            <p:nvCxnSpPr>
              <p:cNvPr id="15" name="直接箭头连接符 14"/>
              <p:cNvCxnSpPr/>
              <p:nvPr/>
            </p:nvCxnSpPr>
            <p:spPr>
              <a:xfrm flipH="1">
                <a:off x="1369251" y="4258738"/>
                <a:ext cx="467936" cy="316489"/>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1"/>
              <p:cNvSpPr txBox="1"/>
              <p:nvPr/>
            </p:nvSpPr>
            <p:spPr>
              <a:xfrm>
                <a:off x="1753520" y="3937303"/>
                <a:ext cx="6698490" cy="37883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63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static member variable must be initialized outside the class definition</a:t>
                </a:r>
                <a:endParaRPr kumimoji="0" lang="zh-CN" altLang="en-US" sz="1635"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grpSp>
      </p:grpSp>
      <p:sp>
        <p:nvSpPr>
          <p:cNvPr id="5" name="椭圆 4"/>
          <p:cNvSpPr/>
          <p:nvPr/>
        </p:nvSpPr>
        <p:spPr>
          <a:xfrm>
            <a:off x="1764402" y="6388333"/>
            <a:ext cx="1233701" cy="264221"/>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920*285"/>
  <p:tag name="TABLE_ENDDRAG_RECT" val="15*289*920*28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2507</Words>
  <Application>Microsoft Macintosh PowerPoint</Application>
  <PresentationFormat>宽屏</PresentationFormat>
  <Paragraphs>290</Paragraphs>
  <Slides>23</Slides>
  <Notes>2</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23</vt:i4>
      </vt:variant>
    </vt:vector>
  </HeadingPairs>
  <TitlesOfParts>
    <vt:vector size="31" baseType="lpstr">
      <vt:lpstr>等线</vt:lpstr>
      <vt:lpstr>Arial</vt:lpstr>
      <vt:lpstr>Calibri</vt:lpstr>
      <vt:lpstr>Consolas</vt:lpstr>
      <vt:lpstr>Franklin Gothic Demi</vt:lpstr>
      <vt:lpstr>Franklin Gothic Medium</vt:lpstr>
      <vt:lpstr>Wingdings</vt:lpstr>
      <vt:lpstr>Office 主题</vt:lpstr>
      <vt:lpstr>Advanced Programming</vt:lpstr>
      <vt:lpstr>Topic</vt:lpstr>
      <vt:lpstr>Class Constructors</vt:lpstr>
      <vt:lpstr>PowerPoint 演示文稿</vt:lpstr>
      <vt:lpstr>PowerPoint 演示文稿</vt:lpstr>
      <vt:lpstr>PowerPoint 演示文稿</vt:lpstr>
      <vt:lpstr>PowerPoint 演示文稿</vt:lpstr>
      <vt:lpstr>PowerPoint 演示文稿</vt:lpstr>
      <vt:lpstr>Static member variables</vt:lpstr>
      <vt:lpstr>Static member functions</vt:lpstr>
      <vt:lpstr>PowerPoint 演示文稿</vt:lpstr>
      <vt:lpstr>Const member variables</vt:lpstr>
      <vt:lpstr>Const member variables</vt:lpstr>
      <vt:lpstr>Const member functions</vt:lpstr>
      <vt:lpstr>Const member functions</vt:lpstr>
      <vt:lpstr>this pointer</vt:lpstr>
      <vt:lpstr>Class in C++ vs Class in Python(1)</vt:lpstr>
      <vt:lpstr>Demo(1)</vt:lpstr>
      <vt:lpstr>Demo(2)</vt:lpstr>
      <vt:lpstr>PowerPoint 演示文稿</vt:lpstr>
      <vt:lpstr>PowerPoint 演示文稿</vt:lpstr>
      <vt:lpstr>PowerPoint 演示文稿</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823</cp:revision>
  <dcterms:created xsi:type="dcterms:W3CDTF">2020-09-05T08:11:00Z</dcterms:created>
  <dcterms:modified xsi:type="dcterms:W3CDTF">2025-04-08T15:39:00Z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2052-12.1.0.20305</vt:lpwstr>
  </property>
</Properties>
</file>