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2"/>
    <p:sldId id="477" r:id="rId3"/>
    <p:sldId id="1098" r:id="rId4"/>
    <p:sldId id="443" r:id="rId5"/>
    <p:sldId id="1084" r:id="rId6"/>
    <p:sldId id="416" r:id="rId7"/>
    <p:sldId id="1089" r:id="rId8"/>
    <p:sldId id="1090" r:id="rId9"/>
    <p:sldId id="1088" r:id="rId10"/>
    <p:sldId id="448" r:id="rId11"/>
    <p:sldId id="452" r:id="rId12"/>
    <p:sldId id="449" r:id="rId13"/>
    <p:sldId id="451" r:id="rId14"/>
    <p:sldId id="1097" r:id="rId15"/>
    <p:sldId id="1091" r:id="rId16"/>
    <p:sldId id="1095" r:id="rId17"/>
    <p:sldId id="1096" r:id="rId18"/>
    <p:sldId id="1092" r:id="rId19"/>
    <p:sldId id="1094" r:id="rId20"/>
    <p:sldId id="31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p:scale>
          <a:sx n="112" d="100"/>
          <a:sy n="112" d="100"/>
        </p:scale>
        <p:origin x="456"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2025/4/15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2025/4/15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6</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9</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10</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12</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13</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18</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19</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20</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2025/4/15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library/functions.html#divmod" TargetMode="Externa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hyperlink" Target="https://docs.python.org/3/reference/datamodel.html#object.__add__" TargetMode="External"/><Relationship Id="rId4" Type="http://schemas.openxmlformats.org/officeDocument/2006/relationships/hyperlink" Target="https://docs.python.org/3/library/functions.html#pow"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python.org/3/library/functions.html#pow" TargetMode="External"/><Relationship Id="rId2" Type="http://schemas.openxmlformats.org/officeDocument/2006/relationships/hyperlink" Target="https://docs.python.org/3/library/functions.html#divmod" TargetMode="External"/><Relationship Id="rId1" Type="http://schemas.openxmlformats.org/officeDocument/2006/relationships/slideLayout" Target="../slideLayouts/slideLayout2.xml"/><Relationship Id="rId5" Type="http://schemas.openxmlformats.org/officeDocument/2006/relationships/hyperlink" Target="https://docs.python.org/3/library/constants.html#NotImplemented" TargetMode="External"/><Relationship Id="rId4" Type="http://schemas.openxmlformats.org/officeDocument/2006/relationships/hyperlink" Target="https://docs.python.org/3/reference/datamodel.html#object.__rsub__"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sym typeface="+mn-ea"/>
              </a:rPr>
              <a:t>Advanced</a:t>
            </a:r>
            <a:r>
              <a:rPr lang="zh-CN" altLang="en-US" b="1" dirty="0">
                <a:latin typeface="Franklin Gothic Demi" panose="020B0703020102020204" pitchFamily="34" charset="0"/>
                <a:sym typeface="+mn-ea"/>
              </a:rPr>
              <a:t> </a:t>
            </a:r>
            <a:r>
              <a:rPr lang="en-US" altLang="zh-CN" b="1" dirty="0">
                <a:latin typeface="Franklin Gothic Demi" panose="020B0703020102020204" pitchFamily="34" charset="0"/>
                <a:sym typeface="+mn-ea"/>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10, Class(2): operator overloading</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于仕琪，王薇</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图片 7173"/>
          <p:cNvPicPr>
            <a:picLocks noChangeAspect="1"/>
          </p:cNvPicPr>
          <p:nvPr/>
        </p:nvPicPr>
        <p:blipFill>
          <a:blip r:embed="rId3"/>
          <a:stretch>
            <a:fillRect/>
          </a:stretch>
        </p:blipFill>
        <p:spPr>
          <a:xfrm>
            <a:off x="4847055" y="2081443"/>
            <a:ext cx="3959198" cy="4745851"/>
          </a:xfrm>
          <a:prstGeom prst="rect">
            <a:avLst/>
          </a:prstGeom>
        </p:spPr>
      </p:pic>
      <p:sp>
        <p:nvSpPr>
          <p:cNvPr id="7170" name="Title 1"/>
          <p:cNvSpPr>
            <a:spLocks noGrp="1"/>
          </p:cNvSpPr>
          <p:nvPr>
            <p:ph type="title"/>
          </p:nvPr>
        </p:nvSpPr>
        <p:spPr>
          <a:xfrm>
            <a:off x="1406738" y="73337"/>
            <a:ext cx="5528831" cy="885769"/>
          </a:xfrm>
        </p:spPr>
        <p:txBody>
          <a:bodyPr>
            <a:noAutofit/>
          </a:bodyPr>
          <a:lstStyle/>
          <a:p>
            <a:r>
              <a:rPr lang="en-US" altLang="zh-CN" sz="4000" dirty="0"/>
              <a:t> Conversion of class</a:t>
            </a:r>
          </a:p>
        </p:txBody>
      </p:sp>
      <p:sp>
        <p:nvSpPr>
          <p:cNvPr id="2" name="TextBox 1"/>
          <p:cNvSpPr txBox="1"/>
          <p:nvPr/>
        </p:nvSpPr>
        <p:spPr>
          <a:xfrm>
            <a:off x="1357785" y="809456"/>
            <a:ext cx="5468869" cy="539250"/>
          </a:xfrm>
          <a:prstGeom prst="rect">
            <a:avLst/>
          </a:prstGeom>
          <a:noFill/>
        </p:spPr>
        <p:txBody>
          <a:bodyPr wrap="none" rtlCol="0">
            <a:spAutoFit/>
          </a:bodyPr>
          <a:lstStyle/>
          <a:p>
            <a:pPr defTabSz="1076960">
              <a:defRPr/>
            </a:pPr>
            <a:r>
              <a:rPr lang="en-US" altLang="zh-CN" sz="2905" b="1" dirty="0">
                <a:solidFill>
                  <a:prstClr val="black"/>
                </a:solidFill>
                <a:latin typeface="Calibri" panose="020F0502020204030204"/>
                <a:ea typeface="宋体" panose="02010600030101010101" pitchFamily="2" charset="-122"/>
              </a:rPr>
              <a:t>1. </a:t>
            </a:r>
            <a:r>
              <a:rPr lang="en-US" altLang="zh-CN" sz="2905" b="1" dirty="0"/>
              <a:t> Implicit Class-Type Conversions</a:t>
            </a:r>
            <a:endParaRPr lang="zh-CN" altLang="en-US" sz="2905" b="1" dirty="0">
              <a:solidFill>
                <a:prstClr val="black"/>
              </a:solidFill>
              <a:latin typeface="Calibri" panose="020F0502020204030204"/>
              <a:ea typeface="宋体" panose="02010600030101010101" pitchFamily="2" charset="-122"/>
            </a:endParaRPr>
          </a:p>
        </p:txBody>
      </p:sp>
      <p:sp>
        <p:nvSpPr>
          <p:cNvPr id="7" name="文本框 6"/>
          <p:cNvSpPr txBox="1"/>
          <p:nvPr/>
        </p:nvSpPr>
        <p:spPr>
          <a:xfrm>
            <a:off x="538817" y="1379801"/>
            <a:ext cx="10736779" cy="762645"/>
          </a:xfrm>
          <a:prstGeom prst="rect">
            <a:avLst/>
          </a:prstGeom>
          <a:noFill/>
        </p:spPr>
        <p:txBody>
          <a:bodyPr wrap="square">
            <a:spAutoFit/>
          </a:bodyPr>
          <a:lstStyle/>
          <a:p>
            <a:pPr defTabSz="1076960">
              <a:defRPr/>
            </a:pPr>
            <a:r>
              <a:rPr lang="en-US" altLang="zh-CN" sz="2180" dirty="0"/>
              <a:t>Every constructor that can be called with </a:t>
            </a:r>
            <a:r>
              <a:rPr lang="en-US" altLang="zh-CN" sz="2180" b="1" dirty="0"/>
              <a:t>a single argument </a:t>
            </a:r>
            <a:r>
              <a:rPr lang="en-US" altLang="zh-CN" sz="2180" dirty="0"/>
              <a:t>defines an implicit conversion to a class type. Such constructors are sometimes referred to as </a:t>
            </a:r>
            <a:r>
              <a:rPr lang="en-US" altLang="zh-CN" sz="2180" b="1" i="1" dirty="0"/>
              <a:t>converting constructors</a:t>
            </a:r>
            <a:r>
              <a:rPr lang="en-US" altLang="zh-CN" sz="2180" dirty="0"/>
              <a:t>. </a:t>
            </a:r>
            <a:endParaRPr lang="zh-CN" altLang="en-US" sz="2180" dirty="0">
              <a:solidFill>
                <a:prstClr val="black"/>
              </a:solidFill>
              <a:latin typeface="Calibri" panose="020F0502020204030204"/>
              <a:ea typeface="宋体" panose="02010600030101010101" pitchFamily="2" charset="-122"/>
            </a:endParaRPr>
          </a:p>
        </p:txBody>
      </p:sp>
      <p:pic>
        <p:nvPicPr>
          <p:cNvPr id="4" name="图片 3"/>
          <p:cNvPicPr>
            <a:picLocks noChangeAspect="1"/>
          </p:cNvPicPr>
          <p:nvPr/>
        </p:nvPicPr>
        <p:blipFill>
          <a:blip r:embed="rId4"/>
          <a:stretch>
            <a:fillRect/>
          </a:stretch>
        </p:blipFill>
        <p:spPr>
          <a:xfrm>
            <a:off x="933208" y="2840567"/>
            <a:ext cx="3647995" cy="2221646"/>
          </a:xfrm>
          <a:prstGeom prst="rect">
            <a:avLst/>
          </a:prstGeom>
        </p:spPr>
      </p:pic>
      <p:grpSp>
        <p:nvGrpSpPr>
          <p:cNvPr id="10" name="组合 9"/>
          <p:cNvGrpSpPr/>
          <p:nvPr/>
        </p:nvGrpSpPr>
        <p:grpSpPr>
          <a:xfrm>
            <a:off x="1063912" y="4685860"/>
            <a:ext cx="3456384" cy="971013"/>
            <a:chOff x="1061765" y="5163124"/>
            <a:chExt cx="3808423" cy="1069913"/>
          </a:xfrm>
        </p:grpSpPr>
        <p:sp>
          <p:nvSpPr>
            <p:cNvPr id="11" name="文本框 10"/>
            <p:cNvSpPr txBox="1"/>
            <p:nvPr/>
          </p:nvSpPr>
          <p:spPr>
            <a:xfrm>
              <a:off x="1061765" y="5762007"/>
              <a:ext cx="3096344" cy="471030"/>
            </a:xfrm>
            <a:prstGeom prst="rect">
              <a:avLst/>
            </a:prstGeom>
            <a:noFill/>
          </p:spPr>
          <p:txBody>
            <a:bodyPr wrap="square">
              <a:spAutoFit/>
            </a:bodyPr>
            <a:lstStyle/>
            <a:p>
              <a:pPr defTabSz="1076960">
                <a:defRPr/>
              </a:pPr>
              <a:r>
                <a:rPr lang="en-US" altLang="zh-CN" sz="2180" dirty="0">
                  <a:solidFill>
                    <a:prstClr val="black"/>
                  </a:solidFill>
                  <a:latin typeface="Calibri" panose="020F0502020204030204"/>
                  <a:ea typeface="宋体" panose="02010600030101010101" pitchFamily="2" charset="-122"/>
                </a:rPr>
                <a:t>Converting constructor</a:t>
              </a:r>
              <a:endParaRPr lang="zh-CN" altLang="en-US" sz="2180" dirty="0">
                <a:solidFill>
                  <a:prstClr val="black"/>
                </a:solidFill>
                <a:latin typeface="Calibri" panose="020F0502020204030204"/>
                <a:ea typeface="宋体" panose="02010600030101010101" pitchFamily="2" charset="-122"/>
              </a:endParaRPr>
            </a:p>
          </p:txBody>
        </p:sp>
        <p:grpSp>
          <p:nvGrpSpPr>
            <p:cNvPr id="17" name="组合 16"/>
            <p:cNvGrpSpPr/>
            <p:nvPr/>
          </p:nvGrpSpPr>
          <p:grpSpPr>
            <a:xfrm>
              <a:off x="1277789" y="5163124"/>
              <a:ext cx="3592399" cy="598883"/>
              <a:chOff x="6454364" y="5506441"/>
              <a:chExt cx="3592399" cy="598883"/>
            </a:xfrm>
          </p:grpSpPr>
          <p:sp>
            <p:nvSpPr>
              <p:cNvPr id="18" name="矩形 17"/>
              <p:cNvSpPr/>
              <p:nvPr/>
            </p:nvSpPr>
            <p:spPr>
              <a:xfrm>
                <a:off x="6454364" y="5506441"/>
                <a:ext cx="3592399" cy="414683"/>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9" name="直接箭头连接符 18"/>
              <p:cNvCxnSpPr/>
              <p:nvPr/>
            </p:nvCxnSpPr>
            <p:spPr>
              <a:xfrm flipH="1" flipV="1">
                <a:off x="7387716" y="5809022"/>
                <a:ext cx="146768" cy="2963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 name="组合 20"/>
          <p:cNvGrpSpPr/>
          <p:nvPr/>
        </p:nvGrpSpPr>
        <p:grpSpPr>
          <a:xfrm>
            <a:off x="5703890" y="3178660"/>
            <a:ext cx="3096784" cy="1101917"/>
            <a:chOff x="1277789" y="4363658"/>
            <a:chExt cx="3412197" cy="1214149"/>
          </a:xfrm>
        </p:grpSpPr>
        <p:sp>
          <p:nvSpPr>
            <p:cNvPr id="22" name="文本框 21"/>
            <p:cNvSpPr txBox="1"/>
            <p:nvPr/>
          </p:nvSpPr>
          <p:spPr>
            <a:xfrm>
              <a:off x="2869332" y="4363658"/>
              <a:ext cx="1820654" cy="717247"/>
            </a:xfrm>
            <a:prstGeom prst="rect">
              <a:avLst/>
            </a:prstGeom>
            <a:noFill/>
          </p:spPr>
          <p:txBody>
            <a:bodyPr wrap="square">
              <a:spAutoFit/>
            </a:bodyPr>
            <a:lstStyle/>
            <a:p>
              <a:pPr defTabSz="1076960">
                <a:defRPr/>
              </a:pPr>
              <a:r>
                <a:rPr lang="en-US" altLang="zh-CN" sz="1815" dirty="0">
                  <a:solidFill>
                    <a:schemeClr val="bg1"/>
                  </a:solidFill>
                  <a:latin typeface="Calibri" panose="020F0502020204030204"/>
                  <a:ea typeface="宋体" panose="02010600030101010101" pitchFamily="2" charset="-122"/>
                </a:rPr>
                <a:t>Convert int </a:t>
              </a:r>
            </a:p>
            <a:p>
              <a:pPr defTabSz="1076960">
                <a:defRPr/>
              </a:pPr>
              <a:r>
                <a:rPr lang="en-US" altLang="zh-CN" sz="1815" dirty="0">
                  <a:solidFill>
                    <a:schemeClr val="bg1"/>
                  </a:solidFill>
                  <a:latin typeface="Calibri" panose="020F0502020204030204"/>
                  <a:ea typeface="宋体" panose="02010600030101010101" pitchFamily="2" charset="-122"/>
                </a:rPr>
                <a:t>to Circle type</a:t>
              </a:r>
              <a:endParaRPr lang="zh-CN" altLang="en-US" sz="1815" dirty="0">
                <a:solidFill>
                  <a:schemeClr val="bg1"/>
                </a:solidFill>
                <a:latin typeface="Calibri" panose="020F0502020204030204"/>
                <a:ea typeface="宋体" panose="02010600030101010101" pitchFamily="2" charset="-122"/>
              </a:endParaRPr>
            </a:p>
          </p:txBody>
        </p:sp>
        <p:grpSp>
          <p:nvGrpSpPr>
            <p:cNvPr id="23" name="组合 22"/>
            <p:cNvGrpSpPr/>
            <p:nvPr/>
          </p:nvGrpSpPr>
          <p:grpSpPr>
            <a:xfrm>
              <a:off x="1277789" y="5027566"/>
              <a:ext cx="1864207" cy="550241"/>
              <a:chOff x="6454364" y="5370883"/>
              <a:chExt cx="1864207" cy="550241"/>
            </a:xfrm>
          </p:grpSpPr>
          <p:sp>
            <p:nvSpPr>
              <p:cNvPr id="24" name="矩形 23"/>
              <p:cNvSpPr/>
              <p:nvPr/>
            </p:nvSpPr>
            <p:spPr>
              <a:xfrm>
                <a:off x="6454364" y="5506441"/>
                <a:ext cx="1864207" cy="414683"/>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25" name="直接箭头连接符 24"/>
              <p:cNvCxnSpPr/>
              <p:nvPr/>
            </p:nvCxnSpPr>
            <p:spPr>
              <a:xfrm flipH="1">
                <a:off x="8102551" y="5370883"/>
                <a:ext cx="216020" cy="13555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0" name="组合 39"/>
          <p:cNvGrpSpPr/>
          <p:nvPr/>
        </p:nvGrpSpPr>
        <p:grpSpPr>
          <a:xfrm>
            <a:off x="5769242" y="4570018"/>
            <a:ext cx="2614071" cy="650947"/>
            <a:chOff x="1277790" y="4890826"/>
            <a:chExt cx="2880319" cy="717247"/>
          </a:xfrm>
        </p:grpSpPr>
        <p:sp>
          <p:nvSpPr>
            <p:cNvPr id="41" name="文本框 40"/>
            <p:cNvSpPr txBox="1"/>
            <p:nvPr/>
          </p:nvSpPr>
          <p:spPr>
            <a:xfrm>
              <a:off x="2573933" y="4890826"/>
              <a:ext cx="1584176" cy="717247"/>
            </a:xfrm>
            <a:prstGeom prst="rect">
              <a:avLst/>
            </a:prstGeom>
            <a:noFill/>
          </p:spPr>
          <p:txBody>
            <a:bodyPr wrap="square">
              <a:spAutoFit/>
            </a:bodyPr>
            <a:lstStyle/>
            <a:p>
              <a:pPr defTabSz="1076960">
                <a:defRPr/>
              </a:pPr>
              <a:r>
                <a:rPr lang="en-US" altLang="zh-CN" sz="1815" dirty="0">
                  <a:solidFill>
                    <a:schemeClr val="bg1"/>
                  </a:solidFill>
                  <a:latin typeface="Calibri" panose="020F0502020204030204"/>
                  <a:ea typeface="宋体" panose="02010600030101010101" pitchFamily="2" charset="-122"/>
                </a:rPr>
                <a:t>Convert int </a:t>
              </a:r>
            </a:p>
            <a:p>
              <a:pPr defTabSz="1076960">
                <a:defRPr/>
              </a:pPr>
              <a:r>
                <a:rPr lang="en-US" altLang="zh-CN" sz="1815" dirty="0">
                  <a:solidFill>
                    <a:schemeClr val="bg1"/>
                  </a:solidFill>
                  <a:latin typeface="Calibri" panose="020F0502020204030204"/>
                  <a:ea typeface="宋体" panose="02010600030101010101" pitchFamily="2" charset="-122"/>
                </a:rPr>
                <a:t>to Circle type</a:t>
              </a:r>
              <a:endParaRPr lang="zh-CN" altLang="en-US" sz="1815" dirty="0">
                <a:solidFill>
                  <a:schemeClr val="bg1"/>
                </a:solidFill>
                <a:latin typeface="Calibri" panose="020F0502020204030204"/>
                <a:ea typeface="宋体" panose="02010600030101010101" pitchFamily="2" charset="-122"/>
              </a:endParaRPr>
            </a:p>
          </p:txBody>
        </p:sp>
        <p:grpSp>
          <p:nvGrpSpPr>
            <p:cNvPr id="42" name="组合 41"/>
            <p:cNvGrpSpPr/>
            <p:nvPr/>
          </p:nvGrpSpPr>
          <p:grpSpPr>
            <a:xfrm>
              <a:off x="1277790" y="5135115"/>
              <a:ext cx="1285120" cy="442692"/>
              <a:chOff x="6454365" y="5478432"/>
              <a:chExt cx="1285120" cy="442692"/>
            </a:xfrm>
          </p:grpSpPr>
          <p:sp>
            <p:nvSpPr>
              <p:cNvPr id="43" name="矩形 42"/>
              <p:cNvSpPr/>
              <p:nvPr/>
            </p:nvSpPr>
            <p:spPr>
              <a:xfrm>
                <a:off x="6454365" y="5506441"/>
                <a:ext cx="983648" cy="414683"/>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44" name="直接箭头连接符 43"/>
              <p:cNvCxnSpPr/>
              <p:nvPr/>
            </p:nvCxnSpPr>
            <p:spPr>
              <a:xfrm flipH="1">
                <a:off x="7438012" y="5478432"/>
                <a:ext cx="301473" cy="8048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7181" name="组合 7180"/>
          <p:cNvGrpSpPr/>
          <p:nvPr/>
        </p:nvGrpSpPr>
        <p:grpSpPr>
          <a:xfrm>
            <a:off x="6095999" y="3122732"/>
            <a:ext cx="5698837" cy="2070767"/>
            <a:chOff x="6606381" y="3440788"/>
            <a:chExt cx="6279275" cy="2281678"/>
          </a:xfrm>
        </p:grpSpPr>
        <p:grpSp>
          <p:nvGrpSpPr>
            <p:cNvPr id="7172" name="组合 7171"/>
            <p:cNvGrpSpPr/>
            <p:nvPr/>
          </p:nvGrpSpPr>
          <p:grpSpPr>
            <a:xfrm>
              <a:off x="7387180" y="3440788"/>
              <a:ext cx="5498476" cy="1322584"/>
              <a:chOff x="7638855" y="3852149"/>
              <a:chExt cx="5498476" cy="1322584"/>
            </a:xfrm>
          </p:grpSpPr>
          <p:sp>
            <p:nvSpPr>
              <p:cNvPr id="31" name="椭圆 30"/>
              <p:cNvSpPr/>
              <p:nvPr/>
            </p:nvSpPr>
            <p:spPr>
              <a:xfrm>
                <a:off x="7638855" y="4733926"/>
                <a:ext cx="479694" cy="340468"/>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7169" name="直接箭头连接符 7168"/>
              <p:cNvCxnSpPr/>
              <p:nvPr/>
            </p:nvCxnSpPr>
            <p:spPr>
              <a:xfrm flipH="1">
                <a:off x="8046545" y="4598368"/>
                <a:ext cx="1864207" cy="260237"/>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9878335" y="3852149"/>
                <a:ext cx="3258996" cy="1322584"/>
              </a:xfrm>
              <a:prstGeom prst="rect">
                <a:avLst/>
              </a:prstGeom>
              <a:noFill/>
            </p:spPr>
            <p:txBody>
              <a:bodyPr wrap="square">
                <a:spAutoFit/>
              </a:bodyPr>
              <a:lstStyle/>
              <a:p>
                <a:r>
                  <a:rPr lang="en-US" altLang="zh-CN" dirty="0"/>
                  <a:t>when we use the copy form of initialization</a:t>
                </a:r>
                <a:r>
                  <a:rPr lang="zh-CN" altLang="en-US" dirty="0"/>
                  <a:t> </a:t>
                </a:r>
                <a:r>
                  <a:rPr lang="en-US" altLang="zh-CN" dirty="0"/>
                  <a:t>or</a:t>
                </a:r>
                <a:r>
                  <a:rPr lang="zh-CN" altLang="en-US" dirty="0"/>
                  <a:t> </a:t>
                </a:r>
                <a:r>
                  <a:rPr lang="en-US" altLang="zh-CN" dirty="0"/>
                  <a:t>assignment (with an =), implicit conversions happens.</a:t>
                </a:r>
                <a:endParaRPr lang="zh-CN" altLang="en-US" dirty="0"/>
              </a:p>
            </p:txBody>
          </p:sp>
        </p:grpSp>
        <p:sp>
          <p:nvSpPr>
            <p:cNvPr id="47" name="椭圆 46"/>
            <p:cNvSpPr/>
            <p:nvPr/>
          </p:nvSpPr>
          <p:spPr>
            <a:xfrm>
              <a:off x="6606381" y="5381998"/>
              <a:ext cx="479694" cy="340468"/>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48" name="直接箭头连接符 47"/>
            <p:cNvCxnSpPr/>
            <p:nvPr/>
          </p:nvCxnSpPr>
          <p:spPr>
            <a:xfrm flipH="1">
              <a:off x="6894413" y="4187007"/>
              <a:ext cx="2692117" cy="1247427"/>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506F4176-339E-4C4B-80E4-BBE9C4467EFE}" type="slidenum">
              <a:rPr lang="zh-CN" altLang="en-US" smtClean="0"/>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397209" y="161411"/>
            <a:ext cx="7019286" cy="5938797"/>
          </a:xfrm>
          <a:prstGeom prst="rect">
            <a:avLst/>
          </a:prstGeom>
        </p:spPr>
      </p:pic>
      <p:pic>
        <p:nvPicPr>
          <p:cNvPr id="5" name="图片 4"/>
          <p:cNvPicPr>
            <a:picLocks noChangeAspect="1"/>
          </p:cNvPicPr>
          <p:nvPr/>
        </p:nvPicPr>
        <p:blipFill>
          <a:blip r:embed="rId3"/>
          <a:stretch>
            <a:fillRect/>
          </a:stretch>
        </p:blipFill>
        <p:spPr>
          <a:xfrm>
            <a:off x="7705430" y="161410"/>
            <a:ext cx="3799080" cy="5711090"/>
          </a:xfrm>
          <a:prstGeom prst="rect">
            <a:avLst/>
          </a:prstGeom>
        </p:spPr>
      </p:pic>
      <p:grpSp>
        <p:nvGrpSpPr>
          <p:cNvPr id="2" name="组合 1"/>
          <p:cNvGrpSpPr/>
          <p:nvPr/>
        </p:nvGrpSpPr>
        <p:grpSpPr>
          <a:xfrm>
            <a:off x="8710072" y="1207039"/>
            <a:ext cx="2688302" cy="973678"/>
            <a:chOff x="1584000" y="1612670"/>
            <a:chExt cx="2962110" cy="1298148"/>
          </a:xfrm>
        </p:grpSpPr>
        <p:sp>
          <p:nvSpPr>
            <p:cNvPr id="14" name="矩形 13"/>
            <p:cNvSpPr/>
            <p:nvPr/>
          </p:nvSpPr>
          <p:spPr>
            <a:xfrm>
              <a:off x="1584000" y="2550778"/>
              <a:ext cx="1803334" cy="360040"/>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dirty="0">
                <a:solidFill>
                  <a:prstClr val="white"/>
                </a:solidFill>
                <a:latin typeface="Calibri" panose="020F0502020204030204"/>
                <a:ea typeface="宋体" panose="02010600030101010101" pitchFamily="2" charset="-122"/>
              </a:endParaRPr>
            </a:p>
          </p:txBody>
        </p:sp>
        <p:cxnSp>
          <p:nvCxnSpPr>
            <p:cNvPr id="21" name="直接箭头连接符 20"/>
            <p:cNvCxnSpPr/>
            <p:nvPr/>
          </p:nvCxnSpPr>
          <p:spPr>
            <a:xfrm flipH="1">
              <a:off x="3068970" y="2289388"/>
              <a:ext cx="318364" cy="19007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950386" y="1612670"/>
              <a:ext cx="1595724" cy="793667"/>
            </a:xfrm>
            <a:prstGeom prst="rect">
              <a:avLst/>
            </a:prstGeom>
            <a:noFill/>
          </p:spPr>
          <p:txBody>
            <a:bodyPr wrap="square" rtlCol="0">
              <a:spAutoFit/>
            </a:bodyPr>
            <a:lstStyle/>
            <a:p>
              <a:pPr defTabSz="1076960">
                <a:defRPr/>
              </a:pPr>
              <a:r>
                <a:rPr lang="en-US" altLang="zh-CN" sz="1635" dirty="0">
                  <a:solidFill>
                    <a:schemeClr val="bg1"/>
                  </a:solidFill>
                  <a:latin typeface="Calibri" panose="020F0502020204030204"/>
                  <a:ea typeface="宋体" panose="02010600030101010101" pitchFamily="2" charset="-122"/>
                </a:rPr>
                <a:t>Convert int to Rational type</a:t>
              </a:r>
              <a:endParaRPr lang="zh-CN" altLang="en-US" sz="1635" dirty="0">
                <a:solidFill>
                  <a:schemeClr val="bg1"/>
                </a:solidFill>
                <a:latin typeface="Calibri" panose="020F0502020204030204"/>
                <a:ea typeface="宋体" panose="02010600030101010101" pitchFamily="2" charset="-122"/>
              </a:endParaRPr>
            </a:p>
          </p:txBody>
        </p:sp>
      </p:grpSp>
      <p:grpSp>
        <p:nvGrpSpPr>
          <p:cNvPr id="4" name="组合 3"/>
          <p:cNvGrpSpPr/>
          <p:nvPr/>
        </p:nvGrpSpPr>
        <p:grpSpPr>
          <a:xfrm>
            <a:off x="1231675" y="1599150"/>
            <a:ext cx="5759965" cy="1127621"/>
            <a:chOff x="1061765" y="1309898"/>
            <a:chExt cx="6346628" cy="1242471"/>
          </a:xfrm>
        </p:grpSpPr>
        <p:sp>
          <p:nvSpPr>
            <p:cNvPr id="27" name="矩形 26"/>
            <p:cNvSpPr/>
            <p:nvPr/>
          </p:nvSpPr>
          <p:spPr>
            <a:xfrm>
              <a:off x="1061765" y="2241446"/>
              <a:ext cx="6346628" cy="3109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29" name="直接箭头连接符 28"/>
            <p:cNvCxnSpPr/>
            <p:nvPr/>
          </p:nvCxnSpPr>
          <p:spPr>
            <a:xfrm flipH="1">
              <a:off x="2893138" y="1944368"/>
              <a:ext cx="504056" cy="3217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009046" y="1309898"/>
              <a:ext cx="3963237" cy="717247"/>
            </a:xfrm>
            <a:prstGeom prst="rect">
              <a:avLst/>
            </a:prstGeom>
            <a:noFill/>
          </p:spPr>
          <p:txBody>
            <a:bodyPr wrap="square" rtlCol="0">
              <a:spAutoFit/>
            </a:bodyPr>
            <a:lstStyle/>
            <a:p>
              <a:pPr defTabSz="1076960">
                <a:defRPr/>
              </a:pPr>
              <a:r>
                <a:rPr lang="en-US" altLang="zh-CN" sz="1815" dirty="0">
                  <a:solidFill>
                    <a:schemeClr val="bg1"/>
                  </a:solidFill>
                  <a:latin typeface="Calibri" panose="020F0502020204030204"/>
                  <a:ea typeface="宋体" panose="02010600030101010101" pitchFamily="2" charset="-122"/>
                </a:rPr>
                <a:t>Constructor with default arguments works as a converting constructor.</a:t>
              </a:r>
              <a:endParaRPr lang="zh-CN" altLang="en-US" sz="1815" dirty="0">
                <a:solidFill>
                  <a:schemeClr val="bg1"/>
                </a:solidFill>
                <a:latin typeface="Calibri" panose="020F0502020204030204"/>
                <a:ea typeface="宋体" panose="02010600030101010101" pitchFamily="2" charset="-122"/>
              </a:endParaRPr>
            </a:p>
          </p:txBody>
        </p:sp>
      </p:grpSp>
      <p:grpSp>
        <p:nvGrpSpPr>
          <p:cNvPr id="15" name="组合 14"/>
          <p:cNvGrpSpPr/>
          <p:nvPr/>
        </p:nvGrpSpPr>
        <p:grpSpPr>
          <a:xfrm>
            <a:off x="946576" y="5258850"/>
            <a:ext cx="6260405" cy="1619968"/>
            <a:chOff x="1670737" y="1771715"/>
            <a:chExt cx="6898039" cy="1784965"/>
          </a:xfrm>
        </p:grpSpPr>
        <p:sp>
          <p:nvSpPr>
            <p:cNvPr id="16" name="矩形 15"/>
            <p:cNvSpPr/>
            <p:nvPr/>
          </p:nvSpPr>
          <p:spPr>
            <a:xfrm>
              <a:off x="1670737" y="1771715"/>
              <a:ext cx="6660766" cy="977154"/>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dirty="0">
                <a:solidFill>
                  <a:prstClr val="white"/>
                </a:solidFill>
                <a:latin typeface="Calibri" panose="020F0502020204030204"/>
                <a:ea typeface="宋体" panose="02010600030101010101" pitchFamily="2" charset="-122"/>
              </a:endParaRPr>
            </a:p>
          </p:txBody>
        </p:sp>
        <p:cxnSp>
          <p:nvCxnSpPr>
            <p:cNvPr id="17" name="直接箭头连接符 16"/>
            <p:cNvCxnSpPr/>
            <p:nvPr/>
          </p:nvCxnSpPr>
          <p:spPr>
            <a:xfrm flipV="1">
              <a:off x="3024160" y="2640788"/>
              <a:ext cx="162240" cy="3317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841700" y="2839433"/>
              <a:ext cx="6727076" cy="717247"/>
            </a:xfrm>
            <a:prstGeom prst="rect">
              <a:avLst/>
            </a:prstGeom>
            <a:noFill/>
          </p:spPr>
          <p:txBody>
            <a:bodyPr wrap="square" rtlCol="0">
              <a:spAutoFit/>
            </a:bodyPr>
            <a:lstStyle/>
            <a:p>
              <a:pPr defTabSz="1076960">
                <a:defRPr/>
              </a:pPr>
              <a:r>
                <a:rPr lang="en-US" altLang="zh-CN" sz="1815" dirty="0">
                  <a:solidFill>
                    <a:prstClr val="black"/>
                  </a:solidFill>
                  <a:latin typeface="Calibri" panose="020F0502020204030204"/>
                  <a:ea typeface="宋体" panose="02010600030101010101" pitchFamily="2" charset="-122"/>
                </a:rPr>
                <a:t>We define the operator * as a normal function not a friend function of the Rational class.</a:t>
              </a:r>
              <a:endParaRPr lang="zh-CN" altLang="en-US" sz="1815" dirty="0">
                <a:solidFill>
                  <a:prstClr val="black"/>
                </a:solidFill>
                <a:latin typeface="Calibri" panose="020F0502020204030204"/>
                <a:ea typeface="宋体" panose="02010600030101010101" pitchFamily="2" charset="-122"/>
              </a:endParaRPr>
            </a:p>
          </p:txBody>
        </p:sp>
      </p:grpSp>
      <p:grpSp>
        <p:nvGrpSpPr>
          <p:cNvPr id="28" name="组合 27"/>
          <p:cNvGrpSpPr/>
          <p:nvPr/>
        </p:nvGrpSpPr>
        <p:grpSpPr>
          <a:xfrm>
            <a:off x="9850344" y="3327587"/>
            <a:ext cx="672416" cy="1636501"/>
            <a:chOff x="10865611" y="3842798"/>
            <a:chExt cx="740903" cy="1803182"/>
          </a:xfrm>
        </p:grpSpPr>
        <p:sp>
          <p:nvSpPr>
            <p:cNvPr id="23" name="椭圆 22"/>
            <p:cNvSpPr/>
            <p:nvPr/>
          </p:nvSpPr>
          <p:spPr>
            <a:xfrm>
              <a:off x="10895837" y="3842798"/>
              <a:ext cx="267316" cy="269498"/>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24" name="椭圆 23"/>
            <p:cNvSpPr/>
            <p:nvPr/>
          </p:nvSpPr>
          <p:spPr>
            <a:xfrm>
              <a:off x="11288150" y="4570338"/>
              <a:ext cx="318364" cy="297554"/>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25" name="椭圆 24"/>
            <p:cNvSpPr/>
            <p:nvPr/>
          </p:nvSpPr>
          <p:spPr>
            <a:xfrm>
              <a:off x="10865611" y="5376482"/>
              <a:ext cx="297542" cy="269498"/>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26" name="椭圆 25"/>
            <p:cNvSpPr/>
            <p:nvPr/>
          </p:nvSpPr>
          <p:spPr>
            <a:xfrm>
              <a:off x="11286901" y="5362426"/>
              <a:ext cx="297542" cy="269498"/>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pic>
        <p:nvPicPr>
          <p:cNvPr id="32" name="图片 31"/>
          <p:cNvPicPr>
            <a:picLocks noChangeAspect="1"/>
          </p:cNvPicPr>
          <p:nvPr/>
        </p:nvPicPr>
        <p:blipFill>
          <a:blip r:embed="rId4"/>
          <a:stretch>
            <a:fillRect/>
          </a:stretch>
        </p:blipFill>
        <p:spPr>
          <a:xfrm>
            <a:off x="10017109" y="5929794"/>
            <a:ext cx="997681" cy="886828"/>
          </a:xfrm>
          <a:prstGeom prst="rect">
            <a:avLst/>
          </a:prstGeom>
        </p:spPr>
      </p:pic>
      <p:sp>
        <p:nvSpPr>
          <p:cNvPr id="3" name="灯片编号占位符 2"/>
          <p:cNvSpPr>
            <a:spLocks noGrp="1"/>
          </p:cNvSpPr>
          <p:nvPr>
            <p:ph type="sldNum" sz="quarter" idx="12"/>
          </p:nvPr>
        </p:nvSpPr>
        <p:spPr/>
        <p:txBody>
          <a:bodyPr/>
          <a:lstStyle/>
          <a:p>
            <a:fld id="{506F4176-339E-4C4B-80E4-BBE9C4467EFE}" type="slidenum">
              <a:rPr lang="zh-CN" altLang="en-US" smtClean="0"/>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047327" y="1576824"/>
            <a:ext cx="3812241" cy="4711273"/>
          </a:xfrm>
          <a:prstGeom prst="rect">
            <a:avLst/>
          </a:prstGeom>
        </p:spPr>
      </p:pic>
      <p:pic>
        <p:nvPicPr>
          <p:cNvPr id="8" name="图片 7"/>
          <p:cNvPicPr>
            <a:picLocks noChangeAspect="1"/>
          </p:cNvPicPr>
          <p:nvPr/>
        </p:nvPicPr>
        <p:blipFill>
          <a:blip r:embed="rId4"/>
          <a:stretch>
            <a:fillRect/>
          </a:stretch>
        </p:blipFill>
        <p:spPr>
          <a:xfrm>
            <a:off x="500027" y="2261929"/>
            <a:ext cx="4495160" cy="2308092"/>
          </a:xfrm>
          <a:prstGeom prst="rect">
            <a:avLst/>
          </a:prstGeom>
        </p:spPr>
      </p:pic>
      <p:sp>
        <p:nvSpPr>
          <p:cNvPr id="2" name="TextBox 1"/>
          <p:cNvSpPr txBox="1"/>
          <p:nvPr/>
        </p:nvSpPr>
        <p:spPr>
          <a:xfrm>
            <a:off x="1479138" y="435967"/>
            <a:ext cx="7136377" cy="539250"/>
          </a:xfrm>
          <a:prstGeom prst="rect">
            <a:avLst/>
          </a:prstGeom>
          <a:noFill/>
        </p:spPr>
        <p:txBody>
          <a:bodyPr wrap="none" rtlCol="0">
            <a:spAutoFit/>
          </a:bodyPr>
          <a:lstStyle/>
          <a:p>
            <a:pPr defTabSz="1076960">
              <a:defRPr/>
            </a:pPr>
            <a:r>
              <a:rPr lang="en-US" altLang="zh-CN" sz="2905" b="1" dirty="0">
                <a:solidFill>
                  <a:prstClr val="black"/>
                </a:solidFill>
                <a:latin typeface="Calibri" panose="020F0502020204030204"/>
                <a:ea typeface="宋体" panose="02010600030101010101" pitchFamily="2" charset="-122"/>
              </a:rPr>
              <a:t>Use explicit to supper the implicit conversion</a:t>
            </a:r>
            <a:endParaRPr lang="zh-CN" altLang="en-US" sz="2905" b="1" dirty="0">
              <a:solidFill>
                <a:prstClr val="black"/>
              </a:solidFill>
              <a:latin typeface="Calibri" panose="020F0502020204030204"/>
              <a:ea typeface="宋体" panose="02010600030101010101" pitchFamily="2" charset="-122"/>
            </a:endParaRPr>
          </a:p>
        </p:txBody>
      </p:sp>
      <p:sp>
        <p:nvSpPr>
          <p:cNvPr id="7" name="文本框 6"/>
          <p:cNvSpPr txBox="1"/>
          <p:nvPr/>
        </p:nvSpPr>
        <p:spPr>
          <a:xfrm>
            <a:off x="541097" y="1034519"/>
            <a:ext cx="10736779" cy="762645"/>
          </a:xfrm>
          <a:prstGeom prst="rect">
            <a:avLst/>
          </a:prstGeom>
          <a:noFill/>
        </p:spPr>
        <p:txBody>
          <a:bodyPr wrap="square">
            <a:spAutoFit/>
          </a:bodyPr>
          <a:lstStyle/>
          <a:p>
            <a:pPr defTabSz="1076960">
              <a:defRPr/>
            </a:pPr>
            <a:r>
              <a:rPr lang="en-US" altLang="zh-CN" sz="2180" dirty="0"/>
              <a:t>We can prevent the use of a constructor in a context that requires an implicit conversion by declaring the constructor as </a:t>
            </a:r>
            <a:r>
              <a:rPr lang="en-US" altLang="zh-CN" sz="2180" b="1" i="1" dirty="0">
                <a:solidFill>
                  <a:srgbClr val="00B0F0"/>
                </a:solidFill>
              </a:rPr>
              <a:t>explicit</a:t>
            </a:r>
            <a:r>
              <a:rPr lang="en-US" altLang="zh-CN" sz="2180" dirty="0"/>
              <a:t>:</a:t>
            </a:r>
            <a:endParaRPr lang="zh-CN" altLang="en-US" sz="2180" dirty="0">
              <a:solidFill>
                <a:prstClr val="black"/>
              </a:solidFill>
              <a:latin typeface="Calibri" panose="020F0502020204030204"/>
              <a:ea typeface="宋体" panose="02010600030101010101" pitchFamily="2" charset="-122"/>
            </a:endParaRPr>
          </a:p>
        </p:txBody>
      </p:sp>
      <p:grpSp>
        <p:nvGrpSpPr>
          <p:cNvPr id="20" name="组合 19"/>
          <p:cNvGrpSpPr/>
          <p:nvPr/>
        </p:nvGrpSpPr>
        <p:grpSpPr>
          <a:xfrm>
            <a:off x="5973955" y="2395716"/>
            <a:ext cx="3220065" cy="2274968"/>
            <a:chOff x="6650568" y="2075785"/>
            <a:chExt cx="3548035" cy="2506678"/>
          </a:xfrm>
        </p:grpSpPr>
        <p:grpSp>
          <p:nvGrpSpPr>
            <p:cNvPr id="21" name="组合 20"/>
            <p:cNvGrpSpPr/>
            <p:nvPr/>
          </p:nvGrpSpPr>
          <p:grpSpPr>
            <a:xfrm>
              <a:off x="6650568" y="2075785"/>
              <a:ext cx="3548035" cy="1449670"/>
              <a:chOff x="1277789" y="4029345"/>
              <a:chExt cx="3548035" cy="1449670"/>
            </a:xfrm>
          </p:grpSpPr>
          <p:sp>
            <p:nvSpPr>
              <p:cNvPr id="22" name="文本框 21"/>
              <p:cNvSpPr txBox="1"/>
              <p:nvPr/>
            </p:nvSpPr>
            <p:spPr>
              <a:xfrm>
                <a:off x="2356155" y="4029345"/>
                <a:ext cx="2469669" cy="717247"/>
              </a:xfrm>
              <a:prstGeom prst="rect">
                <a:avLst/>
              </a:prstGeom>
              <a:noFill/>
            </p:spPr>
            <p:txBody>
              <a:bodyPr wrap="square">
                <a:spAutoFit/>
              </a:bodyPr>
              <a:lstStyle/>
              <a:p>
                <a:pPr defTabSz="1076960">
                  <a:defRPr/>
                </a:pPr>
                <a:r>
                  <a:rPr lang="en-US" altLang="zh-CN" sz="1815" dirty="0">
                    <a:solidFill>
                      <a:prstClr val="white"/>
                    </a:solidFill>
                    <a:latin typeface="Calibri" panose="020F0502020204030204"/>
                    <a:ea typeface="宋体" panose="02010600030101010101" pitchFamily="2" charset="-122"/>
                  </a:rPr>
                  <a:t>Can not do the implicit conversion</a:t>
                </a:r>
                <a:endParaRPr lang="zh-CN" altLang="en-US" sz="1815" dirty="0">
                  <a:solidFill>
                    <a:prstClr val="white"/>
                  </a:solidFill>
                  <a:latin typeface="Calibri" panose="020F0502020204030204"/>
                  <a:ea typeface="宋体" panose="02010600030101010101" pitchFamily="2" charset="-122"/>
                </a:endParaRPr>
              </a:p>
            </p:txBody>
          </p:sp>
          <p:grpSp>
            <p:nvGrpSpPr>
              <p:cNvPr id="23" name="组合 22"/>
              <p:cNvGrpSpPr/>
              <p:nvPr/>
            </p:nvGrpSpPr>
            <p:grpSpPr>
              <a:xfrm>
                <a:off x="1277789" y="4591807"/>
                <a:ext cx="1864207" cy="887208"/>
                <a:chOff x="6454364" y="4935124"/>
                <a:chExt cx="1864207" cy="887208"/>
              </a:xfrm>
            </p:grpSpPr>
            <p:sp>
              <p:nvSpPr>
                <p:cNvPr id="24" name="矩形 23"/>
                <p:cNvSpPr/>
                <p:nvPr/>
              </p:nvSpPr>
              <p:spPr>
                <a:xfrm>
                  <a:off x="6454364" y="5506441"/>
                  <a:ext cx="1864207" cy="315891"/>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dirty="0">
                    <a:solidFill>
                      <a:prstClr val="white"/>
                    </a:solidFill>
                    <a:latin typeface="Calibri" panose="020F0502020204030204"/>
                    <a:ea typeface="宋体" panose="02010600030101010101" pitchFamily="2" charset="-122"/>
                  </a:endParaRPr>
                </a:p>
              </p:txBody>
            </p:sp>
            <p:cxnSp>
              <p:nvCxnSpPr>
                <p:cNvPr id="25" name="直接箭头连接符 24"/>
                <p:cNvCxnSpPr/>
                <p:nvPr/>
              </p:nvCxnSpPr>
              <p:spPr>
                <a:xfrm>
                  <a:off x="7942434" y="4935124"/>
                  <a:ext cx="160117" cy="57131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2" name="组合 41"/>
            <p:cNvGrpSpPr/>
            <p:nvPr/>
          </p:nvGrpSpPr>
          <p:grpSpPr>
            <a:xfrm>
              <a:off x="6678390" y="2638247"/>
              <a:ext cx="1460248" cy="1944216"/>
              <a:chOff x="6454365" y="3878116"/>
              <a:chExt cx="1460248" cy="1944216"/>
            </a:xfrm>
          </p:grpSpPr>
          <p:sp>
            <p:nvSpPr>
              <p:cNvPr id="43" name="矩形 42"/>
              <p:cNvSpPr/>
              <p:nvPr/>
            </p:nvSpPr>
            <p:spPr>
              <a:xfrm>
                <a:off x="6454365" y="5506441"/>
                <a:ext cx="983648" cy="315891"/>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dirty="0">
                  <a:solidFill>
                    <a:prstClr val="white"/>
                  </a:solidFill>
                  <a:latin typeface="Calibri" panose="020F0502020204030204"/>
                  <a:ea typeface="宋体" panose="02010600030101010101" pitchFamily="2" charset="-122"/>
                </a:endParaRPr>
              </a:p>
            </p:txBody>
          </p:sp>
          <p:cxnSp>
            <p:nvCxnSpPr>
              <p:cNvPr id="44" name="直接箭头连接符 43"/>
              <p:cNvCxnSpPr/>
              <p:nvPr/>
            </p:nvCxnSpPr>
            <p:spPr>
              <a:xfrm flipH="1">
                <a:off x="7438012" y="3878116"/>
                <a:ext cx="476601" cy="168079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30" name="组合 29"/>
          <p:cNvGrpSpPr/>
          <p:nvPr/>
        </p:nvGrpSpPr>
        <p:grpSpPr>
          <a:xfrm>
            <a:off x="541097" y="4138778"/>
            <a:ext cx="3659701" cy="1126295"/>
            <a:chOff x="485701" y="4560321"/>
            <a:chExt cx="4032448" cy="1241011"/>
          </a:xfrm>
        </p:grpSpPr>
        <p:grpSp>
          <p:nvGrpSpPr>
            <p:cNvPr id="10" name="组合 9"/>
            <p:cNvGrpSpPr/>
            <p:nvPr/>
          </p:nvGrpSpPr>
          <p:grpSpPr>
            <a:xfrm>
              <a:off x="485701" y="4948892"/>
              <a:ext cx="4032448" cy="852440"/>
              <a:chOff x="485701" y="4948892"/>
              <a:chExt cx="4032448" cy="852440"/>
            </a:xfrm>
          </p:grpSpPr>
          <p:sp>
            <p:nvSpPr>
              <p:cNvPr id="11" name="文本框 10"/>
              <p:cNvSpPr txBox="1"/>
              <p:nvPr/>
            </p:nvSpPr>
            <p:spPr>
              <a:xfrm>
                <a:off x="485701" y="5330302"/>
                <a:ext cx="4032448" cy="471030"/>
              </a:xfrm>
              <a:prstGeom prst="rect">
                <a:avLst/>
              </a:prstGeom>
              <a:noFill/>
            </p:spPr>
            <p:txBody>
              <a:bodyPr wrap="square">
                <a:spAutoFit/>
              </a:bodyPr>
              <a:lstStyle/>
              <a:p>
                <a:pPr defTabSz="1076960">
                  <a:defRPr/>
                </a:pPr>
                <a:r>
                  <a:rPr lang="en-US" altLang="zh-CN" sz="2180" dirty="0">
                    <a:solidFill>
                      <a:prstClr val="black"/>
                    </a:solidFill>
                    <a:latin typeface="Calibri" panose="020F0502020204030204"/>
                    <a:ea typeface="宋体" panose="02010600030101010101" pitchFamily="2" charset="-122"/>
                  </a:rPr>
                  <a:t>Turn off implicit conversion</a:t>
                </a:r>
                <a:endParaRPr lang="zh-CN" altLang="en-US" sz="2180" dirty="0">
                  <a:solidFill>
                    <a:prstClr val="black"/>
                  </a:solidFill>
                  <a:latin typeface="Calibri" panose="020F0502020204030204"/>
                  <a:ea typeface="宋体" panose="02010600030101010101" pitchFamily="2" charset="-122"/>
                </a:endParaRPr>
              </a:p>
            </p:txBody>
          </p:sp>
          <p:cxnSp>
            <p:nvCxnSpPr>
              <p:cNvPr id="19" name="直接箭头连接符 18"/>
              <p:cNvCxnSpPr/>
              <p:nvPr/>
            </p:nvCxnSpPr>
            <p:spPr>
              <a:xfrm flipH="1" flipV="1">
                <a:off x="1343429" y="4948892"/>
                <a:ext cx="146768" cy="2963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3" name="椭圆 32"/>
            <p:cNvSpPr/>
            <p:nvPr/>
          </p:nvSpPr>
          <p:spPr>
            <a:xfrm>
              <a:off x="821917" y="4560321"/>
              <a:ext cx="1031935" cy="38857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grpSp>
      <p:grpSp>
        <p:nvGrpSpPr>
          <p:cNvPr id="39" name="组合 38"/>
          <p:cNvGrpSpPr/>
          <p:nvPr/>
        </p:nvGrpSpPr>
        <p:grpSpPr>
          <a:xfrm>
            <a:off x="8911707" y="3379187"/>
            <a:ext cx="2774897" cy="1342103"/>
            <a:chOff x="9708873" y="3723363"/>
            <a:chExt cx="3057525" cy="1478799"/>
          </a:xfrm>
        </p:grpSpPr>
        <p:pic>
          <p:nvPicPr>
            <p:cNvPr id="14" name="图片 13"/>
            <p:cNvPicPr>
              <a:picLocks noChangeAspect="1"/>
            </p:cNvPicPr>
            <p:nvPr/>
          </p:nvPicPr>
          <p:blipFill>
            <a:blip r:embed="rId5"/>
            <a:stretch>
              <a:fillRect/>
            </a:stretch>
          </p:blipFill>
          <p:spPr>
            <a:xfrm>
              <a:off x="9750366" y="3723363"/>
              <a:ext cx="2533650" cy="295275"/>
            </a:xfrm>
            <a:prstGeom prst="rect">
              <a:avLst/>
            </a:prstGeom>
          </p:spPr>
        </p:pic>
        <p:pic>
          <p:nvPicPr>
            <p:cNvPr id="16" name="图片 15"/>
            <p:cNvPicPr>
              <a:picLocks noChangeAspect="1"/>
            </p:cNvPicPr>
            <p:nvPr/>
          </p:nvPicPr>
          <p:blipFill>
            <a:blip r:embed="rId6"/>
            <a:stretch>
              <a:fillRect/>
            </a:stretch>
          </p:blipFill>
          <p:spPr>
            <a:xfrm>
              <a:off x="9708873" y="4849737"/>
              <a:ext cx="3057525" cy="352425"/>
            </a:xfrm>
            <a:prstGeom prst="rect">
              <a:avLst/>
            </a:prstGeom>
          </p:spPr>
        </p:pic>
      </p:grpSp>
      <p:grpSp>
        <p:nvGrpSpPr>
          <p:cNvPr id="38" name="组合 37"/>
          <p:cNvGrpSpPr/>
          <p:nvPr/>
        </p:nvGrpSpPr>
        <p:grpSpPr>
          <a:xfrm>
            <a:off x="9428942" y="3647167"/>
            <a:ext cx="2241380" cy="1902561"/>
            <a:chOff x="10278789" y="4018638"/>
            <a:chExt cx="2469669" cy="2096341"/>
          </a:xfrm>
        </p:grpSpPr>
        <p:sp>
          <p:nvSpPr>
            <p:cNvPr id="17" name="文本框 16"/>
            <p:cNvSpPr txBox="1"/>
            <p:nvPr/>
          </p:nvSpPr>
          <p:spPr>
            <a:xfrm>
              <a:off x="10278789" y="5397732"/>
              <a:ext cx="2469669" cy="717247"/>
            </a:xfrm>
            <a:prstGeom prst="rect">
              <a:avLst/>
            </a:prstGeom>
            <a:noFill/>
          </p:spPr>
          <p:txBody>
            <a:bodyPr wrap="square">
              <a:spAutoFit/>
            </a:bodyPr>
            <a:lstStyle/>
            <a:p>
              <a:pPr defTabSz="1076960">
                <a:defRPr/>
              </a:pPr>
              <a:r>
                <a:rPr lang="en-US" altLang="zh-CN" sz="1815" dirty="0">
                  <a:latin typeface="Calibri" panose="020F0502020204030204"/>
                  <a:ea typeface="宋体" panose="02010600030101010101" pitchFamily="2" charset="-122"/>
                </a:rPr>
                <a:t>Use these two styles for explicit conversion</a:t>
              </a:r>
              <a:endParaRPr lang="zh-CN" altLang="en-US" sz="1815" dirty="0">
                <a:latin typeface="Calibri" panose="020F0502020204030204"/>
                <a:ea typeface="宋体" panose="02010600030101010101" pitchFamily="2" charset="-122"/>
              </a:endParaRPr>
            </a:p>
          </p:txBody>
        </p:sp>
        <p:cxnSp>
          <p:nvCxnSpPr>
            <p:cNvPr id="18" name="直接箭头连接符 17"/>
            <p:cNvCxnSpPr/>
            <p:nvPr/>
          </p:nvCxnSpPr>
          <p:spPr>
            <a:xfrm flipH="1" flipV="1">
              <a:off x="11358909" y="5146402"/>
              <a:ext cx="360040" cy="43921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11718949" y="4018638"/>
              <a:ext cx="0" cy="156698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506F4176-339E-4C4B-80E4-BBE9C4467EFE}" type="slidenum">
              <a:rPr lang="zh-CN" altLang="en-US" smtClean="0"/>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tretch>
            <a:fillRect/>
          </a:stretch>
        </p:blipFill>
        <p:spPr>
          <a:xfrm>
            <a:off x="5914198" y="2675256"/>
            <a:ext cx="2661644" cy="740538"/>
          </a:xfrm>
          <a:prstGeom prst="rect">
            <a:avLst/>
          </a:prstGeom>
        </p:spPr>
      </p:pic>
      <p:pic>
        <p:nvPicPr>
          <p:cNvPr id="12" name="图片 11"/>
          <p:cNvPicPr>
            <a:picLocks noChangeAspect="1"/>
          </p:cNvPicPr>
          <p:nvPr/>
        </p:nvPicPr>
        <p:blipFill>
          <a:blip r:embed="rId4"/>
          <a:stretch>
            <a:fillRect/>
          </a:stretch>
        </p:blipFill>
        <p:spPr>
          <a:xfrm>
            <a:off x="487028" y="2428446"/>
            <a:ext cx="4673851" cy="4069580"/>
          </a:xfrm>
          <a:prstGeom prst="rect">
            <a:avLst/>
          </a:prstGeom>
        </p:spPr>
      </p:pic>
      <p:sp>
        <p:nvSpPr>
          <p:cNvPr id="2" name="TextBox 1"/>
          <p:cNvSpPr txBox="1"/>
          <p:nvPr/>
        </p:nvSpPr>
        <p:spPr>
          <a:xfrm>
            <a:off x="1412266" y="359974"/>
            <a:ext cx="3662734" cy="539250"/>
          </a:xfrm>
          <a:prstGeom prst="rect">
            <a:avLst/>
          </a:prstGeom>
          <a:noFill/>
        </p:spPr>
        <p:txBody>
          <a:bodyPr wrap="none" rtlCol="0">
            <a:spAutoFit/>
          </a:bodyPr>
          <a:lstStyle/>
          <a:p>
            <a:pPr defTabSz="1076960">
              <a:defRPr/>
            </a:pPr>
            <a:r>
              <a:rPr lang="en-US" altLang="zh-CN" sz="2905" b="1" dirty="0">
                <a:solidFill>
                  <a:prstClr val="black"/>
                </a:solidFill>
                <a:latin typeface="Calibri" panose="020F0502020204030204"/>
                <a:ea typeface="宋体" panose="02010600030101010101" pitchFamily="2" charset="-122"/>
              </a:rPr>
              <a:t>2. Conversion function</a:t>
            </a:r>
            <a:endParaRPr lang="zh-CN" altLang="en-US" sz="2905" b="1" dirty="0">
              <a:solidFill>
                <a:prstClr val="black"/>
              </a:solidFill>
              <a:latin typeface="Calibri" panose="020F0502020204030204"/>
              <a:ea typeface="宋体" panose="02010600030101010101" pitchFamily="2" charset="-122"/>
            </a:endParaRPr>
          </a:p>
        </p:txBody>
      </p:sp>
      <p:sp>
        <p:nvSpPr>
          <p:cNvPr id="7" name="文本框 6"/>
          <p:cNvSpPr txBox="1"/>
          <p:nvPr/>
        </p:nvSpPr>
        <p:spPr>
          <a:xfrm>
            <a:off x="1221226" y="956974"/>
            <a:ext cx="10736779" cy="762645"/>
          </a:xfrm>
          <a:prstGeom prst="rect">
            <a:avLst/>
          </a:prstGeom>
          <a:noFill/>
        </p:spPr>
        <p:txBody>
          <a:bodyPr wrap="square">
            <a:spAutoFit/>
          </a:bodyPr>
          <a:lstStyle/>
          <a:p>
            <a:pPr defTabSz="1076960">
              <a:defRPr/>
            </a:pPr>
            <a:r>
              <a:rPr lang="en-US" altLang="zh-CN" sz="2180" dirty="0">
                <a:solidFill>
                  <a:prstClr val="black"/>
                </a:solidFill>
                <a:latin typeface="Calibri" panose="020F0502020204030204"/>
                <a:ea typeface="宋体" panose="02010600030101010101" pitchFamily="2" charset="-122"/>
              </a:rPr>
              <a:t>Conversion function is </a:t>
            </a:r>
            <a:r>
              <a:rPr lang="en-US" altLang="zh-CN" sz="2180" dirty="0"/>
              <a:t>a member function with the name </a:t>
            </a:r>
            <a:r>
              <a:rPr lang="en-US" altLang="zh-CN" sz="2180" b="1" i="1" dirty="0">
                <a:solidFill>
                  <a:srgbClr val="00B0F0"/>
                </a:solidFill>
              </a:rPr>
              <a:t>operator </a:t>
            </a:r>
            <a:r>
              <a:rPr lang="en-US" altLang="zh-CN" sz="2180" dirty="0"/>
              <a:t>followed by a type specification, no return type, no arguments.</a:t>
            </a:r>
            <a:endParaRPr lang="zh-CN" altLang="en-US" sz="2180" dirty="0">
              <a:solidFill>
                <a:prstClr val="black"/>
              </a:solidFill>
              <a:latin typeface="Calibri" panose="020F0502020204030204"/>
              <a:ea typeface="宋体" panose="02010600030101010101" pitchFamily="2" charset="-122"/>
            </a:endParaRPr>
          </a:p>
        </p:txBody>
      </p:sp>
      <p:grpSp>
        <p:nvGrpSpPr>
          <p:cNvPr id="10" name="组合 9"/>
          <p:cNvGrpSpPr/>
          <p:nvPr/>
        </p:nvGrpSpPr>
        <p:grpSpPr>
          <a:xfrm>
            <a:off x="737153" y="5604564"/>
            <a:ext cx="3430969" cy="1220387"/>
            <a:chOff x="1277789" y="5452470"/>
            <a:chExt cx="3780420" cy="1344686"/>
          </a:xfrm>
        </p:grpSpPr>
        <p:sp>
          <p:nvSpPr>
            <p:cNvPr id="11" name="文本框 10"/>
            <p:cNvSpPr txBox="1"/>
            <p:nvPr/>
          </p:nvSpPr>
          <p:spPr>
            <a:xfrm>
              <a:off x="1961865" y="6326126"/>
              <a:ext cx="3096344" cy="471030"/>
            </a:xfrm>
            <a:prstGeom prst="rect">
              <a:avLst/>
            </a:prstGeom>
            <a:noFill/>
          </p:spPr>
          <p:txBody>
            <a:bodyPr wrap="square">
              <a:spAutoFit/>
            </a:bodyPr>
            <a:lstStyle/>
            <a:p>
              <a:pPr defTabSz="1076960">
                <a:defRPr/>
              </a:pPr>
              <a:r>
                <a:rPr lang="en-US" altLang="zh-CN" sz="2180" dirty="0">
                  <a:solidFill>
                    <a:prstClr val="black"/>
                  </a:solidFill>
                  <a:latin typeface="Calibri" panose="020F0502020204030204"/>
                  <a:ea typeface="宋体" panose="02010600030101010101" pitchFamily="2" charset="-122"/>
                </a:rPr>
                <a:t>conversion function</a:t>
              </a:r>
              <a:endParaRPr lang="zh-CN" altLang="en-US" sz="2180" dirty="0">
                <a:solidFill>
                  <a:prstClr val="black"/>
                </a:solidFill>
                <a:latin typeface="Calibri" panose="020F0502020204030204"/>
                <a:ea typeface="宋体" panose="02010600030101010101" pitchFamily="2" charset="-122"/>
              </a:endParaRPr>
            </a:p>
          </p:txBody>
        </p:sp>
        <p:grpSp>
          <p:nvGrpSpPr>
            <p:cNvPr id="17" name="组合 16"/>
            <p:cNvGrpSpPr/>
            <p:nvPr/>
          </p:nvGrpSpPr>
          <p:grpSpPr>
            <a:xfrm>
              <a:off x="1277789" y="5452470"/>
              <a:ext cx="2733553" cy="984462"/>
              <a:chOff x="6454364" y="5795787"/>
              <a:chExt cx="2733553" cy="984462"/>
            </a:xfrm>
          </p:grpSpPr>
          <p:sp>
            <p:nvSpPr>
              <p:cNvPr id="18" name="矩形 17"/>
              <p:cNvSpPr/>
              <p:nvPr/>
            </p:nvSpPr>
            <p:spPr>
              <a:xfrm>
                <a:off x="6454364" y="5795787"/>
                <a:ext cx="2733553" cy="873655"/>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19" name="直接箭头连接符 18"/>
              <p:cNvCxnSpPr/>
              <p:nvPr/>
            </p:nvCxnSpPr>
            <p:spPr>
              <a:xfrm flipH="1" flipV="1">
                <a:off x="7606492" y="6348159"/>
                <a:ext cx="216024" cy="4320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cxnSp>
        <p:nvCxnSpPr>
          <p:cNvPr id="25" name="直接箭头连接符 24"/>
          <p:cNvCxnSpPr>
            <a:stCxn id="31" idx="3"/>
          </p:cNvCxnSpPr>
          <p:nvPr/>
        </p:nvCxnSpPr>
        <p:spPr>
          <a:xfrm flipH="1">
            <a:off x="3138167" y="3300599"/>
            <a:ext cx="4916792" cy="241571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172" name="组合 7171"/>
          <p:cNvGrpSpPr/>
          <p:nvPr/>
        </p:nvGrpSpPr>
        <p:grpSpPr>
          <a:xfrm>
            <a:off x="7991202" y="2702689"/>
            <a:ext cx="3713771" cy="650947"/>
            <a:chOff x="7638855" y="4365725"/>
            <a:chExt cx="4092026" cy="717247"/>
          </a:xfrm>
        </p:grpSpPr>
        <p:sp>
          <p:nvSpPr>
            <p:cNvPr id="31" name="椭圆 30"/>
            <p:cNvSpPr/>
            <p:nvPr/>
          </p:nvSpPr>
          <p:spPr>
            <a:xfrm>
              <a:off x="7638855" y="4733926"/>
              <a:ext cx="479694" cy="3404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7169" name="直接箭头连接符 7168"/>
            <p:cNvCxnSpPr/>
            <p:nvPr/>
          </p:nvCxnSpPr>
          <p:spPr>
            <a:xfrm flipH="1">
              <a:off x="8046545" y="4741505"/>
              <a:ext cx="459067" cy="1171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8314266" y="4365725"/>
              <a:ext cx="3416615" cy="717247"/>
            </a:xfrm>
            <a:prstGeom prst="rect">
              <a:avLst/>
            </a:prstGeom>
            <a:noFill/>
          </p:spPr>
          <p:txBody>
            <a:bodyPr wrap="square">
              <a:spAutoFit/>
            </a:bodyPr>
            <a:lstStyle/>
            <a:p>
              <a:pPr defTabSz="1076960">
                <a:defRPr/>
              </a:pPr>
              <a:r>
                <a:rPr lang="en-US" altLang="zh-CN" sz="1815" dirty="0">
                  <a:solidFill>
                    <a:prstClr val="black"/>
                  </a:solidFill>
                  <a:latin typeface="Calibri" panose="020F0502020204030204"/>
                  <a:ea typeface="宋体" panose="02010600030101010101" pitchFamily="2" charset="-122"/>
                </a:rPr>
                <a:t>Convert Rational object </a:t>
              </a:r>
              <a:r>
                <a:rPr lang="en-US" altLang="zh-CN" sz="1815" b="1" dirty="0">
                  <a:solidFill>
                    <a:prstClr val="black"/>
                  </a:solidFill>
                  <a:latin typeface="Calibri" panose="020F0502020204030204"/>
                  <a:ea typeface="宋体" panose="02010600030101010101" pitchFamily="2" charset="-122"/>
                </a:rPr>
                <a:t>a</a:t>
              </a:r>
              <a:r>
                <a:rPr lang="en-US" altLang="zh-CN" sz="1815" dirty="0">
                  <a:solidFill>
                    <a:prstClr val="black"/>
                  </a:solidFill>
                  <a:latin typeface="Calibri" panose="020F0502020204030204"/>
                  <a:ea typeface="宋体" panose="02010600030101010101" pitchFamily="2" charset="-122"/>
                </a:rPr>
                <a:t> to </a:t>
              </a:r>
              <a:r>
                <a:rPr lang="en-US" altLang="zh-CN" sz="1815" b="1" dirty="0">
                  <a:solidFill>
                    <a:prstClr val="black"/>
                  </a:solidFill>
                  <a:latin typeface="Calibri" panose="020F0502020204030204"/>
                  <a:ea typeface="宋体" panose="02010600030101010101" pitchFamily="2" charset="-122"/>
                </a:rPr>
                <a:t>double</a:t>
              </a:r>
              <a:r>
                <a:rPr lang="en-US" altLang="zh-CN" sz="1815" dirty="0">
                  <a:solidFill>
                    <a:prstClr val="black"/>
                  </a:solidFill>
                  <a:latin typeface="Calibri" panose="020F0502020204030204"/>
                  <a:ea typeface="宋体" panose="02010600030101010101" pitchFamily="2" charset="-122"/>
                </a:rPr>
                <a:t> by conversion function</a:t>
              </a:r>
              <a:endParaRPr lang="zh-CN" altLang="en-US" sz="1815" dirty="0">
                <a:solidFill>
                  <a:prstClr val="black"/>
                </a:solidFill>
                <a:latin typeface="Calibri" panose="020F0502020204030204"/>
                <a:ea typeface="宋体" panose="02010600030101010101" pitchFamily="2" charset="-122"/>
              </a:endParaRPr>
            </a:p>
          </p:txBody>
        </p:sp>
      </p:grpSp>
      <p:sp>
        <p:nvSpPr>
          <p:cNvPr id="32" name="TextBox 5"/>
          <p:cNvSpPr txBox="1"/>
          <p:nvPr/>
        </p:nvSpPr>
        <p:spPr>
          <a:xfrm>
            <a:off x="2763059" y="1849594"/>
            <a:ext cx="3217227" cy="483337"/>
          </a:xfrm>
          <a:prstGeom prst="rect">
            <a:avLst/>
          </a:prstGeom>
          <a:noFill/>
        </p:spPr>
        <p:txBody>
          <a:bodyPr wrap="none" rtlCol="0">
            <a:spAutoFit/>
          </a:bodyPr>
          <a:lstStyle/>
          <a:p>
            <a:r>
              <a:rPr lang="en-US" altLang="zh-CN" sz="2540" b="1" i="1" dirty="0">
                <a:solidFill>
                  <a:srgbClr val="00B0F0"/>
                </a:solidFill>
              </a:rPr>
              <a:t>operator</a:t>
            </a:r>
            <a:r>
              <a:rPr lang="en-US" altLang="zh-CN" sz="2540" b="1" dirty="0"/>
              <a:t> </a:t>
            </a:r>
            <a:r>
              <a:rPr lang="en-US" altLang="zh-CN" sz="2540" b="1" dirty="0" err="1"/>
              <a:t>typeName</a:t>
            </a:r>
            <a:r>
              <a:rPr lang="en-US" altLang="zh-CN" sz="2540" b="1" dirty="0"/>
              <a:t>( );</a:t>
            </a:r>
            <a:endParaRPr lang="zh-CN" altLang="en-US" sz="2540" b="1" dirty="0"/>
          </a:p>
        </p:txBody>
      </p:sp>
      <p:pic>
        <p:nvPicPr>
          <p:cNvPr id="7173" name="图片 7172"/>
          <p:cNvPicPr>
            <a:picLocks noChangeAspect="1"/>
          </p:cNvPicPr>
          <p:nvPr/>
        </p:nvPicPr>
        <p:blipFill>
          <a:blip r:embed="rId5"/>
          <a:stretch>
            <a:fillRect/>
          </a:stretch>
        </p:blipFill>
        <p:spPr>
          <a:xfrm>
            <a:off x="5469417" y="5437023"/>
            <a:ext cx="3596128" cy="985477"/>
          </a:xfrm>
          <a:prstGeom prst="rect">
            <a:avLst/>
          </a:prstGeom>
        </p:spPr>
      </p:pic>
      <p:grpSp>
        <p:nvGrpSpPr>
          <p:cNvPr id="50" name="组合 49"/>
          <p:cNvGrpSpPr/>
          <p:nvPr/>
        </p:nvGrpSpPr>
        <p:grpSpPr>
          <a:xfrm>
            <a:off x="5507835" y="4600606"/>
            <a:ext cx="3348824" cy="1156332"/>
            <a:chOff x="7566848" y="3864661"/>
            <a:chExt cx="3689908" cy="1274107"/>
          </a:xfrm>
        </p:grpSpPr>
        <p:sp>
          <p:nvSpPr>
            <p:cNvPr id="51" name="椭圆 50"/>
            <p:cNvSpPr/>
            <p:nvPr/>
          </p:nvSpPr>
          <p:spPr>
            <a:xfrm>
              <a:off x="7616277" y="4741505"/>
              <a:ext cx="889336" cy="39726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dirty="0">
                <a:solidFill>
                  <a:prstClr val="white"/>
                </a:solidFill>
                <a:latin typeface="Calibri" panose="020F0502020204030204"/>
                <a:ea typeface="宋体" panose="02010600030101010101" pitchFamily="2" charset="-122"/>
              </a:endParaRPr>
            </a:p>
          </p:txBody>
        </p:sp>
        <p:cxnSp>
          <p:nvCxnSpPr>
            <p:cNvPr id="52" name="直接箭头连接符 51"/>
            <p:cNvCxnSpPr/>
            <p:nvPr/>
          </p:nvCxnSpPr>
          <p:spPr>
            <a:xfrm flipH="1">
              <a:off x="8046545" y="4517941"/>
              <a:ext cx="399127" cy="2363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7566848" y="3864661"/>
              <a:ext cx="3689908" cy="717247"/>
            </a:xfrm>
            <a:prstGeom prst="rect">
              <a:avLst/>
            </a:prstGeom>
            <a:noFill/>
          </p:spPr>
          <p:txBody>
            <a:bodyPr wrap="square">
              <a:spAutoFit/>
            </a:bodyPr>
            <a:lstStyle/>
            <a:p>
              <a:pPr defTabSz="1076960">
                <a:defRPr/>
              </a:pPr>
              <a:r>
                <a:rPr lang="en-US" altLang="zh-CN" sz="1815" dirty="0">
                  <a:solidFill>
                    <a:prstClr val="black"/>
                  </a:solidFill>
                  <a:latin typeface="Calibri" panose="020F0502020204030204"/>
                  <a:ea typeface="宋体" panose="02010600030101010101" pitchFamily="2" charset="-122"/>
                </a:rPr>
                <a:t>Declare a conversion operator as explicit for calling it explicitly</a:t>
              </a:r>
              <a:endParaRPr lang="zh-CN" altLang="en-US" sz="1815" dirty="0">
                <a:solidFill>
                  <a:prstClr val="black"/>
                </a:solidFill>
                <a:latin typeface="Calibri" panose="020F0502020204030204"/>
                <a:ea typeface="宋体" panose="02010600030101010101" pitchFamily="2" charset="-122"/>
              </a:endParaRPr>
            </a:p>
          </p:txBody>
        </p:sp>
      </p:grpSp>
      <p:pic>
        <p:nvPicPr>
          <p:cNvPr id="7177" name="图片 7176"/>
          <p:cNvPicPr>
            <a:picLocks noChangeAspect="1"/>
          </p:cNvPicPr>
          <p:nvPr/>
        </p:nvPicPr>
        <p:blipFill>
          <a:blip r:embed="rId6"/>
          <a:stretch>
            <a:fillRect/>
          </a:stretch>
        </p:blipFill>
        <p:spPr>
          <a:xfrm>
            <a:off x="8689679" y="4025187"/>
            <a:ext cx="2818119" cy="579184"/>
          </a:xfrm>
          <a:prstGeom prst="rect">
            <a:avLst/>
          </a:prstGeom>
        </p:spPr>
      </p:pic>
      <p:grpSp>
        <p:nvGrpSpPr>
          <p:cNvPr id="7182" name="组合 7181"/>
          <p:cNvGrpSpPr/>
          <p:nvPr/>
        </p:nvGrpSpPr>
        <p:grpSpPr>
          <a:xfrm>
            <a:off x="8777839" y="4282210"/>
            <a:ext cx="2711440" cy="1291618"/>
            <a:chOff x="9561370" y="4718361"/>
            <a:chExt cx="2987605" cy="1423172"/>
          </a:xfrm>
        </p:grpSpPr>
        <p:sp>
          <p:nvSpPr>
            <p:cNvPr id="57" name="椭圆 56"/>
            <p:cNvSpPr/>
            <p:nvPr/>
          </p:nvSpPr>
          <p:spPr>
            <a:xfrm>
              <a:off x="11286901" y="4718361"/>
              <a:ext cx="1262074" cy="3404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dirty="0">
                <a:solidFill>
                  <a:prstClr val="white"/>
                </a:solidFill>
                <a:latin typeface="Calibri" panose="020F0502020204030204"/>
                <a:ea typeface="宋体" panose="02010600030101010101" pitchFamily="2" charset="-122"/>
              </a:endParaRPr>
            </a:p>
          </p:txBody>
        </p:sp>
        <p:cxnSp>
          <p:nvCxnSpPr>
            <p:cNvPr id="58" name="直接箭头连接符 57"/>
            <p:cNvCxnSpPr>
              <a:stCxn id="57" idx="3"/>
            </p:cNvCxnSpPr>
            <p:nvPr/>
          </p:nvCxnSpPr>
          <p:spPr>
            <a:xfrm flipH="1">
              <a:off x="9561370" y="5008969"/>
              <a:ext cx="1910357" cy="11325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1" name="文本框 60"/>
          <p:cNvSpPr txBox="1"/>
          <p:nvPr/>
        </p:nvSpPr>
        <p:spPr>
          <a:xfrm>
            <a:off x="9412501" y="5133654"/>
            <a:ext cx="2545504" cy="1768176"/>
          </a:xfrm>
          <a:prstGeom prst="rect">
            <a:avLst/>
          </a:prstGeom>
          <a:noFill/>
        </p:spPr>
        <p:txBody>
          <a:bodyPr wrap="square">
            <a:spAutoFit/>
          </a:bodyPr>
          <a:lstStyle/>
          <a:p>
            <a:r>
              <a:rPr lang="en-US" altLang="zh-CN" sz="1815" b="1" dirty="0">
                <a:solidFill>
                  <a:srgbClr val="FF0000"/>
                </a:solidFill>
              </a:rPr>
              <a:t>Caution:</a:t>
            </a:r>
            <a:r>
              <a:rPr lang="en-US" altLang="zh-CN" sz="1815" dirty="0"/>
              <a:t> You should use implicit conversion functions with care. Often a function that can only be invoked explicitly is the best choice.</a:t>
            </a:r>
            <a:endParaRPr lang="zh-CN" altLang="en-US" sz="1815" dirty="0"/>
          </a:p>
        </p:txBody>
      </p:sp>
      <p:sp>
        <p:nvSpPr>
          <p:cNvPr id="3" name="灯片编号占位符 2"/>
          <p:cNvSpPr>
            <a:spLocks noGrp="1"/>
          </p:cNvSpPr>
          <p:nvPr>
            <p:ph type="sldNum" sz="quarter" idx="12"/>
          </p:nvPr>
        </p:nvSpPr>
        <p:spPr/>
        <p:txBody>
          <a:bodyPr/>
          <a:lstStyle/>
          <a:p>
            <a:fld id="{506F4176-339E-4C4B-80E4-BBE9C4467EFE}" type="slidenum">
              <a:rPr lang="zh-CN" altLang="en-US" smtClean="0"/>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96B99DB-1E1A-D5CE-72C4-11780B4511F5}"/>
              </a:ext>
            </a:extLst>
          </p:cNvPr>
          <p:cNvSpPr>
            <a:spLocks noGrp="1"/>
          </p:cNvSpPr>
          <p:nvPr>
            <p:ph type="title"/>
          </p:nvPr>
        </p:nvSpPr>
        <p:spPr/>
        <p:txBody>
          <a:bodyPr/>
          <a:lstStyle/>
          <a:p>
            <a:r>
              <a:rPr lang="en-US" altLang="zh-CN" dirty="0"/>
              <a:t>Operator overloading in Python</a:t>
            </a:r>
            <a:endParaRPr lang="zh-CN" altLang="en-US" dirty="0"/>
          </a:p>
        </p:txBody>
      </p:sp>
      <p:sp>
        <p:nvSpPr>
          <p:cNvPr id="8" name="文本占位符 7">
            <a:extLst>
              <a:ext uri="{FF2B5EF4-FFF2-40B4-BE49-F238E27FC236}">
                <a16:creationId xmlns:a16="http://schemas.microsoft.com/office/drawing/2014/main" id="{68393971-160E-05FF-E566-C4106D688B7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92E1DAC-DD9E-D0EE-81A7-216451910F54}"/>
              </a:ext>
            </a:extLst>
          </p:cNvPr>
          <p:cNvSpPr>
            <a:spLocks noGrp="1"/>
          </p:cNvSpPr>
          <p:nvPr>
            <p:ph type="sldNum" sz="quarter" idx="12"/>
          </p:nvPr>
        </p:nvSpPr>
        <p:spPr/>
        <p:txBody>
          <a:bodyPr/>
          <a:lstStyle/>
          <a:p>
            <a:fld id="{506F4176-339E-4C4B-80E4-BBE9C4467EFE}" type="slidenum">
              <a:rPr lang="zh-CN" altLang="en-US" smtClean="0"/>
              <a:t>14</a:t>
            </a:fld>
            <a:endParaRPr lang="zh-CN" altLang="en-US"/>
          </a:p>
        </p:txBody>
      </p:sp>
    </p:spTree>
    <p:extLst>
      <p:ext uri="{BB962C8B-B14F-4D97-AF65-F5344CB8AC3E}">
        <p14:creationId xmlns:p14="http://schemas.microsoft.com/office/powerpoint/2010/main" val="3131437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‘Operateor </a:t>
            </a:r>
            <a:r>
              <a:rPr lang="en-US" altLang="zh-CN" b="1" dirty="0">
                <a:solidFill>
                  <a:srgbClr val="24292F"/>
                </a:solidFill>
                <a:effectLst/>
                <a:cs typeface="+mj-lt"/>
                <a:sym typeface="+mn-ea"/>
              </a:rPr>
              <a:t>overloading’ </a:t>
            </a:r>
            <a:r>
              <a:rPr lang="en-US" altLang="zh-CN" b="1" dirty="0">
                <a:sym typeface="+mn-ea"/>
              </a:rPr>
              <a:t>in Python </a:t>
            </a:r>
            <a:endParaRPr lang="zh-CN" altLang="en-US"/>
          </a:p>
        </p:txBody>
      </p:sp>
      <p:sp>
        <p:nvSpPr>
          <p:cNvPr id="3" name="内容占位符 2"/>
          <p:cNvSpPr>
            <a:spLocks noGrp="1"/>
          </p:cNvSpPr>
          <p:nvPr>
            <p:ph idx="1"/>
          </p:nvPr>
        </p:nvSpPr>
        <p:spPr>
          <a:xfrm>
            <a:off x="838200" y="1057275"/>
            <a:ext cx="11054080" cy="907415"/>
          </a:xfrm>
        </p:spPr>
        <p:txBody>
          <a:bodyPr>
            <a:normAutofit fontScale="70000"/>
          </a:bodyPr>
          <a:lstStyle/>
          <a:p>
            <a:r>
              <a:rPr lang="en-US" altLang="zh-CN"/>
              <a:t>In Python, operator overloading is accomplished by implementing special methods of classes (also known as magic methods). These methods start and end with double underscores (such as __add__)</a:t>
            </a:r>
            <a:r>
              <a:rPr lang="en-US" altLang="zh-CN">
                <a:sym typeface="+mn-ea"/>
              </a:rPr>
              <a:t>.</a:t>
            </a:r>
            <a:endParaRPr lang="zh-CN" altLang="en-US"/>
          </a:p>
          <a:p>
            <a:endParaRPr lang="en-US" altLang="zh-CN"/>
          </a:p>
        </p:txBody>
      </p:sp>
      <p:sp>
        <p:nvSpPr>
          <p:cNvPr id="4" name="灯片编号占位符 3"/>
          <p:cNvSpPr>
            <a:spLocks noGrp="1"/>
          </p:cNvSpPr>
          <p:nvPr>
            <p:ph type="sldNum" sz="quarter" idx="12"/>
          </p:nvPr>
        </p:nvSpPr>
        <p:spPr/>
        <p:txBody>
          <a:bodyPr/>
          <a:lstStyle/>
          <a:p>
            <a:fld id="{506F4176-339E-4C4B-80E4-BBE9C4467EFE}" type="slidenum">
              <a:rPr lang="zh-CN" altLang="en-US" smtClean="0"/>
              <a:t>15</a:t>
            </a:fld>
            <a:endParaRPr lang="zh-CN" altLang="en-US"/>
          </a:p>
        </p:txBody>
      </p:sp>
      <p:sp>
        <p:nvSpPr>
          <p:cNvPr id="5" name="文本框 4"/>
          <p:cNvSpPr txBox="1"/>
          <p:nvPr/>
        </p:nvSpPr>
        <p:spPr>
          <a:xfrm>
            <a:off x="2215515" y="6368415"/>
            <a:ext cx="7760970" cy="489585"/>
          </a:xfrm>
          <a:prstGeom prst="rect">
            <a:avLst/>
          </a:prstGeom>
          <a:noFill/>
        </p:spPr>
        <p:txBody>
          <a:bodyPr wrap="square" rtlCol="0" anchor="t">
            <a:noAutofit/>
          </a:bodyPr>
          <a:lstStyle/>
          <a:p>
            <a:r>
              <a:rPr lang="en-US" altLang="zh-CN"/>
              <a:t>https://docs.python.org/3/reference/datamodel.html#emulating-numeric-types</a:t>
            </a:r>
            <a:endParaRPr lang="zh-CN" altLang="en-US"/>
          </a:p>
        </p:txBody>
      </p:sp>
      <p:graphicFrame>
        <p:nvGraphicFramePr>
          <p:cNvPr id="6" name="表格 5"/>
          <p:cNvGraphicFramePr/>
          <p:nvPr>
            <p:custDataLst>
              <p:tags r:id="rId1"/>
            </p:custDataLst>
          </p:nvPr>
        </p:nvGraphicFramePr>
        <p:xfrm>
          <a:off x="427990" y="1781175"/>
          <a:ext cx="4582160" cy="4587240"/>
        </p:xfrm>
        <a:graphic>
          <a:graphicData uri="http://schemas.openxmlformats.org/drawingml/2006/table">
            <a:tbl>
              <a:tblPr firstRow="1" bandRow="1">
                <a:tableStyleId>{5C22544A-7EE6-4342-B048-85BDC9FD1C3A}</a:tableStyleId>
              </a:tblPr>
              <a:tblGrid>
                <a:gridCol w="4582160">
                  <a:extLst>
                    <a:ext uri="{9D8B030D-6E8A-4147-A177-3AD203B41FA5}">
                      <a16:colId xmlns:a16="http://schemas.microsoft.com/office/drawing/2014/main" val="20000"/>
                    </a:ext>
                  </a:extLst>
                </a:gridCol>
              </a:tblGrid>
              <a:tr h="634365">
                <a:tc>
                  <a:txBody>
                    <a:bodyPr/>
                    <a:lstStyle/>
                    <a:p>
                      <a:pPr>
                        <a:buNone/>
                      </a:pPr>
                      <a:r>
                        <a:rPr lang="en-US" altLang="zh-CN"/>
                        <a:t>implement the binary arithmetic operations</a:t>
                      </a:r>
                    </a:p>
                  </a:txBody>
                  <a:tcPr/>
                </a:tc>
                <a:extLst>
                  <a:ext uri="{0D108BD9-81ED-4DB2-BD59-A6C34878D82A}">
                    <a16:rowId xmlns:a16="http://schemas.microsoft.com/office/drawing/2014/main" val="10000"/>
                  </a:ext>
                </a:extLst>
              </a:tr>
              <a:tr h="3952875">
                <a:tc>
                  <a:txBody>
                    <a:bodyPr/>
                    <a:lstStyle/>
                    <a:p>
                      <a:pPr>
                        <a:buNone/>
                      </a:pPr>
                      <a:r>
                        <a:rPr lang="en-US" altLang="zh-CN"/>
                        <a:t>object.__add__(self, other)</a:t>
                      </a:r>
                    </a:p>
                    <a:p>
                      <a:pPr>
                        <a:buNone/>
                      </a:pPr>
                      <a:r>
                        <a:rPr lang="en-US" altLang="zh-CN"/>
                        <a:t>object.__sub__(self, other)</a:t>
                      </a:r>
                    </a:p>
                    <a:p>
                      <a:pPr>
                        <a:buNone/>
                      </a:pPr>
                      <a:r>
                        <a:rPr lang="en-US" altLang="zh-CN"/>
                        <a:t>object.__mul__(self, other)</a:t>
                      </a:r>
                    </a:p>
                    <a:p>
                      <a:pPr>
                        <a:buNone/>
                      </a:pPr>
                      <a:r>
                        <a:rPr lang="en-US" altLang="zh-CN"/>
                        <a:t>object.__matmul__(self, other)</a:t>
                      </a:r>
                    </a:p>
                    <a:p>
                      <a:pPr>
                        <a:buNone/>
                      </a:pPr>
                      <a:r>
                        <a:rPr lang="en-US" altLang="zh-CN"/>
                        <a:t>object.__truediv__(self, other)</a:t>
                      </a:r>
                    </a:p>
                    <a:p>
                      <a:pPr>
                        <a:buNone/>
                      </a:pPr>
                      <a:r>
                        <a:rPr lang="en-US" altLang="zh-CN"/>
                        <a:t>object.__floordiv__(self, other)</a:t>
                      </a:r>
                    </a:p>
                    <a:p>
                      <a:pPr>
                        <a:buNone/>
                      </a:pPr>
                      <a:r>
                        <a:rPr lang="en-US" altLang="zh-CN"/>
                        <a:t>object.__mod__(self, other)</a:t>
                      </a:r>
                    </a:p>
                    <a:p>
                      <a:pPr>
                        <a:buNone/>
                      </a:pPr>
                      <a:r>
                        <a:rPr lang="en-US" altLang="zh-CN"/>
                        <a:t>object.__divmod__(self, other)</a:t>
                      </a:r>
                    </a:p>
                    <a:p>
                      <a:pPr>
                        <a:buNone/>
                      </a:pPr>
                      <a:r>
                        <a:rPr lang="en-US" altLang="zh-CN"/>
                        <a:t>object.__pow__(self, other[, modulo])</a:t>
                      </a:r>
                    </a:p>
                    <a:p>
                      <a:pPr>
                        <a:buNone/>
                      </a:pPr>
                      <a:r>
                        <a:rPr lang="en-US" altLang="zh-CN"/>
                        <a:t>object.__lshift__(self, other)</a:t>
                      </a:r>
                    </a:p>
                    <a:p>
                      <a:pPr>
                        <a:buNone/>
                      </a:pPr>
                      <a:r>
                        <a:rPr lang="en-US" altLang="zh-CN"/>
                        <a:t>object.__rshift__(self, other)</a:t>
                      </a:r>
                    </a:p>
                    <a:p>
                      <a:pPr>
                        <a:buNone/>
                      </a:pPr>
                      <a:r>
                        <a:rPr lang="en-US" altLang="zh-CN"/>
                        <a:t>object.__and__(self, other)</a:t>
                      </a:r>
                    </a:p>
                    <a:p>
                      <a:pPr>
                        <a:buNone/>
                      </a:pPr>
                      <a:r>
                        <a:rPr lang="en-US" altLang="zh-CN"/>
                        <a:t>object.__xor__(self, other)</a:t>
                      </a:r>
                    </a:p>
                    <a:p>
                      <a:pPr>
                        <a:buNone/>
                      </a:pPr>
                      <a:r>
                        <a:rPr lang="en-US" altLang="zh-CN"/>
                        <a:t>object.__or__(self, other)</a:t>
                      </a:r>
                    </a:p>
                  </a:txBody>
                  <a:tcPr/>
                </a:tc>
                <a:extLst>
                  <a:ext uri="{0D108BD9-81ED-4DB2-BD59-A6C34878D82A}">
                    <a16:rowId xmlns:a16="http://schemas.microsoft.com/office/drawing/2014/main" val="10001"/>
                  </a:ext>
                </a:extLst>
              </a:tr>
            </a:tbl>
          </a:graphicData>
        </a:graphic>
      </p:graphicFrame>
      <p:sp>
        <p:nvSpPr>
          <p:cNvPr id="9" name="文本框 8"/>
          <p:cNvSpPr txBox="1"/>
          <p:nvPr/>
        </p:nvSpPr>
        <p:spPr>
          <a:xfrm>
            <a:off x="5232400" y="2552065"/>
            <a:ext cx="6323330" cy="1753235"/>
          </a:xfrm>
          <a:prstGeom prst="rect">
            <a:avLst/>
          </a:prstGeom>
        </p:spPr>
        <p:txBody>
          <a:bodyPr wrap="square">
            <a:spAutoFit/>
          </a:bodyPr>
          <a:lstStyle/>
          <a:p>
            <a:pPr marL="0" indent="0" algn="l"/>
            <a:r>
              <a:rPr lang="en-US" altLang="zh-CN" b="0" i="0">
                <a:solidFill>
                  <a:srgbClr val="000000"/>
                </a:solidFill>
                <a:latin typeface="-apple-system"/>
                <a:ea typeface="-apple-system"/>
              </a:rPr>
              <a:t>These methods are called to implement the binary arithmetic operations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72AA"/>
                </a:solidFill>
                <a:latin typeface="Menlo"/>
                <a:ea typeface="Menlo"/>
                <a:hlinkClick r:id="rId3" tooltip="divmod"/>
              </a:rPr>
              <a:t>divmod()</a:t>
            </a:r>
            <a:r>
              <a:rPr lang="en-US" altLang="zh-CN" b="0" i="0">
                <a:solidFill>
                  <a:srgbClr val="000000"/>
                </a:solidFill>
                <a:latin typeface="-apple-system"/>
                <a:ea typeface="-apple-system"/>
              </a:rPr>
              <a:t>, </a:t>
            </a:r>
            <a:r>
              <a:rPr lang="en-US" altLang="zh-CN" sz="1600" b="0" i="0">
                <a:solidFill>
                  <a:srgbClr val="0072AA"/>
                </a:solidFill>
                <a:latin typeface="Menlo"/>
                <a:ea typeface="Menlo"/>
                <a:hlinkClick r:id="rId4" tooltip="pow"/>
              </a:rPr>
              <a:t>pow()</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0000"/>
                </a:solidFill>
                <a:latin typeface="Menlo"/>
                <a:ea typeface="Menlo"/>
              </a:rPr>
              <a:t>&lt;&lt;</a:t>
            </a:r>
            <a:r>
              <a:rPr lang="en-US" altLang="zh-CN" b="0" i="0">
                <a:solidFill>
                  <a:srgbClr val="000000"/>
                </a:solidFill>
                <a:latin typeface="-apple-system"/>
                <a:ea typeface="-apple-system"/>
              </a:rPr>
              <a:t>, </a:t>
            </a:r>
            <a:r>
              <a:rPr lang="en-US" altLang="zh-CN" sz="1600" b="0" i="0">
                <a:solidFill>
                  <a:srgbClr val="000000"/>
                </a:solidFill>
                <a:latin typeface="Menlo"/>
                <a:ea typeface="Menlo"/>
              </a:rPr>
              <a:t>&gt;&gt;</a:t>
            </a:r>
            <a:r>
              <a:rPr lang="en-US" altLang="zh-CN" b="0" i="0">
                <a:solidFill>
                  <a:srgbClr val="000000"/>
                </a:solidFill>
                <a:latin typeface="-apple-system"/>
                <a:ea typeface="-apple-system"/>
              </a:rPr>
              <a:t>, </a:t>
            </a:r>
            <a:r>
              <a:rPr lang="en-US" altLang="zh-CN" sz="1600" b="0" i="0">
                <a:solidFill>
                  <a:srgbClr val="000000"/>
                </a:solidFill>
                <a:latin typeface="Menlo"/>
                <a:ea typeface="Menlo"/>
              </a:rPr>
              <a:t>&amp;</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p>
          <a:p>
            <a:pPr marL="0" indent="0" algn="l"/>
            <a:endParaRPr lang="en-US" altLang="zh-CN" b="0" i="0">
              <a:solidFill>
                <a:srgbClr val="000000"/>
              </a:solidFill>
              <a:latin typeface="-apple-system"/>
              <a:ea typeface="-apple-system"/>
            </a:endParaRPr>
          </a:p>
          <a:p>
            <a:pPr marL="0" indent="0" algn="l"/>
            <a:r>
              <a:rPr lang="en-US" altLang="zh-CN" b="0" i="0">
                <a:solidFill>
                  <a:srgbClr val="000000"/>
                </a:solidFill>
                <a:latin typeface="-apple-system"/>
                <a:ea typeface="-apple-system"/>
              </a:rPr>
              <a:t>For instance, to evaluate the expression </a:t>
            </a:r>
            <a:r>
              <a:rPr lang="en-US" altLang="zh-CN" sz="1600" b="0" i="0">
                <a:solidFill>
                  <a:srgbClr val="000000"/>
                </a:solidFill>
                <a:latin typeface="Menlo"/>
                <a:ea typeface="Menlo"/>
              </a:rPr>
              <a:t>x + y</a:t>
            </a:r>
            <a:r>
              <a:rPr lang="en-US" altLang="zh-CN" b="0" i="0">
                <a:solidFill>
                  <a:srgbClr val="000000"/>
                </a:solidFill>
                <a:latin typeface="-apple-system"/>
                <a:ea typeface="-apple-system"/>
              </a:rPr>
              <a:t>, where </a:t>
            </a:r>
            <a:r>
              <a:rPr lang="en-US" altLang="zh-CN" b="0">
                <a:solidFill>
                  <a:srgbClr val="000000"/>
                </a:solidFill>
                <a:latin typeface="-apple-system"/>
                <a:ea typeface="-apple-system"/>
              </a:rPr>
              <a:t>x</a:t>
            </a:r>
            <a:r>
              <a:rPr lang="en-US" altLang="zh-CN" b="0" i="0">
                <a:solidFill>
                  <a:srgbClr val="000000"/>
                </a:solidFill>
                <a:latin typeface="-apple-system"/>
                <a:ea typeface="-apple-system"/>
              </a:rPr>
              <a:t> is an instance of a class that has an </a:t>
            </a:r>
            <a:r>
              <a:rPr lang="en-US" altLang="zh-CN" sz="1600" b="0" i="0">
                <a:solidFill>
                  <a:srgbClr val="0072AA"/>
                </a:solidFill>
                <a:latin typeface="Menlo"/>
                <a:ea typeface="Menlo"/>
                <a:hlinkClick r:id="rId5" tooltip="object.__add__"/>
              </a:rPr>
              <a:t>__add__()</a:t>
            </a:r>
            <a:r>
              <a:rPr lang="en-US" altLang="zh-CN" b="0" i="0">
                <a:solidFill>
                  <a:srgbClr val="000000"/>
                </a:solidFill>
                <a:latin typeface="-apple-system"/>
                <a:ea typeface="-apple-system"/>
              </a:rPr>
              <a:t> method, </a:t>
            </a:r>
          </a:p>
          <a:p>
            <a:pPr marL="0" indent="0" algn="l"/>
            <a:r>
              <a:rPr lang="en-US" altLang="zh-CN" sz="1600" b="0" i="0">
                <a:solidFill>
                  <a:srgbClr val="000000"/>
                </a:solidFill>
                <a:latin typeface="Menlo"/>
                <a:ea typeface="Menlo"/>
              </a:rPr>
              <a:t>type(x).__add__(x, y)</a:t>
            </a:r>
            <a:r>
              <a:rPr lang="en-US" altLang="zh-CN" b="0" i="0">
                <a:solidFill>
                  <a:srgbClr val="000000"/>
                </a:solidFill>
                <a:latin typeface="-apple-system"/>
                <a:ea typeface="-apple-system"/>
              </a:rPr>
              <a:t> is called.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393761"/>
            <a:ext cx="10515600" cy="833631"/>
          </a:xfrm>
        </p:spPr>
        <p:txBody>
          <a:bodyPr>
            <a:normAutofit fontScale="90000"/>
          </a:bodyPr>
          <a:lstStyle/>
          <a:p>
            <a:r>
              <a:rPr lang="en-US" altLang="zh-CN">
                <a:solidFill>
                  <a:srgbClr val="000000"/>
                </a:solidFill>
                <a:latin typeface="-apple-system"/>
                <a:ea typeface="-apple-system"/>
                <a:sym typeface="+mn-ea"/>
              </a:rPr>
              <a:t>Implement the binary arithmetic operations with reflected (swapped) operands</a:t>
            </a:r>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16</a:t>
            </a:fld>
            <a:endParaRPr lang="zh-CN" altLang="en-US"/>
          </a:p>
        </p:txBody>
      </p:sp>
      <p:sp>
        <p:nvSpPr>
          <p:cNvPr id="5" name="文本框 4"/>
          <p:cNvSpPr txBox="1"/>
          <p:nvPr/>
        </p:nvSpPr>
        <p:spPr>
          <a:xfrm>
            <a:off x="2215515" y="6368415"/>
            <a:ext cx="7760970" cy="489585"/>
          </a:xfrm>
          <a:prstGeom prst="rect">
            <a:avLst/>
          </a:prstGeom>
          <a:noFill/>
        </p:spPr>
        <p:txBody>
          <a:bodyPr wrap="square" rtlCol="0" anchor="t">
            <a:noAutofit/>
          </a:bodyPr>
          <a:lstStyle/>
          <a:p>
            <a:r>
              <a:rPr lang="en-US" altLang="zh-CN"/>
              <a:t>https://docs.python.org/3/reference/datamodel.html#emulating-numeric-types</a:t>
            </a:r>
            <a:endParaRPr lang="zh-CN" altLang="en-US"/>
          </a:p>
        </p:txBody>
      </p:sp>
      <p:graphicFrame>
        <p:nvGraphicFramePr>
          <p:cNvPr id="6" name="表格 5"/>
          <p:cNvGraphicFramePr/>
          <p:nvPr/>
        </p:nvGraphicFramePr>
        <p:xfrm>
          <a:off x="1198880" y="1594485"/>
          <a:ext cx="4266565" cy="4312920"/>
        </p:xfrm>
        <a:graphic>
          <a:graphicData uri="http://schemas.openxmlformats.org/drawingml/2006/table">
            <a:tbl>
              <a:tblPr firstRow="1" bandRow="1">
                <a:tableStyleId>{5C22544A-7EE6-4342-B048-85BDC9FD1C3A}</a:tableStyleId>
              </a:tblPr>
              <a:tblGrid>
                <a:gridCol w="4266565">
                  <a:extLst>
                    <a:ext uri="{9D8B030D-6E8A-4147-A177-3AD203B41FA5}">
                      <a16:colId xmlns:a16="http://schemas.microsoft.com/office/drawing/2014/main" val="20000"/>
                    </a:ext>
                  </a:extLst>
                </a:gridCol>
              </a:tblGrid>
              <a:tr h="381000">
                <a:tc>
                  <a:txBody>
                    <a:bodyPr/>
                    <a:lstStyle/>
                    <a:p>
                      <a:pPr>
                        <a:buNone/>
                      </a:pPr>
                      <a:endParaRPr lang="zh-CN" altLang="en-US"/>
                    </a:p>
                  </a:txBody>
                  <a:tcPr/>
                </a:tc>
                <a:extLst>
                  <a:ext uri="{0D108BD9-81ED-4DB2-BD59-A6C34878D82A}">
                    <a16:rowId xmlns:a16="http://schemas.microsoft.com/office/drawing/2014/main" val="10000"/>
                  </a:ext>
                </a:extLst>
              </a:tr>
              <a:tr h="381000">
                <a:tc>
                  <a:txBody>
                    <a:bodyPr/>
                    <a:lstStyle/>
                    <a:p>
                      <a:pPr>
                        <a:buNone/>
                      </a:pPr>
                      <a:r>
                        <a:rPr lang="en-US" altLang="zh-CN"/>
                        <a:t>object.__radd__(self, other)</a:t>
                      </a:r>
                    </a:p>
                    <a:p>
                      <a:pPr>
                        <a:buNone/>
                      </a:pPr>
                      <a:r>
                        <a:rPr lang="en-US" altLang="zh-CN"/>
                        <a:t>object.__rsub__(self, other)</a:t>
                      </a:r>
                    </a:p>
                    <a:p>
                      <a:pPr>
                        <a:buNone/>
                      </a:pPr>
                      <a:r>
                        <a:rPr lang="en-US" altLang="zh-CN"/>
                        <a:t>object.__rmul__(self, other)</a:t>
                      </a:r>
                    </a:p>
                    <a:p>
                      <a:pPr>
                        <a:buNone/>
                      </a:pPr>
                      <a:r>
                        <a:rPr lang="en-US" altLang="zh-CN"/>
                        <a:t>object.__rmatmul__(self, other)</a:t>
                      </a:r>
                    </a:p>
                    <a:p>
                      <a:pPr>
                        <a:buNone/>
                      </a:pPr>
                      <a:r>
                        <a:rPr lang="en-US" altLang="zh-CN"/>
                        <a:t>object.__rtruediv__(self, other)</a:t>
                      </a:r>
                    </a:p>
                    <a:p>
                      <a:pPr>
                        <a:buNone/>
                      </a:pPr>
                      <a:r>
                        <a:rPr lang="en-US" altLang="zh-CN"/>
                        <a:t>object.__rfloordiv__(self, other)</a:t>
                      </a:r>
                    </a:p>
                    <a:p>
                      <a:pPr>
                        <a:buNone/>
                      </a:pPr>
                      <a:r>
                        <a:rPr lang="en-US" altLang="zh-CN"/>
                        <a:t>object.__rmod__(self, other)</a:t>
                      </a:r>
                    </a:p>
                    <a:p>
                      <a:pPr>
                        <a:buNone/>
                      </a:pPr>
                      <a:r>
                        <a:rPr lang="en-US" altLang="zh-CN"/>
                        <a:t>object.__rdivmod__(self, other)</a:t>
                      </a:r>
                    </a:p>
                    <a:p>
                      <a:pPr>
                        <a:buNone/>
                      </a:pPr>
                      <a:r>
                        <a:rPr lang="en-US" altLang="zh-CN"/>
                        <a:t>object.__rpow__(self, other[, modulo])</a:t>
                      </a:r>
                    </a:p>
                    <a:p>
                      <a:pPr>
                        <a:buNone/>
                      </a:pPr>
                      <a:r>
                        <a:rPr lang="en-US" altLang="zh-CN"/>
                        <a:t>object.__rlshift__(self, other)</a:t>
                      </a:r>
                    </a:p>
                    <a:p>
                      <a:pPr>
                        <a:buNone/>
                      </a:pPr>
                      <a:r>
                        <a:rPr lang="en-US" altLang="zh-CN"/>
                        <a:t>object.__rrshift__(self, other)</a:t>
                      </a:r>
                    </a:p>
                    <a:p>
                      <a:pPr>
                        <a:buNone/>
                      </a:pPr>
                      <a:r>
                        <a:rPr lang="en-US" altLang="zh-CN"/>
                        <a:t>object.__rand__(self, other)</a:t>
                      </a:r>
                    </a:p>
                    <a:p>
                      <a:pPr>
                        <a:buNone/>
                      </a:pPr>
                      <a:r>
                        <a:rPr lang="en-US" altLang="zh-CN"/>
                        <a:t>object.__rxor__(self, other)</a:t>
                      </a:r>
                    </a:p>
                    <a:p>
                      <a:pPr>
                        <a:buNone/>
                      </a:pPr>
                      <a:r>
                        <a:rPr lang="en-US" altLang="zh-CN"/>
                        <a:t>object.__ror__(self, other)</a:t>
                      </a:r>
                    </a:p>
                  </a:txBody>
                  <a:tcPr/>
                </a:tc>
                <a:extLst>
                  <a:ext uri="{0D108BD9-81ED-4DB2-BD59-A6C34878D82A}">
                    <a16:rowId xmlns:a16="http://schemas.microsoft.com/office/drawing/2014/main" val="10001"/>
                  </a:ext>
                </a:extLst>
              </a:tr>
            </a:tbl>
          </a:graphicData>
        </a:graphic>
      </p:graphicFrame>
      <p:sp>
        <p:nvSpPr>
          <p:cNvPr id="9" name="文本框 8"/>
          <p:cNvSpPr txBox="1"/>
          <p:nvPr/>
        </p:nvSpPr>
        <p:spPr>
          <a:xfrm>
            <a:off x="5617845" y="1765935"/>
            <a:ext cx="5894705" cy="3952875"/>
          </a:xfrm>
          <a:prstGeom prst="rect">
            <a:avLst/>
          </a:prstGeom>
        </p:spPr>
        <p:txBody>
          <a:bodyPr wrap="square">
            <a:noAutofit/>
          </a:bodyPr>
          <a:lstStyle/>
          <a:p>
            <a:pPr marL="0" indent="0" algn="l"/>
            <a:r>
              <a:rPr lang="en-US" altLang="zh-CN" b="0" i="0">
                <a:solidFill>
                  <a:srgbClr val="000000"/>
                </a:solidFill>
                <a:latin typeface="-apple-system"/>
                <a:ea typeface="-apple-system"/>
              </a:rPr>
              <a:t>These methods are called to implement the binary arithmetic operations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72AA"/>
                </a:solidFill>
                <a:latin typeface="Menlo"/>
                <a:ea typeface="Menlo"/>
                <a:hlinkClick r:id="rId2" tooltip="divmod"/>
              </a:rPr>
              <a:t>divmod()</a:t>
            </a:r>
            <a:r>
              <a:rPr lang="en-US" altLang="zh-CN" b="0" i="0">
                <a:solidFill>
                  <a:srgbClr val="000000"/>
                </a:solidFill>
                <a:latin typeface="-apple-system"/>
                <a:ea typeface="-apple-system"/>
              </a:rPr>
              <a:t>, </a:t>
            </a:r>
            <a:r>
              <a:rPr lang="en-US" altLang="zh-CN" sz="1600" b="0" i="0">
                <a:solidFill>
                  <a:srgbClr val="0072AA"/>
                </a:solidFill>
                <a:latin typeface="Menlo"/>
                <a:ea typeface="Menlo"/>
                <a:hlinkClick r:id="rId3" tooltip="pow"/>
              </a:rPr>
              <a:t>pow()</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0000"/>
                </a:solidFill>
                <a:latin typeface="Menlo"/>
                <a:ea typeface="Menlo"/>
              </a:rPr>
              <a:t>&lt;&lt;</a:t>
            </a:r>
            <a:r>
              <a:rPr lang="en-US" altLang="zh-CN" b="0" i="0">
                <a:solidFill>
                  <a:srgbClr val="000000"/>
                </a:solidFill>
                <a:latin typeface="-apple-system"/>
                <a:ea typeface="-apple-system"/>
              </a:rPr>
              <a:t>, </a:t>
            </a:r>
            <a:r>
              <a:rPr lang="en-US" altLang="zh-CN" sz="1600" b="0" i="0">
                <a:solidFill>
                  <a:srgbClr val="000000"/>
                </a:solidFill>
                <a:latin typeface="Menlo"/>
                <a:ea typeface="Menlo"/>
              </a:rPr>
              <a:t>&gt;&gt;</a:t>
            </a:r>
            <a:r>
              <a:rPr lang="en-US" altLang="zh-CN" b="0" i="0">
                <a:solidFill>
                  <a:srgbClr val="000000"/>
                </a:solidFill>
                <a:latin typeface="-apple-system"/>
                <a:ea typeface="-apple-system"/>
              </a:rPr>
              <a:t>, </a:t>
            </a:r>
            <a:r>
              <a:rPr lang="en-US" altLang="zh-CN" sz="1600" b="0" i="0">
                <a:solidFill>
                  <a:srgbClr val="000000"/>
                </a:solidFill>
                <a:latin typeface="Menlo"/>
                <a:ea typeface="Menlo"/>
              </a:rPr>
              <a:t>&amp;</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a:t>
            </a:r>
            <a:r>
              <a:rPr lang="en-US" altLang="zh-CN" sz="1600" b="0" i="0">
                <a:solidFill>
                  <a:srgbClr val="000000"/>
                </a:solidFill>
                <a:latin typeface="Menlo"/>
                <a:ea typeface="Menlo"/>
              </a:rPr>
              <a:t>|</a:t>
            </a:r>
            <a:r>
              <a:rPr lang="en-US" altLang="zh-CN" b="0" i="0">
                <a:solidFill>
                  <a:srgbClr val="000000"/>
                </a:solidFill>
                <a:latin typeface="-apple-system"/>
                <a:ea typeface="-apple-system"/>
              </a:rPr>
              <a:t>) with reflected (swapped) operands. </a:t>
            </a:r>
          </a:p>
          <a:p>
            <a:pPr marL="0" indent="0" algn="l"/>
            <a:endParaRPr lang="en-US" altLang="zh-CN" b="0" i="0">
              <a:solidFill>
                <a:srgbClr val="000000"/>
              </a:solidFill>
              <a:latin typeface="-apple-system"/>
              <a:ea typeface="-apple-system"/>
            </a:endParaRPr>
          </a:p>
          <a:p>
            <a:pPr marL="0" indent="0" algn="l"/>
            <a:r>
              <a:rPr lang="en-US" altLang="zh-CN" b="0" i="0">
                <a:solidFill>
                  <a:srgbClr val="000000"/>
                </a:solidFill>
                <a:latin typeface="-apple-system"/>
                <a:ea typeface="-apple-system"/>
              </a:rPr>
              <a:t>These functions are only called if the left operand does not support the corresponding operation and the operands are of different types. </a:t>
            </a:r>
          </a:p>
          <a:p>
            <a:pPr marL="0" indent="0" algn="l"/>
            <a:endParaRPr lang="en-US" altLang="zh-CN" b="0" i="0">
              <a:solidFill>
                <a:srgbClr val="000000"/>
              </a:solidFill>
              <a:latin typeface="-apple-system"/>
              <a:ea typeface="-apple-system"/>
            </a:endParaRPr>
          </a:p>
          <a:p>
            <a:pPr marL="0" indent="0" algn="l"/>
            <a:r>
              <a:rPr lang="en-US" altLang="zh-CN" b="0" i="0">
                <a:solidFill>
                  <a:srgbClr val="000000"/>
                </a:solidFill>
                <a:latin typeface="-apple-system"/>
                <a:ea typeface="-apple-system"/>
              </a:rPr>
              <a:t>For instance, to evaluate the expression </a:t>
            </a:r>
            <a:r>
              <a:rPr lang="en-US" altLang="zh-CN" sz="1600" b="0" i="0">
                <a:solidFill>
                  <a:srgbClr val="000000"/>
                </a:solidFill>
                <a:latin typeface="Menlo"/>
                <a:ea typeface="Menlo"/>
              </a:rPr>
              <a:t>x - y</a:t>
            </a:r>
            <a:r>
              <a:rPr lang="en-US" altLang="zh-CN" b="0" i="0">
                <a:solidFill>
                  <a:srgbClr val="000000"/>
                </a:solidFill>
                <a:latin typeface="-apple-system"/>
                <a:ea typeface="-apple-system"/>
              </a:rPr>
              <a:t>, where </a:t>
            </a:r>
            <a:r>
              <a:rPr lang="en-US" altLang="zh-CN" b="0">
                <a:solidFill>
                  <a:srgbClr val="000000"/>
                </a:solidFill>
                <a:latin typeface="-apple-system"/>
                <a:ea typeface="-apple-system"/>
              </a:rPr>
              <a:t>y</a:t>
            </a:r>
            <a:r>
              <a:rPr lang="en-US" altLang="zh-CN" b="0" i="0">
                <a:solidFill>
                  <a:srgbClr val="000000"/>
                </a:solidFill>
                <a:latin typeface="-apple-system"/>
                <a:ea typeface="-apple-system"/>
              </a:rPr>
              <a:t> is an instance of a class that has an </a:t>
            </a:r>
            <a:r>
              <a:rPr lang="en-US" altLang="zh-CN" sz="1600" b="0" i="0">
                <a:solidFill>
                  <a:srgbClr val="0072AA"/>
                </a:solidFill>
                <a:latin typeface="Menlo"/>
                <a:ea typeface="Menlo"/>
                <a:hlinkClick r:id="rId4" tooltip="object.__rsub__"/>
              </a:rPr>
              <a:t>__rsub__()</a:t>
            </a:r>
            <a:r>
              <a:rPr lang="en-US" altLang="zh-CN" b="0" i="0">
                <a:solidFill>
                  <a:srgbClr val="000000"/>
                </a:solidFill>
                <a:latin typeface="-apple-system"/>
                <a:ea typeface="-apple-system"/>
              </a:rPr>
              <a:t> method, </a:t>
            </a:r>
            <a:r>
              <a:rPr lang="en-US" altLang="zh-CN" sz="1600" b="0" i="0">
                <a:solidFill>
                  <a:srgbClr val="000000"/>
                </a:solidFill>
                <a:latin typeface="Menlo"/>
                <a:ea typeface="Menlo"/>
              </a:rPr>
              <a:t>type(y).__rsub__(y, x)</a:t>
            </a:r>
            <a:r>
              <a:rPr lang="en-US" altLang="zh-CN" b="0" i="0">
                <a:solidFill>
                  <a:srgbClr val="000000"/>
                </a:solidFill>
                <a:latin typeface="-apple-system"/>
                <a:ea typeface="-apple-system"/>
              </a:rPr>
              <a:t> is called </a:t>
            </a:r>
          </a:p>
          <a:p>
            <a:pPr marL="0" indent="0" algn="l"/>
            <a:endParaRPr lang="en-US" altLang="zh-CN" b="0" i="0">
              <a:solidFill>
                <a:srgbClr val="000000"/>
              </a:solidFill>
              <a:latin typeface="-apple-system"/>
              <a:ea typeface="-apple-system"/>
            </a:endParaRPr>
          </a:p>
          <a:p>
            <a:pPr marL="0" indent="0" algn="l"/>
            <a:r>
              <a:rPr lang="en-US" altLang="zh-CN" b="0" i="0">
                <a:solidFill>
                  <a:srgbClr val="000000"/>
                </a:solidFill>
                <a:latin typeface="-apple-system"/>
                <a:ea typeface="-apple-system"/>
              </a:rPr>
              <a:t>if </a:t>
            </a:r>
            <a:r>
              <a:rPr lang="en-US" altLang="zh-CN" sz="1600" b="0" i="0">
                <a:solidFill>
                  <a:srgbClr val="000000"/>
                </a:solidFill>
                <a:latin typeface="Menlo"/>
                <a:ea typeface="Menlo"/>
              </a:rPr>
              <a:t>type(x).__sub__(x, y)</a:t>
            </a:r>
            <a:r>
              <a:rPr lang="en-US" altLang="zh-CN" b="0" i="0">
                <a:solidFill>
                  <a:srgbClr val="000000"/>
                </a:solidFill>
                <a:latin typeface="-apple-system"/>
                <a:ea typeface="-apple-system"/>
              </a:rPr>
              <a:t> returns </a:t>
            </a:r>
            <a:r>
              <a:rPr lang="en-US" altLang="zh-CN" sz="1600" b="0" i="0">
                <a:solidFill>
                  <a:srgbClr val="0072AA"/>
                </a:solidFill>
                <a:latin typeface="Menlo"/>
                <a:ea typeface="Menlo"/>
                <a:hlinkClick r:id="rId5" tooltip="NotImplemented"/>
              </a:rPr>
              <a:t>NotImplemented</a:t>
            </a:r>
            <a:r>
              <a:rPr lang="en-US" altLang="zh-CN" b="0" i="0">
                <a:solidFill>
                  <a:srgbClr val="000000"/>
                </a:solidFill>
                <a:latin typeface="-apple-system"/>
                <a:ea typeface="-apple-system"/>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06F4176-339E-4C4B-80E4-BBE9C4467EFE}" type="slidenum">
              <a:rPr lang="zh-CN" altLang="en-US" smtClean="0"/>
              <a:t>17</a:t>
            </a:fld>
            <a:endParaRPr lang="zh-CN" altLang="en-US"/>
          </a:p>
        </p:txBody>
      </p:sp>
      <p:sp>
        <p:nvSpPr>
          <p:cNvPr id="5" name="文本框 4"/>
          <p:cNvSpPr txBox="1"/>
          <p:nvPr/>
        </p:nvSpPr>
        <p:spPr>
          <a:xfrm>
            <a:off x="307340" y="1162685"/>
            <a:ext cx="5166995" cy="5097145"/>
          </a:xfrm>
          <a:prstGeom prst="rect">
            <a:avLst/>
          </a:prstGeom>
          <a:solidFill>
            <a:schemeClr val="tx1"/>
          </a:solidFill>
        </p:spPr>
        <p:txBody>
          <a:bodyPr>
            <a:noAutofit/>
          </a:bodyPr>
          <a:lstStyle/>
          <a:p>
            <a:pPr indent="0" fontAlgn="auto">
              <a:lnSpc>
                <a:spcPct val="100000"/>
              </a:lnSpc>
            </a:pPr>
            <a:r>
              <a:rPr lang="en-US" altLang="zh-CN" sz="1400" b="0">
                <a:solidFill>
                  <a:srgbClr val="569CD6"/>
                </a:solidFill>
                <a:latin typeface="Consolas" panose="020B0609020204030204"/>
                <a:ea typeface="Consolas" panose="020B0609020204030204"/>
              </a:rPr>
              <a:t>class </a:t>
            </a:r>
            <a:r>
              <a:rPr lang="en-US" altLang="zh-CN" sz="1400" b="0">
                <a:solidFill>
                  <a:srgbClr val="4EC9B0"/>
                </a:solidFill>
                <a:latin typeface="Consolas" panose="020B0609020204030204"/>
                <a:ea typeface="Consolas" panose="020B0609020204030204"/>
              </a:rPr>
              <a:t>MyTime</a:t>
            </a:r>
            <a:r>
              <a:rPr lang="en-US" altLang="zh-CN" sz="1400" b="0">
                <a:solidFill>
                  <a:srgbClr val="CCCCCC"/>
                </a:solidFill>
                <a:latin typeface="Consolas" panose="020B0609020204030204"/>
                <a:ea typeface="Consolas" panose="020B0609020204030204"/>
              </a:rPr>
              <a:t>:  #MyTime.py</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DCDCAA"/>
                </a:solidFill>
                <a:latin typeface="Consolas" panose="020B0609020204030204"/>
                <a:ea typeface="Consolas" panose="020B0609020204030204"/>
              </a:rPr>
              <a:t>__init__</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h</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0</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m</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0</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hours</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h</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minutes</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m</a:t>
            </a:r>
          </a:p>
          <a:p>
            <a:pPr indent="0" fontAlgn="auto">
              <a:lnSpc>
                <a:spcPct val="100000"/>
              </a:lnSpc>
            </a:pPr>
            <a:endParaRPr lang="en-US" altLang="zh-CN" sz="1400" b="0">
              <a:solidFill>
                <a:srgbClr val="9CDCFE"/>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DCDCAA"/>
                </a:solidFill>
                <a:latin typeface="Consolas" panose="020B0609020204030204"/>
                <a:ea typeface="Consolas" panose="020B0609020204030204"/>
              </a:rPr>
              <a:t>__add__</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other</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if </a:t>
            </a:r>
            <a:r>
              <a:rPr lang="en-US" altLang="zh-CN" sz="1400" b="0">
                <a:solidFill>
                  <a:srgbClr val="DCDCAA"/>
                </a:solidFill>
                <a:latin typeface="Consolas" panose="020B0609020204030204"/>
                <a:ea typeface="Consolas" panose="020B0609020204030204"/>
              </a:rPr>
              <a:t>isinstance</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other</a:t>
            </a:r>
            <a:r>
              <a:rPr lang="en-US" altLang="zh-CN" sz="1400" b="0">
                <a:solidFill>
                  <a:srgbClr val="CCCCCC"/>
                </a:solidFill>
                <a:latin typeface="Consolas" panose="020B0609020204030204"/>
                <a:ea typeface="Consolas" panose="020B0609020204030204"/>
              </a:rPr>
              <a:t>, </a:t>
            </a:r>
            <a:r>
              <a:rPr lang="en-US" altLang="zh-CN" sz="1400" b="0">
                <a:solidFill>
                  <a:srgbClr val="4EC9B0"/>
                </a:solidFill>
                <a:latin typeface="Consolas" panose="020B0609020204030204"/>
                <a:ea typeface="Consolas" panose="020B0609020204030204"/>
              </a:rPr>
              <a:t>int</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total_min</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minutes</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other</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new_hours</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hours</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total_min</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60</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new_minutes</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total_min</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60</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 </a:t>
            </a:r>
            <a:r>
              <a:rPr lang="en-US" altLang="zh-CN" sz="1400" b="0">
                <a:solidFill>
                  <a:srgbClr val="4EC9B0"/>
                </a:solidFill>
                <a:latin typeface="Consolas" panose="020B0609020204030204"/>
                <a:ea typeface="Consolas" panose="020B0609020204030204"/>
              </a:rPr>
              <a:t>MyTime</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new_hours</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new_minutes</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 </a:t>
            </a:r>
            <a:r>
              <a:rPr lang="en-US" altLang="zh-CN" sz="1400" b="0">
                <a:solidFill>
                  <a:srgbClr val="9CDCFE"/>
                </a:solidFill>
                <a:latin typeface="Consolas" panose="020B0609020204030204"/>
                <a:ea typeface="Consolas" panose="020B0609020204030204"/>
              </a:rPr>
              <a:t>NotImplemented</a:t>
            </a:r>
          </a:p>
          <a:p>
            <a:pPr indent="0" fontAlgn="auto">
              <a:lnSpc>
                <a:spcPct val="100000"/>
              </a:lnSpc>
            </a:pPr>
            <a:endParaRPr lang="en-US" altLang="zh-CN" sz="1400" b="0">
              <a:solidFill>
                <a:srgbClr val="9CDCFE"/>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a:t>
            </a: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__radd__</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 other</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a:t>
            </a:r>
            <a:r>
              <a:rPr lang="en-US" altLang="zh-CN" sz="1400" b="0">
                <a:solidFill>
                  <a:srgbClr val="CCCCCC"/>
                </a:solidFill>
                <a:latin typeface="Consolas" panose="020B0609020204030204"/>
                <a:ea typeface="Consolas" panose="020B0609020204030204"/>
              </a:rPr>
              <a:t> self.__add__(other)  </a:t>
            </a:r>
            <a:endParaRPr lang="en-US" altLang="zh-CN" sz="1400" b="0">
              <a:solidFill>
                <a:srgbClr val="6A9955"/>
              </a:solidFill>
              <a:latin typeface="Consolas" panose="020B0609020204030204"/>
              <a:ea typeface="Consolas" panose="020B0609020204030204"/>
            </a:endParaRPr>
          </a:p>
          <a:p>
            <a:pPr indent="0" fontAlgn="auto">
              <a:lnSpc>
                <a:spcPct val="100000"/>
              </a:lnSpc>
            </a:pPr>
            <a:endParaRPr lang="en-US" altLang="zh-CN" sz="1400" b="0">
              <a:solidFill>
                <a:srgbClr val="6A9955"/>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DCDCAA"/>
                </a:solidFill>
                <a:latin typeface="Consolas" panose="020B0609020204030204"/>
                <a:ea typeface="Consolas" panose="020B0609020204030204"/>
              </a:rPr>
              <a:t>__str__</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return </a:t>
            </a:r>
            <a:r>
              <a:rPr lang="en-US" altLang="zh-CN" sz="1200" b="0">
                <a:solidFill>
                  <a:srgbClr val="569CD6"/>
                </a:solidFill>
                <a:latin typeface="Consolas" panose="020B0609020204030204"/>
                <a:ea typeface="Consolas" panose="020B0609020204030204"/>
              </a:rPr>
              <a:t>f</a:t>
            </a:r>
            <a:r>
              <a:rPr lang="en-US" altLang="zh-CN" sz="1200" b="0">
                <a:solidFill>
                  <a:srgbClr val="CE9178"/>
                </a:solidFill>
                <a:latin typeface="Consolas" panose="020B0609020204030204"/>
                <a:ea typeface="Consolas" panose="020B0609020204030204"/>
              </a:rPr>
              <a:t>"</a:t>
            </a:r>
            <a:r>
              <a:rPr lang="en-US" altLang="zh-CN" sz="1200" b="0">
                <a:solidFill>
                  <a:srgbClr val="569CD6"/>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self</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hours</a:t>
            </a:r>
            <a:r>
              <a:rPr lang="en-US" altLang="zh-CN" sz="1200" b="0">
                <a:solidFill>
                  <a:srgbClr val="569CD6"/>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 hours and </a:t>
            </a:r>
            <a:r>
              <a:rPr lang="en-US" altLang="zh-CN" sz="1200" b="0">
                <a:solidFill>
                  <a:srgbClr val="569CD6"/>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self</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minutes</a:t>
            </a:r>
            <a:r>
              <a:rPr lang="en-US" altLang="zh-CN" sz="1200" b="0">
                <a:solidFill>
                  <a:srgbClr val="569CD6"/>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 minutes."</a:t>
            </a:r>
          </a:p>
          <a:p>
            <a:pPr indent="0" fontAlgn="auto">
              <a:lnSpc>
                <a:spcPct val="100000"/>
              </a:lnSpc>
            </a:pPr>
            <a:endParaRPr lang="en-US" altLang="zh-CN" sz="1400" b="0">
              <a:solidFill>
                <a:srgbClr val="CE9178"/>
              </a:solidFill>
              <a:latin typeface="Consolas" panose="020B0609020204030204"/>
              <a:ea typeface="Consolas" panose="020B0609020204030204"/>
            </a:endParaRPr>
          </a:p>
          <a:p>
            <a:pPr indent="0" fontAlgn="auto">
              <a:lnSpc>
                <a:spcPct val="100000"/>
              </a:lnSpc>
            </a:pPr>
            <a:r>
              <a:rPr lang="en-US" altLang="zh-CN" sz="1400" b="0">
                <a:solidFill>
                  <a:srgbClr val="C586C0"/>
                </a:solidFill>
                <a:latin typeface="Consolas" panose="020B0609020204030204"/>
                <a:ea typeface="Consolas" panose="020B0609020204030204"/>
              </a:rPr>
              <a:t>if</a:t>
            </a:r>
            <a:r>
              <a:rPr lang="en-US" altLang="zh-CN" sz="1400" b="0">
                <a:solidFill>
                  <a:srgbClr val="9CDCFE"/>
                </a:solidFill>
                <a:latin typeface="Consolas" panose="020B0609020204030204"/>
                <a:ea typeface="Consolas" panose="020B0609020204030204"/>
              </a:rPr>
              <a:t>__name__</a:t>
            </a:r>
            <a:r>
              <a:rPr lang="en-US" altLang="zh-CN" sz="1400" b="0">
                <a:solidFill>
                  <a:srgbClr val="D4D4D4"/>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"__main__"</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mt</a:t>
            </a:r>
            <a:r>
              <a:rPr lang="en-US" altLang="zh-CN" sz="1400" b="0">
                <a:solidFill>
                  <a:srgbClr val="D4D4D4"/>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MyTime</a:t>
            </a:r>
            <a:r>
              <a:rPr lang="en-US" altLang="zh-CN" sz="1400" b="0">
                <a:solidFill>
                  <a:srgbClr val="CCCCCC"/>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a:t>
            </a:r>
            <a:r>
              <a:rPr lang="en-US" altLang="zh-CN" sz="1400" b="0">
                <a:solidFill>
                  <a:srgbClr val="CCCCCC"/>
                </a:solidFill>
                <a:latin typeface="Consolas" panose="020B0609020204030204"/>
                <a:ea typeface="Consolas" panose="020B0609020204030204"/>
              </a:rPr>
              <a:t>, </a:t>
            </a:r>
            <a:r>
              <a:rPr lang="en-US" altLang="zh-CN" sz="1400" b="0">
                <a:solidFill>
                  <a:srgbClr val="B5CEA8"/>
                </a:solidFill>
                <a:latin typeface="Consolas" panose="020B0609020204030204"/>
                <a:ea typeface="Consolas" panose="020B0609020204030204"/>
              </a:rPr>
              <a:t>59</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mt</a:t>
            </a:r>
            <a:r>
              <a:rPr lang="en-US" altLang="zh-CN" sz="1400" b="0">
                <a:solidFill>
                  <a:srgbClr val="DCDCAA"/>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2</a:t>
            </a:r>
            <a:r>
              <a:rPr lang="en-US" altLang="zh-CN" sz="1400" b="0">
                <a:solidFill>
                  <a:srgbClr val="CCCCCC"/>
                </a:solidFill>
                <a:latin typeface="Consolas" panose="020B0609020204030204"/>
                <a:ea typeface="Consolas" panose="020B0609020204030204"/>
              </a:rPr>
              <a:t>)    </a:t>
            </a:r>
            <a:endParaRPr lang="en-US" altLang="zh-CN" sz="1400" b="0">
              <a:solidFill>
                <a:srgbClr val="6A9955"/>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a:t>
            </a:r>
            <a:r>
              <a:rPr lang="en-US" altLang="zh-CN" sz="1400" b="0">
                <a:solidFill>
                  <a:srgbClr val="CCCCCC"/>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mt</a:t>
            </a:r>
            <a:r>
              <a:rPr lang="en-US" altLang="zh-CN" sz="1400" b="0">
                <a:solidFill>
                  <a:srgbClr val="CCCCCC"/>
                </a:solidFill>
                <a:latin typeface="Consolas" panose="020B0609020204030204"/>
                <a:ea typeface="Consolas" panose="020B0609020204030204"/>
              </a:rPr>
              <a:t>)    </a:t>
            </a:r>
            <a:endParaRPr lang="en-US" altLang="zh-CN" sz="1400" b="0">
              <a:solidFill>
                <a:srgbClr val="6A9955"/>
              </a:solidFill>
              <a:latin typeface="Consolas" panose="020B0609020204030204"/>
              <a:ea typeface="Consolas" panose="020B0609020204030204"/>
            </a:endParaRPr>
          </a:p>
        </p:txBody>
      </p:sp>
      <p:sp>
        <p:nvSpPr>
          <p:cNvPr id="6" name="文本框 5"/>
          <p:cNvSpPr txBox="1"/>
          <p:nvPr/>
        </p:nvSpPr>
        <p:spPr>
          <a:xfrm>
            <a:off x="5606415" y="125095"/>
            <a:ext cx="6513195" cy="6292850"/>
          </a:xfrm>
          <a:prstGeom prst="rect">
            <a:avLst/>
          </a:prstGeom>
          <a:solidFill>
            <a:schemeClr val="tx1"/>
          </a:solidFill>
        </p:spPr>
        <p:txBody>
          <a:bodyPr wrap="square">
            <a:spAutoFit/>
          </a:bodyPr>
          <a:lstStyle/>
          <a:p>
            <a:pPr indent="0" fontAlgn="auto">
              <a:lnSpc>
                <a:spcPct val="100000"/>
              </a:lnSpc>
            </a:pPr>
            <a:r>
              <a:rPr lang="en-US" altLang="zh-CN" sz="1300" b="0">
                <a:solidFill>
                  <a:srgbClr val="C586C0"/>
                </a:solidFill>
                <a:latin typeface="Consolas" panose="020B0609020204030204"/>
                <a:ea typeface="Consolas" panose="020B0609020204030204"/>
              </a:rPr>
              <a:t>#include </a:t>
            </a:r>
            <a:r>
              <a:rPr lang="en-US" altLang="zh-CN" sz="1300" b="0">
                <a:solidFill>
                  <a:srgbClr val="CE9178"/>
                </a:solidFill>
                <a:latin typeface="Consolas" panose="020B0609020204030204"/>
                <a:ea typeface="Consolas" panose="020B0609020204030204"/>
              </a:rPr>
              <a:t>&lt;iostream&gt;   //MyTime.cpp</a:t>
            </a:r>
          </a:p>
          <a:p>
            <a:pPr indent="0" fontAlgn="auto">
              <a:lnSpc>
                <a:spcPct val="100000"/>
              </a:lnSpc>
            </a:pPr>
            <a:r>
              <a:rPr lang="en-US" altLang="zh-CN" sz="1300" b="0">
                <a:solidFill>
                  <a:srgbClr val="569CD6"/>
                </a:solidFill>
                <a:latin typeface="Consolas" panose="020B0609020204030204"/>
                <a:ea typeface="Consolas" panose="020B0609020204030204"/>
              </a:rPr>
              <a:t>class </a:t>
            </a:r>
            <a:r>
              <a:rPr lang="en-US" altLang="zh-CN" sz="1300" b="0">
                <a:solidFill>
                  <a:srgbClr val="4EC9B0"/>
                </a:solidFill>
                <a:latin typeface="Consolas" panose="020B0609020204030204"/>
                <a:ea typeface="Consolas" panose="020B0609020204030204"/>
              </a:rPr>
              <a:t>MyTime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int </a:t>
            </a:r>
            <a:r>
              <a:rPr lang="en-US" altLang="zh-CN" sz="1300" b="0">
                <a:solidFill>
                  <a:srgbClr val="9CDCFE"/>
                </a:solidFill>
                <a:latin typeface="Consolas" panose="020B0609020204030204"/>
                <a:ea typeface="Consolas" panose="020B0609020204030204"/>
              </a:rPr>
              <a:t>hours</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int </a:t>
            </a:r>
            <a:r>
              <a:rPr lang="en-US" altLang="zh-CN" sz="1300" b="0">
                <a:solidFill>
                  <a:srgbClr val="9CDCFE"/>
                </a:solidFill>
                <a:latin typeface="Consolas" panose="020B0609020204030204"/>
                <a:ea typeface="Consolas" panose="020B0609020204030204"/>
              </a:rPr>
              <a:t>minutes</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public:</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MyTime</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hours</a:t>
            </a:r>
            <a:r>
              <a:rPr lang="en-US" altLang="zh-CN" sz="1300" b="0">
                <a:solidFill>
                  <a:srgbClr val="CCCCCC"/>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0</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minutes</a:t>
            </a:r>
            <a:r>
              <a:rPr lang="en-US" altLang="zh-CN" sz="1300" b="0">
                <a:solidFill>
                  <a:srgbClr val="CCCCCC"/>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0</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MyTime</a:t>
            </a:r>
            <a:r>
              <a:rPr lang="en-US" altLang="zh-CN" sz="1300" b="0">
                <a:solidFill>
                  <a:srgbClr val="CCCCCC"/>
                </a:solidFill>
                <a:latin typeface="Consolas" panose="020B0609020204030204"/>
                <a:ea typeface="Consolas" panose="020B0609020204030204"/>
              </a:rPr>
              <a:t>(</a:t>
            </a:r>
            <a:r>
              <a:rPr lang="en-US" altLang="zh-CN" sz="1300" b="0">
                <a:solidFill>
                  <a:srgbClr val="569CD6"/>
                </a:solidFill>
                <a:latin typeface="Consolas" panose="020B0609020204030204"/>
                <a:ea typeface="Consolas" panose="020B0609020204030204"/>
              </a:rPr>
              <a:t>int </a:t>
            </a:r>
            <a:r>
              <a:rPr lang="en-US" altLang="zh-CN" sz="1300" b="0">
                <a:solidFill>
                  <a:srgbClr val="9CDCFE"/>
                </a:solidFill>
                <a:latin typeface="Consolas" panose="020B0609020204030204"/>
                <a:ea typeface="Consolas" panose="020B0609020204030204"/>
              </a:rPr>
              <a:t>h</a:t>
            </a: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int </a:t>
            </a:r>
            <a:r>
              <a:rPr lang="en-US" altLang="zh-CN" sz="1300" b="0">
                <a:solidFill>
                  <a:srgbClr val="9CDCFE"/>
                </a:solidFill>
                <a:latin typeface="Consolas" panose="020B0609020204030204"/>
                <a:ea typeface="Consolas" panose="020B0609020204030204"/>
              </a:rPr>
              <a:t>m</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hours</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h</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minutes</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m</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MyTime </a:t>
            </a:r>
            <a:r>
              <a:rPr lang="en-US" altLang="zh-CN" sz="1300" b="0">
                <a:solidFill>
                  <a:srgbClr val="DCDCAA"/>
                </a:solidFill>
                <a:latin typeface="Consolas" panose="020B0609020204030204"/>
                <a:ea typeface="Consolas" panose="020B0609020204030204"/>
              </a:rPr>
              <a:t>operator+</a:t>
            </a:r>
            <a:r>
              <a:rPr lang="en-US" altLang="zh-CN" sz="1300" b="0">
                <a:solidFill>
                  <a:srgbClr val="CCCCCC"/>
                </a:solidFill>
                <a:latin typeface="Consolas" panose="020B0609020204030204"/>
                <a:ea typeface="Consolas" panose="020B0609020204030204"/>
              </a:rPr>
              <a:t>(</a:t>
            </a:r>
            <a:r>
              <a:rPr lang="en-US" altLang="zh-CN" sz="1300" b="0">
                <a:solidFill>
                  <a:srgbClr val="569CD6"/>
                </a:solidFill>
                <a:latin typeface="Consolas" panose="020B0609020204030204"/>
                <a:ea typeface="Consolas" panose="020B0609020204030204"/>
              </a:rPr>
              <a:t>int </a:t>
            </a:r>
            <a:r>
              <a:rPr lang="en-US" altLang="zh-CN" sz="1300" b="0">
                <a:solidFill>
                  <a:srgbClr val="9CDCFE"/>
                </a:solidFill>
                <a:latin typeface="Consolas" panose="020B0609020204030204"/>
                <a:ea typeface="Consolas" panose="020B0609020204030204"/>
              </a:rPr>
              <a:t>m</a:t>
            </a: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const</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MyTime </a:t>
            </a:r>
            <a:r>
              <a:rPr lang="en-US" altLang="zh-CN" sz="1300" b="0">
                <a:solidFill>
                  <a:srgbClr val="9CDCFE"/>
                </a:solidFill>
                <a:latin typeface="Consolas" panose="020B0609020204030204"/>
                <a:ea typeface="Consolas" panose="020B0609020204030204"/>
              </a:rPr>
              <a:t>sum</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sum</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minutes</a:t>
            </a:r>
            <a:r>
              <a:rPr lang="en-US" altLang="zh-CN" sz="1300" b="0">
                <a:solidFill>
                  <a:srgbClr val="D4D4D4"/>
                </a:solidFill>
                <a:latin typeface="Consolas" panose="020B0609020204030204"/>
                <a:ea typeface="Consolas" panose="020B0609020204030204"/>
              </a:rPr>
              <a:t>=</a:t>
            </a:r>
            <a:r>
              <a:rPr lang="en-US" altLang="zh-CN" sz="1300" b="0">
                <a:solidFill>
                  <a:srgbClr val="569CD6"/>
                </a:solidFill>
                <a:latin typeface="Consolas" panose="020B0609020204030204"/>
                <a:ea typeface="Consolas" panose="020B0609020204030204"/>
              </a:rPr>
              <a:t>this</a:t>
            </a:r>
            <a:r>
              <a:rPr lang="en-US" altLang="zh-CN" sz="1300" b="0">
                <a:solidFill>
                  <a:srgbClr val="CCCCCC"/>
                </a:solidFill>
                <a:latin typeface="Consolas" panose="020B0609020204030204"/>
                <a:ea typeface="Consolas" panose="020B0609020204030204"/>
              </a:rPr>
              <a:t>-&gt;</a:t>
            </a:r>
            <a:r>
              <a:rPr lang="en-US" altLang="zh-CN" sz="1300" b="0">
                <a:solidFill>
                  <a:srgbClr val="9CDCFE"/>
                </a:solidFill>
                <a:latin typeface="Consolas" panose="020B0609020204030204"/>
                <a:ea typeface="Consolas" panose="020B0609020204030204"/>
              </a:rPr>
              <a:t>minutes</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m</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sum</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hours</a:t>
            </a:r>
            <a:r>
              <a:rPr lang="en-US" altLang="zh-CN" sz="1300" b="0">
                <a:solidFill>
                  <a:srgbClr val="D4D4D4"/>
                </a:solidFill>
                <a:latin typeface="Consolas" panose="020B0609020204030204"/>
                <a:ea typeface="Consolas" panose="020B0609020204030204"/>
              </a:rPr>
              <a:t>=</a:t>
            </a:r>
            <a:r>
              <a:rPr lang="en-US" altLang="zh-CN" sz="1300" b="0">
                <a:solidFill>
                  <a:srgbClr val="569CD6"/>
                </a:solidFill>
                <a:latin typeface="Consolas" panose="020B0609020204030204"/>
                <a:ea typeface="Consolas" panose="020B0609020204030204"/>
              </a:rPr>
              <a:t>this</a:t>
            </a:r>
            <a:r>
              <a:rPr lang="en-US" altLang="zh-CN" sz="1300" b="0">
                <a:solidFill>
                  <a:srgbClr val="CCCCCC"/>
                </a:solidFill>
                <a:latin typeface="Consolas" panose="020B0609020204030204"/>
                <a:ea typeface="Consolas" panose="020B0609020204030204"/>
              </a:rPr>
              <a:t>-&gt;</a:t>
            </a:r>
            <a:r>
              <a:rPr lang="en-US" altLang="zh-CN" sz="1300" b="0">
                <a:solidFill>
                  <a:srgbClr val="9CDCFE"/>
                </a:solidFill>
                <a:latin typeface="Consolas" panose="020B0609020204030204"/>
                <a:ea typeface="Consolas" panose="020B0609020204030204"/>
              </a:rPr>
              <a:t>hours</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sum</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hours</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sum</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minutes</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60</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sum</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minutes</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60</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return </a:t>
            </a:r>
            <a:r>
              <a:rPr lang="en-US" altLang="zh-CN" sz="1300" b="0">
                <a:solidFill>
                  <a:srgbClr val="9CDCFE"/>
                </a:solidFill>
                <a:latin typeface="Consolas" panose="020B0609020204030204"/>
                <a:ea typeface="Consolas" panose="020B0609020204030204"/>
              </a:rPr>
              <a:t>sum</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friend </a:t>
            </a:r>
            <a:r>
              <a:rPr lang="en-US" altLang="zh-CN" sz="1300" b="0">
                <a:solidFill>
                  <a:srgbClr val="4EC9B0"/>
                </a:solidFill>
                <a:latin typeface="Consolas" panose="020B0609020204030204"/>
                <a:ea typeface="Consolas" panose="020B0609020204030204"/>
              </a:rPr>
              <a:t>MyTime</a:t>
            </a:r>
            <a:r>
              <a:rPr lang="en-US" altLang="zh-CN" sz="1300" b="0">
                <a:solidFill>
                  <a:srgbClr val="DCDCAA"/>
                </a:solidFill>
                <a:latin typeface="Consolas" panose="020B0609020204030204"/>
                <a:ea typeface="Consolas" panose="020B0609020204030204"/>
              </a:rPr>
              <a:t>operator+</a:t>
            </a:r>
            <a:r>
              <a:rPr lang="en-US" altLang="zh-CN" sz="1300" b="0">
                <a:solidFill>
                  <a:srgbClr val="CCCCCC"/>
                </a:solidFill>
                <a:latin typeface="Consolas" panose="020B0609020204030204"/>
                <a:ea typeface="Consolas" panose="020B0609020204030204"/>
              </a:rPr>
              <a:t>(</a:t>
            </a:r>
            <a:r>
              <a:rPr lang="en-US" altLang="zh-CN" sz="1300" b="0">
                <a:solidFill>
                  <a:srgbClr val="569CD6"/>
                </a:solidFill>
                <a:latin typeface="Consolas" panose="020B0609020204030204"/>
                <a:ea typeface="Consolas" panose="020B0609020204030204"/>
              </a:rPr>
              <a:t>int </a:t>
            </a:r>
            <a:r>
              <a:rPr lang="en-US" altLang="zh-CN" sz="1300" b="0">
                <a:solidFill>
                  <a:srgbClr val="9CDCFE"/>
                </a:solidFill>
                <a:latin typeface="Consolas" panose="020B0609020204030204"/>
                <a:ea typeface="Consolas" panose="020B0609020204030204"/>
              </a:rPr>
              <a:t>m</a:t>
            </a: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const </a:t>
            </a:r>
            <a:r>
              <a:rPr lang="en-US" altLang="zh-CN" sz="1300" b="0">
                <a:solidFill>
                  <a:srgbClr val="4EC9B0"/>
                </a:solidFill>
                <a:latin typeface="Consolas" panose="020B0609020204030204"/>
                <a:ea typeface="Consolas" panose="020B0609020204030204"/>
              </a:rPr>
              <a:t>MyTime</a:t>
            </a:r>
            <a:r>
              <a:rPr lang="en-US" altLang="zh-CN" sz="1300" b="0">
                <a:solidFill>
                  <a:srgbClr val="569CD6"/>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t</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return </a:t>
            </a:r>
            <a:r>
              <a:rPr lang="en-US" altLang="zh-CN" sz="1300" b="0">
                <a:solidFill>
                  <a:srgbClr val="9CDCFE"/>
                </a:solidFill>
                <a:latin typeface="Consolas" panose="020B0609020204030204"/>
                <a:ea typeface="Consolas" panose="020B0609020204030204"/>
              </a:rPr>
              <a:t>t</a:t>
            </a:r>
            <a:r>
              <a:rPr lang="en-US" altLang="zh-CN" sz="1300" b="0">
                <a:solidFill>
                  <a:srgbClr val="DCDCAA"/>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m</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friend </a:t>
            </a:r>
            <a:r>
              <a:rPr lang="en-US" altLang="zh-CN" sz="1300" b="0">
                <a:solidFill>
                  <a:srgbClr val="4EC9B0"/>
                </a:solidFill>
                <a:latin typeface="Consolas" panose="020B0609020204030204"/>
                <a:ea typeface="Consolas" panose="020B0609020204030204"/>
              </a:rPr>
              <a:t>std</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ostream</a:t>
            </a:r>
            <a:r>
              <a:rPr lang="en-US" altLang="zh-CN" sz="1300" b="0">
                <a:solidFill>
                  <a:srgbClr val="569CD6"/>
                </a:solidFill>
                <a:latin typeface="Consolas" panose="020B0609020204030204"/>
                <a:ea typeface="Consolas" panose="020B0609020204030204"/>
              </a:rPr>
              <a:t>&amp; </a:t>
            </a:r>
            <a:r>
              <a:rPr lang="en-US" altLang="zh-CN" sz="1300" b="0">
                <a:solidFill>
                  <a:srgbClr val="DCDCAA"/>
                </a:solidFill>
                <a:latin typeface="Consolas" panose="020B0609020204030204"/>
                <a:ea typeface="Consolas" panose="020B0609020204030204"/>
              </a:rPr>
              <a:t>operator&lt;&lt;</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std</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ostream</a:t>
            </a:r>
            <a:r>
              <a:rPr lang="en-US" altLang="zh-CN" sz="1300" b="0">
                <a:solidFill>
                  <a:srgbClr val="569CD6"/>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os</a:t>
            </a: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const </a:t>
            </a:r>
            <a:r>
              <a:rPr lang="en-US" altLang="zh-CN" sz="1300" b="0">
                <a:solidFill>
                  <a:srgbClr val="4EC9B0"/>
                </a:solidFill>
                <a:latin typeface="Consolas" panose="020B0609020204030204"/>
                <a:ea typeface="Consolas" panose="020B0609020204030204"/>
              </a:rPr>
              <a:t>MyTime</a:t>
            </a:r>
            <a:r>
              <a:rPr lang="en-US" altLang="zh-CN" sz="1300" b="0">
                <a:solidFill>
                  <a:srgbClr val="569CD6"/>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t</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std</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string </a:t>
            </a:r>
            <a:r>
              <a:rPr lang="en-US" altLang="zh-CN" sz="1300" b="0">
                <a:solidFill>
                  <a:srgbClr val="9CDCFE"/>
                </a:solidFill>
                <a:latin typeface="Consolas" panose="020B0609020204030204"/>
                <a:ea typeface="Consolas" panose="020B0609020204030204"/>
              </a:rPr>
              <a:t>str</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std</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to_string</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t</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hours</a:t>
            </a: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 hours and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std</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to_string</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t</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minutes</a:t>
            </a: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 minutes."</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os</a:t>
            </a:r>
            <a:r>
              <a:rPr lang="en-US" altLang="zh-CN" sz="1300" b="0">
                <a:solidFill>
                  <a:srgbClr val="DCDCAA"/>
                </a:solidFill>
                <a:latin typeface="Consolas" panose="020B0609020204030204"/>
                <a:ea typeface="Consolas" panose="020B0609020204030204"/>
              </a:rPr>
              <a:t>&lt;&lt;</a:t>
            </a:r>
            <a:r>
              <a:rPr lang="en-US" altLang="zh-CN" sz="1300" b="0">
                <a:solidFill>
                  <a:srgbClr val="9CDCFE"/>
                </a:solidFill>
                <a:latin typeface="Consolas" panose="020B0609020204030204"/>
                <a:ea typeface="Consolas" panose="020B0609020204030204"/>
              </a:rPr>
              <a:t>str</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return </a:t>
            </a:r>
            <a:r>
              <a:rPr lang="en-US" altLang="zh-CN" sz="1300" b="0">
                <a:solidFill>
                  <a:srgbClr val="9CDCFE"/>
                </a:solidFill>
                <a:latin typeface="Consolas" panose="020B0609020204030204"/>
                <a:ea typeface="Consolas" panose="020B0609020204030204"/>
              </a:rPr>
              <a:t>os</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int </a:t>
            </a:r>
            <a:r>
              <a:rPr lang="en-US" altLang="zh-CN" sz="1300" b="0">
                <a:solidFill>
                  <a:srgbClr val="DCDCAA"/>
                </a:solidFill>
                <a:latin typeface="Consolas" panose="020B0609020204030204"/>
                <a:ea typeface="Consolas" panose="020B0609020204030204"/>
              </a:rPr>
              <a:t>main</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MyTime </a:t>
            </a:r>
            <a:r>
              <a:rPr lang="en-US" altLang="zh-CN" sz="1300" b="0">
                <a:solidFill>
                  <a:srgbClr val="9CDCFE"/>
                </a:solidFill>
                <a:latin typeface="Consolas" panose="020B0609020204030204"/>
                <a:ea typeface="Consolas" panose="020B0609020204030204"/>
              </a:rPr>
              <a:t>mt</a:t>
            </a:r>
            <a:r>
              <a:rPr lang="en-US" altLang="zh-CN" sz="1300" b="0">
                <a:solidFill>
                  <a:srgbClr val="CCCCCC"/>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1</a:t>
            </a:r>
            <a:r>
              <a:rPr lang="en-US" altLang="zh-CN" sz="1300" b="0">
                <a:solidFill>
                  <a:srgbClr val="CCCCCC"/>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59</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std</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cout</a:t>
            </a:r>
            <a:r>
              <a:rPr lang="en-US" altLang="zh-CN" sz="1300" b="0">
                <a:solidFill>
                  <a:srgbClr val="DCDCAA"/>
                </a:solidFill>
                <a:latin typeface="Consolas" panose="020B0609020204030204"/>
                <a:ea typeface="Consolas" panose="020B0609020204030204"/>
              </a:rPr>
              <a:t>&lt;&lt;</a:t>
            </a:r>
            <a:r>
              <a:rPr lang="en-US" altLang="zh-CN" sz="1300" b="0">
                <a:solidFill>
                  <a:srgbClr val="9CDCFE"/>
                </a:solidFill>
                <a:latin typeface="Consolas" panose="020B0609020204030204"/>
                <a:ea typeface="Consolas" panose="020B0609020204030204"/>
              </a:rPr>
              <a:t>mt</a:t>
            </a:r>
            <a:r>
              <a:rPr lang="en-US" altLang="zh-CN" sz="1300" b="0">
                <a:solidFill>
                  <a:srgbClr val="DCDCAA"/>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2</a:t>
            </a:r>
            <a:r>
              <a:rPr lang="en-US" altLang="zh-CN" sz="1300" b="0">
                <a:solidFill>
                  <a:srgbClr val="DCDCAA"/>
                </a:solidFill>
                <a:latin typeface="Consolas" panose="020B0609020204030204"/>
                <a:ea typeface="Consolas" panose="020B0609020204030204"/>
              </a:rPr>
              <a:t>&lt;&lt;</a:t>
            </a:r>
            <a:r>
              <a:rPr lang="en-US" altLang="zh-CN" sz="1300" b="0">
                <a:solidFill>
                  <a:srgbClr val="4EC9B0"/>
                </a:solidFill>
                <a:latin typeface="Consolas" panose="020B0609020204030204"/>
                <a:ea typeface="Consolas" panose="020B0609020204030204"/>
              </a:rPr>
              <a:t>std</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endl</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std</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cout</a:t>
            </a:r>
            <a:r>
              <a:rPr lang="en-US" altLang="zh-CN" sz="1300" b="0">
                <a:solidFill>
                  <a:srgbClr val="DCDCAA"/>
                </a:solidFill>
                <a:latin typeface="Consolas" panose="020B0609020204030204"/>
                <a:ea typeface="Consolas" panose="020B0609020204030204"/>
              </a:rPr>
              <a:t>&lt;&lt;</a:t>
            </a:r>
            <a:r>
              <a:rPr lang="en-US" altLang="zh-CN" sz="1300" b="0">
                <a:solidFill>
                  <a:srgbClr val="B5CEA8"/>
                </a:solidFill>
                <a:latin typeface="Consolas" panose="020B0609020204030204"/>
                <a:ea typeface="Consolas" panose="020B0609020204030204"/>
              </a:rPr>
              <a:t>1</a:t>
            </a:r>
            <a:r>
              <a:rPr lang="en-US" altLang="zh-CN" sz="1300" b="0">
                <a:solidFill>
                  <a:srgbClr val="DCDCAA"/>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mt</a:t>
            </a:r>
            <a:r>
              <a:rPr lang="en-US" altLang="zh-CN" sz="1300" b="0">
                <a:solidFill>
                  <a:srgbClr val="DCDCAA"/>
                </a:solidFill>
                <a:latin typeface="Consolas" panose="020B0609020204030204"/>
                <a:ea typeface="Consolas" panose="020B0609020204030204"/>
              </a:rPr>
              <a:t>&lt;&lt;</a:t>
            </a:r>
            <a:r>
              <a:rPr lang="en-US" altLang="zh-CN" sz="1300" b="0">
                <a:solidFill>
                  <a:srgbClr val="4EC9B0"/>
                </a:solidFill>
                <a:latin typeface="Consolas" panose="020B0609020204030204"/>
                <a:ea typeface="Consolas" panose="020B0609020204030204"/>
              </a:rPr>
              <a:t>std</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endl</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return </a:t>
            </a:r>
            <a:r>
              <a:rPr lang="en-US" altLang="zh-CN" sz="1300" b="0">
                <a:solidFill>
                  <a:srgbClr val="B5CEA8"/>
                </a:solidFill>
                <a:latin typeface="Consolas" panose="020B0609020204030204"/>
                <a:ea typeface="Consolas" panose="020B0609020204030204"/>
              </a:rPr>
              <a:t>0</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7290" y="789940"/>
            <a:ext cx="10578465" cy="655955"/>
          </a:xfrm>
        </p:spPr>
        <p:txBody>
          <a:bodyPr>
            <a:normAutofit fontScale="70000"/>
          </a:bodyPr>
          <a:lstStyle/>
          <a:p>
            <a:pPr marL="127000" lvl="1" indent="0">
              <a:spcBef>
                <a:spcPts val="1390"/>
              </a:spcBef>
              <a:buSzPct val="68000"/>
              <a:buNone/>
            </a:pPr>
            <a:r>
              <a:rPr lang="en-US" altLang="zh-CN" sz="2540" dirty="0"/>
              <a:t>Modify the code(</a:t>
            </a:r>
            <a:r>
              <a:rPr lang="en-US" altLang="zh-CN" sz="2540" dirty="0" err="1">
                <a:solidFill>
                  <a:srgbClr val="CE9178"/>
                </a:solidFill>
                <a:latin typeface="Consolas" panose="020B0609020204030204"/>
                <a:ea typeface="Consolas" panose="020B0609020204030204"/>
                <a:sym typeface="+mn-ea"/>
              </a:rPr>
              <a:t>rational.h</a:t>
            </a:r>
            <a:r>
              <a:rPr lang="en-US" altLang="zh-CN" sz="2540" dirty="0"/>
              <a:t>) so that the program runs as shown in the screenshot on the right and explain the output where each constructor is run.</a:t>
            </a:r>
          </a:p>
        </p:txBody>
      </p:sp>
      <p:sp>
        <p:nvSpPr>
          <p:cNvPr id="7170" name="Title 1"/>
          <p:cNvSpPr>
            <a:spLocks noGrp="1"/>
          </p:cNvSpPr>
          <p:nvPr>
            <p:ph type="title"/>
          </p:nvPr>
        </p:nvSpPr>
        <p:spPr>
          <a:xfrm>
            <a:off x="1307537" y="115348"/>
            <a:ext cx="10448062" cy="674517"/>
          </a:xfrm>
        </p:spPr>
        <p:txBody>
          <a:bodyPr>
            <a:noAutofit/>
          </a:bodyPr>
          <a:lstStyle/>
          <a:p>
            <a:r>
              <a:rPr lang="en-US" altLang="zh-CN" sz="4640" dirty="0"/>
              <a:t>Exercise1</a:t>
            </a:r>
            <a:endParaRPr lang="zh-CN" altLang="en-US" sz="4640" dirty="0"/>
          </a:p>
        </p:txBody>
      </p:sp>
      <p:sp>
        <p:nvSpPr>
          <p:cNvPr id="2" name="灯片编号占位符 1"/>
          <p:cNvSpPr>
            <a:spLocks noGrp="1"/>
          </p:cNvSpPr>
          <p:nvPr>
            <p:ph type="sldNum" sz="quarter" idx="12"/>
          </p:nvPr>
        </p:nvSpPr>
        <p:spPr/>
        <p:txBody>
          <a:bodyPr/>
          <a:lstStyle/>
          <a:p>
            <a:fld id="{506F4176-339E-4C4B-80E4-BBE9C4467EFE}" type="slidenum">
              <a:rPr lang="zh-CN" altLang="en-US" smtClean="0"/>
              <a:t>18</a:t>
            </a:fld>
            <a:endParaRPr lang="zh-CN" altLang="en-US"/>
          </a:p>
        </p:txBody>
      </p:sp>
      <p:sp>
        <p:nvSpPr>
          <p:cNvPr id="11" name="文本框 10"/>
          <p:cNvSpPr txBox="1"/>
          <p:nvPr/>
        </p:nvSpPr>
        <p:spPr>
          <a:xfrm>
            <a:off x="221933" y="1703070"/>
            <a:ext cx="6536055" cy="4653280"/>
          </a:xfrm>
          <a:prstGeom prst="rect">
            <a:avLst/>
          </a:prstGeom>
          <a:solidFill>
            <a:schemeClr val="tx1"/>
          </a:solidFill>
        </p:spPr>
        <p:txBody>
          <a:bodyPr>
            <a:noAutofit/>
          </a:bodyPr>
          <a:lstStyle/>
          <a:p>
            <a:pPr indent="0" fontAlgn="auto">
              <a:lnSpc>
                <a:spcPct val="100000"/>
              </a:lnSpc>
            </a:pPr>
            <a:r>
              <a:rPr lang="en-US" altLang="zh-CN" sz="1200" b="0" dirty="0">
                <a:solidFill>
                  <a:srgbClr val="C586C0"/>
                </a:solidFill>
                <a:latin typeface="Consolas" panose="020B0609020204030204"/>
                <a:ea typeface="Consolas" panose="020B0609020204030204"/>
              </a:rPr>
              <a:t>// </a:t>
            </a:r>
            <a:r>
              <a:rPr lang="en-US" altLang="zh-CN" sz="1200" b="0" dirty="0" err="1">
                <a:solidFill>
                  <a:srgbClr val="C586C0"/>
                </a:solidFill>
                <a:latin typeface="Consolas" panose="020B0609020204030204"/>
                <a:ea typeface="Consolas" panose="020B0609020204030204"/>
              </a:rPr>
              <a:t>rational.h</a:t>
            </a:r>
            <a:endParaRPr lang="en-US" altLang="zh-CN" sz="1200" b="0" dirty="0">
              <a:solidFill>
                <a:srgbClr val="C586C0"/>
              </a:solidFill>
              <a:latin typeface="Consolas" panose="020B0609020204030204"/>
              <a:ea typeface="Consolas" panose="020B0609020204030204"/>
            </a:endParaRPr>
          </a:p>
          <a:p>
            <a:pPr indent="0" fontAlgn="auto">
              <a:lnSpc>
                <a:spcPct val="100000"/>
              </a:lnSpc>
            </a:pPr>
            <a:r>
              <a:rPr lang="en-US" altLang="zh-CN" sz="1200" b="0" dirty="0">
                <a:solidFill>
                  <a:srgbClr val="C586C0"/>
                </a:solidFill>
                <a:latin typeface="Consolas" panose="020B0609020204030204"/>
                <a:ea typeface="Consolas" panose="020B0609020204030204"/>
              </a:rPr>
              <a:t>#pragma </a:t>
            </a:r>
            <a:r>
              <a:rPr lang="en-US" altLang="zh-CN" sz="1200" b="0" dirty="0">
                <a:solidFill>
                  <a:srgbClr val="9CDCFE"/>
                </a:solidFill>
                <a:latin typeface="Consolas" panose="020B0609020204030204"/>
                <a:ea typeface="Consolas" panose="020B0609020204030204"/>
              </a:rPr>
              <a:t>once  </a:t>
            </a:r>
          </a:p>
          <a:p>
            <a:pPr indent="0" fontAlgn="auto">
              <a:lnSpc>
                <a:spcPct val="100000"/>
              </a:lnSpc>
            </a:pPr>
            <a:r>
              <a:rPr lang="en-US" altLang="zh-CN" sz="1200" b="0" dirty="0">
                <a:solidFill>
                  <a:srgbClr val="C586C0"/>
                </a:solidFill>
                <a:latin typeface="Consolas" panose="020B0609020204030204"/>
                <a:ea typeface="Consolas" panose="020B0609020204030204"/>
              </a:rPr>
              <a:t>#include </a:t>
            </a:r>
            <a:r>
              <a:rPr lang="en-US" altLang="zh-CN" sz="1200" b="0" dirty="0">
                <a:solidFill>
                  <a:srgbClr val="CE9178"/>
                </a:solidFill>
                <a:latin typeface="Consolas" panose="020B0609020204030204"/>
                <a:ea typeface="Consolas" panose="020B0609020204030204"/>
              </a:rPr>
              <a:t>&lt;iostream&gt;</a:t>
            </a:r>
          </a:p>
          <a:p>
            <a:pPr indent="0" fontAlgn="auto">
              <a:lnSpc>
                <a:spcPct val="100000"/>
              </a:lnSpc>
            </a:pPr>
            <a:r>
              <a:rPr lang="en-US" altLang="zh-CN" sz="1200" b="0" dirty="0">
                <a:solidFill>
                  <a:srgbClr val="569CD6"/>
                </a:solidFill>
                <a:latin typeface="Consolas" panose="020B0609020204030204"/>
                <a:ea typeface="Consolas" panose="020B0609020204030204"/>
              </a:rPr>
              <a:t>class </a:t>
            </a:r>
            <a:r>
              <a:rPr lang="en-US" altLang="zh-CN" sz="1200" b="0" dirty="0">
                <a:solidFill>
                  <a:srgbClr val="4EC9B0"/>
                </a:solidFill>
                <a:latin typeface="Consolas" panose="020B0609020204030204"/>
                <a:ea typeface="Consolas" panose="020B0609020204030204"/>
              </a:rPr>
              <a:t>Rational</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569CD6"/>
                </a:solidFill>
                <a:latin typeface="Consolas" panose="020B0609020204030204"/>
                <a:ea typeface="Consolas" panose="020B0609020204030204"/>
              </a:rPr>
              <a:t>private:</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569CD6"/>
                </a:solidFill>
                <a:latin typeface="Consolas" panose="020B0609020204030204"/>
                <a:ea typeface="Consolas" panose="020B0609020204030204"/>
              </a:rPr>
              <a:t>staticint</a:t>
            </a:r>
            <a:r>
              <a:rPr lang="en-US" altLang="zh-CN" sz="1200" b="0" dirty="0">
                <a:solidFill>
                  <a:srgbClr val="569CD6"/>
                </a:solidFill>
                <a:latin typeface="Consolas" panose="020B0609020204030204"/>
                <a:ea typeface="Consolas" panose="020B0609020204030204"/>
              </a:rPr>
              <a:t> </a:t>
            </a:r>
            <a:r>
              <a:rPr lang="en-US" altLang="zh-CN" sz="1200" b="0" dirty="0">
                <a:solidFill>
                  <a:srgbClr val="9CDCFE"/>
                </a:solidFill>
                <a:latin typeface="Consolas" panose="020B0609020204030204"/>
                <a:ea typeface="Consolas" panose="020B0609020204030204"/>
              </a:rPr>
              <a:t>id</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int </a:t>
            </a:r>
            <a:r>
              <a:rPr lang="en-US" altLang="zh-CN" sz="1200" b="0" dirty="0">
                <a:solidFill>
                  <a:srgbClr val="9CDCFE"/>
                </a:solidFill>
                <a:latin typeface="Consolas" panose="020B0609020204030204"/>
                <a:ea typeface="Consolas" panose="020B0609020204030204"/>
              </a:rPr>
              <a:t>numerator</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int </a:t>
            </a:r>
            <a:r>
              <a:rPr lang="en-US" altLang="zh-CN" sz="1200" b="0" dirty="0">
                <a:solidFill>
                  <a:srgbClr val="9CDCFE"/>
                </a:solidFill>
                <a:latin typeface="Consolas" panose="020B0609020204030204"/>
                <a:ea typeface="Consolas" panose="020B0609020204030204"/>
              </a:rPr>
              <a:t>denominator</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569CD6"/>
                </a:solidFill>
                <a:latin typeface="Consolas" panose="020B0609020204030204"/>
                <a:ea typeface="Consolas" panose="020B0609020204030204"/>
              </a:rPr>
              <a:t>public:</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DCDCAA"/>
                </a:solidFill>
                <a:latin typeface="Consolas" panose="020B0609020204030204"/>
                <a:ea typeface="Consolas" panose="020B0609020204030204"/>
              </a:rPr>
              <a:t>Rational</a:t>
            </a:r>
            <a:r>
              <a:rPr lang="en-US" altLang="zh-CN" sz="1200" b="0" dirty="0">
                <a:solidFill>
                  <a:srgbClr val="CCCCCC"/>
                </a:solidFill>
                <a:latin typeface="Consolas" panose="020B0609020204030204"/>
                <a:ea typeface="Consolas" panose="020B0609020204030204"/>
              </a:rPr>
              <a:t>(</a:t>
            </a:r>
            <a:r>
              <a:rPr lang="en-US" altLang="zh-CN" sz="1200" b="0" dirty="0">
                <a:solidFill>
                  <a:srgbClr val="569CD6"/>
                </a:solidFill>
                <a:latin typeface="Consolas" panose="020B0609020204030204"/>
                <a:ea typeface="Consolas" panose="020B0609020204030204"/>
              </a:rPr>
              <a:t>int </a:t>
            </a:r>
            <a:r>
              <a:rPr lang="en-US" altLang="zh-CN" sz="1200" b="0" dirty="0">
                <a:solidFill>
                  <a:srgbClr val="9CDCFE"/>
                </a:solidFill>
                <a:latin typeface="Consolas" panose="020B0609020204030204"/>
                <a:ea typeface="Consolas" panose="020B0609020204030204"/>
              </a:rPr>
              <a:t>n</a:t>
            </a:r>
            <a:r>
              <a:rPr lang="en-US" altLang="zh-CN" sz="1200" b="0" dirty="0">
                <a:solidFill>
                  <a:srgbClr val="D4D4D4"/>
                </a:solidFill>
                <a:latin typeface="Consolas" panose="020B0609020204030204"/>
                <a:ea typeface="Consolas" panose="020B0609020204030204"/>
              </a:rPr>
              <a:t>=</a:t>
            </a:r>
            <a:r>
              <a:rPr lang="en-US" altLang="zh-CN" sz="1200" b="0" dirty="0">
                <a:solidFill>
                  <a:srgbClr val="B5CEA8"/>
                </a:solidFill>
                <a:latin typeface="Consolas" panose="020B0609020204030204"/>
                <a:ea typeface="Consolas" panose="020B0609020204030204"/>
              </a:rPr>
              <a:t>0</a:t>
            </a: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int </a:t>
            </a:r>
            <a:r>
              <a:rPr lang="en-US" altLang="zh-CN" sz="1200" b="0" dirty="0">
                <a:solidFill>
                  <a:srgbClr val="9CDCFE"/>
                </a:solidFill>
                <a:latin typeface="Consolas" panose="020B0609020204030204"/>
                <a:ea typeface="Consolas" panose="020B0609020204030204"/>
              </a:rPr>
              <a:t>d</a:t>
            </a:r>
            <a:r>
              <a:rPr lang="en-US" altLang="zh-CN" sz="1200" b="0" dirty="0">
                <a:solidFill>
                  <a:srgbClr val="D4D4D4"/>
                </a:solidFill>
                <a:latin typeface="Consolas" panose="020B0609020204030204"/>
                <a:ea typeface="Consolas" panose="020B0609020204030204"/>
              </a:rPr>
              <a:t>=</a:t>
            </a:r>
            <a:r>
              <a:rPr lang="en-US" altLang="zh-CN" sz="1200" b="0" dirty="0">
                <a:solidFill>
                  <a:srgbClr val="B5CEA8"/>
                </a:solidFill>
                <a:latin typeface="Consolas" panose="020B0609020204030204"/>
                <a:ea typeface="Consolas" panose="020B0609020204030204"/>
              </a:rPr>
              <a:t>1</a:t>
            </a:r>
            <a:r>
              <a:rPr lang="en-US" altLang="zh-CN" sz="1200" b="0" dirty="0">
                <a:solidFill>
                  <a:srgbClr val="CCCCCC"/>
                </a:solidFill>
                <a:latin typeface="Consolas" panose="020B0609020204030204"/>
                <a:ea typeface="Consolas" panose="020B0609020204030204"/>
              </a:rPr>
              <a:t>): </a:t>
            </a:r>
            <a:r>
              <a:rPr lang="en-US" altLang="zh-CN" sz="1200" b="0" dirty="0">
                <a:solidFill>
                  <a:srgbClr val="9CDCFE"/>
                </a:solidFill>
                <a:latin typeface="Consolas" panose="020B0609020204030204"/>
                <a:ea typeface="Consolas" panose="020B0609020204030204"/>
              </a:rPr>
              <a:t>numerator</a:t>
            </a:r>
            <a:r>
              <a:rPr lang="en-US" altLang="zh-CN" sz="1200" b="0" dirty="0">
                <a:solidFill>
                  <a:srgbClr val="CCCCCC"/>
                </a:solidFill>
                <a:latin typeface="Consolas" panose="020B0609020204030204"/>
                <a:ea typeface="Consolas" panose="020B0609020204030204"/>
              </a:rPr>
              <a:t>(</a:t>
            </a:r>
            <a:r>
              <a:rPr lang="en-US" altLang="zh-CN" sz="1200" b="0" dirty="0">
                <a:solidFill>
                  <a:srgbClr val="9CDCFE"/>
                </a:solidFill>
                <a:latin typeface="Consolas" panose="020B0609020204030204"/>
                <a:ea typeface="Consolas" panose="020B0609020204030204"/>
              </a:rPr>
              <a:t>n</a:t>
            </a:r>
            <a:r>
              <a:rPr lang="en-US" altLang="zh-CN" sz="1200" b="0" dirty="0">
                <a:solidFill>
                  <a:srgbClr val="CCCCCC"/>
                </a:solidFill>
                <a:latin typeface="Consolas" panose="020B0609020204030204"/>
                <a:ea typeface="Consolas" panose="020B0609020204030204"/>
              </a:rPr>
              <a:t>), </a:t>
            </a:r>
            <a:r>
              <a:rPr lang="en-US" altLang="zh-CN" sz="1200" b="0" dirty="0">
                <a:solidFill>
                  <a:srgbClr val="9CDCFE"/>
                </a:solidFill>
                <a:latin typeface="Consolas" panose="020B0609020204030204"/>
                <a:ea typeface="Consolas" panose="020B0609020204030204"/>
              </a:rPr>
              <a:t>denominator</a:t>
            </a:r>
            <a:r>
              <a:rPr lang="en-US" altLang="zh-CN" sz="1200" b="0" dirty="0">
                <a:solidFill>
                  <a:srgbClr val="CCCCCC"/>
                </a:solidFill>
                <a:latin typeface="Consolas" panose="020B0609020204030204"/>
                <a:ea typeface="Consolas" panose="020B0609020204030204"/>
              </a:rPr>
              <a:t>(</a:t>
            </a:r>
            <a:r>
              <a:rPr lang="en-US" altLang="zh-CN" sz="1200" b="0" dirty="0">
                <a:solidFill>
                  <a:srgbClr val="9CDCFE"/>
                </a:solidFill>
                <a:latin typeface="Consolas" panose="020B0609020204030204"/>
                <a:ea typeface="Consolas" panose="020B0609020204030204"/>
              </a:rPr>
              <a:t>d</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4EC9B0"/>
                </a:solidFill>
                <a:latin typeface="Consolas" panose="020B0609020204030204"/>
                <a:ea typeface="Consolas" panose="020B0609020204030204"/>
              </a:rPr>
              <a:t>std</a:t>
            </a:r>
            <a:r>
              <a:rPr lang="en-US" altLang="zh-CN" sz="1200" b="0" dirty="0">
                <a:solidFill>
                  <a:srgbClr val="CCCCCC"/>
                </a:solidFill>
                <a:latin typeface="Consolas" panose="020B0609020204030204"/>
                <a:ea typeface="Consolas" panose="020B0609020204030204"/>
              </a:rPr>
              <a:t>::</a:t>
            </a:r>
            <a:r>
              <a:rPr lang="en-US" altLang="zh-CN" sz="1200" b="0" dirty="0" err="1">
                <a:solidFill>
                  <a:srgbClr val="9CDCFE"/>
                </a:solidFill>
                <a:latin typeface="Consolas" panose="020B0609020204030204"/>
                <a:ea typeface="Consolas" panose="020B0609020204030204"/>
              </a:rPr>
              <a:t>cout</a:t>
            </a:r>
            <a:r>
              <a:rPr lang="en-US" altLang="zh-CN" sz="1200" b="0" dirty="0">
                <a:solidFill>
                  <a:srgbClr val="DCDCAA"/>
                </a:solidFill>
                <a:latin typeface="Consolas" panose="020B0609020204030204"/>
                <a:ea typeface="Consolas" panose="020B0609020204030204"/>
              </a:rPr>
              <a:t>&lt;&lt;</a:t>
            </a:r>
            <a:r>
              <a:rPr lang="en-US" altLang="zh-CN" sz="1200" b="0" dirty="0">
                <a:solidFill>
                  <a:srgbClr val="CE9178"/>
                </a:solidFill>
                <a:latin typeface="Consolas" panose="020B0609020204030204"/>
                <a:ea typeface="Consolas" panose="020B0609020204030204"/>
              </a:rPr>
              <a:t>"Construct_"</a:t>
            </a:r>
            <a:r>
              <a:rPr lang="en-US" altLang="zh-CN" sz="1200" b="0" dirty="0">
                <a:solidFill>
                  <a:srgbClr val="DCDCAA"/>
                </a:solidFill>
                <a:latin typeface="Consolas" panose="020B0609020204030204"/>
                <a:ea typeface="Consolas" panose="020B0609020204030204"/>
              </a:rPr>
              <a:t>&lt;&lt;</a:t>
            </a:r>
            <a:r>
              <a:rPr lang="en-US" altLang="zh-CN" sz="1200" b="0" dirty="0">
                <a:solidFill>
                  <a:srgbClr val="9CDCFE"/>
                </a:solidFill>
                <a:latin typeface="Consolas" panose="020B0609020204030204"/>
                <a:ea typeface="Consolas" panose="020B0609020204030204"/>
              </a:rPr>
              <a:t>id</a:t>
            </a:r>
            <a:r>
              <a:rPr lang="en-US" altLang="zh-CN" sz="1200" b="0" dirty="0">
                <a:solidFill>
                  <a:srgbClr val="DCDCAA"/>
                </a:solidFill>
                <a:latin typeface="Consolas" panose="020B0609020204030204"/>
                <a:ea typeface="Consolas" panose="020B0609020204030204"/>
              </a:rPr>
              <a:t>&lt;&lt;</a:t>
            </a:r>
            <a:r>
              <a:rPr lang="en-US" altLang="zh-CN" sz="1200" b="0" dirty="0">
                <a:solidFill>
                  <a:srgbClr val="CE9178"/>
                </a:solidFill>
                <a:latin typeface="Consolas" panose="020B0609020204030204"/>
                <a:ea typeface="Consolas" panose="020B0609020204030204"/>
              </a:rPr>
              <a:t>", n:"</a:t>
            </a:r>
            <a:r>
              <a:rPr lang="en-US" altLang="zh-CN" sz="1200" b="0" dirty="0">
                <a:solidFill>
                  <a:srgbClr val="DCDCAA"/>
                </a:solidFill>
                <a:latin typeface="Consolas" panose="020B0609020204030204"/>
                <a:ea typeface="Consolas" panose="020B0609020204030204"/>
              </a:rPr>
              <a:t>&lt;&lt;</a:t>
            </a:r>
            <a:r>
              <a:rPr lang="en-US" altLang="zh-CN" sz="1200" b="0" dirty="0">
                <a:solidFill>
                  <a:srgbClr val="9CDCFE"/>
                </a:solidFill>
                <a:latin typeface="Consolas" panose="020B0609020204030204"/>
                <a:ea typeface="Consolas" panose="020B0609020204030204"/>
              </a:rPr>
              <a:t>numerator</a:t>
            </a:r>
            <a:r>
              <a:rPr lang="en-US" altLang="zh-CN" sz="1200" b="0" dirty="0">
                <a:solidFill>
                  <a:srgbClr val="DCDCAA"/>
                </a:solidFill>
                <a:latin typeface="Consolas" panose="020B0609020204030204"/>
                <a:ea typeface="Consolas" panose="020B0609020204030204"/>
              </a:rPr>
              <a:t>&lt;&lt;</a:t>
            </a:r>
            <a:r>
              <a:rPr lang="en-US" altLang="zh-CN" sz="1200" b="0" dirty="0">
                <a:solidFill>
                  <a:srgbClr val="CE9178"/>
                </a:solidFill>
                <a:latin typeface="Consolas" panose="020B0609020204030204"/>
                <a:ea typeface="Consolas" panose="020B0609020204030204"/>
              </a:rPr>
              <a:t>" , d:"</a:t>
            </a:r>
            <a:r>
              <a:rPr lang="en-US" altLang="zh-CN" sz="1200" b="0" dirty="0">
                <a:solidFill>
                  <a:srgbClr val="DCDCAA"/>
                </a:solidFill>
                <a:latin typeface="Consolas" panose="020B0609020204030204"/>
                <a:ea typeface="Consolas" panose="020B0609020204030204"/>
              </a:rPr>
              <a:t>&lt;&lt;</a:t>
            </a:r>
            <a:r>
              <a:rPr lang="en-US" altLang="zh-CN" sz="1200" b="0" dirty="0">
                <a:solidFill>
                  <a:srgbClr val="9CDCFE"/>
                </a:solidFill>
                <a:latin typeface="Consolas" panose="020B0609020204030204"/>
                <a:ea typeface="Consolas" panose="020B0609020204030204"/>
              </a:rPr>
              <a:t>denominator</a:t>
            </a:r>
            <a:r>
              <a:rPr lang="en-US" altLang="zh-CN" sz="1200" b="0" dirty="0">
                <a:solidFill>
                  <a:srgbClr val="DCDCAA"/>
                </a:solidFill>
                <a:latin typeface="Consolas" panose="020B0609020204030204"/>
                <a:ea typeface="Consolas" panose="020B0609020204030204"/>
              </a:rPr>
              <a:t>&lt;&lt;</a:t>
            </a:r>
            <a:r>
              <a:rPr lang="en-US" altLang="zh-CN" sz="1200" b="0" dirty="0">
                <a:solidFill>
                  <a:srgbClr val="4EC9B0"/>
                </a:solidFill>
                <a:latin typeface="Consolas" panose="020B0609020204030204"/>
                <a:ea typeface="Consolas" panose="020B0609020204030204"/>
              </a:rPr>
              <a:t>std</a:t>
            </a:r>
            <a:r>
              <a:rPr lang="en-US" altLang="zh-CN" sz="1200" b="0" dirty="0">
                <a:solidFill>
                  <a:srgbClr val="CCCCCC"/>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endl</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p>
          <a:p>
            <a:pPr indent="0" fontAlgn="auto">
              <a:lnSpc>
                <a:spcPct val="100000"/>
              </a:lnSpc>
            </a:pPr>
            <a:endParaRPr lang="en-US" altLang="zh-CN" sz="1200" b="0" dirty="0">
              <a:solidFill>
                <a:srgbClr val="CCCCCC"/>
              </a:solidFill>
              <a:latin typeface="Consolas" panose="020B0609020204030204"/>
              <a:ea typeface="Consolas" panose="020B0609020204030204"/>
            </a:endParaRP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int </a:t>
            </a:r>
            <a:r>
              <a:rPr lang="en-US" altLang="zh-CN" sz="1200" b="0" dirty="0" err="1">
                <a:solidFill>
                  <a:srgbClr val="DCDCAA"/>
                </a:solidFill>
                <a:latin typeface="Consolas" panose="020B0609020204030204"/>
                <a:ea typeface="Consolas" panose="020B0609020204030204"/>
              </a:rPr>
              <a:t>getN</a:t>
            </a: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const</a:t>
            </a:r>
            <a:r>
              <a:rPr lang="en-US" altLang="zh-CN" sz="1200" b="0" dirty="0">
                <a:solidFill>
                  <a:srgbClr val="CCCCCC"/>
                </a:solidFill>
                <a:latin typeface="Consolas" panose="020B0609020204030204"/>
                <a:ea typeface="Consolas" panose="020B0609020204030204"/>
              </a:rPr>
              <a:t> { </a:t>
            </a:r>
            <a:r>
              <a:rPr lang="en-US" altLang="zh-CN" sz="1200" b="0" dirty="0">
                <a:solidFill>
                  <a:srgbClr val="C586C0"/>
                </a:solidFill>
                <a:latin typeface="Consolas" panose="020B0609020204030204"/>
                <a:ea typeface="Consolas" panose="020B0609020204030204"/>
              </a:rPr>
              <a:t>return </a:t>
            </a:r>
            <a:r>
              <a:rPr lang="en-US" altLang="zh-CN" sz="1200" b="0" dirty="0">
                <a:solidFill>
                  <a:srgbClr val="9CDCFE"/>
                </a:solidFill>
                <a:latin typeface="Consolas" panose="020B0609020204030204"/>
                <a:ea typeface="Consolas" panose="020B0609020204030204"/>
              </a:rPr>
              <a:t>numerator</a:t>
            </a: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int </a:t>
            </a:r>
            <a:r>
              <a:rPr lang="en-US" altLang="zh-CN" sz="1200" b="0" dirty="0" err="1">
                <a:solidFill>
                  <a:srgbClr val="DCDCAA"/>
                </a:solidFill>
                <a:latin typeface="Consolas" panose="020B0609020204030204"/>
                <a:ea typeface="Consolas" panose="020B0609020204030204"/>
              </a:rPr>
              <a:t>getD</a:t>
            </a: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const</a:t>
            </a:r>
            <a:r>
              <a:rPr lang="en-US" altLang="zh-CN" sz="1200" b="0" dirty="0">
                <a:solidFill>
                  <a:srgbClr val="CCCCCC"/>
                </a:solidFill>
                <a:latin typeface="Consolas" panose="020B0609020204030204"/>
                <a:ea typeface="Consolas" panose="020B0609020204030204"/>
              </a:rPr>
              <a:t> { </a:t>
            </a:r>
            <a:r>
              <a:rPr lang="en-US" altLang="zh-CN" sz="1200" b="0" dirty="0">
                <a:solidFill>
                  <a:srgbClr val="C586C0"/>
                </a:solidFill>
                <a:latin typeface="Consolas" panose="020B0609020204030204"/>
                <a:ea typeface="Consolas" panose="020B0609020204030204"/>
              </a:rPr>
              <a:t>return </a:t>
            </a:r>
            <a:r>
              <a:rPr lang="en-US" altLang="zh-CN" sz="1200" b="0" dirty="0">
                <a:solidFill>
                  <a:srgbClr val="9CDCFE"/>
                </a:solidFill>
                <a:latin typeface="Consolas" panose="020B0609020204030204"/>
                <a:ea typeface="Consolas" panose="020B0609020204030204"/>
              </a:rPr>
              <a:t>denominator</a:t>
            </a: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friend </a:t>
            </a:r>
            <a:r>
              <a:rPr lang="en-US" altLang="zh-CN" sz="1200" b="0" dirty="0">
                <a:solidFill>
                  <a:srgbClr val="4EC9B0"/>
                </a:solidFill>
                <a:latin typeface="Consolas" panose="020B0609020204030204"/>
                <a:ea typeface="Consolas" panose="020B0609020204030204"/>
              </a:rPr>
              <a:t>std</a:t>
            </a:r>
            <a:r>
              <a:rPr lang="en-US" altLang="zh-CN" sz="1200" b="0" dirty="0">
                <a:solidFill>
                  <a:srgbClr val="CCCCCC"/>
                </a:solidFill>
                <a:latin typeface="Consolas" panose="020B0609020204030204"/>
                <a:ea typeface="Consolas" panose="020B0609020204030204"/>
              </a:rPr>
              <a:t>::</a:t>
            </a:r>
            <a:r>
              <a:rPr lang="en-US" altLang="zh-CN" sz="1200" b="0" dirty="0" err="1">
                <a:solidFill>
                  <a:srgbClr val="4EC9B0"/>
                </a:solidFill>
                <a:latin typeface="Consolas" panose="020B0609020204030204"/>
                <a:ea typeface="Consolas" panose="020B0609020204030204"/>
              </a:rPr>
              <a:t>ostream</a:t>
            </a:r>
            <a:r>
              <a:rPr lang="en-US" altLang="zh-CN" sz="1200" b="0" dirty="0">
                <a:solidFill>
                  <a:srgbClr val="4EC9B0"/>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&amp; </a:t>
            </a:r>
            <a:r>
              <a:rPr lang="en-US" altLang="zh-CN" sz="1200" b="0" dirty="0">
                <a:solidFill>
                  <a:srgbClr val="DCDCAA"/>
                </a:solidFill>
                <a:latin typeface="Consolas" panose="020B0609020204030204"/>
                <a:ea typeface="Consolas" panose="020B0609020204030204"/>
              </a:rPr>
              <a:t>operator&lt;&lt;</a:t>
            </a:r>
            <a:r>
              <a:rPr lang="en-US" altLang="zh-CN" sz="1200" b="0" dirty="0">
                <a:solidFill>
                  <a:srgbClr val="CCCCCC"/>
                </a:solidFill>
                <a:latin typeface="Consolas" panose="020B0609020204030204"/>
                <a:ea typeface="Consolas" panose="020B0609020204030204"/>
              </a:rPr>
              <a:t>(</a:t>
            </a:r>
            <a:r>
              <a:rPr lang="en-US" altLang="zh-CN" sz="1200" b="0" dirty="0">
                <a:solidFill>
                  <a:srgbClr val="4EC9B0"/>
                </a:solidFill>
                <a:latin typeface="Consolas" panose="020B0609020204030204"/>
                <a:ea typeface="Consolas" panose="020B0609020204030204"/>
              </a:rPr>
              <a:t>std</a:t>
            </a:r>
            <a:r>
              <a:rPr lang="en-US" altLang="zh-CN" sz="1200" b="0" dirty="0">
                <a:solidFill>
                  <a:srgbClr val="CCCCCC"/>
                </a:solidFill>
                <a:latin typeface="Consolas" panose="020B0609020204030204"/>
                <a:ea typeface="Consolas" panose="020B0609020204030204"/>
              </a:rPr>
              <a:t>::</a:t>
            </a:r>
            <a:r>
              <a:rPr lang="en-US" altLang="zh-CN" sz="1200" b="0" dirty="0" err="1">
                <a:solidFill>
                  <a:srgbClr val="4EC9B0"/>
                </a:solidFill>
                <a:latin typeface="Consolas" panose="020B0609020204030204"/>
                <a:ea typeface="Consolas" panose="020B0609020204030204"/>
              </a:rPr>
              <a:t>ostream</a:t>
            </a:r>
            <a:r>
              <a:rPr lang="en-US" altLang="zh-CN" sz="1200" b="0" dirty="0">
                <a:solidFill>
                  <a:srgbClr val="569CD6"/>
                </a:solidFill>
                <a:latin typeface="Consolas" panose="020B0609020204030204"/>
                <a:ea typeface="Consolas" panose="020B0609020204030204"/>
              </a:rPr>
              <a:t>&amp; </a:t>
            </a:r>
            <a:r>
              <a:rPr lang="en-US" altLang="zh-CN" sz="1200" b="0" dirty="0" err="1">
                <a:solidFill>
                  <a:srgbClr val="9CDCFE"/>
                </a:solidFill>
                <a:latin typeface="Consolas" panose="020B0609020204030204"/>
                <a:ea typeface="Consolas" panose="020B0609020204030204"/>
              </a:rPr>
              <a:t>os</a:t>
            </a: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const </a:t>
            </a:r>
            <a:r>
              <a:rPr lang="en-US" altLang="zh-CN" sz="1200" b="0" dirty="0" err="1">
                <a:solidFill>
                  <a:srgbClr val="4EC9B0"/>
                </a:solidFill>
                <a:latin typeface="Consolas" panose="020B0609020204030204"/>
                <a:ea typeface="Consolas" panose="020B0609020204030204"/>
              </a:rPr>
              <a:t>Rational</a:t>
            </a:r>
            <a:r>
              <a:rPr lang="en-US" altLang="zh-CN" sz="1200" b="0" dirty="0" err="1">
                <a:solidFill>
                  <a:srgbClr val="569CD6"/>
                </a:solidFill>
                <a:latin typeface="Consolas" panose="020B0609020204030204"/>
                <a:ea typeface="Consolas" panose="020B0609020204030204"/>
              </a:rPr>
              <a:t>&amp;</a:t>
            </a:r>
            <a:r>
              <a:rPr lang="en-US" altLang="zh-CN" sz="1200" b="0" dirty="0" err="1">
                <a:solidFill>
                  <a:srgbClr val="9CDCFE"/>
                </a:solidFill>
                <a:latin typeface="Consolas" panose="020B0609020204030204"/>
                <a:ea typeface="Consolas" panose="020B0609020204030204"/>
              </a:rPr>
              <a:t>rhs</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os</a:t>
            </a:r>
            <a:r>
              <a:rPr lang="en-US" altLang="zh-CN" sz="1200" b="0" dirty="0">
                <a:solidFill>
                  <a:srgbClr val="DCDCAA"/>
                </a:solidFill>
                <a:latin typeface="Consolas" panose="020B0609020204030204"/>
                <a:ea typeface="Consolas" panose="020B0609020204030204"/>
              </a:rPr>
              <a:t>&lt;&lt;</a:t>
            </a:r>
            <a:r>
              <a:rPr lang="en-US" altLang="zh-CN" sz="1200" b="0" dirty="0" err="1">
                <a:solidFill>
                  <a:srgbClr val="9CDCFE"/>
                </a:solidFill>
                <a:latin typeface="Consolas" panose="020B0609020204030204"/>
                <a:ea typeface="Consolas" panose="020B0609020204030204"/>
              </a:rPr>
              <a:t>rhs</a:t>
            </a:r>
            <a:r>
              <a:rPr lang="en-US" altLang="zh-CN" sz="1200" b="0" dirty="0" err="1">
                <a:solidFill>
                  <a:srgbClr val="CCCCCC"/>
                </a:solidFill>
                <a:latin typeface="Consolas" panose="020B0609020204030204"/>
                <a:ea typeface="Consolas" panose="020B0609020204030204"/>
              </a:rPr>
              <a:t>.</a:t>
            </a:r>
            <a:r>
              <a:rPr lang="en-US" altLang="zh-CN" sz="1200" b="0" dirty="0" err="1">
                <a:solidFill>
                  <a:srgbClr val="9CDCFE"/>
                </a:solidFill>
                <a:latin typeface="Consolas" panose="020B0609020204030204"/>
                <a:ea typeface="Consolas" panose="020B0609020204030204"/>
              </a:rPr>
              <a:t>numerator</a:t>
            </a:r>
            <a:r>
              <a:rPr lang="en-US" altLang="zh-CN" sz="1200" b="0" dirty="0">
                <a:solidFill>
                  <a:srgbClr val="DCDCAA"/>
                </a:solidFill>
                <a:latin typeface="Consolas" panose="020B0609020204030204"/>
                <a:ea typeface="Consolas" panose="020B0609020204030204"/>
              </a:rPr>
              <a:t>&lt;&lt;</a:t>
            </a:r>
            <a:r>
              <a:rPr lang="en-US" altLang="zh-CN" sz="1200" b="0" dirty="0">
                <a:solidFill>
                  <a:srgbClr val="CE9178"/>
                </a:solidFill>
                <a:latin typeface="Consolas" panose="020B0609020204030204"/>
                <a:ea typeface="Consolas" panose="020B0609020204030204"/>
              </a:rPr>
              <a:t>"/"</a:t>
            </a:r>
            <a:r>
              <a:rPr lang="en-US" altLang="zh-CN" sz="1200" b="0" dirty="0">
                <a:solidFill>
                  <a:srgbClr val="DCDCAA"/>
                </a:solidFill>
                <a:latin typeface="Consolas" panose="020B0609020204030204"/>
                <a:ea typeface="Consolas" panose="020B0609020204030204"/>
              </a:rPr>
              <a:t>&lt;&lt;</a:t>
            </a:r>
            <a:r>
              <a:rPr lang="en-US" altLang="zh-CN" sz="1200" b="0" dirty="0" err="1">
                <a:solidFill>
                  <a:srgbClr val="9CDCFE"/>
                </a:solidFill>
                <a:latin typeface="Consolas" panose="020B0609020204030204"/>
                <a:ea typeface="Consolas" panose="020B0609020204030204"/>
              </a:rPr>
              <a:t>rhs</a:t>
            </a:r>
            <a:r>
              <a:rPr lang="en-US" altLang="zh-CN" sz="1200" b="0" dirty="0" err="1">
                <a:solidFill>
                  <a:srgbClr val="CCCCCC"/>
                </a:solidFill>
                <a:latin typeface="Consolas" panose="020B0609020204030204"/>
                <a:ea typeface="Consolas" panose="020B0609020204030204"/>
              </a:rPr>
              <a:t>.</a:t>
            </a:r>
            <a:r>
              <a:rPr lang="en-US" altLang="zh-CN" sz="1200" b="0" dirty="0" err="1">
                <a:solidFill>
                  <a:srgbClr val="9CDCFE"/>
                </a:solidFill>
                <a:latin typeface="Consolas" panose="020B0609020204030204"/>
                <a:ea typeface="Consolas" panose="020B0609020204030204"/>
              </a:rPr>
              <a:t>denominator</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C586C0"/>
                </a:solidFill>
                <a:latin typeface="Consolas" panose="020B0609020204030204"/>
                <a:ea typeface="Consolas" panose="020B0609020204030204"/>
              </a:rPr>
              <a:t>return</a:t>
            </a:r>
            <a:r>
              <a:rPr lang="en-US" altLang="zh-CN" sz="1200" b="0" dirty="0" err="1">
                <a:solidFill>
                  <a:srgbClr val="9CDCFE"/>
                </a:solidFill>
                <a:latin typeface="Consolas" panose="020B0609020204030204"/>
                <a:ea typeface="Consolas" panose="020B0609020204030204"/>
              </a:rPr>
              <a:t>os</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569CD6"/>
                </a:solidFill>
                <a:latin typeface="Consolas" panose="020B0609020204030204"/>
                <a:ea typeface="Consolas" panose="020B0609020204030204"/>
              </a:rPr>
              <a:t>int </a:t>
            </a:r>
            <a:r>
              <a:rPr lang="en-US" altLang="zh-CN" sz="1200" b="0" dirty="0">
                <a:solidFill>
                  <a:srgbClr val="4EC9B0"/>
                </a:solidFill>
                <a:latin typeface="Consolas" panose="020B0609020204030204"/>
                <a:ea typeface="Consolas" panose="020B0609020204030204"/>
              </a:rPr>
              <a:t>Rational</a:t>
            </a:r>
            <a:r>
              <a:rPr lang="en-US" altLang="zh-CN" sz="1200" b="0" dirty="0">
                <a:solidFill>
                  <a:srgbClr val="CCCCCC"/>
                </a:solidFill>
                <a:latin typeface="Consolas" panose="020B0609020204030204"/>
                <a:ea typeface="Consolas" panose="020B0609020204030204"/>
              </a:rPr>
              <a:t>::</a:t>
            </a:r>
            <a:r>
              <a:rPr lang="en-US" altLang="zh-CN" sz="1200" b="0" dirty="0">
                <a:solidFill>
                  <a:srgbClr val="9CDCFE"/>
                </a:solidFill>
                <a:latin typeface="Consolas" panose="020B0609020204030204"/>
                <a:ea typeface="Consolas" panose="020B0609020204030204"/>
              </a:rPr>
              <a:t>id</a:t>
            </a:r>
            <a:r>
              <a:rPr lang="en-US" altLang="zh-CN" sz="1200" b="0" dirty="0">
                <a:solidFill>
                  <a:srgbClr val="D4D4D4"/>
                </a:solidFill>
                <a:latin typeface="Consolas" panose="020B0609020204030204"/>
                <a:ea typeface="Consolas" panose="020B0609020204030204"/>
              </a:rPr>
              <a:t>=</a:t>
            </a:r>
            <a:r>
              <a:rPr lang="en-US" altLang="zh-CN" sz="1200" b="0" dirty="0">
                <a:solidFill>
                  <a:srgbClr val="B5CEA8"/>
                </a:solidFill>
                <a:latin typeface="Consolas" panose="020B0609020204030204"/>
                <a:ea typeface="Consolas" panose="020B0609020204030204"/>
              </a:rPr>
              <a:t>0</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569CD6"/>
                </a:solidFill>
                <a:latin typeface="Consolas" panose="020B0609020204030204"/>
                <a:ea typeface="Consolas" panose="020B0609020204030204"/>
              </a:rPr>
              <a:t>const </a:t>
            </a:r>
            <a:r>
              <a:rPr lang="en-US" altLang="zh-CN" sz="1200" b="0" dirty="0">
                <a:solidFill>
                  <a:srgbClr val="4EC9B0"/>
                </a:solidFill>
                <a:latin typeface="Consolas" panose="020B0609020204030204"/>
                <a:ea typeface="Consolas" panose="020B0609020204030204"/>
              </a:rPr>
              <a:t>Rational </a:t>
            </a:r>
            <a:r>
              <a:rPr lang="en-US" altLang="zh-CN" sz="1200" b="0" dirty="0">
                <a:solidFill>
                  <a:srgbClr val="DCDCAA"/>
                </a:solidFill>
                <a:latin typeface="Consolas" panose="020B0609020204030204"/>
                <a:ea typeface="Consolas" panose="020B0609020204030204"/>
              </a:rPr>
              <a:t>operator*</a:t>
            </a:r>
            <a:r>
              <a:rPr lang="en-US" altLang="zh-CN" sz="1200" b="0" dirty="0">
                <a:solidFill>
                  <a:srgbClr val="CCCCCC"/>
                </a:solidFill>
                <a:latin typeface="Consolas" panose="020B0609020204030204"/>
                <a:ea typeface="Consolas" panose="020B0609020204030204"/>
              </a:rPr>
              <a:t>(</a:t>
            </a:r>
            <a:r>
              <a:rPr lang="en-US" altLang="zh-CN" sz="1200" b="0" dirty="0" err="1">
                <a:solidFill>
                  <a:srgbClr val="569CD6"/>
                </a:solidFill>
                <a:latin typeface="Consolas" panose="020B0609020204030204"/>
                <a:ea typeface="Consolas" panose="020B0609020204030204"/>
              </a:rPr>
              <a:t>const</a:t>
            </a:r>
            <a:r>
              <a:rPr lang="en-US" altLang="zh-CN" sz="1200" b="0" dirty="0" err="1">
                <a:solidFill>
                  <a:srgbClr val="4EC9B0"/>
                </a:solidFill>
                <a:latin typeface="Consolas" panose="020B0609020204030204"/>
                <a:ea typeface="Consolas" panose="020B0609020204030204"/>
              </a:rPr>
              <a:t>Rational</a:t>
            </a:r>
            <a:r>
              <a:rPr lang="en-US" altLang="zh-CN" sz="1200" b="0" dirty="0" err="1">
                <a:solidFill>
                  <a:srgbClr val="569CD6"/>
                </a:solidFill>
                <a:latin typeface="Consolas" panose="020B0609020204030204"/>
                <a:ea typeface="Consolas" panose="020B0609020204030204"/>
              </a:rPr>
              <a:t>&amp;</a:t>
            </a:r>
            <a:r>
              <a:rPr lang="en-US" altLang="zh-CN" sz="1200" b="0" dirty="0" err="1">
                <a:solidFill>
                  <a:srgbClr val="9CDCFE"/>
                </a:solidFill>
                <a:latin typeface="Consolas" panose="020B0609020204030204"/>
                <a:ea typeface="Consolas" panose="020B0609020204030204"/>
              </a:rPr>
              <a:t>lhs</a:t>
            </a: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const </a:t>
            </a:r>
            <a:r>
              <a:rPr lang="en-US" altLang="zh-CN" sz="1200" b="0" dirty="0" err="1">
                <a:solidFill>
                  <a:srgbClr val="4EC9B0"/>
                </a:solidFill>
                <a:latin typeface="Consolas" panose="020B0609020204030204"/>
                <a:ea typeface="Consolas" panose="020B0609020204030204"/>
              </a:rPr>
              <a:t>Rational</a:t>
            </a:r>
            <a:r>
              <a:rPr lang="en-US" altLang="zh-CN" sz="1200" b="0" dirty="0" err="1">
                <a:solidFill>
                  <a:srgbClr val="569CD6"/>
                </a:solidFill>
                <a:latin typeface="Consolas" panose="020B0609020204030204"/>
                <a:ea typeface="Consolas" panose="020B0609020204030204"/>
              </a:rPr>
              <a:t>&amp;</a:t>
            </a:r>
            <a:r>
              <a:rPr lang="en-US" altLang="zh-CN" sz="1200" b="0" dirty="0" err="1">
                <a:solidFill>
                  <a:srgbClr val="9CDCFE"/>
                </a:solidFill>
                <a:latin typeface="Consolas" panose="020B0609020204030204"/>
                <a:ea typeface="Consolas" panose="020B0609020204030204"/>
              </a:rPr>
              <a:t>rhs</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C586C0"/>
                </a:solidFill>
                <a:latin typeface="Consolas" panose="020B0609020204030204"/>
                <a:ea typeface="Consolas" panose="020B0609020204030204"/>
              </a:rPr>
              <a:t>return </a:t>
            </a:r>
            <a:r>
              <a:rPr lang="en-US" altLang="zh-CN" sz="1200" b="0" dirty="0">
                <a:solidFill>
                  <a:srgbClr val="4EC9B0"/>
                </a:solidFill>
                <a:latin typeface="Consolas" panose="020B0609020204030204"/>
                <a:ea typeface="Consolas" panose="020B0609020204030204"/>
              </a:rPr>
              <a:t>Rational</a:t>
            </a:r>
            <a:r>
              <a:rPr lang="en-US" altLang="zh-CN" sz="1200" b="0" dirty="0">
                <a:solidFill>
                  <a:srgbClr val="CCCCCC"/>
                </a:solidFill>
                <a:latin typeface="Consolas" panose="020B0609020204030204"/>
                <a:ea typeface="Consolas" panose="020B0609020204030204"/>
              </a:rPr>
              <a:t>(</a:t>
            </a:r>
            <a:r>
              <a:rPr lang="en-US" altLang="zh-CN" sz="1200" b="0" dirty="0" err="1">
                <a:solidFill>
                  <a:srgbClr val="9CDCFE"/>
                </a:solidFill>
                <a:latin typeface="Consolas" panose="020B0609020204030204"/>
                <a:ea typeface="Consolas" panose="020B0609020204030204"/>
              </a:rPr>
              <a:t>lhs</a:t>
            </a:r>
            <a:r>
              <a:rPr lang="en-US" altLang="zh-CN" sz="1200" b="0" dirty="0" err="1">
                <a:solidFill>
                  <a:srgbClr val="CCCCCC"/>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getN</a:t>
            </a:r>
            <a:r>
              <a:rPr lang="en-US" altLang="zh-CN" sz="1200" b="0" dirty="0">
                <a:solidFill>
                  <a:srgbClr val="CCCCCC"/>
                </a:solidFill>
                <a:latin typeface="Consolas" panose="020B0609020204030204"/>
                <a:ea typeface="Consolas" panose="020B0609020204030204"/>
              </a:rPr>
              <a:t>()</a:t>
            </a:r>
            <a:r>
              <a:rPr lang="en-US" altLang="zh-CN" sz="1200" b="0" dirty="0">
                <a:solidFill>
                  <a:srgbClr val="D4D4D4"/>
                </a:solidFill>
                <a:latin typeface="Consolas" panose="020B0609020204030204"/>
                <a:ea typeface="Consolas" panose="020B0609020204030204"/>
              </a:rPr>
              <a:t>*</a:t>
            </a:r>
            <a:r>
              <a:rPr lang="en-US" altLang="zh-CN" sz="1200" b="0" dirty="0" err="1">
                <a:solidFill>
                  <a:srgbClr val="9CDCFE"/>
                </a:solidFill>
                <a:latin typeface="Consolas" panose="020B0609020204030204"/>
                <a:ea typeface="Consolas" panose="020B0609020204030204"/>
              </a:rPr>
              <a:t>rhs</a:t>
            </a:r>
            <a:r>
              <a:rPr lang="en-US" altLang="zh-CN" sz="1200" b="0" dirty="0" err="1">
                <a:solidFill>
                  <a:srgbClr val="CCCCCC"/>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getN</a:t>
            </a: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lhs</a:t>
            </a:r>
            <a:r>
              <a:rPr lang="en-US" altLang="zh-CN" sz="1200" b="0" dirty="0" err="1">
                <a:solidFill>
                  <a:srgbClr val="CCCCCC"/>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getD</a:t>
            </a:r>
            <a:r>
              <a:rPr lang="en-US" altLang="zh-CN" sz="1200" b="0" dirty="0">
                <a:solidFill>
                  <a:srgbClr val="CCCCCC"/>
                </a:solidFill>
                <a:latin typeface="Consolas" panose="020B0609020204030204"/>
                <a:ea typeface="Consolas" panose="020B0609020204030204"/>
              </a:rPr>
              <a:t>()</a:t>
            </a:r>
            <a:r>
              <a:rPr lang="en-US" altLang="zh-CN" sz="1200" b="0" dirty="0">
                <a:solidFill>
                  <a:srgbClr val="D4D4D4"/>
                </a:solidFill>
                <a:latin typeface="Consolas" panose="020B0609020204030204"/>
                <a:ea typeface="Consolas" panose="020B0609020204030204"/>
              </a:rPr>
              <a:t>*</a:t>
            </a:r>
            <a:r>
              <a:rPr lang="en-US" altLang="zh-CN" sz="1200" b="0" dirty="0" err="1">
                <a:solidFill>
                  <a:srgbClr val="9CDCFE"/>
                </a:solidFill>
                <a:latin typeface="Consolas" panose="020B0609020204030204"/>
                <a:ea typeface="Consolas" panose="020B0609020204030204"/>
              </a:rPr>
              <a:t>rhs</a:t>
            </a:r>
            <a:r>
              <a:rPr lang="en-US" altLang="zh-CN" sz="1200" b="0" dirty="0" err="1">
                <a:solidFill>
                  <a:srgbClr val="CCCCCC"/>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getD</a:t>
            </a: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CCCCCC"/>
                </a:solidFill>
                <a:latin typeface="Consolas" panose="020B0609020204030204"/>
                <a:ea typeface="Consolas" panose="020B0609020204030204"/>
              </a:rPr>
              <a:t>}</a:t>
            </a:r>
          </a:p>
        </p:txBody>
      </p:sp>
      <p:pic>
        <p:nvPicPr>
          <p:cNvPr id="12" name="图片 11"/>
          <p:cNvPicPr>
            <a:picLocks noChangeAspect="1"/>
          </p:cNvPicPr>
          <p:nvPr/>
        </p:nvPicPr>
        <p:blipFill>
          <a:blip r:embed="rId3"/>
          <a:stretch>
            <a:fillRect/>
          </a:stretch>
        </p:blipFill>
        <p:spPr>
          <a:xfrm>
            <a:off x="9872345" y="2793365"/>
            <a:ext cx="2200275" cy="2333625"/>
          </a:xfrm>
          <a:prstGeom prst="rect">
            <a:avLst/>
          </a:prstGeom>
        </p:spPr>
      </p:pic>
      <p:sp>
        <p:nvSpPr>
          <p:cNvPr id="15" name="文本框 14"/>
          <p:cNvSpPr txBox="1"/>
          <p:nvPr/>
        </p:nvSpPr>
        <p:spPr>
          <a:xfrm>
            <a:off x="7062311" y="2380297"/>
            <a:ext cx="2505710" cy="3041650"/>
          </a:xfrm>
          <a:prstGeom prst="rect">
            <a:avLst/>
          </a:prstGeom>
          <a:solidFill>
            <a:schemeClr val="tx1"/>
          </a:solidFill>
        </p:spPr>
        <p:txBody>
          <a:bodyPr wrap="square">
            <a:noAutofit/>
          </a:bodyPr>
          <a:lstStyle/>
          <a:p>
            <a:pPr indent="0" fontAlgn="auto">
              <a:lnSpc>
                <a:spcPct val="100000"/>
              </a:lnSpc>
            </a:pPr>
            <a:r>
              <a:rPr lang="en-US" altLang="zh-CN" sz="1200" b="0">
                <a:solidFill>
                  <a:srgbClr val="C586C0"/>
                </a:solidFill>
                <a:latin typeface="Consolas" panose="020B0609020204030204"/>
                <a:ea typeface="Consolas" panose="020B0609020204030204"/>
              </a:rPr>
              <a:t>#include </a:t>
            </a:r>
            <a:r>
              <a:rPr lang="en-US" altLang="zh-CN" sz="1200" b="0">
                <a:solidFill>
                  <a:srgbClr val="CE9178"/>
                </a:solidFill>
                <a:latin typeface="Consolas" panose="020B0609020204030204"/>
                <a:ea typeface="Consolas" panose="020B0609020204030204"/>
              </a:rPr>
              <a:t>&lt;iostream&gt;</a:t>
            </a:r>
          </a:p>
          <a:p>
            <a:pPr indent="0" fontAlgn="auto">
              <a:lnSpc>
                <a:spcPct val="100000"/>
              </a:lnSpc>
            </a:pPr>
            <a:r>
              <a:rPr lang="en-US" altLang="zh-CN" sz="1200" b="0">
                <a:solidFill>
                  <a:srgbClr val="C586C0"/>
                </a:solidFill>
                <a:latin typeface="Consolas" panose="020B0609020204030204"/>
                <a:ea typeface="Consolas" panose="020B0609020204030204"/>
              </a:rPr>
              <a:t>#include </a:t>
            </a:r>
            <a:r>
              <a:rPr lang="en-US" altLang="zh-CN" sz="1200" b="0">
                <a:solidFill>
                  <a:srgbClr val="CE9178"/>
                </a:solidFill>
                <a:latin typeface="Consolas" panose="020B0609020204030204"/>
                <a:ea typeface="Consolas" panose="020B0609020204030204"/>
              </a:rPr>
              <a:t>"rational.h"</a:t>
            </a:r>
          </a:p>
          <a:p>
            <a:pPr indent="0" fontAlgn="auto">
              <a:lnSpc>
                <a:spcPct val="100000"/>
              </a:lnSpc>
            </a:pPr>
            <a:r>
              <a:rPr lang="en-US" altLang="zh-CN" sz="1200" b="0">
                <a:solidFill>
                  <a:srgbClr val="C586C0"/>
                </a:solidFill>
                <a:latin typeface="Consolas" panose="020B0609020204030204"/>
                <a:ea typeface="Consolas" panose="020B0609020204030204"/>
              </a:rPr>
              <a:t>using </a:t>
            </a:r>
            <a:r>
              <a:rPr lang="en-US" altLang="zh-CN" sz="1200" b="0">
                <a:solidFill>
                  <a:srgbClr val="569CD6"/>
                </a:solidFill>
                <a:latin typeface="Consolas" panose="020B0609020204030204"/>
                <a:ea typeface="Consolas" panose="020B0609020204030204"/>
              </a:rPr>
              <a:t>namespace </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569CD6"/>
                </a:solidFill>
                <a:latin typeface="Consolas" panose="020B0609020204030204"/>
                <a:ea typeface="Consolas" panose="020B0609020204030204"/>
              </a:rPr>
              <a:t>int </a:t>
            </a:r>
            <a:r>
              <a:rPr lang="en-US" altLang="zh-CN" sz="1200" b="0">
                <a:solidFill>
                  <a:srgbClr val="DCDCAA"/>
                </a:solidFill>
                <a:latin typeface="Consolas" panose="020B0609020204030204"/>
                <a:ea typeface="Consolas" panose="020B0609020204030204"/>
              </a:rPr>
              <a:t>main</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Rational </a:t>
            </a:r>
            <a:r>
              <a:rPr lang="en-US" altLang="zh-CN" sz="1200" b="0">
                <a:solidFill>
                  <a:srgbClr val="9CDCFE"/>
                </a:solidFill>
                <a:latin typeface="Consolas" panose="020B0609020204030204"/>
                <a:ea typeface="Consolas" panose="020B0609020204030204"/>
              </a:rPr>
              <a:t>a</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10</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Rational </a:t>
            </a:r>
            <a:r>
              <a:rPr lang="en-US" altLang="zh-CN" sz="1200" b="0">
                <a:solidFill>
                  <a:srgbClr val="9CDCFE"/>
                </a:solidFill>
                <a:latin typeface="Consolas" panose="020B0609020204030204"/>
                <a:ea typeface="Consolas" panose="020B0609020204030204"/>
              </a:rPr>
              <a:t>b</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2</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Rational </a:t>
            </a:r>
            <a:r>
              <a:rPr lang="en-US" altLang="zh-CN" sz="1200" b="0">
                <a:solidFill>
                  <a:srgbClr val="9CDCFE"/>
                </a:solidFill>
                <a:latin typeface="Consolas" panose="020B0609020204030204"/>
                <a:ea typeface="Consolas" panose="020B0609020204030204"/>
              </a:rPr>
              <a:t>c</a:t>
            </a:r>
            <a:r>
              <a:rPr lang="en-US" altLang="zh-CN" sz="1200" b="0">
                <a:solidFill>
                  <a:srgbClr val="D4D4D4"/>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a</a:t>
            </a:r>
            <a:r>
              <a:rPr lang="en-US" altLang="zh-CN" sz="1200" b="0">
                <a:solidFill>
                  <a:srgbClr val="DCDCAA"/>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b</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cout</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"c = "</a:t>
            </a:r>
            <a:r>
              <a:rPr lang="en-US" altLang="zh-CN" sz="1200" b="0">
                <a:solidFill>
                  <a:srgbClr val="DCDCAA"/>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c</a:t>
            </a:r>
            <a:r>
              <a:rPr lang="en-US" altLang="zh-CN" sz="1200" b="0">
                <a:solidFill>
                  <a:srgbClr val="DCDCAA"/>
                </a:solidFill>
                <a:latin typeface="Consolas" panose="020B0609020204030204"/>
                <a:ea typeface="Consolas" panose="020B0609020204030204"/>
              </a:rPr>
              <a:t>&lt;&lt;endl</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Rational </a:t>
            </a:r>
            <a:r>
              <a:rPr lang="en-US" altLang="zh-CN" sz="1200" b="0">
                <a:solidFill>
                  <a:srgbClr val="9CDCFE"/>
                </a:solidFill>
                <a:latin typeface="Consolas" panose="020B0609020204030204"/>
                <a:ea typeface="Consolas" panose="020B0609020204030204"/>
              </a:rPr>
              <a:t>d</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2</a:t>
            </a:r>
            <a:r>
              <a:rPr lang="en-US" altLang="zh-CN" sz="1200" b="0">
                <a:solidFill>
                  <a:srgbClr val="DCDCAA"/>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a</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cout</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"d = "</a:t>
            </a:r>
            <a:r>
              <a:rPr lang="en-US" altLang="zh-CN" sz="1200" b="0">
                <a:solidFill>
                  <a:srgbClr val="DCDCAA"/>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d</a:t>
            </a:r>
            <a:r>
              <a:rPr lang="en-US" altLang="zh-CN" sz="1200" b="0">
                <a:solidFill>
                  <a:srgbClr val="DCDCAA"/>
                </a:solidFill>
                <a:latin typeface="Consolas" panose="020B0609020204030204"/>
                <a:ea typeface="Consolas" panose="020B0609020204030204"/>
              </a:rPr>
              <a:t>&lt;&lt;endl</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Rational </a:t>
            </a:r>
            <a:r>
              <a:rPr lang="en-US" altLang="zh-CN" sz="1200" b="0">
                <a:solidFill>
                  <a:srgbClr val="9CDCFE"/>
                </a:solidFill>
                <a:latin typeface="Consolas" panose="020B0609020204030204"/>
                <a:ea typeface="Consolas" panose="020B0609020204030204"/>
              </a:rPr>
              <a:t>e</a:t>
            </a:r>
            <a:r>
              <a:rPr lang="en-US" altLang="zh-CN" sz="1200" b="0">
                <a:solidFill>
                  <a:srgbClr val="D4D4D4"/>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b</a:t>
            </a:r>
            <a:r>
              <a:rPr lang="en-US" altLang="zh-CN" sz="1200" b="0">
                <a:solidFill>
                  <a:srgbClr val="DCDCAA"/>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3</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cout</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"e = "</a:t>
            </a:r>
            <a:r>
              <a:rPr lang="en-US" altLang="zh-CN" sz="1200" b="0">
                <a:solidFill>
                  <a:srgbClr val="DCDCAA"/>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e</a:t>
            </a:r>
            <a:r>
              <a:rPr lang="en-US" altLang="zh-CN" sz="1200" b="0">
                <a:solidFill>
                  <a:srgbClr val="DCDCAA"/>
                </a:solidFill>
                <a:latin typeface="Consolas" panose="020B0609020204030204"/>
                <a:ea typeface="Consolas" panose="020B0609020204030204"/>
              </a:rPr>
              <a:t>&lt;&lt;endl</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Rational </a:t>
            </a:r>
            <a:r>
              <a:rPr lang="en-US" altLang="zh-CN" sz="1200" b="0">
                <a:solidFill>
                  <a:srgbClr val="9CDCFE"/>
                </a:solidFill>
                <a:latin typeface="Consolas" panose="020B0609020204030204"/>
                <a:ea typeface="Consolas" panose="020B0609020204030204"/>
              </a:rPr>
              <a:t>f</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2</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3</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cout</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"f = "</a:t>
            </a:r>
            <a:r>
              <a:rPr lang="en-US" altLang="zh-CN" sz="1200" b="0">
                <a:solidFill>
                  <a:srgbClr val="DCDCAA"/>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f</a:t>
            </a:r>
            <a:r>
              <a:rPr lang="en-US" altLang="zh-CN" sz="1200" b="0">
                <a:solidFill>
                  <a:srgbClr val="DCDCAA"/>
                </a:solidFill>
                <a:latin typeface="Consolas" panose="020B0609020204030204"/>
                <a:ea typeface="Consolas" panose="020B0609020204030204"/>
              </a:rPr>
              <a:t>&lt;&lt;endl</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return</a:t>
            </a:r>
            <a:r>
              <a:rPr lang="en-US" altLang="zh-CN" sz="1200" b="0">
                <a:solidFill>
                  <a:srgbClr val="B5CEA8"/>
                </a:solidFill>
                <a:latin typeface="Consolas" panose="020B0609020204030204"/>
                <a:ea typeface="Consolas" panose="020B0609020204030204"/>
              </a:rPr>
              <a:t>0</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1250" y="725170"/>
            <a:ext cx="10770235" cy="1067435"/>
          </a:xfrm>
        </p:spPr>
        <p:txBody>
          <a:bodyPr>
            <a:normAutofit fontScale="80000"/>
          </a:bodyPr>
          <a:lstStyle/>
          <a:p>
            <a:pPr marL="127000" lvl="1" indent="0">
              <a:spcBef>
                <a:spcPts val="1390"/>
              </a:spcBef>
              <a:buSzPct val="68000"/>
              <a:buNone/>
            </a:pPr>
            <a:r>
              <a:rPr lang="en-US" altLang="zh-CN" sz="2540" dirty="0"/>
              <a:t>Please modify the code</a:t>
            </a:r>
            <a:r>
              <a:rPr lang="en-US" altLang="zh-CN" sz="2540" dirty="0">
                <a:sym typeface="+mn-ea"/>
              </a:rPr>
              <a:t>(</a:t>
            </a:r>
            <a:r>
              <a:rPr lang="en-US" altLang="zh-CN" sz="2540" dirty="0" err="1">
                <a:solidFill>
                  <a:srgbClr val="CE9178"/>
                </a:solidFill>
                <a:latin typeface="Consolas" panose="020B0609020204030204"/>
                <a:ea typeface="Consolas" panose="020B0609020204030204"/>
                <a:sym typeface="+mn-ea"/>
              </a:rPr>
              <a:t>rational.h</a:t>
            </a:r>
            <a:r>
              <a:rPr lang="en-US" altLang="zh-CN" sz="2540" dirty="0">
                <a:sym typeface="+mn-ea"/>
              </a:rPr>
              <a:t>) </a:t>
            </a:r>
            <a:r>
              <a:rPr lang="en-US" altLang="zh-CN" sz="2540" dirty="0"/>
              <a:t> in Exercise1 to the program runs as shown in the screenshot. Explain what modifications have been made and </a:t>
            </a:r>
            <a:r>
              <a:rPr lang="en-US" altLang="zh-CN" sz="2540" dirty="0" err="1"/>
              <a:t>wy</a:t>
            </a:r>
            <a:r>
              <a:rPr lang="en-US" altLang="zh-CN" sz="2540" dirty="0"/>
              <a:t>.</a:t>
            </a:r>
          </a:p>
        </p:txBody>
      </p:sp>
      <p:sp>
        <p:nvSpPr>
          <p:cNvPr id="7170" name="Title 1"/>
          <p:cNvSpPr>
            <a:spLocks noGrp="1"/>
          </p:cNvSpPr>
          <p:nvPr>
            <p:ph type="title"/>
          </p:nvPr>
        </p:nvSpPr>
        <p:spPr>
          <a:xfrm>
            <a:off x="1307537" y="115348"/>
            <a:ext cx="10448062" cy="674517"/>
          </a:xfrm>
        </p:spPr>
        <p:txBody>
          <a:bodyPr>
            <a:noAutofit/>
          </a:bodyPr>
          <a:lstStyle/>
          <a:p>
            <a:r>
              <a:rPr lang="en-US" altLang="zh-CN" sz="4640" dirty="0"/>
              <a:t>Exercise2</a:t>
            </a:r>
            <a:endParaRPr lang="zh-CN" altLang="en-US" sz="4640" dirty="0"/>
          </a:p>
        </p:txBody>
      </p:sp>
      <p:sp>
        <p:nvSpPr>
          <p:cNvPr id="2" name="灯片编号占位符 1"/>
          <p:cNvSpPr>
            <a:spLocks noGrp="1"/>
          </p:cNvSpPr>
          <p:nvPr>
            <p:ph type="sldNum" sz="quarter" idx="12"/>
          </p:nvPr>
        </p:nvSpPr>
        <p:spPr/>
        <p:txBody>
          <a:bodyPr/>
          <a:lstStyle/>
          <a:p>
            <a:fld id="{506F4176-339E-4C4B-80E4-BBE9C4467EFE}" type="slidenum">
              <a:rPr lang="zh-CN" altLang="en-US" smtClean="0"/>
              <a:t>19</a:t>
            </a:fld>
            <a:endParaRPr lang="zh-CN" altLang="en-US"/>
          </a:p>
        </p:txBody>
      </p:sp>
      <p:sp>
        <p:nvSpPr>
          <p:cNvPr id="11" name="文本框 10"/>
          <p:cNvSpPr txBox="1"/>
          <p:nvPr/>
        </p:nvSpPr>
        <p:spPr>
          <a:xfrm>
            <a:off x="224790" y="1703070"/>
            <a:ext cx="6536055" cy="4653280"/>
          </a:xfrm>
          <a:prstGeom prst="rect">
            <a:avLst/>
          </a:prstGeom>
          <a:solidFill>
            <a:schemeClr val="tx1"/>
          </a:solidFill>
        </p:spPr>
        <p:txBody>
          <a:bodyPr>
            <a:noAutofit/>
          </a:bodyPr>
          <a:lstStyle/>
          <a:p>
            <a:pPr indent="0" fontAlgn="auto">
              <a:lnSpc>
                <a:spcPct val="100000"/>
              </a:lnSpc>
            </a:pPr>
            <a:r>
              <a:rPr lang="en-US" altLang="zh-CN" sz="1200" b="0" dirty="0">
                <a:solidFill>
                  <a:srgbClr val="C586C0"/>
                </a:solidFill>
                <a:latin typeface="Consolas" panose="020B0609020204030204"/>
                <a:ea typeface="Consolas" panose="020B0609020204030204"/>
              </a:rPr>
              <a:t>// </a:t>
            </a:r>
            <a:r>
              <a:rPr lang="en-US" altLang="zh-CN" sz="1200" b="0" dirty="0" err="1">
                <a:solidFill>
                  <a:srgbClr val="C586C0"/>
                </a:solidFill>
                <a:latin typeface="Consolas" panose="020B0609020204030204"/>
                <a:ea typeface="Consolas" panose="020B0609020204030204"/>
              </a:rPr>
              <a:t>rational.h</a:t>
            </a:r>
            <a:endParaRPr lang="en-US" altLang="zh-CN" sz="1200" b="0" dirty="0">
              <a:solidFill>
                <a:srgbClr val="C586C0"/>
              </a:solidFill>
              <a:latin typeface="Consolas" panose="020B0609020204030204"/>
              <a:ea typeface="Consolas" panose="020B0609020204030204"/>
            </a:endParaRPr>
          </a:p>
          <a:p>
            <a:pPr indent="0" fontAlgn="auto">
              <a:lnSpc>
                <a:spcPct val="100000"/>
              </a:lnSpc>
            </a:pPr>
            <a:r>
              <a:rPr lang="en-US" altLang="zh-CN" sz="1200" b="0" dirty="0">
                <a:solidFill>
                  <a:srgbClr val="C586C0"/>
                </a:solidFill>
                <a:latin typeface="Consolas" panose="020B0609020204030204"/>
                <a:ea typeface="Consolas" panose="020B0609020204030204"/>
              </a:rPr>
              <a:t>#pragma </a:t>
            </a:r>
            <a:r>
              <a:rPr lang="en-US" altLang="zh-CN" sz="1200" b="0" dirty="0">
                <a:solidFill>
                  <a:srgbClr val="9CDCFE"/>
                </a:solidFill>
                <a:latin typeface="Consolas" panose="020B0609020204030204"/>
                <a:ea typeface="Consolas" panose="020B0609020204030204"/>
              </a:rPr>
              <a:t>once  </a:t>
            </a:r>
          </a:p>
          <a:p>
            <a:pPr indent="0" fontAlgn="auto">
              <a:lnSpc>
                <a:spcPct val="100000"/>
              </a:lnSpc>
            </a:pPr>
            <a:r>
              <a:rPr lang="en-US" altLang="zh-CN" sz="1200" b="0" dirty="0">
                <a:solidFill>
                  <a:srgbClr val="C586C0"/>
                </a:solidFill>
                <a:latin typeface="Consolas" panose="020B0609020204030204"/>
                <a:ea typeface="Consolas" panose="020B0609020204030204"/>
              </a:rPr>
              <a:t>#include </a:t>
            </a:r>
            <a:r>
              <a:rPr lang="en-US" altLang="zh-CN" sz="1200" b="0" dirty="0">
                <a:solidFill>
                  <a:srgbClr val="CE9178"/>
                </a:solidFill>
                <a:latin typeface="Consolas" panose="020B0609020204030204"/>
                <a:ea typeface="Consolas" panose="020B0609020204030204"/>
              </a:rPr>
              <a:t>&lt;iostream&gt;</a:t>
            </a:r>
          </a:p>
          <a:p>
            <a:pPr indent="0" fontAlgn="auto">
              <a:lnSpc>
                <a:spcPct val="100000"/>
              </a:lnSpc>
            </a:pPr>
            <a:r>
              <a:rPr lang="en-US" altLang="zh-CN" sz="1200" b="0" dirty="0">
                <a:solidFill>
                  <a:srgbClr val="569CD6"/>
                </a:solidFill>
                <a:latin typeface="Consolas" panose="020B0609020204030204"/>
                <a:ea typeface="Consolas" panose="020B0609020204030204"/>
              </a:rPr>
              <a:t>class </a:t>
            </a:r>
            <a:r>
              <a:rPr lang="en-US" altLang="zh-CN" sz="1200" b="0" dirty="0">
                <a:solidFill>
                  <a:srgbClr val="4EC9B0"/>
                </a:solidFill>
                <a:latin typeface="Consolas" panose="020B0609020204030204"/>
                <a:ea typeface="Consolas" panose="020B0609020204030204"/>
              </a:rPr>
              <a:t>Rational</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569CD6"/>
                </a:solidFill>
                <a:latin typeface="Consolas" panose="020B0609020204030204"/>
                <a:ea typeface="Consolas" panose="020B0609020204030204"/>
              </a:rPr>
              <a:t>private:</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569CD6"/>
                </a:solidFill>
                <a:latin typeface="Consolas" panose="020B0609020204030204"/>
                <a:ea typeface="Consolas" panose="020B0609020204030204"/>
              </a:rPr>
              <a:t>staticint</a:t>
            </a:r>
            <a:r>
              <a:rPr lang="en-US" altLang="zh-CN" sz="1200" b="0" dirty="0">
                <a:solidFill>
                  <a:srgbClr val="569CD6"/>
                </a:solidFill>
                <a:latin typeface="Consolas" panose="020B0609020204030204"/>
                <a:ea typeface="Consolas" panose="020B0609020204030204"/>
              </a:rPr>
              <a:t> </a:t>
            </a:r>
            <a:r>
              <a:rPr lang="en-US" altLang="zh-CN" sz="1200" b="0" dirty="0">
                <a:solidFill>
                  <a:srgbClr val="9CDCFE"/>
                </a:solidFill>
                <a:latin typeface="Consolas" panose="020B0609020204030204"/>
                <a:ea typeface="Consolas" panose="020B0609020204030204"/>
              </a:rPr>
              <a:t>id</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int </a:t>
            </a:r>
            <a:r>
              <a:rPr lang="en-US" altLang="zh-CN" sz="1200" b="0" dirty="0">
                <a:solidFill>
                  <a:srgbClr val="9CDCFE"/>
                </a:solidFill>
                <a:latin typeface="Consolas" panose="020B0609020204030204"/>
                <a:ea typeface="Consolas" panose="020B0609020204030204"/>
              </a:rPr>
              <a:t>numerator</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int </a:t>
            </a:r>
            <a:r>
              <a:rPr lang="en-US" altLang="zh-CN" sz="1200" b="0" dirty="0">
                <a:solidFill>
                  <a:srgbClr val="9CDCFE"/>
                </a:solidFill>
                <a:latin typeface="Consolas" panose="020B0609020204030204"/>
                <a:ea typeface="Consolas" panose="020B0609020204030204"/>
              </a:rPr>
              <a:t>denominator</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569CD6"/>
                </a:solidFill>
                <a:latin typeface="Consolas" panose="020B0609020204030204"/>
                <a:ea typeface="Consolas" panose="020B0609020204030204"/>
              </a:rPr>
              <a:t>public:</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DCDCAA"/>
                </a:solidFill>
                <a:latin typeface="Consolas" panose="020B0609020204030204"/>
                <a:ea typeface="Consolas" panose="020B0609020204030204"/>
              </a:rPr>
              <a:t>Rational</a:t>
            </a:r>
            <a:r>
              <a:rPr lang="en-US" altLang="zh-CN" sz="1200" b="0" dirty="0">
                <a:solidFill>
                  <a:srgbClr val="CCCCCC"/>
                </a:solidFill>
                <a:latin typeface="Consolas" panose="020B0609020204030204"/>
                <a:ea typeface="Consolas" panose="020B0609020204030204"/>
              </a:rPr>
              <a:t>(</a:t>
            </a:r>
            <a:r>
              <a:rPr lang="en-US" altLang="zh-CN" sz="1200" b="0" dirty="0">
                <a:solidFill>
                  <a:srgbClr val="569CD6"/>
                </a:solidFill>
                <a:latin typeface="Consolas" panose="020B0609020204030204"/>
                <a:ea typeface="Consolas" panose="020B0609020204030204"/>
              </a:rPr>
              <a:t>int </a:t>
            </a:r>
            <a:r>
              <a:rPr lang="en-US" altLang="zh-CN" sz="1200" b="0" dirty="0">
                <a:solidFill>
                  <a:srgbClr val="9CDCFE"/>
                </a:solidFill>
                <a:latin typeface="Consolas" panose="020B0609020204030204"/>
                <a:ea typeface="Consolas" panose="020B0609020204030204"/>
              </a:rPr>
              <a:t>n</a:t>
            </a:r>
            <a:r>
              <a:rPr lang="en-US" altLang="zh-CN" sz="1200" b="0" dirty="0">
                <a:solidFill>
                  <a:srgbClr val="D4D4D4"/>
                </a:solidFill>
                <a:latin typeface="Consolas" panose="020B0609020204030204"/>
                <a:ea typeface="Consolas" panose="020B0609020204030204"/>
              </a:rPr>
              <a:t>=</a:t>
            </a:r>
            <a:r>
              <a:rPr lang="en-US" altLang="zh-CN" sz="1200" b="0" dirty="0">
                <a:solidFill>
                  <a:srgbClr val="B5CEA8"/>
                </a:solidFill>
                <a:latin typeface="Consolas" panose="020B0609020204030204"/>
                <a:ea typeface="Consolas" panose="020B0609020204030204"/>
              </a:rPr>
              <a:t>0</a:t>
            </a: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int </a:t>
            </a:r>
            <a:r>
              <a:rPr lang="en-US" altLang="zh-CN" sz="1200" b="0" dirty="0">
                <a:solidFill>
                  <a:srgbClr val="9CDCFE"/>
                </a:solidFill>
                <a:latin typeface="Consolas" panose="020B0609020204030204"/>
                <a:ea typeface="Consolas" panose="020B0609020204030204"/>
              </a:rPr>
              <a:t>d</a:t>
            </a:r>
            <a:r>
              <a:rPr lang="en-US" altLang="zh-CN" sz="1200" b="0" dirty="0">
                <a:solidFill>
                  <a:srgbClr val="D4D4D4"/>
                </a:solidFill>
                <a:latin typeface="Consolas" panose="020B0609020204030204"/>
                <a:ea typeface="Consolas" panose="020B0609020204030204"/>
              </a:rPr>
              <a:t>=</a:t>
            </a:r>
            <a:r>
              <a:rPr lang="en-US" altLang="zh-CN" sz="1200" b="0" dirty="0">
                <a:solidFill>
                  <a:srgbClr val="B5CEA8"/>
                </a:solidFill>
                <a:latin typeface="Consolas" panose="020B0609020204030204"/>
                <a:ea typeface="Consolas" panose="020B0609020204030204"/>
              </a:rPr>
              <a:t>1</a:t>
            </a:r>
            <a:r>
              <a:rPr lang="en-US" altLang="zh-CN" sz="1200" b="0" dirty="0">
                <a:solidFill>
                  <a:srgbClr val="CCCCCC"/>
                </a:solidFill>
                <a:latin typeface="Consolas" panose="020B0609020204030204"/>
                <a:ea typeface="Consolas" panose="020B0609020204030204"/>
              </a:rPr>
              <a:t>): </a:t>
            </a:r>
            <a:r>
              <a:rPr lang="en-US" altLang="zh-CN" sz="1200" b="0" dirty="0">
                <a:solidFill>
                  <a:srgbClr val="9CDCFE"/>
                </a:solidFill>
                <a:latin typeface="Consolas" panose="020B0609020204030204"/>
                <a:ea typeface="Consolas" panose="020B0609020204030204"/>
              </a:rPr>
              <a:t>numerator</a:t>
            </a:r>
            <a:r>
              <a:rPr lang="en-US" altLang="zh-CN" sz="1200" b="0" dirty="0">
                <a:solidFill>
                  <a:srgbClr val="CCCCCC"/>
                </a:solidFill>
                <a:latin typeface="Consolas" panose="020B0609020204030204"/>
                <a:ea typeface="Consolas" panose="020B0609020204030204"/>
              </a:rPr>
              <a:t>(</a:t>
            </a:r>
            <a:r>
              <a:rPr lang="en-US" altLang="zh-CN" sz="1200" b="0" dirty="0">
                <a:solidFill>
                  <a:srgbClr val="9CDCFE"/>
                </a:solidFill>
                <a:latin typeface="Consolas" panose="020B0609020204030204"/>
                <a:ea typeface="Consolas" panose="020B0609020204030204"/>
              </a:rPr>
              <a:t>n</a:t>
            </a:r>
            <a:r>
              <a:rPr lang="en-US" altLang="zh-CN" sz="1200" b="0" dirty="0">
                <a:solidFill>
                  <a:srgbClr val="CCCCCC"/>
                </a:solidFill>
                <a:latin typeface="Consolas" panose="020B0609020204030204"/>
                <a:ea typeface="Consolas" panose="020B0609020204030204"/>
              </a:rPr>
              <a:t>), </a:t>
            </a:r>
            <a:r>
              <a:rPr lang="en-US" altLang="zh-CN" sz="1200" b="0" dirty="0">
                <a:solidFill>
                  <a:srgbClr val="9CDCFE"/>
                </a:solidFill>
                <a:latin typeface="Consolas" panose="020B0609020204030204"/>
                <a:ea typeface="Consolas" panose="020B0609020204030204"/>
              </a:rPr>
              <a:t>denominator</a:t>
            </a:r>
            <a:r>
              <a:rPr lang="en-US" altLang="zh-CN" sz="1200" b="0" dirty="0">
                <a:solidFill>
                  <a:srgbClr val="CCCCCC"/>
                </a:solidFill>
                <a:latin typeface="Consolas" panose="020B0609020204030204"/>
                <a:ea typeface="Consolas" panose="020B0609020204030204"/>
              </a:rPr>
              <a:t>(</a:t>
            </a:r>
            <a:r>
              <a:rPr lang="en-US" altLang="zh-CN" sz="1200" b="0" dirty="0">
                <a:solidFill>
                  <a:srgbClr val="9CDCFE"/>
                </a:solidFill>
                <a:latin typeface="Consolas" panose="020B0609020204030204"/>
                <a:ea typeface="Consolas" panose="020B0609020204030204"/>
              </a:rPr>
              <a:t>d</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4EC9B0"/>
                </a:solidFill>
                <a:latin typeface="Consolas" panose="020B0609020204030204"/>
                <a:ea typeface="Consolas" panose="020B0609020204030204"/>
              </a:rPr>
              <a:t>std</a:t>
            </a:r>
            <a:r>
              <a:rPr lang="en-US" altLang="zh-CN" sz="1200" b="0" dirty="0">
                <a:solidFill>
                  <a:srgbClr val="CCCCCC"/>
                </a:solidFill>
                <a:latin typeface="Consolas" panose="020B0609020204030204"/>
                <a:ea typeface="Consolas" panose="020B0609020204030204"/>
              </a:rPr>
              <a:t>::</a:t>
            </a:r>
            <a:r>
              <a:rPr lang="en-US" altLang="zh-CN" sz="1200" b="0" dirty="0" err="1">
                <a:solidFill>
                  <a:srgbClr val="9CDCFE"/>
                </a:solidFill>
                <a:latin typeface="Consolas" panose="020B0609020204030204"/>
                <a:ea typeface="Consolas" panose="020B0609020204030204"/>
              </a:rPr>
              <a:t>cout</a:t>
            </a:r>
            <a:r>
              <a:rPr lang="en-US" altLang="zh-CN" sz="1200" b="0" dirty="0">
                <a:solidFill>
                  <a:srgbClr val="DCDCAA"/>
                </a:solidFill>
                <a:latin typeface="Consolas" panose="020B0609020204030204"/>
                <a:ea typeface="Consolas" panose="020B0609020204030204"/>
              </a:rPr>
              <a:t>&lt;&lt;</a:t>
            </a:r>
            <a:r>
              <a:rPr lang="en-US" altLang="zh-CN" sz="1200" b="0" dirty="0">
                <a:solidFill>
                  <a:srgbClr val="CE9178"/>
                </a:solidFill>
                <a:latin typeface="Consolas" panose="020B0609020204030204"/>
                <a:ea typeface="Consolas" panose="020B0609020204030204"/>
              </a:rPr>
              <a:t>"Construct_"</a:t>
            </a:r>
            <a:r>
              <a:rPr lang="en-US" altLang="zh-CN" sz="1200" b="0" dirty="0">
                <a:solidFill>
                  <a:srgbClr val="DCDCAA"/>
                </a:solidFill>
                <a:latin typeface="Consolas" panose="020B0609020204030204"/>
                <a:ea typeface="Consolas" panose="020B0609020204030204"/>
              </a:rPr>
              <a:t>&lt;&lt;</a:t>
            </a:r>
            <a:r>
              <a:rPr lang="en-US" altLang="zh-CN" sz="1200" b="0" dirty="0">
                <a:solidFill>
                  <a:srgbClr val="9CDCFE"/>
                </a:solidFill>
                <a:latin typeface="Consolas" panose="020B0609020204030204"/>
                <a:ea typeface="Consolas" panose="020B0609020204030204"/>
              </a:rPr>
              <a:t>id</a:t>
            </a:r>
            <a:r>
              <a:rPr lang="en-US" altLang="zh-CN" sz="1200" b="0" dirty="0">
                <a:solidFill>
                  <a:srgbClr val="DCDCAA"/>
                </a:solidFill>
                <a:latin typeface="Consolas" panose="020B0609020204030204"/>
                <a:ea typeface="Consolas" panose="020B0609020204030204"/>
              </a:rPr>
              <a:t>&lt;&lt;</a:t>
            </a:r>
            <a:r>
              <a:rPr lang="en-US" altLang="zh-CN" sz="1200" b="0" dirty="0">
                <a:solidFill>
                  <a:srgbClr val="CE9178"/>
                </a:solidFill>
                <a:latin typeface="Consolas" panose="020B0609020204030204"/>
                <a:ea typeface="Consolas" panose="020B0609020204030204"/>
              </a:rPr>
              <a:t>", n:"</a:t>
            </a:r>
            <a:r>
              <a:rPr lang="en-US" altLang="zh-CN" sz="1200" b="0" dirty="0">
                <a:solidFill>
                  <a:srgbClr val="DCDCAA"/>
                </a:solidFill>
                <a:latin typeface="Consolas" panose="020B0609020204030204"/>
                <a:ea typeface="Consolas" panose="020B0609020204030204"/>
              </a:rPr>
              <a:t>&lt;&lt;</a:t>
            </a:r>
            <a:r>
              <a:rPr lang="en-US" altLang="zh-CN" sz="1200" b="0" dirty="0">
                <a:solidFill>
                  <a:srgbClr val="9CDCFE"/>
                </a:solidFill>
                <a:latin typeface="Consolas" panose="020B0609020204030204"/>
                <a:ea typeface="Consolas" panose="020B0609020204030204"/>
              </a:rPr>
              <a:t>numerator</a:t>
            </a:r>
            <a:r>
              <a:rPr lang="en-US" altLang="zh-CN" sz="1200" b="0" dirty="0">
                <a:solidFill>
                  <a:srgbClr val="DCDCAA"/>
                </a:solidFill>
                <a:latin typeface="Consolas" panose="020B0609020204030204"/>
                <a:ea typeface="Consolas" panose="020B0609020204030204"/>
              </a:rPr>
              <a:t>&lt;&lt;</a:t>
            </a:r>
            <a:r>
              <a:rPr lang="en-US" altLang="zh-CN" sz="1200" b="0" dirty="0">
                <a:solidFill>
                  <a:srgbClr val="CE9178"/>
                </a:solidFill>
                <a:latin typeface="Consolas" panose="020B0609020204030204"/>
                <a:ea typeface="Consolas" panose="020B0609020204030204"/>
              </a:rPr>
              <a:t>" , d:"</a:t>
            </a:r>
            <a:r>
              <a:rPr lang="en-US" altLang="zh-CN" sz="1200" b="0" dirty="0">
                <a:solidFill>
                  <a:srgbClr val="DCDCAA"/>
                </a:solidFill>
                <a:latin typeface="Consolas" panose="020B0609020204030204"/>
                <a:ea typeface="Consolas" panose="020B0609020204030204"/>
              </a:rPr>
              <a:t>&lt;&lt;</a:t>
            </a:r>
            <a:r>
              <a:rPr lang="en-US" altLang="zh-CN" sz="1200" b="0" dirty="0">
                <a:solidFill>
                  <a:srgbClr val="9CDCFE"/>
                </a:solidFill>
                <a:latin typeface="Consolas" panose="020B0609020204030204"/>
                <a:ea typeface="Consolas" panose="020B0609020204030204"/>
              </a:rPr>
              <a:t>denominator</a:t>
            </a:r>
            <a:r>
              <a:rPr lang="en-US" altLang="zh-CN" sz="1200" b="0" dirty="0">
                <a:solidFill>
                  <a:srgbClr val="DCDCAA"/>
                </a:solidFill>
                <a:latin typeface="Consolas" panose="020B0609020204030204"/>
                <a:ea typeface="Consolas" panose="020B0609020204030204"/>
              </a:rPr>
              <a:t>&lt;&lt;</a:t>
            </a:r>
            <a:r>
              <a:rPr lang="en-US" altLang="zh-CN" sz="1200" b="0" dirty="0">
                <a:solidFill>
                  <a:srgbClr val="4EC9B0"/>
                </a:solidFill>
                <a:latin typeface="Consolas" panose="020B0609020204030204"/>
                <a:ea typeface="Consolas" panose="020B0609020204030204"/>
              </a:rPr>
              <a:t>std</a:t>
            </a:r>
            <a:r>
              <a:rPr lang="en-US" altLang="zh-CN" sz="1200" b="0" dirty="0">
                <a:solidFill>
                  <a:srgbClr val="CCCCCC"/>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endl</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p>
          <a:p>
            <a:pPr indent="0" fontAlgn="auto">
              <a:lnSpc>
                <a:spcPct val="100000"/>
              </a:lnSpc>
            </a:pPr>
            <a:endParaRPr lang="en-US" altLang="zh-CN" sz="1200" b="0" dirty="0">
              <a:solidFill>
                <a:srgbClr val="CCCCCC"/>
              </a:solidFill>
              <a:latin typeface="Consolas" panose="020B0609020204030204"/>
              <a:ea typeface="Consolas" panose="020B0609020204030204"/>
            </a:endParaRP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int </a:t>
            </a:r>
            <a:r>
              <a:rPr lang="en-US" altLang="zh-CN" sz="1200" b="0" dirty="0" err="1">
                <a:solidFill>
                  <a:srgbClr val="DCDCAA"/>
                </a:solidFill>
                <a:latin typeface="Consolas" panose="020B0609020204030204"/>
                <a:ea typeface="Consolas" panose="020B0609020204030204"/>
              </a:rPr>
              <a:t>getN</a:t>
            </a: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const</a:t>
            </a:r>
            <a:r>
              <a:rPr lang="en-US" altLang="zh-CN" sz="1200" b="0" dirty="0">
                <a:solidFill>
                  <a:srgbClr val="CCCCCC"/>
                </a:solidFill>
                <a:latin typeface="Consolas" panose="020B0609020204030204"/>
                <a:ea typeface="Consolas" panose="020B0609020204030204"/>
              </a:rPr>
              <a:t> { </a:t>
            </a:r>
            <a:r>
              <a:rPr lang="en-US" altLang="zh-CN" sz="1200" b="0" dirty="0">
                <a:solidFill>
                  <a:srgbClr val="C586C0"/>
                </a:solidFill>
                <a:latin typeface="Consolas" panose="020B0609020204030204"/>
                <a:ea typeface="Consolas" panose="020B0609020204030204"/>
              </a:rPr>
              <a:t>return </a:t>
            </a:r>
            <a:r>
              <a:rPr lang="en-US" altLang="zh-CN" sz="1200" b="0" dirty="0">
                <a:solidFill>
                  <a:srgbClr val="9CDCFE"/>
                </a:solidFill>
                <a:latin typeface="Consolas" panose="020B0609020204030204"/>
                <a:ea typeface="Consolas" panose="020B0609020204030204"/>
              </a:rPr>
              <a:t>numerator</a:t>
            </a: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int </a:t>
            </a:r>
            <a:r>
              <a:rPr lang="en-US" altLang="zh-CN" sz="1200" b="0" dirty="0" err="1">
                <a:solidFill>
                  <a:srgbClr val="DCDCAA"/>
                </a:solidFill>
                <a:latin typeface="Consolas" panose="020B0609020204030204"/>
                <a:ea typeface="Consolas" panose="020B0609020204030204"/>
              </a:rPr>
              <a:t>getD</a:t>
            </a: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const</a:t>
            </a:r>
            <a:r>
              <a:rPr lang="en-US" altLang="zh-CN" sz="1200" b="0" dirty="0">
                <a:solidFill>
                  <a:srgbClr val="CCCCCC"/>
                </a:solidFill>
                <a:latin typeface="Consolas" panose="020B0609020204030204"/>
                <a:ea typeface="Consolas" panose="020B0609020204030204"/>
              </a:rPr>
              <a:t> { </a:t>
            </a:r>
            <a:r>
              <a:rPr lang="en-US" altLang="zh-CN" sz="1200" b="0" dirty="0">
                <a:solidFill>
                  <a:srgbClr val="C586C0"/>
                </a:solidFill>
                <a:latin typeface="Consolas" panose="020B0609020204030204"/>
                <a:ea typeface="Consolas" panose="020B0609020204030204"/>
              </a:rPr>
              <a:t>return </a:t>
            </a:r>
            <a:r>
              <a:rPr lang="en-US" altLang="zh-CN" sz="1200" b="0" dirty="0">
                <a:solidFill>
                  <a:srgbClr val="9CDCFE"/>
                </a:solidFill>
                <a:latin typeface="Consolas" panose="020B0609020204030204"/>
                <a:ea typeface="Consolas" panose="020B0609020204030204"/>
              </a:rPr>
              <a:t>denominator</a:t>
            </a: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friend </a:t>
            </a:r>
            <a:r>
              <a:rPr lang="en-US" altLang="zh-CN" sz="1200" b="0" dirty="0">
                <a:solidFill>
                  <a:srgbClr val="4EC9B0"/>
                </a:solidFill>
                <a:latin typeface="Consolas" panose="020B0609020204030204"/>
                <a:ea typeface="Consolas" panose="020B0609020204030204"/>
              </a:rPr>
              <a:t>std</a:t>
            </a:r>
            <a:r>
              <a:rPr lang="en-US" altLang="zh-CN" sz="1200" b="0" dirty="0">
                <a:solidFill>
                  <a:srgbClr val="CCCCCC"/>
                </a:solidFill>
                <a:latin typeface="Consolas" panose="020B0609020204030204"/>
                <a:ea typeface="Consolas" panose="020B0609020204030204"/>
              </a:rPr>
              <a:t>::</a:t>
            </a:r>
            <a:r>
              <a:rPr lang="en-US" altLang="zh-CN" sz="1200" b="0" dirty="0" err="1">
                <a:solidFill>
                  <a:srgbClr val="4EC9B0"/>
                </a:solidFill>
                <a:latin typeface="Consolas" panose="020B0609020204030204"/>
                <a:ea typeface="Consolas" panose="020B0609020204030204"/>
              </a:rPr>
              <a:t>ostream</a:t>
            </a:r>
            <a:r>
              <a:rPr lang="en-US" altLang="zh-CN" sz="1200" b="0" dirty="0">
                <a:solidFill>
                  <a:srgbClr val="4EC9B0"/>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&amp; </a:t>
            </a:r>
            <a:r>
              <a:rPr lang="en-US" altLang="zh-CN" sz="1200" b="0" dirty="0">
                <a:solidFill>
                  <a:srgbClr val="DCDCAA"/>
                </a:solidFill>
                <a:latin typeface="Consolas" panose="020B0609020204030204"/>
                <a:ea typeface="Consolas" panose="020B0609020204030204"/>
              </a:rPr>
              <a:t>operator&lt;&lt;</a:t>
            </a:r>
            <a:r>
              <a:rPr lang="en-US" altLang="zh-CN" sz="1200" b="0" dirty="0">
                <a:solidFill>
                  <a:srgbClr val="CCCCCC"/>
                </a:solidFill>
                <a:latin typeface="Consolas" panose="020B0609020204030204"/>
                <a:ea typeface="Consolas" panose="020B0609020204030204"/>
              </a:rPr>
              <a:t>(</a:t>
            </a:r>
            <a:r>
              <a:rPr lang="en-US" altLang="zh-CN" sz="1200" b="0" dirty="0">
                <a:solidFill>
                  <a:srgbClr val="4EC9B0"/>
                </a:solidFill>
                <a:latin typeface="Consolas" panose="020B0609020204030204"/>
                <a:ea typeface="Consolas" panose="020B0609020204030204"/>
              </a:rPr>
              <a:t>std</a:t>
            </a:r>
            <a:r>
              <a:rPr lang="en-US" altLang="zh-CN" sz="1200" b="0" dirty="0">
                <a:solidFill>
                  <a:srgbClr val="CCCCCC"/>
                </a:solidFill>
                <a:latin typeface="Consolas" panose="020B0609020204030204"/>
                <a:ea typeface="Consolas" panose="020B0609020204030204"/>
              </a:rPr>
              <a:t>::</a:t>
            </a:r>
            <a:r>
              <a:rPr lang="en-US" altLang="zh-CN" sz="1200" b="0" dirty="0" err="1">
                <a:solidFill>
                  <a:srgbClr val="4EC9B0"/>
                </a:solidFill>
                <a:latin typeface="Consolas" panose="020B0609020204030204"/>
                <a:ea typeface="Consolas" panose="020B0609020204030204"/>
              </a:rPr>
              <a:t>ostream</a:t>
            </a:r>
            <a:r>
              <a:rPr lang="en-US" altLang="zh-CN" sz="1200" b="0" dirty="0">
                <a:solidFill>
                  <a:srgbClr val="569CD6"/>
                </a:solidFill>
                <a:latin typeface="Consolas" panose="020B0609020204030204"/>
                <a:ea typeface="Consolas" panose="020B0609020204030204"/>
              </a:rPr>
              <a:t>&amp; </a:t>
            </a:r>
            <a:r>
              <a:rPr lang="en-US" altLang="zh-CN" sz="1200" b="0" dirty="0" err="1">
                <a:solidFill>
                  <a:srgbClr val="9CDCFE"/>
                </a:solidFill>
                <a:latin typeface="Consolas" panose="020B0609020204030204"/>
                <a:ea typeface="Consolas" panose="020B0609020204030204"/>
              </a:rPr>
              <a:t>os</a:t>
            </a: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const </a:t>
            </a:r>
            <a:r>
              <a:rPr lang="en-US" altLang="zh-CN" sz="1200" b="0" dirty="0" err="1">
                <a:solidFill>
                  <a:srgbClr val="4EC9B0"/>
                </a:solidFill>
                <a:latin typeface="Consolas" panose="020B0609020204030204"/>
                <a:ea typeface="Consolas" panose="020B0609020204030204"/>
              </a:rPr>
              <a:t>Rational</a:t>
            </a:r>
            <a:r>
              <a:rPr lang="en-US" altLang="zh-CN" sz="1200" b="0" dirty="0" err="1">
                <a:solidFill>
                  <a:srgbClr val="569CD6"/>
                </a:solidFill>
                <a:latin typeface="Consolas" panose="020B0609020204030204"/>
                <a:ea typeface="Consolas" panose="020B0609020204030204"/>
              </a:rPr>
              <a:t>&amp;</a:t>
            </a:r>
            <a:r>
              <a:rPr lang="en-US" altLang="zh-CN" sz="1200" b="0" dirty="0" err="1">
                <a:solidFill>
                  <a:srgbClr val="9CDCFE"/>
                </a:solidFill>
                <a:latin typeface="Consolas" panose="020B0609020204030204"/>
                <a:ea typeface="Consolas" panose="020B0609020204030204"/>
              </a:rPr>
              <a:t>rhs</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os</a:t>
            </a:r>
            <a:r>
              <a:rPr lang="en-US" altLang="zh-CN" sz="1200" b="0" dirty="0">
                <a:solidFill>
                  <a:srgbClr val="DCDCAA"/>
                </a:solidFill>
                <a:latin typeface="Consolas" panose="020B0609020204030204"/>
                <a:ea typeface="Consolas" panose="020B0609020204030204"/>
              </a:rPr>
              <a:t>&lt;&lt;</a:t>
            </a:r>
            <a:r>
              <a:rPr lang="en-US" altLang="zh-CN" sz="1200" b="0" dirty="0" err="1">
                <a:solidFill>
                  <a:srgbClr val="9CDCFE"/>
                </a:solidFill>
                <a:latin typeface="Consolas" panose="020B0609020204030204"/>
                <a:ea typeface="Consolas" panose="020B0609020204030204"/>
              </a:rPr>
              <a:t>rhs</a:t>
            </a:r>
            <a:r>
              <a:rPr lang="en-US" altLang="zh-CN" sz="1200" b="0" dirty="0" err="1">
                <a:solidFill>
                  <a:srgbClr val="CCCCCC"/>
                </a:solidFill>
                <a:latin typeface="Consolas" panose="020B0609020204030204"/>
                <a:ea typeface="Consolas" panose="020B0609020204030204"/>
              </a:rPr>
              <a:t>.</a:t>
            </a:r>
            <a:r>
              <a:rPr lang="en-US" altLang="zh-CN" sz="1200" b="0" dirty="0" err="1">
                <a:solidFill>
                  <a:srgbClr val="9CDCFE"/>
                </a:solidFill>
                <a:latin typeface="Consolas" panose="020B0609020204030204"/>
                <a:ea typeface="Consolas" panose="020B0609020204030204"/>
              </a:rPr>
              <a:t>numerator</a:t>
            </a:r>
            <a:r>
              <a:rPr lang="en-US" altLang="zh-CN" sz="1200" b="0" dirty="0">
                <a:solidFill>
                  <a:srgbClr val="DCDCAA"/>
                </a:solidFill>
                <a:latin typeface="Consolas" panose="020B0609020204030204"/>
                <a:ea typeface="Consolas" panose="020B0609020204030204"/>
              </a:rPr>
              <a:t>&lt;&lt;</a:t>
            </a:r>
            <a:r>
              <a:rPr lang="en-US" altLang="zh-CN" sz="1200" b="0" dirty="0">
                <a:solidFill>
                  <a:srgbClr val="CE9178"/>
                </a:solidFill>
                <a:latin typeface="Consolas" panose="020B0609020204030204"/>
                <a:ea typeface="Consolas" panose="020B0609020204030204"/>
              </a:rPr>
              <a:t>"/"</a:t>
            </a:r>
            <a:r>
              <a:rPr lang="en-US" altLang="zh-CN" sz="1200" b="0" dirty="0">
                <a:solidFill>
                  <a:srgbClr val="DCDCAA"/>
                </a:solidFill>
                <a:latin typeface="Consolas" panose="020B0609020204030204"/>
                <a:ea typeface="Consolas" panose="020B0609020204030204"/>
              </a:rPr>
              <a:t>&lt;&lt;</a:t>
            </a:r>
            <a:r>
              <a:rPr lang="en-US" altLang="zh-CN" sz="1200" b="0" dirty="0" err="1">
                <a:solidFill>
                  <a:srgbClr val="9CDCFE"/>
                </a:solidFill>
                <a:latin typeface="Consolas" panose="020B0609020204030204"/>
                <a:ea typeface="Consolas" panose="020B0609020204030204"/>
              </a:rPr>
              <a:t>rhs</a:t>
            </a:r>
            <a:r>
              <a:rPr lang="en-US" altLang="zh-CN" sz="1200" b="0" dirty="0" err="1">
                <a:solidFill>
                  <a:srgbClr val="CCCCCC"/>
                </a:solidFill>
                <a:latin typeface="Consolas" panose="020B0609020204030204"/>
                <a:ea typeface="Consolas" panose="020B0609020204030204"/>
              </a:rPr>
              <a:t>.</a:t>
            </a:r>
            <a:r>
              <a:rPr lang="en-US" altLang="zh-CN" sz="1200" b="0" dirty="0" err="1">
                <a:solidFill>
                  <a:srgbClr val="9CDCFE"/>
                </a:solidFill>
                <a:latin typeface="Consolas" panose="020B0609020204030204"/>
                <a:ea typeface="Consolas" panose="020B0609020204030204"/>
              </a:rPr>
              <a:t>denominator</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C586C0"/>
                </a:solidFill>
                <a:latin typeface="Consolas" panose="020B0609020204030204"/>
                <a:ea typeface="Consolas" panose="020B0609020204030204"/>
              </a:rPr>
              <a:t>return</a:t>
            </a:r>
            <a:r>
              <a:rPr lang="en-US" altLang="zh-CN" sz="1200" b="0" dirty="0" err="1">
                <a:solidFill>
                  <a:srgbClr val="9CDCFE"/>
                </a:solidFill>
                <a:latin typeface="Consolas" panose="020B0609020204030204"/>
                <a:ea typeface="Consolas" panose="020B0609020204030204"/>
              </a:rPr>
              <a:t>os</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569CD6"/>
                </a:solidFill>
                <a:latin typeface="Consolas" panose="020B0609020204030204"/>
                <a:ea typeface="Consolas" panose="020B0609020204030204"/>
              </a:rPr>
              <a:t>int </a:t>
            </a:r>
            <a:r>
              <a:rPr lang="en-US" altLang="zh-CN" sz="1200" b="0" dirty="0">
                <a:solidFill>
                  <a:srgbClr val="4EC9B0"/>
                </a:solidFill>
                <a:latin typeface="Consolas" panose="020B0609020204030204"/>
                <a:ea typeface="Consolas" panose="020B0609020204030204"/>
              </a:rPr>
              <a:t>Rational</a:t>
            </a:r>
            <a:r>
              <a:rPr lang="en-US" altLang="zh-CN" sz="1200" b="0" dirty="0">
                <a:solidFill>
                  <a:srgbClr val="CCCCCC"/>
                </a:solidFill>
                <a:latin typeface="Consolas" panose="020B0609020204030204"/>
                <a:ea typeface="Consolas" panose="020B0609020204030204"/>
              </a:rPr>
              <a:t>::</a:t>
            </a:r>
            <a:r>
              <a:rPr lang="en-US" altLang="zh-CN" sz="1200" b="0" dirty="0">
                <a:solidFill>
                  <a:srgbClr val="9CDCFE"/>
                </a:solidFill>
                <a:latin typeface="Consolas" panose="020B0609020204030204"/>
                <a:ea typeface="Consolas" panose="020B0609020204030204"/>
              </a:rPr>
              <a:t>id</a:t>
            </a:r>
            <a:r>
              <a:rPr lang="en-US" altLang="zh-CN" sz="1200" b="0" dirty="0">
                <a:solidFill>
                  <a:srgbClr val="D4D4D4"/>
                </a:solidFill>
                <a:latin typeface="Consolas" panose="020B0609020204030204"/>
                <a:ea typeface="Consolas" panose="020B0609020204030204"/>
              </a:rPr>
              <a:t>=</a:t>
            </a:r>
            <a:r>
              <a:rPr lang="en-US" altLang="zh-CN" sz="1200" b="0" dirty="0">
                <a:solidFill>
                  <a:srgbClr val="B5CEA8"/>
                </a:solidFill>
                <a:latin typeface="Consolas" panose="020B0609020204030204"/>
                <a:ea typeface="Consolas" panose="020B0609020204030204"/>
              </a:rPr>
              <a:t>0</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569CD6"/>
                </a:solidFill>
                <a:latin typeface="Consolas" panose="020B0609020204030204"/>
                <a:ea typeface="Consolas" panose="020B0609020204030204"/>
              </a:rPr>
              <a:t>const </a:t>
            </a:r>
            <a:r>
              <a:rPr lang="en-US" altLang="zh-CN" sz="1200" b="0" dirty="0">
                <a:solidFill>
                  <a:srgbClr val="4EC9B0"/>
                </a:solidFill>
                <a:latin typeface="Consolas" panose="020B0609020204030204"/>
                <a:ea typeface="Consolas" panose="020B0609020204030204"/>
              </a:rPr>
              <a:t>Rational </a:t>
            </a:r>
            <a:r>
              <a:rPr lang="en-US" altLang="zh-CN" sz="1200" b="0" dirty="0">
                <a:solidFill>
                  <a:srgbClr val="DCDCAA"/>
                </a:solidFill>
                <a:latin typeface="Consolas" panose="020B0609020204030204"/>
                <a:ea typeface="Consolas" panose="020B0609020204030204"/>
              </a:rPr>
              <a:t>operator*</a:t>
            </a:r>
            <a:r>
              <a:rPr lang="en-US" altLang="zh-CN" sz="1200" b="0" dirty="0">
                <a:solidFill>
                  <a:srgbClr val="CCCCCC"/>
                </a:solidFill>
                <a:latin typeface="Consolas" panose="020B0609020204030204"/>
                <a:ea typeface="Consolas" panose="020B0609020204030204"/>
              </a:rPr>
              <a:t>(</a:t>
            </a:r>
            <a:r>
              <a:rPr lang="en-US" altLang="zh-CN" sz="1200" b="0" dirty="0" err="1">
                <a:solidFill>
                  <a:srgbClr val="569CD6"/>
                </a:solidFill>
                <a:latin typeface="Consolas" panose="020B0609020204030204"/>
                <a:ea typeface="Consolas" panose="020B0609020204030204"/>
              </a:rPr>
              <a:t>const</a:t>
            </a:r>
            <a:r>
              <a:rPr lang="en-US" altLang="zh-CN" sz="1200" b="0" dirty="0" err="1">
                <a:solidFill>
                  <a:srgbClr val="4EC9B0"/>
                </a:solidFill>
                <a:latin typeface="Consolas" panose="020B0609020204030204"/>
                <a:ea typeface="Consolas" panose="020B0609020204030204"/>
              </a:rPr>
              <a:t>Rational</a:t>
            </a:r>
            <a:r>
              <a:rPr lang="en-US" altLang="zh-CN" sz="1200" b="0" dirty="0" err="1">
                <a:solidFill>
                  <a:srgbClr val="569CD6"/>
                </a:solidFill>
                <a:latin typeface="Consolas" panose="020B0609020204030204"/>
                <a:ea typeface="Consolas" panose="020B0609020204030204"/>
              </a:rPr>
              <a:t>&amp;</a:t>
            </a:r>
            <a:r>
              <a:rPr lang="en-US" altLang="zh-CN" sz="1200" b="0" dirty="0" err="1">
                <a:solidFill>
                  <a:srgbClr val="9CDCFE"/>
                </a:solidFill>
                <a:latin typeface="Consolas" panose="020B0609020204030204"/>
                <a:ea typeface="Consolas" panose="020B0609020204030204"/>
              </a:rPr>
              <a:t>lhs</a:t>
            </a: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const </a:t>
            </a:r>
            <a:r>
              <a:rPr lang="en-US" altLang="zh-CN" sz="1200" b="0" dirty="0" err="1">
                <a:solidFill>
                  <a:srgbClr val="4EC9B0"/>
                </a:solidFill>
                <a:latin typeface="Consolas" panose="020B0609020204030204"/>
                <a:ea typeface="Consolas" panose="020B0609020204030204"/>
              </a:rPr>
              <a:t>Rational</a:t>
            </a:r>
            <a:r>
              <a:rPr lang="en-US" altLang="zh-CN" sz="1200" b="0" dirty="0" err="1">
                <a:solidFill>
                  <a:srgbClr val="569CD6"/>
                </a:solidFill>
                <a:latin typeface="Consolas" panose="020B0609020204030204"/>
                <a:ea typeface="Consolas" panose="020B0609020204030204"/>
              </a:rPr>
              <a:t>&amp;</a:t>
            </a:r>
            <a:r>
              <a:rPr lang="en-US" altLang="zh-CN" sz="1200" b="0" dirty="0" err="1">
                <a:solidFill>
                  <a:srgbClr val="9CDCFE"/>
                </a:solidFill>
                <a:latin typeface="Consolas" panose="020B0609020204030204"/>
                <a:ea typeface="Consolas" panose="020B0609020204030204"/>
              </a:rPr>
              <a:t>rhs</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C586C0"/>
                </a:solidFill>
                <a:latin typeface="Consolas" panose="020B0609020204030204"/>
                <a:ea typeface="Consolas" panose="020B0609020204030204"/>
              </a:rPr>
              <a:t>return </a:t>
            </a:r>
            <a:r>
              <a:rPr lang="en-US" altLang="zh-CN" sz="1200" b="0" dirty="0">
                <a:solidFill>
                  <a:srgbClr val="4EC9B0"/>
                </a:solidFill>
                <a:latin typeface="Consolas" panose="020B0609020204030204"/>
                <a:ea typeface="Consolas" panose="020B0609020204030204"/>
              </a:rPr>
              <a:t>Rational</a:t>
            </a:r>
            <a:r>
              <a:rPr lang="en-US" altLang="zh-CN" sz="1200" b="0" dirty="0">
                <a:solidFill>
                  <a:srgbClr val="CCCCCC"/>
                </a:solidFill>
                <a:latin typeface="Consolas" panose="020B0609020204030204"/>
                <a:ea typeface="Consolas" panose="020B0609020204030204"/>
              </a:rPr>
              <a:t>(</a:t>
            </a:r>
            <a:r>
              <a:rPr lang="en-US" altLang="zh-CN" sz="1200" b="0" dirty="0" err="1">
                <a:solidFill>
                  <a:srgbClr val="9CDCFE"/>
                </a:solidFill>
                <a:latin typeface="Consolas" panose="020B0609020204030204"/>
                <a:ea typeface="Consolas" panose="020B0609020204030204"/>
              </a:rPr>
              <a:t>lhs</a:t>
            </a:r>
            <a:r>
              <a:rPr lang="en-US" altLang="zh-CN" sz="1200" b="0" dirty="0" err="1">
                <a:solidFill>
                  <a:srgbClr val="CCCCCC"/>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getN</a:t>
            </a:r>
            <a:r>
              <a:rPr lang="en-US" altLang="zh-CN" sz="1200" b="0" dirty="0">
                <a:solidFill>
                  <a:srgbClr val="CCCCCC"/>
                </a:solidFill>
                <a:latin typeface="Consolas" panose="020B0609020204030204"/>
                <a:ea typeface="Consolas" panose="020B0609020204030204"/>
              </a:rPr>
              <a:t>()</a:t>
            </a:r>
            <a:r>
              <a:rPr lang="en-US" altLang="zh-CN" sz="1200" b="0" dirty="0">
                <a:solidFill>
                  <a:srgbClr val="D4D4D4"/>
                </a:solidFill>
                <a:latin typeface="Consolas" panose="020B0609020204030204"/>
                <a:ea typeface="Consolas" panose="020B0609020204030204"/>
              </a:rPr>
              <a:t>*</a:t>
            </a:r>
            <a:r>
              <a:rPr lang="en-US" altLang="zh-CN" sz="1200" b="0" dirty="0" err="1">
                <a:solidFill>
                  <a:srgbClr val="9CDCFE"/>
                </a:solidFill>
                <a:latin typeface="Consolas" panose="020B0609020204030204"/>
                <a:ea typeface="Consolas" panose="020B0609020204030204"/>
              </a:rPr>
              <a:t>rhs</a:t>
            </a:r>
            <a:r>
              <a:rPr lang="en-US" altLang="zh-CN" sz="1200" b="0" dirty="0" err="1">
                <a:solidFill>
                  <a:srgbClr val="CCCCCC"/>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getN</a:t>
            </a: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lhs</a:t>
            </a:r>
            <a:r>
              <a:rPr lang="en-US" altLang="zh-CN" sz="1200" b="0" dirty="0" err="1">
                <a:solidFill>
                  <a:srgbClr val="CCCCCC"/>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getD</a:t>
            </a:r>
            <a:r>
              <a:rPr lang="en-US" altLang="zh-CN" sz="1200" b="0" dirty="0">
                <a:solidFill>
                  <a:srgbClr val="CCCCCC"/>
                </a:solidFill>
                <a:latin typeface="Consolas" panose="020B0609020204030204"/>
                <a:ea typeface="Consolas" panose="020B0609020204030204"/>
              </a:rPr>
              <a:t>()</a:t>
            </a:r>
            <a:r>
              <a:rPr lang="en-US" altLang="zh-CN" sz="1200" b="0" dirty="0">
                <a:solidFill>
                  <a:srgbClr val="D4D4D4"/>
                </a:solidFill>
                <a:latin typeface="Consolas" panose="020B0609020204030204"/>
                <a:ea typeface="Consolas" panose="020B0609020204030204"/>
              </a:rPr>
              <a:t>*</a:t>
            </a:r>
            <a:r>
              <a:rPr lang="en-US" altLang="zh-CN" sz="1200" b="0" dirty="0" err="1">
                <a:solidFill>
                  <a:srgbClr val="9CDCFE"/>
                </a:solidFill>
                <a:latin typeface="Consolas" panose="020B0609020204030204"/>
                <a:ea typeface="Consolas" panose="020B0609020204030204"/>
              </a:rPr>
              <a:t>rhs</a:t>
            </a:r>
            <a:r>
              <a:rPr lang="en-US" altLang="zh-CN" sz="1200" b="0" dirty="0" err="1">
                <a:solidFill>
                  <a:srgbClr val="CCCCCC"/>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getD</a:t>
            </a: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CCCCCC"/>
                </a:solidFill>
                <a:latin typeface="Consolas" panose="020B0609020204030204"/>
                <a:ea typeface="Consolas" panose="020B0609020204030204"/>
              </a:rPr>
              <a:t>}</a:t>
            </a:r>
          </a:p>
        </p:txBody>
      </p:sp>
      <p:sp>
        <p:nvSpPr>
          <p:cNvPr id="15" name="文本框 14"/>
          <p:cNvSpPr txBox="1"/>
          <p:nvPr/>
        </p:nvSpPr>
        <p:spPr>
          <a:xfrm>
            <a:off x="7078980" y="2370264"/>
            <a:ext cx="2505710" cy="3041650"/>
          </a:xfrm>
          <a:prstGeom prst="rect">
            <a:avLst/>
          </a:prstGeom>
          <a:solidFill>
            <a:schemeClr val="tx1"/>
          </a:solidFill>
        </p:spPr>
        <p:txBody>
          <a:bodyPr wrap="square">
            <a:noAutofit/>
          </a:bodyPr>
          <a:lstStyle/>
          <a:p>
            <a:pPr indent="0" fontAlgn="auto">
              <a:lnSpc>
                <a:spcPct val="100000"/>
              </a:lnSpc>
            </a:pPr>
            <a:r>
              <a:rPr lang="en-US" altLang="zh-CN" sz="1200" b="0">
                <a:solidFill>
                  <a:srgbClr val="C586C0"/>
                </a:solidFill>
                <a:latin typeface="Consolas" panose="020B0609020204030204"/>
                <a:ea typeface="Consolas" panose="020B0609020204030204"/>
              </a:rPr>
              <a:t>#include </a:t>
            </a:r>
            <a:r>
              <a:rPr lang="en-US" altLang="zh-CN" sz="1200" b="0">
                <a:solidFill>
                  <a:srgbClr val="CE9178"/>
                </a:solidFill>
                <a:latin typeface="Consolas" panose="020B0609020204030204"/>
                <a:ea typeface="Consolas" panose="020B0609020204030204"/>
              </a:rPr>
              <a:t>&lt;iostream&gt;</a:t>
            </a:r>
          </a:p>
          <a:p>
            <a:pPr indent="0" fontAlgn="auto">
              <a:lnSpc>
                <a:spcPct val="100000"/>
              </a:lnSpc>
            </a:pPr>
            <a:r>
              <a:rPr lang="en-US" altLang="zh-CN" sz="1200" b="0">
                <a:solidFill>
                  <a:srgbClr val="C586C0"/>
                </a:solidFill>
                <a:latin typeface="Consolas" panose="020B0609020204030204"/>
                <a:ea typeface="Consolas" panose="020B0609020204030204"/>
              </a:rPr>
              <a:t>#include </a:t>
            </a:r>
            <a:r>
              <a:rPr lang="en-US" altLang="zh-CN" sz="1200" b="0">
                <a:solidFill>
                  <a:srgbClr val="CE9178"/>
                </a:solidFill>
                <a:latin typeface="Consolas" panose="020B0609020204030204"/>
                <a:ea typeface="Consolas" panose="020B0609020204030204"/>
              </a:rPr>
              <a:t>"rational.h"</a:t>
            </a:r>
          </a:p>
          <a:p>
            <a:pPr indent="0" fontAlgn="auto">
              <a:lnSpc>
                <a:spcPct val="100000"/>
              </a:lnSpc>
            </a:pPr>
            <a:r>
              <a:rPr lang="en-US" altLang="zh-CN" sz="1200" b="0">
                <a:solidFill>
                  <a:srgbClr val="C586C0"/>
                </a:solidFill>
                <a:latin typeface="Consolas" panose="020B0609020204030204"/>
                <a:ea typeface="Consolas" panose="020B0609020204030204"/>
              </a:rPr>
              <a:t>using </a:t>
            </a:r>
            <a:r>
              <a:rPr lang="en-US" altLang="zh-CN" sz="1200" b="0">
                <a:solidFill>
                  <a:srgbClr val="569CD6"/>
                </a:solidFill>
                <a:latin typeface="Consolas" panose="020B0609020204030204"/>
                <a:ea typeface="Consolas" panose="020B0609020204030204"/>
              </a:rPr>
              <a:t>namespace </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569CD6"/>
                </a:solidFill>
                <a:latin typeface="Consolas" panose="020B0609020204030204"/>
                <a:ea typeface="Consolas" panose="020B0609020204030204"/>
              </a:rPr>
              <a:t>int </a:t>
            </a:r>
            <a:r>
              <a:rPr lang="en-US" altLang="zh-CN" sz="1200" b="0">
                <a:solidFill>
                  <a:srgbClr val="DCDCAA"/>
                </a:solidFill>
                <a:latin typeface="Consolas" panose="020B0609020204030204"/>
                <a:ea typeface="Consolas" panose="020B0609020204030204"/>
              </a:rPr>
              <a:t>main</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Rational </a:t>
            </a:r>
            <a:r>
              <a:rPr lang="en-US" altLang="zh-CN" sz="1200" b="0">
                <a:solidFill>
                  <a:srgbClr val="9CDCFE"/>
                </a:solidFill>
                <a:latin typeface="Consolas" panose="020B0609020204030204"/>
                <a:ea typeface="Consolas" panose="020B0609020204030204"/>
              </a:rPr>
              <a:t>a</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10</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Rational </a:t>
            </a:r>
            <a:r>
              <a:rPr lang="en-US" altLang="zh-CN" sz="1200" b="0">
                <a:solidFill>
                  <a:srgbClr val="9CDCFE"/>
                </a:solidFill>
                <a:latin typeface="Consolas" panose="020B0609020204030204"/>
                <a:ea typeface="Consolas" panose="020B0609020204030204"/>
              </a:rPr>
              <a:t>b</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2</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Rational </a:t>
            </a:r>
            <a:r>
              <a:rPr lang="en-US" altLang="zh-CN" sz="1200" b="0">
                <a:solidFill>
                  <a:srgbClr val="9CDCFE"/>
                </a:solidFill>
                <a:latin typeface="Consolas" panose="020B0609020204030204"/>
                <a:ea typeface="Consolas" panose="020B0609020204030204"/>
              </a:rPr>
              <a:t>c</a:t>
            </a:r>
            <a:r>
              <a:rPr lang="en-US" altLang="zh-CN" sz="1200" b="0">
                <a:solidFill>
                  <a:srgbClr val="D4D4D4"/>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a</a:t>
            </a:r>
            <a:r>
              <a:rPr lang="en-US" altLang="zh-CN" sz="1200" b="0">
                <a:solidFill>
                  <a:srgbClr val="DCDCAA"/>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b</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cout</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"c = "</a:t>
            </a:r>
            <a:r>
              <a:rPr lang="en-US" altLang="zh-CN" sz="1200" b="0">
                <a:solidFill>
                  <a:srgbClr val="DCDCAA"/>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c</a:t>
            </a:r>
            <a:r>
              <a:rPr lang="en-US" altLang="zh-CN" sz="1200" b="0">
                <a:solidFill>
                  <a:srgbClr val="DCDCAA"/>
                </a:solidFill>
                <a:latin typeface="Consolas" panose="020B0609020204030204"/>
                <a:ea typeface="Consolas" panose="020B0609020204030204"/>
              </a:rPr>
              <a:t>&lt;&lt;endl</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Rational </a:t>
            </a:r>
            <a:r>
              <a:rPr lang="en-US" altLang="zh-CN" sz="1200" b="0">
                <a:solidFill>
                  <a:srgbClr val="9CDCFE"/>
                </a:solidFill>
                <a:latin typeface="Consolas" panose="020B0609020204030204"/>
                <a:ea typeface="Consolas" panose="020B0609020204030204"/>
              </a:rPr>
              <a:t>d</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2</a:t>
            </a:r>
            <a:r>
              <a:rPr lang="en-US" altLang="zh-CN" sz="1200" b="0">
                <a:solidFill>
                  <a:srgbClr val="DCDCAA"/>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a</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cout</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"d = "</a:t>
            </a:r>
            <a:r>
              <a:rPr lang="en-US" altLang="zh-CN" sz="1200" b="0">
                <a:solidFill>
                  <a:srgbClr val="DCDCAA"/>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d</a:t>
            </a:r>
            <a:r>
              <a:rPr lang="en-US" altLang="zh-CN" sz="1200" b="0">
                <a:solidFill>
                  <a:srgbClr val="DCDCAA"/>
                </a:solidFill>
                <a:latin typeface="Consolas" panose="020B0609020204030204"/>
                <a:ea typeface="Consolas" panose="020B0609020204030204"/>
              </a:rPr>
              <a:t>&lt;&lt;endl</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Rational </a:t>
            </a:r>
            <a:r>
              <a:rPr lang="en-US" altLang="zh-CN" sz="1200" b="0">
                <a:solidFill>
                  <a:srgbClr val="9CDCFE"/>
                </a:solidFill>
                <a:latin typeface="Consolas" panose="020B0609020204030204"/>
                <a:ea typeface="Consolas" panose="020B0609020204030204"/>
              </a:rPr>
              <a:t>e</a:t>
            </a:r>
            <a:r>
              <a:rPr lang="en-US" altLang="zh-CN" sz="1200" b="0">
                <a:solidFill>
                  <a:srgbClr val="D4D4D4"/>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b</a:t>
            </a:r>
            <a:r>
              <a:rPr lang="en-US" altLang="zh-CN" sz="1200" b="0">
                <a:solidFill>
                  <a:srgbClr val="DCDCAA"/>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3</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cout</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"e = "</a:t>
            </a:r>
            <a:r>
              <a:rPr lang="en-US" altLang="zh-CN" sz="1200" b="0">
                <a:solidFill>
                  <a:srgbClr val="DCDCAA"/>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e</a:t>
            </a:r>
            <a:r>
              <a:rPr lang="en-US" altLang="zh-CN" sz="1200" b="0">
                <a:solidFill>
                  <a:srgbClr val="DCDCAA"/>
                </a:solidFill>
                <a:latin typeface="Consolas" panose="020B0609020204030204"/>
                <a:ea typeface="Consolas" panose="020B0609020204030204"/>
              </a:rPr>
              <a:t>&lt;&lt;endl</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Rational </a:t>
            </a:r>
            <a:r>
              <a:rPr lang="en-US" altLang="zh-CN" sz="1200" b="0">
                <a:solidFill>
                  <a:srgbClr val="9CDCFE"/>
                </a:solidFill>
                <a:latin typeface="Consolas" panose="020B0609020204030204"/>
                <a:ea typeface="Consolas" panose="020B0609020204030204"/>
              </a:rPr>
              <a:t>f</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2</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3</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cout</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"f = "</a:t>
            </a:r>
            <a:r>
              <a:rPr lang="en-US" altLang="zh-CN" sz="1200" b="0">
                <a:solidFill>
                  <a:srgbClr val="DCDCAA"/>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f</a:t>
            </a:r>
            <a:r>
              <a:rPr lang="en-US" altLang="zh-CN" sz="1200" b="0">
                <a:solidFill>
                  <a:srgbClr val="DCDCAA"/>
                </a:solidFill>
                <a:latin typeface="Consolas" panose="020B0609020204030204"/>
                <a:ea typeface="Consolas" panose="020B0609020204030204"/>
              </a:rPr>
              <a:t>&lt;&lt;endl</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return</a:t>
            </a:r>
            <a:r>
              <a:rPr lang="en-US" altLang="zh-CN" sz="1200" b="0">
                <a:solidFill>
                  <a:srgbClr val="B5CEA8"/>
                </a:solidFill>
                <a:latin typeface="Consolas" panose="020B0609020204030204"/>
                <a:ea typeface="Consolas" panose="020B0609020204030204"/>
              </a:rPr>
              <a:t>0</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a:t>
            </a:r>
          </a:p>
        </p:txBody>
      </p:sp>
      <p:pic>
        <p:nvPicPr>
          <p:cNvPr id="4" name="图片 3"/>
          <p:cNvPicPr>
            <a:picLocks noChangeAspect="1"/>
          </p:cNvPicPr>
          <p:nvPr/>
        </p:nvPicPr>
        <p:blipFill>
          <a:blip r:embed="rId3"/>
          <a:stretch>
            <a:fillRect/>
          </a:stretch>
        </p:blipFill>
        <p:spPr>
          <a:xfrm>
            <a:off x="9719945" y="2993390"/>
            <a:ext cx="2162175" cy="1933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a:sym typeface="+mn-ea"/>
              </a:rPr>
              <a:t>Topic</a:t>
            </a:r>
            <a:endParaRPr lang="en-US" altLang="zh-CN" sz="4000" b="1" i="0" dirty="0">
              <a:solidFill>
                <a:srgbClr val="24292F"/>
              </a:solidFill>
              <a:effectLst/>
              <a:cs typeface="+mj-lt"/>
            </a:endParaRPr>
          </a:p>
        </p:txBody>
      </p:sp>
      <p:sp>
        <p:nvSpPr>
          <p:cNvPr id="3" name="内容占位符 2"/>
          <p:cNvSpPr>
            <a:spLocks noGrp="1"/>
          </p:cNvSpPr>
          <p:nvPr>
            <p:ph idx="1"/>
          </p:nvPr>
        </p:nvSpPr>
        <p:spPr>
          <a:xfrm>
            <a:off x="838200" y="1193165"/>
            <a:ext cx="11054080" cy="4328160"/>
          </a:xfrm>
        </p:spPr>
        <p:txBody>
          <a:bodyPr>
            <a:normAutofit fontScale="90000" lnSpcReduction="20000"/>
          </a:bodyPr>
          <a:lstStyle/>
          <a:p>
            <a:pPr marL="285750" indent="-285750">
              <a:buFont typeface="Arial" panose="020B0604020202020204" pitchFamily="34" charset="0"/>
              <a:buChar char="•"/>
            </a:pPr>
            <a:r>
              <a:rPr lang="en-US" altLang="zh-CN" b="1" dirty="0">
                <a:solidFill>
                  <a:srgbClr val="24292F"/>
                </a:solidFill>
                <a:effectLst/>
                <a:cs typeface="+mj-lt"/>
                <a:sym typeface="+mn-ea"/>
              </a:rPr>
              <a:t>Operator overloading in C++</a:t>
            </a:r>
            <a:endParaRPr lang="en-US" altLang="zh-CN" dirty="0">
              <a:sym typeface="+mn-ea"/>
            </a:endParaRPr>
          </a:p>
          <a:p>
            <a:pPr marL="742950" lvl="1" indent="-285750">
              <a:buFont typeface="Arial" panose="020B0604020202020204" pitchFamily="34" charset="0"/>
              <a:buChar char="•"/>
            </a:pPr>
            <a:r>
              <a:rPr lang="en-US" altLang="zh-CN" b="1" dirty="0">
                <a:sym typeface="+mn-ea"/>
              </a:rPr>
              <a:t>Member </a:t>
            </a:r>
            <a:r>
              <a:rPr lang="en-US" altLang="zh-CN" dirty="0">
                <a:sym typeface="+mn-ea"/>
              </a:rPr>
              <a:t>function vs </a:t>
            </a:r>
            <a:r>
              <a:rPr lang="en-US" altLang="zh-CN" b="1" dirty="0">
                <a:sym typeface="+mn-ea"/>
              </a:rPr>
              <a:t>Non-member</a:t>
            </a:r>
            <a:r>
              <a:rPr lang="en-US" altLang="zh-CN" dirty="0">
                <a:sym typeface="+mn-ea"/>
              </a:rPr>
              <a:t> function( e.g. </a:t>
            </a:r>
            <a:r>
              <a:rPr lang="en-US" altLang="zh-CN" b="1" dirty="0">
                <a:sym typeface="+mn-ea"/>
              </a:rPr>
              <a:t>Friend function</a:t>
            </a:r>
            <a:r>
              <a:rPr lang="en-US" altLang="zh-CN" dirty="0">
                <a:sym typeface="+mn-ea"/>
              </a:rPr>
              <a:t>)</a:t>
            </a:r>
            <a:endParaRPr kumimoji="0" lang="en-US" altLang="zh-CN" i="0" u="none" strike="noStrike" kern="1200" cap="none" spc="0" normalizeH="0" baseline="0" dirty="0">
              <a:ea typeface="+mn-ea"/>
              <a:cs typeface="+mn-cs"/>
            </a:endParaRPr>
          </a:p>
          <a:p>
            <a:pPr marL="742950" lvl="1" indent="-285750">
              <a:buFont typeface="Arial" panose="020B0604020202020204" pitchFamily="34" charset="0"/>
              <a:buChar char="•"/>
            </a:pPr>
            <a:r>
              <a:rPr lang="en-US" altLang="zh-CN" dirty="0">
                <a:sym typeface="+mn-ea"/>
              </a:rPr>
              <a:t>Returning </a:t>
            </a:r>
            <a:r>
              <a:rPr lang="en-US" altLang="zh-CN" b="1" dirty="0">
                <a:sym typeface="+mn-ea"/>
              </a:rPr>
              <a:t>object </a:t>
            </a:r>
            <a:r>
              <a:rPr lang="en-US" altLang="zh-CN" dirty="0">
                <a:sym typeface="+mn-ea"/>
              </a:rPr>
              <a:t>vs Returning </a:t>
            </a:r>
            <a:r>
              <a:rPr lang="en-US" altLang="zh-CN" b="1" dirty="0">
                <a:sym typeface="+mn-ea"/>
              </a:rPr>
              <a:t>reference</a:t>
            </a:r>
            <a:endParaRPr lang="en-US" altLang="zh-CN" dirty="0">
              <a:sym typeface="+mn-ea"/>
            </a:endParaRPr>
          </a:p>
          <a:p>
            <a:pPr marL="742950" lvl="1" indent="-285750">
              <a:buFont typeface="Arial" panose="020B0604020202020204" pitchFamily="34" charset="0"/>
              <a:buChar char="•"/>
            </a:pPr>
            <a:r>
              <a:rPr lang="en-US" altLang="zh-CN" dirty="0">
                <a:sym typeface="+mn-ea"/>
              </a:rPr>
              <a:t>Conversion of class</a:t>
            </a:r>
          </a:p>
          <a:p>
            <a:pPr marL="1200150" lvl="2" indent="-285750">
              <a:buFont typeface="Arial" panose="020B0604020202020204" pitchFamily="34" charset="0"/>
              <a:buChar char="•"/>
            </a:pPr>
            <a:r>
              <a:rPr lang="en-US" altLang="zh-CN" b="1" dirty="0">
                <a:solidFill>
                  <a:prstClr val="black"/>
                </a:solidFill>
                <a:latin typeface="Calibri" panose="020F0502020204030204"/>
                <a:ea typeface="宋体" panose="02010600030101010101" pitchFamily="2" charset="-122"/>
                <a:sym typeface="+mn-ea"/>
              </a:rPr>
              <a:t>implicit  conversion</a:t>
            </a:r>
            <a:r>
              <a:rPr lang="en-US" altLang="zh-CN" dirty="0">
                <a:solidFill>
                  <a:prstClr val="black"/>
                </a:solidFill>
                <a:latin typeface="Calibri" panose="020F0502020204030204"/>
                <a:ea typeface="宋体" panose="02010600030101010101" pitchFamily="2" charset="-122"/>
                <a:sym typeface="+mn-ea"/>
              </a:rPr>
              <a:t> vs </a:t>
            </a:r>
            <a:r>
              <a:rPr lang="en-US" altLang="zh-CN" b="1" dirty="0">
                <a:solidFill>
                  <a:prstClr val="black"/>
                </a:solidFill>
                <a:latin typeface="Calibri" panose="020F0502020204030204"/>
                <a:ea typeface="宋体" panose="02010600030101010101" pitchFamily="2" charset="-122"/>
                <a:sym typeface="+mn-ea"/>
              </a:rPr>
              <a:t>explicit conversion</a:t>
            </a:r>
            <a:endParaRPr lang="en-US" altLang="zh-CN" b="1" dirty="0">
              <a:sym typeface="+mn-ea"/>
            </a:endParaRPr>
          </a:p>
          <a:p>
            <a:pPr marL="1200150" lvl="2" indent="-285750">
              <a:buFont typeface="Arial" panose="020B0604020202020204" pitchFamily="34" charset="0"/>
              <a:buChar char="•"/>
            </a:pPr>
            <a:r>
              <a:rPr lang="en-US" altLang="zh-CN" dirty="0">
                <a:sym typeface="+mn-ea"/>
              </a:rPr>
              <a:t>conversion function</a:t>
            </a:r>
          </a:p>
          <a:p>
            <a:pPr marL="742950" lvl="1" indent="-285750">
              <a:buFont typeface="Arial" panose="020B0604020202020204" pitchFamily="34" charset="0"/>
              <a:buChar char="•"/>
            </a:pPr>
            <a:endParaRPr lang="en-US" altLang="zh-CN" dirty="0">
              <a:sym typeface="+mn-ea"/>
            </a:endParaRPr>
          </a:p>
          <a:p>
            <a:pPr marL="285750" indent="-285750">
              <a:buFont typeface="Arial" panose="020B0604020202020204" pitchFamily="34" charset="0"/>
              <a:buChar char="•"/>
            </a:pPr>
            <a:r>
              <a:rPr lang="en-US" altLang="zh-CN" b="1" dirty="0">
                <a:sym typeface="+mn-ea"/>
              </a:rPr>
              <a:t>‘Operateor </a:t>
            </a:r>
            <a:r>
              <a:rPr lang="en-US" altLang="zh-CN" b="1" dirty="0">
                <a:solidFill>
                  <a:srgbClr val="24292F"/>
                </a:solidFill>
                <a:effectLst/>
                <a:cs typeface="+mj-lt"/>
                <a:sym typeface="+mn-ea"/>
              </a:rPr>
              <a:t>overloading’ </a:t>
            </a:r>
            <a:r>
              <a:rPr lang="en-US" altLang="zh-CN" b="1" dirty="0">
                <a:sym typeface="+mn-ea"/>
              </a:rPr>
              <a:t>in Python</a:t>
            </a:r>
          </a:p>
          <a:p>
            <a:pPr marL="742950" lvl="1" indent="-285750">
              <a:buFont typeface="Arial" panose="020B0604020202020204" pitchFamily="34" charset="0"/>
              <a:buChar char="•"/>
            </a:pPr>
            <a:r>
              <a:rPr lang="en-US" altLang="zh-CN" sz="2055" dirty="0">
                <a:solidFill>
                  <a:srgbClr val="000000"/>
                </a:solidFill>
                <a:latin typeface="Menlo"/>
                <a:ea typeface="Menlo"/>
                <a:sym typeface="+mn-ea"/>
              </a:rPr>
              <a:t>x + y : type(x).__add__(x, y)</a:t>
            </a:r>
          </a:p>
          <a:p>
            <a:pPr marL="742950" lvl="1" indent="-285750">
              <a:buFont typeface="Arial" panose="020B0604020202020204" pitchFamily="34" charset="0"/>
              <a:buChar char="•"/>
            </a:pPr>
            <a:r>
              <a:rPr lang="en-US" altLang="zh-CN" sz="2055" dirty="0">
                <a:solidFill>
                  <a:srgbClr val="000000"/>
                </a:solidFill>
                <a:latin typeface="Menlo"/>
                <a:ea typeface="Menlo"/>
                <a:sym typeface="+mn-ea"/>
              </a:rPr>
              <a:t>x + y:  type(y).__</a:t>
            </a:r>
            <a:r>
              <a:rPr lang="en-US" altLang="zh-CN" sz="2055" dirty="0" err="1">
                <a:solidFill>
                  <a:srgbClr val="000000"/>
                </a:solidFill>
                <a:latin typeface="Menlo"/>
                <a:ea typeface="Menlo"/>
                <a:sym typeface="+mn-ea"/>
              </a:rPr>
              <a:t>radd</a:t>
            </a:r>
            <a:r>
              <a:rPr lang="en-US" altLang="zh-CN" sz="2055" dirty="0">
                <a:solidFill>
                  <a:srgbClr val="000000"/>
                </a:solidFill>
                <a:latin typeface="Menlo"/>
                <a:ea typeface="Menlo"/>
                <a:sym typeface="+mn-ea"/>
              </a:rPr>
              <a:t>__(y, x) </a:t>
            </a:r>
          </a:p>
          <a:p>
            <a:pPr marL="742950" lvl="1" indent="-285750">
              <a:buFont typeface="Arial" panose="020B0604020202020204" pitchFamily="34" charset="0"/>
              <a:buChar char="•"/>
            </a:pPr>
            <a:r>
              <a:rPr lang="en-US" altLang="zh-CN" sz="2055" dirty="0">
                <a:solidFill>
                  <a:srgbClr val="000000"/>
                </a:solidFill>
                <a:latin typeface="Menlo"/>
                <a:ea typeface="Menlo"/>
                <a:sym typeface="+mn-ea"/>
              </a:rPr>
              <a:t>__str__()</a:t>
            </a:r>
          </a:p>
          <a:p>
            <a:pPr marL="742950" lvl="1" indent="-285750">
              <a:buFont typeface="Arial" panose="020B0604020202020204" pitchFamily="34" charset="0"/>
              <a:buChar char="•"/>
            </a:pPr>
            <a:endParaRPr lang="en-US" altLang="zh-CN" sz="2055" dirty="0">
              <a:solidFill>
                <a:srgbClr val="000000"/>
              </a:solidFill>
              <a:latin typeface="Menlo"/>
              <a:ea typeface="Menlo"/>
              <a:sym typeface="+mn-ea"/>
            </a:endParaRPr>
          </a:p>
          <a:p>
            <a:pPr marL="285750" indent="-285750">
              <a:buFont typeface="Arial" panose="020B0604020202020204" pitchFamily="34" charset="0"/>
              <a:buChar char="•"/>
            </a:pPr>
            <a:r>
              <a:rPr lang="en-US" altLang="zh-CN" b="1" dirty="0">
                <a:sym typeface="+mn-ea"/>
              </a:rPr>
              <a:t>Exercises</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1357" y="725213"/>
            <a:ext cx="11145298" cy="1416466"/>
          </a:xfrm>
        </p:spPr>
        <p:txBody>
          <a:bodyPr/>
          <a:lstStyle/>
          <a:p>
            <a:pPr marL="127000" lvl="1" indent="0">
              <a:spcBef>
                <a:spcPts val="1390"/>
              </a:spcBef>
              <a:buSzPct val="68000"/>
              <a:buNone/>
            </a:pPr>
            <a:r>
              <a:rPr lang="en-US" sz="2540" dirty="0"/>
              <a:t>Continue to improve the Complex class and add more operations for it, such as: </a:t>
            </a:r>
            <a:r>
              <a:rPr lang="en-US" sz="2540" b="1" dirty="0"/>
              <a:t>-, *, ~, ==, != </a:t>
            </a:r>
            <a:r>
              <a:rPr lang="en-US" sz="2540" dirty="0"/>
              <a:t>etc. Make the following program run correctly.</a:t>
            </a:r>
          </a:p>
          <a:p>
            <a:pPr marL="127000" lvl="1" indent="0">
              <a:spcBef>
                <a:spcPts val="1390"/>
              </a:spcBef>
              <a:buSzPct val="68000"/>
              <a:buNone/>
            </a:pPr>
            <a:endParaRPr lang="en-US" sz="2540" dirty="0"/>
          </a:p>
        </p:txBody>
      </p:sp>
      <p:sp>
        <p:nvSpPr>
          <p:cNvPr id="7170" name="Title 1"/>
          <p:cNvSpPr>
            <a:spLocks noGrp="1"/>
          </p:cNvSpPr>
          <p:nvPr>
            <p:ph type="title"/>
          </p:nvPr>
        </p:nvSpPr>
        <p:spPr>
          <a:xfrm>
            <a:off x="1307537" y="115348"/>
            <a:ext cx="10448062" cy="674517"/>
          </a:xfrm>
        </p:spPr>
        <p:txBody>
          <a:bodyPr>
            <a:noAutofit/>
          </a:bodyPr>
          <a:lstStyle/>
          <a:p>
            <a:r>
              <a:rPr lang="en-US" altLang="zh-CN" sz="4640" dirty="0"/>
              <a:t>Exercise3</a:t>
            </a:r>
          </a:p>
        </p:txBody>
      </p:sp>
      <p:sp>
        <p:nvSpPr>
          <p:cNvPr id="8" name="TextBox 1"/>
          <p:cNvSpPr txBox="1"/>
          <p:nvPr/>
        </p:nvSpPr>
        <p:spPr>
          <a:xfrm>
            <a:off x="6420136" y="1899046"/>
            <a:ext cx="5457828" cy="1670477"/>
          </a:xfrm>
          <a:prstGeom prst="rect">
            <a:avLst/>
          </a:prstGeom>
          <a:noFill/>
        </p:spPr>
        <p:txBody>
          <a:bodyPr wrap="square" lIns="105938" tIns="52969" rIns="105938" bIns="52969" rtlCol="0">
            <a:spAutoFit/>
          </a:bodyPr>
          <a:lstStyle/>
          <a:p>
            <a:pPr defTabSz="1059180"/>
            <a:r>
              <a:rPr lang="en-US" altLang="zh-CN" sz="2540" dirty="0">
                <a:solidFill>
                  <a:prstClr val="black"/>
                </a:solidFill>
                <a:latin typeface="Calibri" panose="020F0502020204030204"/>
                <a:ea typeface="宋体" panose="02010600030101010101" pitchFamily="2" charset="-122"/>
              </a:rPr>
              <a:t>Note that you have to overload the </a:t>
            </a:r>
            <a:r>
              <a:rPr lang="en-US" altLang="zh-CN" sz="2540" b="1" dirty="0">
                <a:solidFill>
                  <a:prstClr val="black"/>
                </a:solidFill>
                <a:latin typeface="Calibri" panose="020F0502020204030204"/>
                <a:ea typeface="宋体" panose="02010600030101010101" pitchFamily="2" charset="-122"/>
              </a:rPr>
              <a:t>&lt;&lt; and &gt;&gt; operators</a:t>
            </a:r>
            <a:r>
              <a:rPr lang="en-US" altLang="zh-CN" sz="2540" dirty="0">
                <a:solidFill>
                  <a:prstClr val="black"/>
                </a:solidFill>
                <a:latin typeface="Calibri" panose="020F0502020204030204"/>
                <a:ea typeface="宋体" panose="02010600030101010101" pitchFamily="2" charset="-122"/>
              </a:rPr>
              <a:t>. Use the references to objects and const whenever warranted.</a:t>
            </a:r>
          </a:p>
          <a:p>
            <a:pPr defTabSz="1059180"/>
            <a:r>
              <a:rPr lang="en-US" altLang="zh-CN" sz="2540" dirty="0">
                <a:solidFill>
                  <a:prstClr val="black"/>
                </a:solidFill>
                <a:latin typeface="Calibri" panose="020F0502020204030204"/>
                <a:ea typeface="宋体" panose="02010600030101010101" pitchFamily="2" charset="-122"/>
              </a:rPr>
              <a:t>The sample should run as follows:</a:t>
            </a:r>
            <a:endParaRPr lang="zh-CN" altLang="en-US" sz="2540" dirty="0">
              <a:solidFill>
                <a:prstClr val="black"/>
              </a:solidFill>
              <a:latin typeface="Calibri" panose="020F0502020204030204"/>
              <a:ea typeface="宋体" panose="02010600030101010101" pitchFamily="2" charset="-122"/>
            </a:endParaRPr>
          </a:p>
        </p:txBody>
      </p:sp>
      <p:pic>
        <p:nvPicPr>
          <p:cNvPr id="5" name="图片 4"/>
          <p:cNvPicPr>
            <a:picLocks noChangeAspect="1"/>
          </p:cNvPicPr>
          <p:nvPr/>
        </p:nvPicPr>
        <p:blipFill>
          <a:blip r:embed="rId3"/>
          <a:stretch>
            <a:fillRect/>
          </a:stretch>
        </p:blipFill>
        <p:spPr>
          <a:xfrm>
            <a:off x="6698080" y="3704714"/>
            <a:ext cx="4186382" cy="2973283"/>
          </a:xfrm>
          <a:prstGeom prst="rect">
            <a:avLst/>
          </a:prstGeom>
        </p:spPr>
      </p:pic>
      <p:grpSp>
        <p:nvGrpSpPr>
          <p:cNvPr id="14" name="组合 13"/>
          <p:cNvGrpSpPr/>
          <p:nvPr/>
        </p:nvGrpSpPr>
        <p:grpSpPr>
          <a:xfrm>
            <a:off x="1307537" y="1482725"/>
            <a:ext cx="4438874" cy="5375275"/>
            <a:chOff x="1307537" y="1482725"/>
            <a:chExt cx="4438874" cy="5375275"/>
          </a:xfrm>
        </p:grpSpPr>
        <p:pic>
          <p:nvPicPr>
            <p:cNvPr id="10" name="图片 9"/>
            <p:cNvPicPr>
              <a:picLocks noChangeAspect="1"/>
            </p:cNvPicPr>
            <p:nvPr/>
          </p:nvPicPr>
          <p:blipFill>
            <a:blip r:embed="rId4"/>
            <a:stretch>
              <a:fillRect/>
            </a:stretch>
          </p:blipFill>
          <p:spPr>
            <a:xfrm>
              <a:off x="1307537" y="1482725"/>
              <a:ext cx="4438873" cy="3892550"/>
            </a:xfrm>
            <a:prstGeom prst="rect">
              <a:avLst/>
            </a:prstGeom>
          </p:spPr>
        </p:pic>
        <p:pic>
          <p:nvPicPr>
            <p:cNvPr id="13" name="图片 12"/>
            <p:cNvPicPr>
              <a:picLocks noChangeAspect="1"/>
            </p:cNvPicPr>
            <p:nvPr/>
          </p:nvPicPr>
          <p:blipFill>
            <a:blip r:embed="rId5"/>
            <a:stretch>
              <a:fillRect/>
            </a:stretch>
          </p:blipFill>
          <p:spPr>
            <a:xfrm>
              <a:off x="1307538" y="5355612"/>
              <a:ext cx="4438873" cy="1502388"/>
            </a:xfrm>
            <a:prstGeom prst="rect">
              <a:avLst/>
            </a:prstGeom>
          </p:spPr>
        </p:pic>
      </p:grpSp>
      <p:sp>
        <p:nvSpPr>
          <p:cNvPr id="2" name="灯片编号占位符 1"/>
          <p:cNvSpPr>
            <a:spLocks noGrp="1"/>
          </p:cNvSpPr>
          <p:nvPr>
            <p:ph type="sldNum" sz="quarter" idx="12"/>
          </p:nvPr>
        </p:nvSpPr>
        <p:spPr/>
        <p:txBody>
          <a:bodyPr/>
          <a:lstStyle/>
          <a:p>
            <a:fld id="{506F4176-339E-4C4B-80E4-BBE9C4467EFE}" type="slidenum">
              <a:rPr lang="zh-CN" altLang="en-US" smtClean="0"/>
              <a:t>20</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861AC-B785-24AC-43EE-4FD60A2142F4}"/>
            </a:ext>
          </a:extLst>
        </p:cNvPr>
        <p:cNvGrpSpPr/>
        <p:nvPr/>
      </p:nvGrpSpPr>
      <p:grpSpPr>
        <a:xfrm>
          <a:off x="0" y="0"/>
          <a:ext cx="0" cy="0"/>
          <a:chOff x="0" y="0"/>
          <a:chExt cx="0" cy="0"/>
        </a:xfrm>
      </p:grpSpPr>
      <p:sp>
        <p:nvSpPr>
          <p:cNvPr id="7" name="标题 6">
            <a:extLst>
              <a:ext uri="{FF2B5EF4-FFF2-40B4-BE49-F238E27FC236}">
                <a16:creationId xmlns:a16="http://schemas.microsoft.com/office/drawing/2014/main" id="{95C13E11-22C2-98C5-E0CA-FA6B94586E14}"/>
              </a:ext>
            </a:extLst>
          </p:cNvPr>
          <p:cNvSpPr>
            <a:spLocks noGrp="1"/>
          </p:cNvSpPr>
          <p:nvPr>
            <p:ph type="title"/>
          </p:nvPr>
        </p:nvSpPr>
        <p:spPr/>
        <p:txBody>
          <a:bodyPr/>
          <a:lstStyle/>
          <a:p>
            <a:r>
              <a:rPr lang="en-US" altLang="zh-CN" dirty="0"/>
              <a:t>Operator overloading in C++</a:t>
            </a:r>
            <a:endParaRPr lang="zh-CN" altLang="en-US" dirty="0"/>
          </a:p>
        </p:txBody>
      </p:sp>
      <p:sp>
        <p:nvSpPr>
          <p:cNvPr id="8" name="文本占位符 7">
            <a:extLst>
              <a:ext uri="{FF2B5EF4-FFF2-40B4-BE49-F238E27FC236}">
                <a16:creationId xmlns:a16="http://schemas.microsoft.com/office/drawing/2014/main" id="{917D72B2-8E55-7F54-8DAD-FE450340292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2214921-7CB3-E823-933F-6E935F804671}"/>
              </a:ext>
            </a:extLst>
          </p:cNvPr>
          <p:cNvSpPr>
            <a:spLocks noGrp="1"/>
          </p:cNvSpPr>
          <p:nvPr>
            <p:ph type="sldNum" sz="quarter" idx="12"/>
          </p:nvPr>
        </p:nvSpPr>
        <p:spPr/>
        <p:txBody>
          <a:bodyPr/>
          <a:lstStyle/>
          <a:p>
            <a:fld id="{506F4176-339E-4C4B-80E4-BBE9C4467EFE}" type="slidenum">
              <a:rPr lang="zh-CN" altLang="en-US" smtClean="0"/>
              <a:t>3</a:t>
            </a:fld>
            <a:endParaRPr lang="zh-CN" altLang="en-US"/>
          </a:p>
        </p:txBody>
      </p:sp>
    </p:spTree>
    <p:extLst>
      <p:ext uri="{BB962C8B-B14F-4D97-AF65-F5344CB8AC3E}">
        <p14:creationId xmlns:p14="http://schemas.microsoft.com/office/powerpoint/2010/main" val="75009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53013" y="1153970"/>
            <a:ext cx="9379427" cy="427489"/>
          </a:xfrm>
          <a:prstGeom prst="rect">
            <a:avLst/>
          </a:prstGeom>
          <a:noFill/>
        </p:spPr>
        <p:txBody>
          <a:bodyPr wrap="none" rtlCol="0">
            <a:spAutoFit/>
          </a:bodyPr>
          <a:lstStyle/>
          <a:p>
            <a:r>
              <a:rPr lang="en-US" altLang="zh-CN" sz="2180" dirty="0"/>
              <a:t>To overload an operator, use a special function form called an </a:t>
            </a:r>
            <a:r>
              <a:rPr lang="en-US" altLang="zh-CN" sz="2180" b="1" dirty="0">
                <a:solidFill>
                  <a:srgbClr val="00B0F0"/>
                </a:solidFill>
              </a:rPr>
              <a:t>operator function</a:t>
            </a:r>
            <a:r>
              <a:rPr lang="en-US" altLang="zh-CN" sz="2180" dirty="0"/>
              <a:t>. </a:t>
            </a:r>
            <a:endParaRPr lang="zh-CN" altLang="en-US" sz="2180" dirty="0"/>
          </a:p>
        </p:txBody>
      </p:sp>
      <p:sp>
        <p:nvSpPr>
          <p:cNvPr id="6" name="TextBox 5"/>
          <p:cNvSpPr txBox="1"/>
          <p:nvPr/>
        </p:nvSpPr>
        <p:spPr>
          <a:xfrm>
            <a:off x="1321242" y="1748513"/>
            <a:ext cx="5488041" cy="483337"/>
          </a:xfrm>
          <a:prstGeom prst="rect">
            <a:avLst/>
          </a:prstGeom>
          <a:noFill/>
        </p:spPr>
        <p:txBody>
          <a:bodyPr wrap="none" rtlCol="0">
            <a:spAutoFit/>
          </a:bodyPr>
          <a:lstStyle/>
          <a:p>
            <a:r>
              <a:rPr lang="en-US" altLang="zh-CN" sz="2540" b="1" dirty="0" err="1"/>
              <a:t>return_type</a:t>
            </a:r>
            <a:r>
              <a:rPr lang="en-US" altLang="zh-CN" sz="2540" b="1" dirty="0"/>
              <a:t> operator op(argument-list)</a:t>
            </a:r>
            <a:endParaRPr lang="zh-CN" altLang="en-US" sz="2540" b="1" dirty="0"/>
          </a:p>
        </p:txBody>
      </p:sp>
      <p:grpSp>
        <p:nvGrpSpPr>
          <p:cNvPr id="8" name="组合 7"/>
          <p:cNvGrpSpPr/>
          <p:nvPr/>
        </p:nvGrpSpPr>
        <p:grpSpPr>
          <a:xfrm>
            <a:off x="4254817" y="1785456"/>
            <a:ext cx="596283" cy="784222"/>
            <a:chOff x="4425018" y="4827070"/>
            <a:chExt cx="657016" cy="864096"/>
          </a:xfrm>
        </p:grpSpPr>
        <p:sp>
          <p:nvSpPr>
            <p:cNvPr id="7" name="椭圆 6"/>
            <p:cNvSpPr/>
            <p:nvPr/>
          </p:nvSpPr>
          <p:spPr>
            <a:xfrm>
              <a:off x="4425018" y="4827070"/>
              <a:ext cx="50405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9" name="直接箭头连接符 8"/>
            <p:cNvCxnSpPr>
              <a:endCxn id="7" idx="5"/>
            </p:cNvCxnSpPr>
            <p:nvPr/>
          </p:nvCxnSpPr>
          <p:spPr>
            <a:xfrm flipH="1" flipV="1">
              <a:off x="4855257" y="5273666"/>
              <a:ext cx="226777" cy="4175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2652448" y="2467383"/>
            <a:ext cx="5964838" cy="427489"/>
          </a:xfrm>
          <a:prstGeom prst="rect">
            <a:avLst/>
          </a:prstGeom>
          <a:noFill/>
        </p:spPr>
        <p:txBody>
          <a:bodyPr wrap="none" rtlCol="0">
            <a:spAutoFit/>
          </a:bodyPr>
          <a:lstStyle/>
          <a:p>
            <a:r>
              <a:rPr lang="en-US" altLang="zh-CN" sz="2180" b="1" dirty="0"/>
              <a:t>op</a:t>
            </a:r>
            <a:r>
              <a:rPr lang="en-US" altLang="zh-CN" sz="2180" dirty="0"/>
              <a:t> is the symbol for the operator being overloaded</a:t>
            </a:r>
            <a:endParaRPr lang="zh-CN" altLang="en-US" sz="2180" dirty="0"/>
          </a:p>
        </p:txBody>
      </p:sp>
      <p:sp>
        <p:nvSpPr>
          <p:cNvPr id="11" name="Title 1"/>
          <p:cNvSpPr txBox="1"/>
          <p:nvPr/>
        </p:nvSpPr>
        <p:spPr>
          <a:xfrm>
            <a:off x="1559560" y="311150"/>
            <a:ext cx="9724390" cy="101092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t> Operator overloading</a:t>
            </a:r>
          </a:p>
        </p:txBody>
      </p:sp>
      <p:sp>
        <p:nvSpPr>
          <p:cNvPr id="4" name="文本框 3"/>
          <p:cNvSpPr txBox="1"/>
          <p:nvPr/>
        </p:nvSpPr>
        <p:spPr>
          <a:xfrm>
            <a:off x="1003631" y="3160570"/>
            <a:ext cx="10043060" cy="830997"/>
          </a:xfrm>
          <a:prstGeom prst="rect">
            <a:avLst/>
          </a:prstGeom>
          <a:noFill/>
        </p:spPr>
        <p:txBody>
          <a:bodyPr wrap="square">
            <a:spAutoFit/>
          </a:bodyPr>
          <a:lstStyle/>
          <a:p>
            <a:r>
              <a:rPr lang="en-US" altLang="zh-CN" sz="2400" dirty="0"/>
              <a:t>An operator function must either be a member function of a class or have at least one parameter of class type.</a:t>
            </a:r>
            <a:endParaRPr lang="zh-CN" altLang="en-US" sz="2400" dirty="0"/>
          </a:p>
        </p:txBody>
      </p:sp>
      <p:sp>
        <p:nvSpPr>
          <p:cNvPr id="2" name="灯片编号占位符 1"/>
          <p:cNvSpPr>
            <a:spLocks noGrp="1"/>
          </p:cNvSpPr>
          <p:nvPr>
            <p:ph type="sldNum" sz="quarter" idx="12"/>
          </p:nvPr>
        </p:nvSpPr>
        <p:spPr/>
        <p:txBody>
          <a:bodyPr/>
          <a:lstStyle/>
          <a:p>
            <a:fld id="{506F4176-339E-4C4B-80E4-BBE9C4467EFE}" type="slidenum">
              <a:rPr lang="zh-CN" altLang="en-US" smtClean="0"/>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1244080" y="358724"/>
            <a:ext cx="10015366" cy="6845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905" marR="0" lvl="1" indent="0" algn="l" defTabSz="914400" rtl="0" eaLnBrk="1" fontAlgn="auto" latinLnBrk="0" hangingPunct="1">
              <a:lnSpc>
                <a:spcPct val="120000"/>
              </a:lnSpc>
              <a:spcBef>
                <a:spcPts val="0"/>
              </a:spcBef>
              <a:spcAft>
                <a:spcPts val="0"/>
              </a:spcAft>
              <a:buClrTx/>
              <a:buSzPct val="68000"/>
              <a:buFont typeface="Wingdings" panose="05000000000000000000" pitchFamily="2" charset="2"/>
              <a:buNone/>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member function, non-member function, friend function</a:t>
            </a:r>
          </a:p>
        </p:txBody>
      </p:sp>
      <p:sp>
        <p:nvSpPr>
          <p:cNvPr id="5" name="Content Placeholder 2"/>
          <p:cNvSpPr txBox="1"/>
          <p:nvPr/>
        </p:nvSpPr>
        <p:spPr>
          <a:xfrm>
            <a:off x="833185" y="1404543"/>
            <a:ext cx="10426261" cy="17197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905" lvl="1" indent="0">
              <a:lnSpc>
                <a:spcPct val="120000"/>
              </a:lnSpc>
              <a:spcBef>
                <a:spcPts val="0"/>
              </a:spcBef>
              <a:buSzPct val="68000"/>
              <a:buNone/>
              <a:defRPr/>
            </a:pPr>
            <a:r>
              <a:rPr lang="en" altLang="zh-CN" dirty="0"/>
              <a:t>Non-member operator overloads are required to enable type conversion on the left operand. If a function needs such conversion, define it as a non-member. If it also requires access to non-public members, declare it as a friend of the class.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ontent Placeholder 2"/>
          <p:cNvSpPr txBox="1"/>
          <p:nvPr/>
        </p:nvSpPr>
        <p:spPr>
          <a:xfrm>
            <a:off x="833185" y="3053375"/>
            <a:ext cx="10426261" cy="743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905" marR="0" lvl="1" indent="0" algn="l" defTabSz="914400" rtl="0" eaLnBrk="1" fontAlgn="auto" latinLnBrk="0" hangingPunct="1">
              <a:lnSpc>
                <a:spcPct val="120000"/>
              </a:lnSpc>
              <a:spcBef>
                <a:spcPts val="0"/>
              </a:spcBef>
              <a:spcAft>
                <a:spcPts val="0"/>
              </a:spcAft>
              <a:buClrTx/>
              <a:buSzPct val="68000"/>
              <a:buFont typeface="Wingdings" panose="05000000000000000000" pitchFamily="2" charset="2"/>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Other cases beyond the above, define the function as a member function.</a:t>
            </a:r>
          </a:p>
        </p:txBody>
      </p:sp>
      <p:sp>
        <p:nvSpPr>
          <p:cNvPr id="3" name="文本框 2"/>
          <p:cNvSpPr txBox="1"/>
          <p:nvPr/>
        </p:nvSpPr>
        <p:spPr>
          <a:xfrm>
            <a:off x="1028348" y="3909309"/>
            <a:ext cx="9804559" cy="830997"/>
          </a:xfrm>
          <a:prstGeom prst="rect">
            <a:avLst/>
          </a:prstGeom>
          <a:noFill/>
        </p:spPr>
        <p:txBody>
          <a:bodyPr wrap="square">
            <a:spAutoFit/>
          </a:bodyPr>
          <a:lstStyle/>
          <a:p>
            <a:r>
              <a:rPr lang="en-US" altLang="zh-CN" sz="2400" dirty="0"/>
              <a:t>The assignment (=)operators must be defined as member functions. However, IO operators(&lt;&lt; and &gt;&gt;) must be non-member functions.</a:t>
            </a:r>
          </a:p>
        </p:txBody>
      </p:sp>
      <p:sp>
        <p:nvSpPr>
          <p:cNvPr id="2" name="灯片编号占位符 1"/>
          <p:cNvSpPr>
            <a:spLocks noGrp="1"/>
          </p:cNvSpPr>
          <p:nvPr>
            <p:ph type="sldNum" sz="quarter" idx="12"/>
          </p:nvPr>
        </p:nvSpPr>
        <p:spPr/>
        <p:txBody>
          <a:bodyPr/>
          <a:lstStyle/>
          <a:p>
            <a:fld id="{506F4176-339E-4C4B-80E4-BBE9C4467EFE}" type="slidenum">
              <a:rPr lang="zh-CN" altLang="en-US" smtClean="0"/>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653250" y="64763"/>
            <a:ext cx="9051475" cy="770236"/>
          </a:xfrm>
        </p:spPr>
        <p:txBody>
          <a:bodyPr>
            <a:noAutofit/>
          </a:bodyPr>
          <a:lstStyle/>
          <a:p>
            <a:r>
              <a:rPr lang="en-US" altLang="zh-CN" sz="3995" dirty="0"/>
              <a:t> Returning object</a:t>
            </a:r>
          </a:p>
        </p:txBody>
      </p:sp>
      <p:sp>
        <p:nvSpPr>
          <p:cNvPr id="2" name="TextBox 1"/>
          <p:cNvSpPr txBox="1"/>
          <p:nvPr/>
        </p:nvSpPr>
        <p:spPr>
          <a:xfrm>
            <a:off x="1269537" y="960332"/>
            <a:ext cx="10533483" cy="427809"/>
          </a:xfrm>
          <a:prstGeom prst="rect">
            <a:avLst/>
          </a:prstGeom>
          <a:noFill/>
        </p:spPr>
        <p:txBody>
          <a:bodyPr wrap="square" rtlCol="0">
            <a:spAutoFit/>
          </a:bodyPr>
          <a:lstStyle/>
          <a:p>
            <a:pPr marL="0" lvl="1"/>
            <a:r>
              <a:rPr lang="en-US" altLang="zh-CN" sz="2180" dirty="0"/>
              <a:t>Return the value, or the reference?</a:t>
            </a:r>
            <a:endParaRPr lang="zh-CN" altLang="en-US" sz="2180" dirty="0">
              <a:solidFill>
                <a:srgbClr val="FF0000"/>
              </a:solidFill>
            </a:endParaRPr>
          </a:p>
        </p:txBody>
      </p:sp>
      <p:sp>
        <p:nvSpPr>
          <p:cNvPr id="4" name="TextBox 4"/>
          <p:cNvSpPr txBox="1"/>
          <p:nvPr/>
        </p:nvSpPr>
        <p:spPr>
          <a:xfrm>
            <a:off x="659672" y="1687826"/>
            <a:ext cx="3162469" cy="483337"/>
          </a:xfrm>
          <a:prstGeom prst="rect">
            <a:avLst/>
          </a:prstGeom>
          <a:noFill/>
        </p:spPr>
        <p:txBody>
          <a:bodyPr wrap="none" rtlCol="0">
            <a:spAutoFit/>
          </a:bodyPr>
          <a:lstStyle/>
          <a:p>
            <a:pPr marL="0" lvl="1"/>
            <a:r>
              <a:rPr lang="en-US" altLang="zh-CN" sz="2540" b="1" dirty="0">
                <a:solidFill>
                  <a:prstClr val="black"/>
                </a:solidFill>
              </a:rPr>
              <a:t>1. Returning an object</a:t>
            </a:r>
            <a:endParaRPr lang="zh-CN" altLang="en-US" sz="2540" b="1" dirty="0">
              <a:solidFill>
                <a:prstClr val="black"/>
              </a:solidFill>
            </a:endParaRPr>
          </a:p>
        </p:txBody>
      </p:sp>
      <p:pic>
        <p:nvPicPr>
          <p:cNvPr id="6" name="图片 5"/>
          <p:cNvPicPr>
            <a:picLocks noChangeAspect="1"/>
          </p:cNvPicPr>
          <p:nvPr/>
        </p:nvPicPr>
        <p:blipFill>
          <a:blip r:embed="rId3"/>
          <a:stretch>
            <a:fillRect/>
          </a:stretch>
        </p:blipFill>
        <p:spPr>
          <a:xfrm>
            <a:off x="781688" y="2369093"/>
            <a:ext cx="6080906" cy="2325355"/>
          </a:xfrm>
          <a:prstGeom prst="rect">
            <a:avLst/>
          </a:prstGeom>
        </p:spPr>
      </p:pic>
      <p:grpSp>
        <p:nvGrpSpPr>
          <p:cNvPr id="9" name="组合 8"/>
          <p:cNvGrpSpPr/>
          <p:nvPr/>
        </p:nvGrpSpPr>
        <p:grpSpPr>
          <a:xfrm>
            <a:off x="574470" y="4051718"/>
            <a:ext cx="8717311" cy="2064723"/>
            <a:chOff x="417456" y="5658842"/>
            <a:chExt cx="8717311" cy="2064723"/>
          </a:xfrm>
        </p:grpSpPr>
        <p:grpSp>
          <p:nvGrpSpPr>
            <p:cNvPr id="16" name="组合 15"/>
            <p:cNvGrpSpPr/>
            <p:nvPr/>
          </p:nvGrpSpPr>
          <p:grpSpPr>
            <a:xfrm>
              <a:off x="1087592" y="5658842"/>
              <a:ext cx="1701795" cy="783704"/>
              <a:chOff x="6560200" y="5506442"/>
              <a:chExt cx="1701795" cy="783704"/>
            </a:xfrm>
          </p:grpSpPr>
          <p:sp>
            <p:nvSpPr>
              <p:cNvPr id="18" name="矩形 17"/>
              <p:cNvSpPr/>
              <p:nvPr/>
            </p:nvSpPr>
            <p:spPr>
              <a:xfrm>
                <a:off x="6560200" y="5506442"/>
                <a:ext cx="1701795" cy="360040"/>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箭头连接符 18"/>
              <p:cNvCxnSpPr/>
              <p:nvPr/>
            </p:nvCxnSpPr>
            <p:spPr>
              <a:xfrm flipV="1">
                <a:off x="6903534" y="5809022"/>
                <a:ext cx="484182" cy="4811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417456" y="6400126"/>
              <a:ext cx="8717311" cy="1323439"/>
            </a:xfrm>
            <a:prstGeom prst="rect">
              <a:avLst/>
            </a:prstGeom>
            <a:noFill/>
          </p:spPr>
          <p:txBody>
            <a:bodyPr wrap="square" rtlCol="0">
              <a:spAutoFit/>
            </a:bodyPr>
            <a:lstStyle/>
            <a:p>
              <a:r>
                <a:rPr lang="en-US" altLang="zh-CN" sz="2000" dirty="0"/>
                <a:t>When a function returns an object,  a temporary object will be created. </a:t>
              </a:r>
              <a:r>
                <a:rPr lang="en-US" altLang="zh-CN" sz="2000" dirty="0">
                  <a:solidFill>
                    <a:prstClr val="black"/>
                  </a:solidFill>
                </a:rPr>
                <a:t>There is the added expense of calling the copy constructor to create the temporary object, it is less efficient</a:t>
              </a:r>
              <a:r>
                <a:rPr lang="en-US" altLang="zh-CN" sz="2000" dirty="0"/>
                <a:t>. It is invisible and does not appear in your source code. The temporary object is automatically destroyed when the function call terminates. </a:t>
              </a:r>
              <a:endParaRPr lang="zh-CN" altLang="en-US" sz="2000" dirty="0"/>
            </a:p>
          </p:txBody>
        </p:sp>
      </p:grpSp>
      <p:sp>
        <p:nvSpPr>
          <p:cNvPr id="20" name="椭圆 19"/>
          <p:cNvSpPr/>
          <p:nvPr/>
        </p:nvSpPr>
        <p:spPr>
          <a:xfrm>
            <a:off x="819150" y="2352675"/>
            <a:ext cx="900775" cy="333375"/>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灯片编号占位符 2"/>
          <p:cNvSpPr>
            <a:spLocks noGrp="1"/>
          </p:cNvSpPr>
          <p:nvPr>
            <p:ph type="sldNum" sz="quarter" idx="12"/>
          </p:nvPr>
        </p:nvSpPr>
        <p:spPr/>
        <p:txBody>
          <a:bodyPr/>
          <a:lstStyle/>
          <a:p>
            <a:fld id="{506F4176-339E-4C4B-80E4-BBE9C4467EFE}" type="slidenum">
              <a:rPr lang="zh-CN" altLang="en-US" smtClean="0"/>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53939" y="929417"/>
            <a:ext cx="6221616" cy="2325355"/>
          </a:xfrm>
          <a:prstGeom prst="rect">
            <a:avLst/>
          </a:prstGeom>
        </p:spPr>
      </p:pic>
      <p:pic>
        <p:nvPicPr>
          <p:cNvPr id="6" name="图片 5"/>
          <p:cNvPicPr>
            <a:picLocks noChangeAspect="1"/>
          </p:cNvPicPr>
          <p:nvPr/>
        </p:nvPicPr>
        <p:blipFill>
          <a:blip r:embed="rId3"/>
          <a:stretch>
            <a:fillRect/>
          </a:stretch>
        </p:blipFill>
        <p:spPr>
          <a:xfrm>
            <a:off x="1326945" y="4562475"/>
            <a:ext cx="8715375" cy="1352550"/>
          </a:xfrm>
          <a:prstGeom prst="rect">
            <a:avLst/>
          </a:prstGeom>
        </p:spPr>
      </p:pic>
      <p:sp>
        <p:nvSpPr>
          <p:cNvPr id="7" name="椭圆 6"/>
          <p:cNvSpPr/>
          <p:nvPr/>
        </p:nvSpPr>
        <p:spPr>
          <a:xfrm>
            <a:off x="1562100" y="942975"/>
            <a:ext cx="1085850" cy="333375"/>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326945" y="2642018"/>
            <a:ext cx="7740855" cy="1449170"/>
            <a:chOff x="417456" y="5658842"/>
            <a:chExt cx="7740855" cy="1449170"/>
          </a:xfrm>
        </p:grpSpPr>
        <p:grpSp>
          <p:nvGrpSpPr>
            <p:cNvPr id="9" name="组合 8"/>
            <p:cNvGrpSpPr/>
            <p:nvPr/>
          </p:nvGrpSpPr>
          <p:grpSpPr>
            <a:xfrm>
              <a:off x="1087592" y="5658842"/>
              <a:ext cx="1701795" cy="783704"/>
              <a:chOff x="6560200" y="5506442"/>
              <a:chExt cx="1701795" cy="783704"/>
            </a:xfrm>
          </p:grpSpPr>
          <p:sp>
            <p:nvSpPr>
              <p:cNvPr id="11" name="矩形 10"/>
              <p:cNvSpPr/>
              <p:nvPr/>
            </p:nvSpPr>
            <p:spPr>
              <a:xfrm>
                <a:off x="6560200" y="5506442"/>
                <a:ext cx="1701795" cy="360040"/>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2" name="直接箭头连接符 11"/>
              <p:cNvCxnSpPr/>
              <p:nvPr/>
            </p:nvCxnSpPr>
            <p:spPr>
              <a:xfrm flipV="1">
                <a:off x="6903534" y="5809022"/>
                <a:ext cx="484182" cy="4811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417456" y="6400126"/>
              <a:ext cx="7740855" cy="707886"/>
            </a:xfrm>
            <a:prstGeom prst="rect">
              <a:avLst/>
            </a:prstGeom>
            <a:noFill/>
          </p:spPr>
          <p:txBody>
            <a:bodyPr wrap="square" rtlCol="0">
              <a:spAutoFit/>
            </a:bodyPr>
            <a:lstStyle/>
            <a:p>
              <a:r>
                <a:rPr lang="en-US" altLang="zh-CN" sz="2000" dirty="0">
                  <a:solidFill>
                    <a:schemeClr val="tx1"/>
                  </a:solidFill>
                </a:rPr>
                <a:t>Do not return the reference of a local object, because when the function terminates, the reference would be a reference to a non-existent object.</a:t>
              </a:r>
              <a:endParaRPr lang="zh-CN" altLang="en-US" sz="2000" dirty="0">
                <a:solidFill>
                  <a:schemeClr val="tx1"/>
                </a:solidFill>
              </a:endParaRPr>
            </a:p>
          </p:txBody>
        </p:sp>
      </p:grpSp>
      <p:sp>
        <p:nvSpPr>
          <p:cNvPr id="2" name="灯片编号占位符 1"/>
          <p:cNvSpPr>
            <a:spLocks noGrp="1"/>
          </p:cNvSpPr>
          <p:nvPr>
            <p:ph type="sldNum" sz="quarter" idx="12"/>
          </p:nvPr>
        </p:nvSpPr>
        <p:spPr/>
        <p:txBody>
          <a:bodyPr/>
          <a:lstStyle/>
          <a:p>
            <a:fld id="{506F4176-339E-4C4B-80E4-BBE9C4467EFE}" type="slidenum">
              <a:rPr lang="zh-CN" altLang="en-US" smtClean="0"/>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081212" y="514350"/>
            <a:ext cx="5114925" cy="1905000"/>
          </a:xfrm>
          <a:prstGeom prst="rect">
            <a:avLst/>
          </a:prstGeom>
        </p:spPr>
      </p:pic>
      <p:sp>
        <p:nvSpPr>
          <p:cNvPr id="6" name="椭圆 5"/>
          <p:cNvSpPr/>
          <p:nvPr/>
        </p:nvSpPr>
        <p:spPr>
          <a:xfrm>
            <a:off x="2057400" y="476250"/>
            <a:ext cx="1085850" cy="333375"/>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726995" y="1584743"/>
            <a:ext cx="7740855" cy="1506320"/>
            <a:chOff x="417456" y="5658842"/>
            <a:chExt cx="7740855" cy="1506320"/>
          </a:xfrm>
        </p:grpSpPr>
        <p:grpSp>
          <p:nvGrpSpPr>
            <p:cNvPr id="8" name="组合 7"/>
            <p:cNvGrpSpPr/>
            <p:nvPr/>
          </p:nvGrpSpPr>
          <p:grpSpPr>
            <a:xfrm>
              <a:off x="1087592" y="5658842"/>
              <a:ext cx="1701795" cy="939382"/>
              <a:chOff x="6560200" y="5506442"/>
              <a:chExt cx="1701795" cy="939382"/>
            </a:xfrm>
          </p:grpSpPr>
          <p:sp>
            <p:nvSpPr>
              <p:cNvPr id="10" name="矩形 9"/>
              <p:cNvSpPr/>
              <p:nvPr/>
            </p:nvSpPr>
            <p:spPr>
              <a:xfrm>
                <a:off x="6560200" y="5506442"/>
                <a:ext cx="1701795"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1" name="直接箭头连接符 10"/>
              <p:cNvCxnSpPr/>
              <p:nvPr/>
            </p:nvCxnSpPr>
            <p:spPr>
              <a:xfrm flipV="1">
                <a:off x="6836859" y="5809022"/>
                <a:ext cx="550857" cy="63680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17456" y="6457276"/>
              <a:ext cx="7740855" cy="707886"/>
            </a:xfrm>
            <a:prstGeom prst="rect">
              <a:avLst/>
            </a:prstGeom>
            <a:noFill/>
          </p:spPr>
          <p:txBody>
            <a:bodyPr wrap="square" rtlCol="0">
              <a:spAutoFit/>
            </a:bodyPr>
            <a:lstStyle/>
            <a:p>
              <a:r>
                <a:rPr lang="en-US" altLang="zh-CN" sz="2000" dirty="0">
                  <a:solidFill>
                    <a:schemeClr val="tx1"/>
                  </a:solidFill>
                </a:rPr>
                <a:t>Returning a reference to </a:t>
              </a:r>
              <a:r>
                <a:rPr lang="en-US" altLang="zh-CN" sz="2000" b="1" dirty="0">
                  <a:solidFill>
                    <a:schemeClr val="tx1"/>
                  </a:solidFill>
                </a:rPr>
                <a:t>this object </a:t>
              </a:r>
              <a:r>
                <a:rPr lang="en-US" altLang="zh-CN" sz="2000" dirty="0">
                  <a:solidFill>
                    <a:schemeClr val="tx1"/>
                  </a:solidFill>
                </a:rPr>
                <a:t>works efficiently, but it modifies the values of the data member of </a:t>
              </a:r>
              <a:r>
                <a:rPr lang="en-US" altLang="zh-CN" sz="2000" b="1" dirty="0">
                  <a:solidFill>
                    <a:schemeClr val="tx1"/>
                  </a:solidFill>
                </a:rPr>
                <a:t>this object</a:t>
              </a:r>
              <a:r>
                <a:rPr lang="en-US" altLang="zh-CN" sz="2000" dirty="0">
                  <a:solidFill>
                    <a:schemeClr val="tx1"/>
                  </a:solidFill>
                </a:rPr>
                <a:t>.</a:t>
              </a:r>
              <a:endParaRPr lang="zh-CN" altLang="en-US" sz="2000" dirty="0">
                <a:solidFill>
                  <a:schemeClr val="tx1"/>
                </a:solidFill>
              </a:endParaRPr>
            </a:p>
          </p:txBody>
        </p:sp>
      </p:grpSp>
      <p:pic>
        <p:nvPicPr>
          <p:cNvPr id="13" name="图片 12"/>
          <p:cNvPicPr>
            <a:picLocks noChangeAspect="1"/>
          </p:cNvPicPr>
          <p:nvPr/>
        </p:nvPicPr>
        <p:blipFill>
          <a:blip r:embed="rId3"/>
          <a:stretch>
            <a:fillRect/>
          </a:stretch>
        </p:blipFill>
        <p:spPr>
          <a:xfrm>
            <a:off x="1914525" y="3489743"/>
            <a:ext cx="5010150" cy="1666875"/>
          </a:xfrm>
          <a:prstGeom prst="rect">
            <a:avLst/>
          </a:prstGeom>
        </p:spPr>
      </p:pic>
      <p:sp>
        <p:nvSpPr>
          <p:cNvPr id="14" name="椭圆 13"/>
          <p:cNvSpPr/>
          <p:nvPr/>
        </p:nvSpPr>
        <p:spPr>
          <a:xfrm>
            <a:off x="1924050" y="3476625"/>
            <a:ext cx="873565" cy="333375"/>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660320" y="4547018"/>
            <a:ext cx="9036255" cy="1767339"/>
            <a:chOff x="417456" y="5620742"/>
            <a:chExt cx="9036255" cy="1767339"/>
          </a:xfrm>
        </p:grpSpPr>
        <p:grpSp>
          <p:nvGrpSpPr>
            <p:cNvPr id="16" name="组合 15"/>
            <p:cNvGrpSpPr/>
            <p:nvPr/>
          </p:nvGrpSpPr>
          <p:grpSpPr>
            <a:xfrm>
              <a:off x="1087592" y="5620742"/>
              <a:ext cx="2632069" cy="821804"/>
              <a:chOff x="6560200" y="5468342"/>
              <a:chExt cx="2632069" cy="821804"/>
            </a:xfrm>
          </p:grpSpPr>
          <p:sp>
            <p:nvSpPr>
              <p:cNvPr id="18" name="矩形 17"/>
              <p:cNvSpPr/>
              <p:nvPr/>
            </p:nvSpPr>
            <p:spPr>
              <a:xfrm>
                <a:off x="6560200" y="5468342"/>
                <a:ext cx="2632069" cy="360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箭头连接符 18"/>
              <p:cNvCxnSpPr/>
              <p:nvPr/>
            </p:nvCxnSpPr>
            <p:spPr>
              <a:xfrm flipV="1">
                <a:off x="6903534" y="5809022"/>
                <a:ext cx="484182" cy="48112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417456" y="6372418"/>
              <a:ext cx="9036255" cy="1015663"/>
            </a:xfrm>
            <a:prstGeom prst="rect">
              <a:avLst/>
            </a:prstGeom>
            <a:noFill/>
          </p:spPr>
          <p:txBody>
            <a:bodyPr wrap="square" rtlCol="0">
              <a:spAutoFit/>
            </a:bodyPr>
            <a:lstStyle/>
            <a:p>
              <a:r>
                <a:rPr lang="en-US" altLang="zh-CN" sz="2000" dirty="0"/>
                <a:t>This return style is known as return constructor argument. By using this style instead of returning an object, the compiler can eliminate the cost of the temporary object. This even has a name: the </a:t>
              </a:r>
              <a:r>
                <a:rPr lang="en-US" altLang="zh-CN" sz="2000" b="1" i="1" dirty="0">
                  <a:solidFill>
                    <a:srgbClr val="00B0F0"/>
                  </a:solidFill>
                </a:rPr>
                <a:t>return value optimization</a:t>
              </a:r>
              <a:r>
                <a:rPr lang="en-US" altLang="zh-CN" sz="2000" dirty="0"/>
                <a:t>.</a:t>
              </a:r>
              <a:endParaRPr lang="zh-CN" altLang="en-US" sz="2000" dirty="0"/>
            </a:p>
          </p:txBody>
        </p:sp>
      </p:grpSp>
      <p:sp>
        <p:nvSpPr>
          <p:cNvPr id="2" name="灯片编号占位符 1"/>
          <p:cNvSpPr>
            <a:spLocks noGrp="1"/>
          </p:cNvSpPr>
          <p:nvPr>
            <p:ph type="sldNum" sz="quarter" idx="12"/>
          </p:nvPr>
        </p:nvSpPr>
        <p:spPr/>
        <p:txBody>
          <a:bodyPr/>
          <a:lstStyle/>
          <a:p>
            <a:fld id="{506F4176-339E-4C4B-80E4-BBE9C4467EFE}" type="slidenum">
              <a:rPr lang="zh-CN" altLang="en-US" smtClean="0"/>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6193865" y="1447306"/>
            <a:ext cx="5653528" cy="1680982"/>
          </a:xfrm>
          <a:prstGeom prst="rect">
            <a:avLst/>
          </a:prstGeom>
        </p:spPr>
      </p:pic>
      <p:pic>
        <p:nvPicPr>
          <p:cNvPr id="5" name="图片 4"/>
          <p:cNvPicPr>
            <a:picLocks noChangeAspect="1"/>
          </p:cNvPicPr>
          <p:nvPr/>
        </p:nvPicPr>
        <p:blipFill>
          <a:blip r:embed="rId4"/>
          <a:stretch>
            <a:fillRect/>
          </a:stretch>
        </p:blipFill>
        <p:spPr>
          <a:xfrm>
            <a:off x="575727" y="1447306"/>
            <a:ext cx="4986430" cy="1730764"/>
          </a:xfrm>
          <a:prstGeom prst="rect">
            <a:avLst/>
          </a:prstGeom>
        </p:spPr>
      </p:pic>
      <p:sp>
        <p:nvSpPr>
          <p:cNvPr id="12" name="TextBox 11"/>
          <p:cNvSpPr txBox="1"/>
          <p:nvPr/>
        </p:nvSpPr>
        <p:spPr>
          <a:xfrm>
            <a:off x="650503" y="3235038"/>
            <a:ext cx="11501917" cy="1768113"/>
          </a:xfrm>
          <a:prstGeom prst="rect">
            <a:avLst/>
          </a:prstGeom>
          <a:noFill/>
        </p:spPr>
        <p:txBody>
          <a:bodyPr wrap="square" rtlCol="0">
            <a:spAutoFit/>
          </a:bodyPr>
          <a:lstStyle/>
          <a:p>
            <a:pPr marL="311150" lvl="1" indent="-311150">
              <a:buFont typeface="Arial" panose="020B0604020202020204" pitchFamily="34" charset="0"/>
              <a:buChar char="•"/>
            </a:pPr>
            <a:r>
              <a:rPr lang="en-US" altLang="zh-CN" sz="2180" dirty="0"/>
              <a:t>Returning an object invokes the copy constructor, whereas returning a reference doesn’t. Thus version 2 does less work and is more efficient.</a:t>
            </a:r>
          </a:p>
          <a:p>
            <a:pPr marL="311150" lvl="1" indent="-311150">
              <a:buFont typeface="Arial" panose="020B0604020202020204" pitchFamily="34" charset="0"/>
              <a:buChar char="•"/>
            </a:pPr>
            <a:r>
              <a:rPr lang="en-US" altLang="zh-CN" sz="2180" dirty="0"/>
              <a:t>The reference should be to an object that exists when the calling function is executing.</a:t>
            </a:r>
          </a:p>
          <a:p>
            <a:pPr marL="311150" lvl="1" indent="-311150">
              <a:buFont typeface="Arial" panose="020B0604020202020204" pitchFamily="34" charset="0"/>
              <a:buChar char="•"/>
            </a:pPr>
            <a:r>
              <a:rPr lang="en-US" altLang="zh-CN" sz="2180" dirty="0"/>
              <a:t>Both v1 and v2 are declared as being const references, so the return type has to be const to match.</a:t>
            </a:r>
          </a:p>
        </p:txBody>
      </p:sp>
      <p:sp>
        <p:nvSpPr>
          <p:cNvPr id="8" name="TextBox 7"/>
          <p:cNvSpPr txBox="1"/>
          <p:nvPr/>
        </p:nvSpPr>
        <p:spPr>
          <a:xfrm>
            <a:off x="1290704" y="587328"/>
            <a:ext cx="5110758" cy="483337"/>
          </a:xfrm>
          <a:prstGeom prst="rect">
            <a:avLst/>
          </a:prstGeom>
          <a:noFill/>
        </p:spPr>
        <p:txBody>
          <a:bodyPr wrap="none" rtlCol="0">
            <a:spAutoFit/>
          </a:bodyPr>
          <a:lstStyle/>
          <a:p>
            <a:pPr marL="0" lvl="1"/>
            <a:r>
              <a:rPr lang="en-US" altLang="zh-CN" sz="2540" b="1" dirty="0"/>
              <a:t>2. Returning a reference to an object</a:t>
            </a:r>
            <a:endParaRPr lang="zh-CN" altLang="en-US" sz="2540" b="1" dirty="0"/>
          </a:p>
        </p:txBody>
      </p:sp>
      <p:sp>
        <p:nvSpPr>
          <p:cNvPr id="3" name="椭圆 2"/>
          <p:cNvSpPr/>
          <p:nvPr/>
        </p:nvSpPr>
        <p:spPr>
          <a:xfrm>
            <a:off x="6072195" y="1629311"/>
            <a:ext cx="1619956" cy="326759"/>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1" name="椭圆 10"/>
          <p:cNvSpPr/>
          <p:nvPr/>
        </p:nvSpPr>
        <p:spPr>
          <a:xfrm>
            <a:off x="8098101" y="1559424"/>
            <a:ext cx="1900473" cy="431961"/>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3" name="椭圆 12"/>
          <p:cNvSpPr/>
          <p:nvPr/>
        </p:nvSpPr>
        <p:spPr>
          <a:xfrm>
            <a:off x="10028617" y="1573527"/>
            <a:ext cx="1779850" cy="428104"/>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p>
        </p:txBody>
      </p:sp>
      <p:sp>
        <p:nvSpPr>
          <p:cNvPr id="14" name="椭圆 13"/>
          <p:cNvSpPr/>
          <p:nvPr/>
        </p:nvSpPr>
        <p:spPr>
          <a:xfrm>
            <a:off x="459603" y="1672711"/>
            <a:ext cx="849573" cy="288243"/>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9" name="TextBox 3"/>
          <p:cNvSpPr txBox="1"/>
          <p:nvPr/>
        </p:nvSpPr>
        <p:spPr>
          <a:xfrm>
            <a:off x="673621" y="5185289"/>
            <a:ext cx="11455680" cy="707886"/>
          </a:xfrm>
          <a:prstGeom prst="rect">
            <a:avLst/>
          </a:prstGeom>
          <a:noFill/>
        </p:spPr>
        <p:txBody>
          <a:bodyPr wrap="square" rtlCol="0">
            <a:spAutoFit/>
          </a:bodyPr>
          <a:lstStyle/>
          <a:p>
            <a:pPr marL="0" lvl="1"/>
            <a:r>
              <a:rPr lang="en-US" altLang="zh-CN" sz="2000" dirty="0"/>
              <a:t>Two common examples of returning a non-const object are overloading the </a:t>
            </a:r>
            <a:r>
              <a:rPr lang="en-US" altLang="zh-CN" sz="2000" b="1" dirty="0"/>
              <a:t>assignment operator </a:t>
            </a:r>
            <a:r>
              <a:rPr lang="en-US" altLang="zh-CN" sz="2000" dirty="0"/>
              <a:t>and overloading the </a:t>
            </a:r>
            <a:r>
              <a:rPr lang="en-US" altLang="zh-CN" sz="2000" b="1" dirty="0"/>
              <a:t>&lt;&lt; operator </a:t>
            </a:r>
            <a:r>
              <a:rPr lang="en-US" altLang="zh-CN" sz="2000" dirty="0"/>
              <a:t>for use with </a:t>
            </a:r>
            <a:r>
              <a:rPr lang="en-US" altLang="zh-CN" sz="2000" b="1" dirty="0" err="1"/>
              <a:t>cout</a:t>
            </a:r>
            <a:r>
              <a:rPr lang="en-US" altLang="zh-CN" sz="2000" dirty="0"/>
              <a:t>. </a:t>
            </a:r>
          </a:p>
        </p:txBody>
      </p:sp>
      <p:sp>
        <p:nvSpPr>
          <p:cNvPr id="2" name="灯片编号占位符 1"/>
          <p:cNvSpPr>
            <a:spLocks noGrp="1"/>
          </p:cNvSpPr>
          <p:nvPr>
            <p:ph type="sldNum" sz="quarter" idx="12"/>
          </p:nvPr>
        </p:nvSpPr>
        <p:spPr/>
        <p:txBody>
          <a:bodyPr/>
          <a:lstStyle/>
          <a:p>
            <a:fld id="{506F4176-339E-4C4B-80E4-BBE9C4467EFE}" type="slidenum">
              <a:rPr lang="zh-CN" altLang="en-US" smtClean="0"/>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P spid="11" grpId="0" animBg="1"/>
      <p:bldP spid="13" grpId="0" animBg="1"/>
      <p:bldP spid="14" grpId="0" animBg="1"/>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360*361"/>
  <p:tag name="TABLE_ENDDRAG_RECT" val="144*139*360*36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2345</Words>
  <Application>Microsoft Macintosh PowerPoint</Application>
  <PresentationFormat>宽屏</PresentationFormat>
  <Paragraphs>281</Paragraphs>
  <Slides>20</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-apple-system</vt:lpstr>
      <vt:lpstr>等线</vt:lpstr>
      <vt:lpstr>Arial</vt:lpstr>
      <vt:lpstr>Calibri</vt:lpstr>
      <vt:lpstr>Consolas</vt:lpstr>
      <vt:lpstr>Franklin Gothic Demi</vt:lpstr>
      <vt:lpstr>Franklin Gothic Medium</vt:lpstr>
      <vt:lpstr>Menlo</vt:lpstr>
      <vt:lpstr>Wingdings</vt:lpstr>
      <vt:lpstr>Office 主题</vt:lpstr>
      <vt:lpstr>Advanced Programming</vt:lpstr>
      <vt:lpstr>Topic</vt:lpstr>
      <vt:lpstr>Operator overloading in C++</vt:lpstr>
      <vt:lpstr>PowerPoint 演示文稿</vt:lpstr>
      <vt:lpstr>PowerPoint 演示文稿</vt:lpstr>
      <vt:lpstr> Returning object</vt:lpstr>
      <vt:lpstr>PowerPoint 演示文稿</vt:lpstr>
      <vt:lpstr>PowerPoint 演示文稿</vt:lpstr>
      <vt:lpstr>PowerPoint 演示文稿</vt:lpstr>
      <vt:lpstr> Conversion of class</vt:lpstr>
      <vt:lpstr>PowerPoint 演示文稿</vt:lpstr>
      <vt:lpstr>PowerPoint 演示文稿</vt:lpstr>
      <vt:lpstr>PowerPoint 演示文稿</vt:lpstr>
      <vt:lpstr>Operator overloading in Python</vt:lpstr>
      <vt:lpstr>‘Operateor overloading’ in Python </vt:lpstr>
      <vt:lpstr>Implement the binary arithmetic operations with reflected (swapped) operands</vt:lpstr>
      <vt:lpstr>PowerPoint 演示文稿</vt:lpstr>
      <vt:lpstr>Exercise1</vt:lpstr>
      <vt:lpstr>Exercise2</vt:lpstr>
      <vt:lpstr>Exercise3</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884</cp:revision>
  <dcterms:created xsi:type="dcterms:W3CDTF">2020-09-05T08:11:00Z</dcterms:created>
  <dcterms:modified xsi:type="dcterms:W3CDTF">2025-04-15T02:26:43Z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A9720D2D081845589965979D3350A0D6_13</vt:lpwstr>
  </property>
  <property fmtid="{D5CDD505-2E9C-101B-9397-08002B2CF9AE}" pid="3" name="KSOProductBuildVer">
    <vt:lpwstr>2052-12.1.0.20305</vt:lpwstr>
  </property>
</Properties>
</file>