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623" r:id="rId3"/>
    <p:sldId id="624" r:id="rId4"/>
    <p:sldId id="625" r:id="rId5"/>
    <p:sldId id="626" r:id="rId6"/>
    <p:sldId id="434" r:id="rId7"/>
    <p:sldId id="438" r:id="rId8"/>
    <p:sldId id="439" r:id="rId9"/>
    <p:sldId id="440" r:id="rId10"/>
    <p:sldId id="441" r:id="rId11"/>
    <p:sldId id="442" r:id="rId12"/>
    <p:sldId id="443" r:id="rId13"/>
    <p:sldId id="444" r:id="rId14"/>
    <p:sldId id="628" r:id="rId15"/>
    <p:sldId id="445" r:id="rId16"/>
    <p:sldId id="447" r:id="rId17"/>
    <p:sldId id="446" r:id="rId18"/>
    <p:sldId id="448" r:id="rId19"/>
    <p:sldId id="449" r:id="rId20"/>
    <p:sldId id="450" r:id="rId21"/>
    <p:sldId id="452" r:id="rId22"/>
    <p:sldId id="451" r:id="rId23"/>
    <p:sldId id="627" r:id="rId2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89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208" y="1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F3F22-B4BB-3F48-9180-464A9F2D66D1}" type="datetimeFigureOut">
              <a:rPr kumimoji="1" lang="zh-CN" altLang="en-US" smtClean="0"/>
              <a:t>2025/4/15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9692CB-2397-CF44-9044-134362C6998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163374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9692CB-2397-CF44-9044-134362C69983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6651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34740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987522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09F6358-1E5B-E540-B1EC-784FFD4F98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24589" b="40606"/>
          <a:stretch/>
        </p:blipFill>
        <p:spPr>
          <a:xfrm>
            <a:off x="65507" y="0"/>
            <a:ext cx="351589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909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9114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41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50B810D5-562C-6D40-A798-62FEF5ACFC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376479" y="264221"/>
            <a:ext cx="10515600" cy="83363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4849968"/>
          </a:xfrm>
        </p:spPr>
        <p:txBody>
          <a:bodyPr/>
          <a:lstStyle>
            <a:lvl2pPr marL="914400" indent="-457200">
              <a:buFont typeface="Wingdings" panose="05000000000000000000" pitchFamily="2" charset="2"/>
              <a:buChar char="Ø"/>
              <a:defRPr/>
            </a:lvl2pPr>
            <a:lvl3pPr marL="1143000" indent="-228600">
              <a:buFont typeface="Wingdings" panose="05000000000000000000" pitchFamily="2" charset="2"/>
              <a:buChar char="ü"/>
              <a:defRPr/>
            </a:lvl3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4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24634" y="365125"/>
            <a:ext cx="9229165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BBC21BE-914F-984C-819E-13DA00BEE2D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914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0320" y="365125"/>
            <a:ext cx="9245067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4EF34E2-55C5-FE4B-9D4B-1C371C023E4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5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C6DD9DA-D04B-234F-AF7F-359B1655B7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216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A27BA66-27EF-F848-B5D4-C6E63ED696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1192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0094918-5C39-5840-99AC-03CB479DEC0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7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71DD87C-9BE8-504F-A482-28FE7FDABCD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953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4FF3E64-915C-7F40-AA27-6031D114BFB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618" t="38788" r="61357" b="40606"/>
          <a:stretch/>
        </p:blipFill>
        <p:spPr>
          <a:xfrm>
            <a:off x="65507" y="0"/>
            <a:ext cx="970813" cy="100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734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256E3FFC-E533-B542-B981-71BF4DFC58C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41982"/>
            <a:ext cx="1183341" cy="4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426916" y="6356350"/>
            <a:ext cx="21544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19A4FA-3D9A-4114-B0D5-759CBD56F1AB}" type="datetimeFigureOut">
              <a:rPr lang="zh-CN" altLang="en-US" smtClean="0"/>
              <a:t>2025/4/15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6F4176-339E-4C4B-80E4-BBE9C4467EF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06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1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□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Ø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07592"/>
            <a:ext cx="9144000" cy="1772603"/>
          </a:xfrm>
        </p:spPr>
        <p:txBody>
          <a:bodyPr>
            <a:noAutofit/>
          </a:bodyPr>
          <a:lstStyle/>
          <a:p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Advanced</a:t>
            </a:r>
            <a:r>
              <a:rPr lang="zh-CN" altLang="en-US" b="1" dirty="0">
                <a:latin typeface="Franklin Gothic Demi" panose="020B0703020102020204" pitchFamily="34" charset="0"/>
                <a:sym typeface="+mn-ea"/>
              </a:rPr>
              <a:t> </a:t>
            </a:r>
            <a:r>
              <a:rPr lang="en-US" altLang="zh-CN" b="1" dirty="0">
                <a:latin typeface="Franklin Gothic Demi" panose="020B0703020102020204" pitchFamily="34" charset="0"/>
                <a:sym typeface="+mn-ea"/>
              </a:rPr>
              <a:t>Programming</a:t>
            </a:r>
            <a:endParaRPr lang="zh-CN" altLang="en-US" b="1" dirty="0">
              <a:latin typeface="Franklin Gothic Demi" panose="020B07030201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260035"/>
            <a:ext cx="9144000" cy="2767054"/>
          </a:xfrm>
        </p:spPr>
        <p:txBody>
          <a:bodyPr>
            <a:normAutofit/>
          </a:bodyPr>
          <a:lstStyle/>
          <a:p>
            <a:endParaRPr lang="en-US" altLang="zh-CN" dirty="0">
              <a:latin typeface="Franklin Gothic Medium" panose="020B0603020102020204" pitchFamily="34" charset="0"/>
            </a:endParaRPr>
          </a:p>
          <a:p>
            <a:r>
              <a:rPr lang="en-US" altLang="zh-CN" dirty="0">
                <a:latin typeface="Franklin Gothic Medium" panose="020B0603020102020204" pitchFamily="34" charset="0"/>
              </a:rPr>
              <a:t>Prof. </a:t>
            </a:r>
            <a:r>
              <a:rPr lang="en-US" altLang="zh-CN" dirty="0" err="1">
                <a:latin typeface="Franklin Gothic Medium" panose="020B0603020102020204" pitchFamily="34" charset="0"/>
              </a:rPr>
              <a:t>Shiqi</a:t>
            </a:r>
            <a:r>
              <a:rPr lang="en-US" altLang="zh-CN" dirty="0">
                <a:latin typeface="Franklin Gothic Medium" panose="020B0603020102020204" pitchFamily="34" charset="0"/>
              </a:rPr>
              <a:t> Yu</a:t>
            </a:r>
            <a:r>
              <a:rPr lang="zh-CN" altLang="en-US" dirty="0">
                <a:latin typeface="Franklin Gothic Medium" panose="020B0603020102020204" pitchFamily="34" charset="0"/>
              </a:rPr>
              <a:t> </a:t>
            </a:r>
            <a:r>
              <a:rPr lang="en-US" altLang="zh-CN" dirty="0">
                <a:latin typeface="Franklin Gothic Medium" panose="020B0603020102020204" pitchFamily="34" charset="0"/>
              </a:rPr>
              <a:t>(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于仕琪</a:t>
            </a:r>
            <a:r>
              <a:rPr lang="en-US" altLang="zh-CN" dirty="0">
                <a:latin typeface="Franklin Gothic Medium" panose="020B0603020102020204" pitchFamily="34" charset="0"/>
              </a:rPr>
              <a:t>)</a:t>
            </a:r>
          </a:p>
          <a:p>
            <a:r>
              <a:rPr lang="en-US" altLang="zh-CN" dirty="0">
                <a:latin typeface="Courier" pitchFamily="2" charset="0"/>
              </a:rPr>
              <a:t>yusq@sustech.edu.cn</a:t>
            </a:r>
          </a:p>
          <a:p>
            <a:r>
              <a:rPr lang="en-US" altLang="zh-CN" sz="1800" dirty="0">
                <a:latin typeface="Courier" pitchFamily="2" charset="0"/>
              </a:rPr>
              <a:t>http://</a:t>
            </a:r>
            <a:r>
              <a:rPr lang="en-US" altLang="zh-CN" sz="1800" dirty="0" err="1">
                <a:latin typeface="Courier" pitchFamily="2" charset="0"/>
              </a:rPr>
              <a:t>faculty.sustech.edu.cn</a:t>
            </a:r>
            <a:r>
              <a:rPr lang="en-US" altLang="zh-CN" sz="1800" dirty="0">
                <a:latin typeface="Courier" pitchFamily="2" charset="0"/>
              </a:rPr>
              <a:t>/</a:t>
            </a:r>
            <a:r>
              <a:rPr lang="en-US" altLang="zh-CN" sz="1800" dirty="0" err="1">
                <a:latin typeface="Courier" pitchFamily="2" charset="0"/>
              </a:rPr>
              <a:t>yusq</a:t>
            </a:r>
            <a:r>
              <a:rPr lang="en-US" altLang="zh-CN" sz="1800" dirty="0">
                <a:latin typeface="Courier" pitchFamily="2" charset="0"/>
              </a:rPr>
              <a:t>/</a:t>
            </a:r>
          </a:p>
          <a:p>
            <a:endParaRPr lang="en-US" altLang="zh-CN" dirty="0">
              <a:latin typeface="Franklin Gothic Medium" panose="020B06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599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077A3-9D63-524D-90B8-E157755AB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02DCB8-605B-CB42-9628-2D33D3339D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2673505"/>
          </a:xfrm>
        </p:spPr>
        <p:txBody>
          <a:bodyPr>
            <a:normAutofit/>
          </a:bodyPr>
          <a:lstStyle/>
          <a:p>
            <a:r>
              <a:rPr kumimoji="1" lang="en" altLang="zh-CN" dirty="0"/>
              <a:t>Overloaded operators is more user-friendly than functions.</a:t>
            </a:r>
          </a:p>
          <a:p>
            <a:r>
              <a:rPr kumimoji="1" lang="en" altLang="zh-CN" dirty="0"/>
              <a:t>But , wait .. </a:t>
            </a:r>
          </a:p>
          <a:p>
            <a:endParaRPr kumimoji="1" lang="en" altLang="zh-CN" dirty="0"/>
          </a:p>
          <a:p>
            <a:endParaRPr kumimoji="1" lang="en" altLang="zh-CN" dirty="0"/>
          </a:p>
          <a:p>
            <a:r>
              <a:rPr kumimoji="1" lang="en" altLang="zh-CN" dirty="0"/>
              <a:t>How about the expression 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9E5353D-FCCA-0547-BBA7-2CBAE01D4B39}"/>
              </a:ext>
            </a:extLst>
          </p:cNvPr>
          <p:cNvSpPr/>
          <p:nvPr/>
        </p:nvSpPr>
        <p:spPr>
          <a:xfrm>
            <a:off x="1879599" y="4064543"/>
            <a:ext cx="571987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B86BB1A-65C5-1349-8228-943CFAB9C070}"/>
              </a:ext>
            </a:extLst>
          </p:cNvPr>
          <p:cNvSpPr/>
          <p:nvPr/>
        </p:nvSpPr>
        <p:spPr>
          <a:xfrm>
            <a:off x="1752599" y="2639031"/>
            <a:ext cx="71224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//operator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equivalent function invoking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56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E393539-B362-B34F-B5B9-3E95411E46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7E94A23-D768-3948-B82B-8267A69064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525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884F86-B7F2-A943-8FCA-EC4FE2D76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DC0C85-9C12-3347-88E8-8580A3DF2A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266784"/>
          </a:xfrm>
        </p:spPr>
        <p:txBody>
          <a:bodyPr/>
          <a:lstStyle/>
          <a:p>
            <a:r>
              <a:rPr kumimoji="1" lang="en-US" altLang="zh-CN" dirty="0"/>
              <a:t>If we want that operator + can support (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</a:t>
            </a:r>
            <a:r>
              <a:rPr kumimoji="1" lang="en-US" altLang="zh-CN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MyTime</a:t>
            </a:r>
            <a:r>
              <a:rPr kumimoji="1" lang="en-US" altLang="zh-CN" dirty="0"/>
              <a:t>)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Let a friend function to help</a:t>
            </a:r>
          </a:p>
          <a:p>
            <a:r>
              <a:rPr kumimoji="1" lang="en-US" altLang="zh-CN" dirty="0"/>
              <a:t>Friend functions</a:t>
            </a:r>
          </a:p>
          <a:p>
            <a:pPr lvl="1"/>
            <a:r>
              <a:rPr kumimoji="1" lang="en-US" altLang="zh-CN" dirty="0"/>
              <a:t>Declare in a class body</a:t>
            </a:r>
          </a:p>
          <a:p>
            <a:pPr lvl="1"/>
            <a:r>
              <a:rPr kumimoji="1" lang="en-US" altLang="zh-CN" dirty="0"/>
              <a:t>Granted class access to members (including private members)</a:t>
            </a:r>
          </a:p>
          <a:p>
            <a:pPr lvl="1"/>
            <a:r>
              <a:rPr kumimoji="1" lang="en-US" altLang="zh-CN" dirty="0"/>
              <a:t>But </a:t>
            </a:r>
            <a:r>
              <a:rPr kumimoji="1" lang="en-US" altLang="zh-CN" dirty="0">
                <a:solidFill>
                  <a:srgbClr val="C00000"/>
                </a:solidFill>
              </a:rPr>
              <a:t>not</a:t>
            </a:r>
            <a:r>
              <a:rPr kumimoji="1" lang="en-US" altLang="zh-CN" dirty="0"/>
              <a:t> members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3F7EB92-C89E-1B4A-90C2-9CB2EA37381A}"/>
              </a:ext>
            </a:extLst>
          </p:cNvPr>
          <p:cNvSpPr/>
          <p:nvPr/>
        </p:nvSpPr>
        <p:spPr>
          <a:xfrm>
            <a:off x="1536699" y="2044700"/>
            <a:ext cx="57198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66797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03405"/>
          </a:xfrm>
        </p:spPr>
        <p:txBody>
          <a:bodyPr>
            <a:normAutofit fontScale="92500"/>
          </a:bodyPr>
          <a:lstStyle/>
          <a:p>
            <a:r>
              <a:rPr kumimoji="1" lang="en-US" altLang="zh-CN" dirty="0"/>
              <a:t>Again, friend functions are not members! They just declared in the class body.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136338"/>
            <a:ext cx="843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46578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3C9D2D-3B1E-FC46-8EBE-F8AD8F5F8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565AE9-2429-A64B-8940-AB4ED72B4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260865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A friend function is defined out of the class.</a:t>
            </a:r>
          </a:p>
          <a:p>
            <a:r>
              <a:rPr kumimoji="1" lang="en-US" altLang="zh-CN" dirty="0"/>
              <a:t>No </a:t>
            </a:r>
            <a:r>
              <a:rPr lang="en" altLang="zh-CN" sz="2400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sz="2400" dirty="0">
                <a:solidFill>
                  <a:srgbClr val="267F99"/>
                </a:solidFill>
                <a:latin typeface="Menlo" panose="020B0609030804020204" pitchFamily="49" charset="0"/>
              </a:rPr>
              <a:t>:: </a:t>
            </a:r>
            <a:r>
              <a:rPr kumimoji="1" lang="en-US" altLang="zh-CN" dirty="0"/>
              <a:t>before its function name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C6622DF-0812-134D-AA61-787033CCECBB}"/>
              </a:ext>
            </a:extLst>
          </p:cNvPr>
          <p:cNvSpPr/>
          <p:nvPr/>
        </p:nvSpPr>
        <p:spPr>
          <a:xfrm>
            <a:off x="1193800" y="2584214"/>
            <a:ext cx="84328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 // ...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DCB18EE-DD9F-4343-85C1-A5AAD1E4DE8A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1877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BDC32C-FE38-2B47-B7A4-9DF1CB745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CC"/>
                </a:solidFill>
                <a:latin typeface="Courier" pitchFamily="2" charset="0"/>
              </a:rPr>
              <a:t>friend</a:t>
            </a:r>
            <a:r>
              <a:rPr lang="en" altLang="zh-CN" dirty="0"/>
              <a:t> 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63B3FCD-C96A-754B-82F2-9FBFBA6FD8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64811"/>
            <a:ext cx="11053879" cy="2317158"/>
          </a:xfrm>
        </p:spPr>
        <p:txBody>
          <a:bodyPr/>
          <a:lstStyle/>
          <a:p>
            <a:r>
              <a:rPr kumimoji="1" lang="en-US" altLang="zh-CN" dirty="0"/>
              <a:t>Operator &lt;&lt; can also be overloaded.</a:t>
            </a:r>
          </a:p>
          <a:p>
            <a:r>
              <a:rPr kumimoji="1" lang="en-US" altLang="zh-CN" dirty="0"/>
              <a:t>But in (</a:t>
            </a:r>
            <a:r>
              <a:rPr lang="en" altLang="zh-CN" sz="24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sz="2400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sz="24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kumimoji="1" lang="en-US" altLang="zh-CN" dirty="0"/>
              <a:t> ) , the first operand is std::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, not </a:t>
            </a:r>
            <a:r>
              <a:rPr kumimoji="1" lang="en-US" altLang="zh-CN" dirty="0" err="1"/>
              <a:t>MyTime</a:t>
            </a:r>
            <a:r>
              <a:rPr kumimoji="1" lang="en-US" altLang="zh-CN" dirty="0"/>
              <a:t>.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kumimoji="1" lang="en-US" altLang="zh-CN" dirty="0"/>
              <a:t>To modify the definition of std::</a:t>
            </a:r>
            <a:r>
              <a:rPr kumimoji="1" lang="en-US" altLang="zh-CN" dirty="0" err="1"/>
              <a:t>ostream</a:t>
            </a:r>
            <a:r>
              <a:rPr kumimoji="1" lang="en-US" altLang="zh-CN" dirty="0"/>
              <a:t>? No!</a:t>
            </a:r>
          </a:p>
          <a:p>
            <a:r>
              <a:rPr kumimoji="1" lang="en-US" altLang="zh-CN" dirty="0"/>
              <a:t>Use a friend function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6A4FBE6-DBCE-6445-8632-E8B3C0C56F21}"/>
              </a:ext>
            </a:extLst>
          </p:cNvPr>
          <p:cNvSpPr/>
          <p:nvPr/>
        </p:nvSpPr>
        <p:spPr>
          <a:xfrm>
            <a:off x="838199" y="3267635"/>
            <a:ext cx="110538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ostream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hours and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    +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to_string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+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minutes."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&lt;&lt;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os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D4F1CE5-E11F-2642-8DDF-08725044876D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example3.cpp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F703697-95F2-184F-9411-7DB21D2619AC}"/>
              </a:ext>
            </a:extLst>
          </p:cNvPr>
          <p:cNvSpPr/>
          <p:nvPr/>
        </p:nvSpPr>
        <p:spPr>
          <a:xfrm>
            <a:off x="838198" y="5298960"/>
            <a:ext cx="93412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friend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operator&gt;&gt;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istream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573096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154F3FA-625C-4C4D-B2C7-B5F622DB48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" altLang="zh-CN" dirty="0"/>
              <a:t>User-defined Type Conversion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133D6AEB-4AFD-FB47-ACA5-FCD6D05C1C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920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B6C808-65AB-5B44-B403-8D87004D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type()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FCEE2E-4E42-E542-B252-A25C9FC0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49723"/>
          </a:xfrm>
        </p:spPr>
        <p:txBody>
          <a:bodyPr/>
          <a:lstStyle/>
          <a:p>
            <a:r>
              <a:rPr kumimoji="1" lang="en-US" altLang="zh-CN" dirty="0"/>
              <a:t>Overloaded type conversion: convert the current type to another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15942C8-9589-1B41-9704-6FB192C5F8B7}"/>
              </a:ext>
            </a:extLst>
          </p:cNvPr>
          <p:cNvSpPr/>
          <p:nvPr/>
        </p:nvSpPr>
        <p:spPr>
          <a:xfrm>
            <a:off x="1259540" y="1859339"/>
            <a:ext cx="9659471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//explicit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explicit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B2A2445-D2FB-3D4A-A23C-85EB1FC1411D}"/>
              </a:ext>
            </a:extLst>
          </p:cNvPr>
          <p:cNvSpPr/>
          <p:nvPr/>
        </p:nvSpPr>
        <p:spPr>
          <a:xfrm>
            <a:off x="1259540" y="5069340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//implicit conversion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//explicit conversion. 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13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C225DF-CE0D-C542-807B-6E20EBEB0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Converting constructor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87E0B7-30B8-0A45-BB64-41A98DF66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42146"/>
          </a:xfrm>
        </p:spPr>
        <p:txBody>
          <a:bodyPr/>
          <a:lstStyle/>
          <a:p>
            <a:r>
              <a:rPr kumimoji="1" lang="en-US" altLang="zh-CN" dirty="0"/>
              <a:t>Convert anther type to the current</a:t>
            </a:r>
            <a:endParaRPr kumimoji="1" lang="zh-CN" altLang="en-US" dirty="0"/>
          </a:p>
          <a:p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726CD3C-962E-1547-A9C4-C1D7E4F0593F}"/>
              </a:ext>
            </a:extLst>
          </p:cNvPr>
          <p:cNvSpPr/>
          <p:nvPr/>
        </p:nvSpPr>
        <p:spPr>
          <a:xfrm>
            <a:off x="1376478" y="2198185"/>
            <a:ext cx="787509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>
                <a:solidFill>
                  <a:srgbClr val="000000"/>
                </a:solidFill>
                <a:latin typeface="Menlo" panose="020B0609030804020204" pitchFamily="49" charset="0"/>
              </a:rPr>
              <a:t>-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77B115E-31AA-A74F-8380-B023D0DCFC64}"/>
              </a:ext>
            </a:extLst>
          </p:cNvPr>
          <p:cNvSpPr/>
          <p:nvPr/>
        </p:nvSpPr>
        <p:spPr>
          <a:xfrm>
            <a:off x="1376478" y="4400781"/>
            <a:ext cx="5468075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b="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MyTime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t2(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70</a:t>
            </a:r>
            <a:r>
              <a:rPr lang="en" altLang="zh-CN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4037276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B84943-1E69-CF48-87BB-9D41D7A3C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Assignment 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C7C959-EEA6-074B-A48F-4FC29E75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01805"/>
          </a:xfrm>
        </p:spPr>
        <p:txBody>
          <a:bodyPr/>
          <a:lstStyle/>
          <a:p>
            <a:r>
              <a:rPr kumimoji="1" lang="en-US" altLang="zh-CN" dirty="0"/>
              <a:t>Convert anther type to the current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EA968B0-96AD-A341-947D-FC93FB0380FE}"/>
              </a:ext>
            </a:extLst>
          </p:cNvPr>
          <p:cNvSpPr/>
          <p:nvPr/>
        </p:nvSpPr>
        <p:spPr>
          <a:xfrm>
            <a:off x="1138517" y="2057943"/>
            <a:ext cx="842234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BFBAA61-F197-C347-9FDD-B00AA7B99EAB}"/>
              </a:ext>
            </a:extLst>
          </p:cNvPr>
          <p:cNvSpPr/>
          <p:nvPr/>
        </p:nvSpPr>
        <p:spPr>
          <a:xfrm>
            <a:off x="1138517" y="4706035"/>
            <a:ext cx="6096000" cy="6463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665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Operators for </a:t>
            </a:r>
            <a:r>
              <a:rPr lang="en-US" altLang="zh-CN" dirty="0">
                <a:solidFill>
                  <a:srgbClr val="0000CC"/>
                </a:solidFill>
                <a:latin typeface="Courier" pitchFamily="2" charset="0"/>
              </a:rPr>
              <a:t>cv::Mat</a:t>
            </a:r>
            <a:endParaRPr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C0E126-F9C7-0F47-857A-818364A78D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27788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65F07-086E-B94E-9DC5-3D16C3836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Be careful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5B4BCD-A1AD-AD48-AABD-E2185BE37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69040"/>
          </a:xfrm>
        </p:spPr>
        <p:txBody>
          <a:bodyPr/>
          <a:lstStyle/>
          <a:p>
            <a:r>
              <a:rPr kumimoji="1" lang="en-US" altLang="zh-CN" dirty="0"/>
              <a:t>What is the difference in creating object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t2/t3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t4</a:t>
            </a:r>
            <a:r>
              <a:rPr kumimoji="1" lang="en-US" altLang="zh-CN" dirty="0"/>
              <a:t>?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22531BA3-D1F0-DC4E-9542-6C3495B53834}"/>
              </a:ext>
            </a:extLst>
          </p:cNvPr>
          <p:cNvSpPr/>
          <p:nvPr/>
        </p:nvSpPr>
        <p:spPr>
          <a:xfrm>
            <a:off x="1178858" y="2393141"/>
            <a:ext cx="6096000" cy="203132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endParaRPr lang="en" altLang="zh-CN" dirty="0">
              <a:solidFill>
                <a:srgbClr val="267F99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t4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80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49DA762-0A20-6B44-A91B-BBF061384391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example4.cpp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63742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D11E4CE-D24E-434B-8012-EABAC7D1279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" altLang="zh-CN" dirty="0"/>
              <a:t>Increment and decrement</a:t>
            </a:r>
            <a:br>
              <a:rPr lang="en" altLang="zh-CN" dirty="0"/>
            </a:br>
            <a:r>
              <a:rPr lang="en" altLang="zh-CN" dirty="0"/>
              <a:t>operators</a:t>
            </a:r>
            <a:endParaRPr lang="zh-CN" altLang="en-US" dirty="0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05FEBAF9-D4FB-6C42-8262-7B57303B84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69404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2F102-91D9-AD40-8F8A-1DFC11EC3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zh-CN" dirty="0"/>
              <a:t>Increment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E73B3F-D0A9-804D-A6F4-E0BBECA019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676617"/>
          </a:xfrm>
        </p:spPr>
        <p:txBody>
          <a:bodyPr/>
          <a:lstStyle/>
          <a:p>
            <a:r>
              <a:rPr kumimoji="1" lang="en-US" altLang="zh-CN" dirty="0"/>
              <a:t>Two operators: prefix increment &amp; postfix increment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589941C-7FB3-8F48-B0F7-7A397D362B34}"/>
              </a:ext>
            </a:extLst>
          </p:cNvPr>
          <p:cNvSpPr/>
          <p:nvPr/>
        </p:nvSpPr>
        <p:spPr>
          <a:xfrm>
            <a:off x="936811" y="2080031"/>
            <a:ext cx="750794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prefix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++;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  <a:p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// postfix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keep the old value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operator++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();</a:t>
            </a:r>
            <a:r>
              <a:rPr lang="en" altLang="zh-CN" dirty="0">
                <a:solidFill>
                  <a:srgbClr val="008000"/>
                </a:solidFill>
                <a:latin typeface="Menlo" panose="020B0609030804020204" pitchFamily="49" charset="0"/>
              </a:rPr>
              <a:t> // prefix increment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old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7B35B794-81A2-9844-B06D-F060CD3C872F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example5.cpp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1617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8A5DF2-5D48-B54C-878F-72178B090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1F2F10-3594-B64E-A961-B65156E017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483440"/>
          </a:xfrm>
        </p:spPr>
        <p:txBody>
          <a:bodyPr/>
          <a:lstStyle/>
          <a:p>
            <a:r>
              <a:rPr kumimoji="1" lang="en-US" altLang="zh-CN"/>
              <a:t>Operators </a:t>
            </a:r>
            <a:r>
              <a:rPr kumimoji="1" lang="en-US" altLang="zh-CN" dirty="0"/>
              <a:t>which can be overloaded</a:t>
            </a:r>
            <a:endParaRPr kumimoji="1" lang="zh-CN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A5A79766-23ED-3846-AF36-9AA041F64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14787"/>
              </p:ext>
            </p:extLst>
          </p:nvPr>
        </p:nvGraphicFramePr>
        <p:xfrm>
          <a:off x="1117600" y="2095609"/>
          <a:ext cx="9465240" cy="2072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46524">
                  <a:extLst>
                    <a:ext uri="{9D8B030D-6E8A-4147-A177-3AD203B41FA5}">
                      <a16:colId xmlns:a16="http://schemas.microsoft.com/office/drawing/2014/main" val="239648735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080115598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4134599711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36165444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512553629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1329309776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819925633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76110657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2642046337"/>
                    </a:ext>
                  </a:extLst>
                </a:gridCol>
                <a:gridCol w="946524">
                  <a:extLst>
                    <a:ext uri="{9D8B030D-6E8A-4147-A177-3AD203B41FA5}">
                      <a16:colId xmlns:a16="http://schemas.microsoft.com/office/drawing/2014/main" val="30986629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~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()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475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^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%=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!=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,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[]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7116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&amp;=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-&gt;*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037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/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&lt;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*=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|=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&gt;=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++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>
                          <a:solidFill>
                            <a:srgbClr val="0000CC"/>
                          </a:solidFill>
                          <a:latin typeface="Courier" pitchFamily="2" charset="0"/>
                        </a:rPr>
                        <a:t>-&gt;</a:t>
                      </a:r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dirty="0">
                        <a:solidFill>
                          <a:srgbClr val="0000CC"/>
                        </a:solidFill>
                        <a:latin typeface="Courier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939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522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274E93-09AD-874B-85AA-DEE673217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ED52A-7934-184A-9BB9-6B992F553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862" y="1690688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add(Mat&amp; A, Mat&amp;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add(Mat&amp; A, float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add(float a, Mat&amp; B);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(Mat&amp; A, Mat&amp; B);</a:t>
            </a: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(Mat&amp; A, float b);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</a:t>
            </a:r>
            <a:r>
              <a:rPr kumimoji="1" lang="en-US" altLang="zh-CN" sz="2000" dirty="0" err="1">
                <a:solidFill>
                  <a:srgbClr val="0070C0"/>
                </a:solidFill>
                <a:latin typeface="Courier" pitchFamily="2" charset="0"/>
              </a:rPr>
              <a:t>mul</a:t>
            </a: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(float a, Mat&amp; B);</a:t>
            </a:r>
          </a:p>
          <a:p>
            <a:pPr marL="0" indent="0">
              <a:buNone/>
            </a:pPr>
            <a:endParaRPr kumimoji="1" lang="en-US" altLang="zh-CN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...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04CA482D-86EA-F945-8753-2BCC2E65D0EA}"/>
              </a:ext>
            </a:extLst>
          </p:cNvPr>
          <p:cNvSpPr txBox="1">
            <a:spLocks/>
          </p:cNvSpPr>
          <p:nvPr/>
        </p:nvSpPr>
        <p:spPr>
          <a:xfrm>
            <a:off x="5534952" y="2325844"/>
            <a:ext cx="4109404" cy="39341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float a,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//…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C = A +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D = A * B;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kumimoji="1" lang="en-US" altLang="zh-CN" sz="2000" dirty="0">
                <a:solidFill>
                  <a:srgbClr val="0070C0"/>
                </a:solidFill>
                <a:latin typeface="Courier" pitchFamily="2" charset="0"/>
              </a:rPr>
              <a:t>Mat E = a * A;</a:t>
            </a: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kumimoji="1" lang="zh-CN" altLang="en-US" sz="2000" dirty="0">
              <a:solidFill>
                <a:srgbClr val="0070C0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F159C2-E879-EC4E-8EB6-B067076E940C}"/>
              </a:ext>
            </a:extLst>
          </p:cNvPr>
          <p:cNvSpPr/>
          <p:nvPr/>
        </p:nvSpPr>
        <p:spPr>
          <a:xfrm>
            <a:off x="5327929" y="1770395"/>
            <a:ext cx="4373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prstClr val="black"/>
                </a:solidFill>
                <a:latin typeface="Comic Sans MS" panose="030F0702030302020204" pitchFamily="66" charset="0"/>
              </a:rPr>
              <a:t>More convenient to code as follows</a:t>
            </a:r>
          </a:p>
        </p:txBody>
      </p:sp>
    </p:spTree>
    <p:extLst>
      <p:ext uri="{BB962C8B-B14F-4D97-AF65-F5344CB8AC3E}">
        <p14:creationId xmlns:p14="http://schemas.microsoft.com/office/powerpoint/2010/main" val="24045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5E0033-6069-E143-A15E-D53DA0F11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operators for cv::Mat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FF2894E-FF40-0A40-AF8C-69788FB615B7}"/>
              </a:ext>
            </a:extLst>
          </p:cNvPr>
          <p:cNvSpPr/>
          <p:nvPr/>
        </p:nvSpPr>
        <p:spPr>
          <a:xfrm>
            <a:off x="490916" y="1819493"/>
            <a:ext cx="7325989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&lt;iostream&gt;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#include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&lt;opencv2/</a:t>
            </a:r>
            <a:r>
              <a:rPr lang="en" altLang="zh-CN" dirty="0" err="1">
                <a:solidFill>
                  <a:srgbClr val="A31515"/>
                </a:solidFill>
                <a:latin typeface="Menlo" panose="020B0609030804020204" pitchFamily="49" charset="0"/>
              </a:rPr>
              <a:t>opencv.hpp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&gt;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using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namespace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std;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main()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a[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-US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float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b[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]={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6.0f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A(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CV_32FC1, a);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B(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3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CV_32FC1, b);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cv::Mat C = A * B;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"Matrix C =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 &lt;&lt; C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97626F1-3651-D04C-A103-E8E4BAC2882B}"/>
              </a:ext>
            </a:extLst>
          </p:cNvPr>
          <p:cNvSpPr/>
          <p:nvPr/>
        </p:nvSpPr>
        <p:spPr>
          <a:xfrm>
            <a:off x="2671245" y="5055776"/>
            <a:ext cx="1019596" cy="469338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A234730-2444-214C-98DA-A56EC173E222}"/>
              </a:ext>
            </a:extLst>
          </p:cNvPr>
          <p:cNvSpPr/>
          <p:nvPr/>
        </p:nvSpPr>
        <p:spPr>
          <a:xfrm>
            <a:off x="1739034" y="5907423"/>
            <a:ext cx="753273" cy="376835"/>
          </a:xfrm>
          <a:prstGeom prst="rect">
            <a:avLst/>
          </a:prstGeom>
          <a:solidFill>
            <a:srgbClr val="FF0000">
              <a:alpha val="35000"/>
            </a:srgbClr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2F9E046-4380-AF42-AF89-78E2EC712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1952" y="1506818"/>
            <a:ext cx="7100047" cy="14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639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73FC5-E928-2F4D-BFEF-BDC45BD22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B11CD0-6A1E-044B-A77E-918A74C3A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1149077"/>
          </a:xfrm>
        </p:spPr>
        <p:txBody>
          <a:bodyPr>
            <a:normAutofit/>
          </a:bodyPr>
          <a:lstStyle/>
          <a:p>
            <a:r>
              <a:rPr kumimoji="1" lang="en-US" altLang="zh-CN" dirty="0"/>
              <a:t>Customizes the C++ operators for </a:t>
            </a:r>
            <a:r>
              <a:rPr kumimoji="1" lang="en-US" altLang="zh-CN" dirty="0">
                <a:solidFill>
                  <a:srgbClr val="FF0000"/>
                </a:solidFill>
              </a:rPr>
              <a:t>operands of user-defined types</a:t>
            </a:r>
            <a:r>
              <a:rPr kumimoji="1" lang="en-US" altLang="zh-CN" dirty="0"/>
              <a:t>.</a:t>
            </a:r>
          </a:p>
          <a:p>
            <a:r>
              <a:rPr kumimoji="1" lang="en" altLang="zh-CN" dirty="0"/>
              <a:t>Overloaded operators are functions with special function names: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B706FC7-85D3-1C49-9A14-1EC203E41DBA}"/>
              </a:ext>
            </a:extLst>
          </p:cNvPr>
          <p:cNvSpPr/>
          <p:nvPr/>
        </p:nvSpPr>
        <p:spPr>
          <a:xfrm>
            <a:off x="1589070" y="2397321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"Hello 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"C"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operator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+=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 and CPP!"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559245-5E3E-C944-9960-EC25A9E91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626" y="3410333"/>
            <a:ext cx="7859988" cy="298865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341B09B-50AB-B84F-A27A-387658C9BD68}"/>
              </a:ext>
            </a:extLst>
          </p:cNvPr>
          <p:cNvSpPr/>
          <p:nvPr/>
        </p:nvSpPr>
        <p:spPr>
          <a:xfrm>
            <a:off x="1206012" y="6488668"/>
            <a:ext cx="2137124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 err="1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stringdemo.cpp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71674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E8E942F-A948-3846-B487-655848EA2C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Operator Overloading</a:t>
            </a:r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38A639E4-5BC8-8248-B0AA-416C8308271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41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6C0B38-6D8F-5C4D-8E34-CA085069A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068EAB-1B0F-264A-A438-FA80C4BF0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4302"/>
            <a:ext cx="11053879" cy="604547"/>
          </a:xfrm>
        </p:spPr>
        <p:txBody>
          <a:bodyPr/>
          <a:lstStyle/>
          <a:p>
            <a:r>
              <a:rPr kumimoji="1" lang="en-US" altLang="zh-CN" dirty="0"/>
              <a:t>Implementation of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operator+()</a:t>
            </a:r>
            <a:r>
              <a:rPr kumimoji="1" lang="en-US" altLang="zh-CN" dirty="0"/>
              <a:t> and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operator+=()</a:t>
            </a:r>
            <a:r>
              <a:rPr kumimoji="1" lang="en-US" altLang="zh-CN" dirty="0"/>
              <a:t> 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AFB262B-DF0E-A542-AC3C-21D2B1240F4A}"/>
              </a:ext>
            </a:extLst>
          </p:cNvPr>
          <p:cNvSpPr/>
          <p:nvPr/>
        </p:nvSpPr>
        <p:spPr>
          <a:xfrm>
            <a:off x="1141858" y="1614000"/>
            <a:ext cx="832549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class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  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  public: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):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),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){}</a:t>
            </a:r>
          </a:p>
          <a:p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&amp;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t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b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</a:b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   }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};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533EA73-59C6-A34B-87AF-4AD8410F3E6E}"/>
              </a:ext>
            </a:extLst>
          </p:cNvPr>
          <p:cNvSpPr/>
          <p:nvPr/>
        </p:nvSpPr>
        <p:spPr>
          <a:xfrm>
            <a:off x="6024510" y="1778849"/>
            <a:ext cx="6096000" cy="92333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50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).</a:t>
            </a:r>
            <a:r>
              <a:rPr lang="en" altLang="zh-CN" dirty="0" err="1">
                <a:solidFill>
                  <a:srgbClr val="795E26"/>
                </a:solidFill>
                <a:latin typeface="Menlo" panose="020B0609030804020204" pitchFamily="49" charset="0"/>
              </a:rPr>
              <a:t>getTime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() &lt;&lt; 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E123C8-1BB5-D444-9166-DA9DE6859C77}"/>
              </a:ext>
            </a:extLst>
          </p:cNvPr>
          <p:cNvSpPr/>
          <p:nvPr/>
        </p:nvSpPr>
        <p:spPr>
          <a:xfrm>
            <a:off x="5790712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example1.cpp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121563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E3C67-537E-2241-B5F7-B40D93360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7659F3-DAEE-FC41-97F8-1EEFDCF2D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14505"/>
          </a:xfrm>
        </p:spPr>
        <p:txBody>
          <a:bodyPr/>
          <a:lstStyle/>
          <a:p>
            <a:r>
              <a:rPr kumimoji="1" lang="en-US" altLang="zh-CN" dirty="0"/>
              <a:t>If one operand is not </a:t>
            </a:r>
            <a:r>
              <a:rPr kumimoji="1" lang="en-US" altLang="zh-CN" dirty="0" err="1"/>
              <a:t>MyTime</a:t>
            </a:r>
            <a:r>
              <a:rPr kumimoji="1" lang="en-US" altLang="zh-CN" dirty="0"/>
              <a:t>, and is an </a:t>
            </a:r>
            <a:r>
              <a:rPr kumimoji="1" lang="en-US" altLang="zh-CN" dirty="0">
                <a:solidFill>
                  <a:srgbClr val="0000CC"/>
                </a:solidFill>
                <a:latin typeface="Courier" pitchFamily="2" charset="0"/>
              </a:rPr>
              <a:t>int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3DD8A1-8985-2F47-90E6-88F7DEDDEC06}"/>
              </a:ext>
            </a:extLst>
          </p:cNvPr>
          <p:cNvSpPr/>
          <p:nvPr/>
        </p:nvSpPr>
        <p:spPr>
          <a:xfrm>
            <a:off x="1536700" y="204779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C583E57-4A3B-014D-A57A-B304AB743BE8}"/>
              </a:ext>
            </a:extLst>
          </p:cNvPr>
          <p:cNvSpPr/>
          <p:nvPr/>
        </p:nvSpPr>
        <p:spPr>
          <a:xfrm>
            <a:off x="1143000" y="3723839"/>
            <a:ext cx="6096000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int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zh-CN" altLang="en-US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+=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/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001080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minutes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%=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60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zh-CN" altLang="en-US" dirty="0">
                <a:solidFill>
                  <a:srgbClr val="AF00DB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0307ACF7-EC9B-4745-ABBC-189405895D50}"/>
              </a:ext>
            </a:extLst>
          </p:cNvPr>
          <p:cNvSpPr txBox="1">
            <a:spLocks/>
          </p:cNvSpPr>
          <p:nvPr/>
        </p:nvSpPr>
        <p:spPr>
          <a:xfrm>
            <a:off x="838199" y="3005628"/>
            <a:ext cx="11053879" cy="5145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ü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dirty="0"/>
              <a:t>The function can be</a:t>
            </a:r>
            <a:endParaRPr kumimoji="1" lang="zh-CN" altLang="en-US" dirty="0">
              <a:solidFill>
                <a:srgbClr val="0000CC"/>
              </a:solidFill>
              <a:latin typeface="Courier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8420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DFF6FC-B47D-DF4B-87C4-FBCCB8B7D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Operator overloading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A6D741-E291-354C-B08C-118065219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26995"/>
            <a:ext cx="11053879" cy="565305"/>
          </a:xfrm>
        </p:spPr>
        <p:txBody>
          <a:bodyPr/>
          <a:lstStyle/>
          <a:p>
            <a:r>
              <a:rPr kumimoji="1" lang="en-US" altLang="zh-CN" dirty="0"/>
              <a:t>We can even support the following operation to be more user friendly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6D8C7F3-7642-2247-9650-3D52642DACCD}"/>
              </a:ext>
            </a:extLst>
          </p:cNvPr>
          <p:cNvSpPr/>
          <p:nvPr/>
        </p:nvSpPr>
        <p:spPr>
          <a:xfrm>
            <a:off x="1803400" y="212144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,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40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);</a:t>
            </a:r>
          </a:p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t2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t1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" altLang="zh-CN" b="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7F351D9-72BF-374E-AC8E-E63D92FD686B}"/>
              </a:ext>
            </a:extLst>
          </p:cNvPr>
          <p:cNvSpPr/>
          <p:nvPr/>
        </p:nvSpPr>
        <p:spPr>
          <a:xfrm>
            <a:off x="838199" y="2996917"/>
            <a:ext cx="9512301" cy="25853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operator+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string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const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</a:t>
            </a:r>
            <a:r>
              <a:rPr lang="en" altLang="zh-CN" dirty="0" err="1">
                <a:solidFill>
                  <a:srgbClr val="267F99"/>
                </a:solidFill>
                <a:latin typeface="Menlo" panose="020B0609030804020204" pitchFamily="49" charset="0"/>
              </a:rPr>
              <a:t>MyTime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*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if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(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str</a:t>
            </a:r>
            <a:r>
              <a:rPr lang="en" altLang="zh-CN" dirty="0">
                <a:solidFill>
                  <a:srgbClr val="795E26"/>
                </a:solidFill>
                <a:latin typeface="Menlo" panose="020B0609030804020204" pitchFamily="49" charset="0"/>
              </a:rPr>
              <a:t>==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"one hour"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)</a:t>
            </a:r>
          </a:p>
          <a:p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        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.</a:t>
            </a:r>
            <a:r>
              <a:rPr lang="en" altLang="zh-CN" dirty="0" err="1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= </a:t>
            </a:r>
            <a:r>
              <a:rPr lang="en" altLang="zh-CN" dirty="0">
                <a:solidFill>
                  <a:srgbClr val="0000FF"/>
                </a:solidFill>
                <a:latin typeface="Menlo" panose="020B0609030804020204" pitchFamily="49" charset="0"/>
              </a:rPr>
              <a:t>this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-&gt;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hours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+ </a:t>
            </a:r>
            <a:r>
              <a:rPr lang="en" altLang="zh-CN" dirty="0">
                <a:solidFill>
                  <a:srgbClr val="098658"/>
                </a:solidFill>
                <a:latin typeface="Menlo" panose="020B0609030804020204" pitchFamily="49" charset="0"/>
              </a:rPr>
              <a:t>1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else</a:t>
            </a:r>
            <a:endParaRPr lang="en" altLang="zh-CN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        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cerr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&lt;&lt; 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"Only 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one hour</a:t>
            </a:r>
            <a:r>
              <a:rPr lang="en" altLang="zh-CN" dirty="0">
                <a:solidFill>
                  <a:srgbClr val="EE0000"/>
                </a:solidFill>
                <a:latin typeface="Menlo" panose="020B0609030804020204" pitchFamily="49" charset="0"/>
              </a:rPr>
              <a:t>\"</a:t>
            </a:r>
            <a:r>
              <a:rPr lang="en" altLang="zh-CN" dirty="0">
                <a:solidFill>
                  <a:srgbClr val="A31515"/>
                </a:solidFill>
                <a:latin typeface="Menlo" panose="020B0609030804020204" pitchFamily="49" charset="0"/>
              </a:rPr>
              <a:t> is supported."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" altLang="zh-CN" dirty="0">
                <a:solidFill>
                  <a:srgbClr val="267F99"/>
                </a:solidFill>
                <a:latin typeface="Menlo" panose="020B0609030804020204" pitchFamily="49" charset="0"/>
              </a:rPr>
              <a:t>std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::</a:t>
            </a:r>
            <a:r>
              <a:rPr lang="en" altLang="zh-CN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AF00DB"/>
                </a:solidFill>
                <a:latin typeface="Menlo" panose="020B0609030804020204" pitchFamily="49" charset="0"/>
              </a:rPr>
              <a:t>    return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 </a:t>
            </a:r>
            <a:r>
              <a:rPr lang="en" altLang="zh-CN" dirty="0">
                <a:solidFill>
                  <a:srgbClr val="001080"/>
                </a:solidFill>
                <a:latin typeface="Menlo" panose="020B0609030804020204" pitchFamily="49" charset="0"/>
              </a:rPr>
              <a:t>sum</a:t>
            </a:r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r>
              <a:rPr lang="en" altLang="zh-CN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8B12BA4-7550-9842-AAF6-542372B656FA}"/>
              </a:ext>
            </a:extLst>
          </p:cNvPr>
          <p:cNvSpPr/>
          <p:nvPr/>
        </p:nvSpPr>
        <p:spPr>
          <a:xfrm>
            <a:off x="1803400" y="6488668"/>
            <a:ext cx="1858201" cy="369332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" altLang="zh-CN" dirty="0">
                <a:solidFill>
                  <a:srgbClr val="0000CC"/>
                </a:solidFill>
                <a:highlight>
                  <a:srgbClr val="FFFF00"/>
                </a:highlight>
                <a:latin typeface="Menlo" panose="020B0609030804020204" pitchFamily="49" charset="0"/>
              </a:rPr>
              <a:t>example2.cpp</a:t>
            </a:r>
            <a:endParaRPr lang="zh-CN" altLang="en-US" dirty="0">
              <a:solidFill>
                <a:srgbClr val="0000CC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94770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29057</TotalTime>
  <Words>1348</Words>
  <Application>Microsoft Macintosh PowerPoint</Application>
  <PresentationFormat>宽屏</PresentationFormat>
  <Paragraphs>267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4" baseType="lpstr">
      <vt:lpstr>等线</vt:lpstr>
      <vt:lpstr>KaiTi</vt:lpstr>
      <vt:lpstr>Arial</vt:lpstr>
      <vt:lpstr>Calibri</vt:lpstr>
      <vt:lpstr>Comic Sans MS</vt:lpstr>
      <vt:lpstr>Courier</vt:lpstr>
      <vt:lpstr>Franklin Gothic Demi</vt:lpstr>
      <vt:lpstr>Franklin Gothic Medium</vt:lpstr>
      <vt:lpstr>Menlo</vt:lpstr>
      <vt:lpstr>Wingdings</vt:lpstr>
      <vt:lpstr>Office 主题</vt:lpstr>
      <vt:lpstr>Advanced Programming</vt:lpstr>
      <vt:lpstr>Operators for cv::Mat</vt:lpstr>
      <vt:lpstr>Function overloading</vt:lpstr>
      <vt:lpstr>operators for cv::Mat</vt:lpstr>
      <vt:lpstr>Operator overloading</vt:lpstr>
      <vt:lpstr>Operator Overloading</vt:lpstr>
      <vt:lpstr>Operator overloading</vt:lpstr>
      <vt:lpstr>Operator overloading</vt:lpstr>
      <vt:lpstr>Operator overloading</vt:lpstr>
      <vt:lpstr>Operator overloading</vt:lpstr>
      <vt:lpstr>friend Functions</vt:lpstr>
      <vt:lpstr>friend Functions</vt:lpstr>
      <vt:lpstr>friend Functions</vt:lpstr>
      <vt:lpstr>friend Functions</vt:lpstr>
      <vt:lpstr>friend Functions</vt:lpstr>
      <vt:lpstr>User-defined Type Conversion</vt:lpstr>
      <vt:lpstr>operator type()</vt:lpstr>
      <vt:lpstr>Converting constructor</vt:lpstr>
      <vt:lpstr>Assignment operator overloading</vt:lpstr>
      <vt:lpstr>Be careful</vt:lpstr>
      <vt:lpstr>Increment and decrement operators</vt:lpstr>
      <vt:lpstr>Increment</vt:lpstr>
      <vt:lpstr>Operators</vt:lpstr>
    </vt:vector>
  </TitlesOfParts>
  <Manager/>
  <Company>Southern University of Science and Technology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C/C++ Program Design</dc:title>
  <dc:subject/>
  <dc:creator>Shiqi Yu</dc:creator>
  <cp:keywords/>
  <dc:description/>
  <cp:lastModifiedBy>Shiqi Yu</cp:lastModifiedBy>
  <cp:revision>1365</cp:revision>
  <dcterms:created xsi:type="dcterms:W3CDTF">2020-09-05T08:11:12Z</dcterms:created>
  <dcterms:modified xsi:type="dcterms:W3CDTF">2025-04-15T01:53:55Z</dcterms:modified>
  <cp:category/>
</cp:coreProperties>
</file>