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477" r:id="rId3"/>
    <p:sldId id="435" r:id="rId4"/>
    <p:sldId id="1113" r:id="rId5"/>
    <p:sldId id="1114" r:id="rId6"/>
    <p:sldId id="1158" r:id="rId7"/>
    <p:sldId id="422" r:id="rId8"/>
    <p:sldId id="1118" r:id="rId9"/>
    <p:sldId id="430" r:id="rId10"/>
    <p:sldId id="1110" r:id="rId11"/>
    <p:sldId id="1104" r:id="rId12"/>
    <p:sldId id="1116" r:id="rId13"/>
    <p:sldId id="1105" r:id="rId14"/>
    <p:sldId id="1107" r:id="rId15"/>
    <p:sldId id="1117" r:id="rId16"/>
    <p:sldId id="1109" r:id="rId17"/>
    <p:sldId id="1115" r:id="rId18"/>
    <p:sldId id="10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4"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2024/4/30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10</a:t>
            </a:fld>
            <a:endParaRPr lang="en-US" altLang="zh-CN">
              <a:solidFill>
                <a:prstClr val="black"/>
              </a:solidFill>
            </a:endParaRPr>
          </a:p>
        </p:txBody>
      </p:sp>
    </p:spTree>
    <p:extLst>
      <p:ext uri="{BB962C8B-B14F-4D97-AF65-F5344CB8AC3E}">
        <p14:creationId xmlns:p14="http://schemas.microsoft.com/office/powerpoint/2010/main" val="3005153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2024/4/30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b="1" dirty="0"/>
              <a:t>Smart pointers</a:t>
            </a:r>
          </a:p>
        </p:txBody>
      </p:sp>
      <p:sp>
        <p:nvSpPr>
          <p:cNvPr id="2" name="TextBox 1"/>
          <p:cNvSpPr txBox="1"/>
          <p:nvPr/>
        </p:nvSpPr>
        <p:spPr>
          <a:xfrm>
            <a:off x="789327" y="1512612"/>
            <a:ext cx="10760446" cy="1200329"/>
          </a:xfrm>
          <a:prstGeom prst="rect">
            <a:avLst/>
          </a:prstGeom>
          <a:noFill/>
        </p:spPr>
        <p:txBody>
          <a:bodyPr wrap="none" rtlCol="0">
            <a:spAutoFit/>
          </a:bodyPr>
          <a:lstStyle/>
          <a:p>
            <a:r>
              <a:rPr lang="en-US" altLang="zh-CN" sz="2400" dirty="0"/>
              <a:t>To make using dynamic memory easier (and safer), the C++ new library provides two </a:t>
            </a:r>
          </a:p>
          <a:p>
            <a:r>
              <a:rPr lang="en-US" altLang="zh-CN" sz="2400" dirty="0"/>
              <a:t>smart pointer types(smart pointer template classes)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a:t>
            </a:r>
          </a:p>
          <a:p>
            <a:r>
              <a:rPr lang="en-US" altLang="zh-CN" sz="2400" dirty="0"/>
              <a:t>manage dynamic objects. </a:t>
            </a:r>
          </a:p>
        </p:txBody>
      </p:sp>
      <p:sp>
        <p:nvSpPr>
          <p:cNvPr id="4" name="文本框 3">
            <a:extLst>
              <a:ext uri="{FF2B5EF4-FFF2-40B4-BE49-F238E27FC236}">
                <a16:creationId xmlns:a16="http://schemas.microsoft.com/office/drawing/2014/main" id="{75972260-1F8F-643B-17F1-12680B3CD0FE}"/>
              </a:ext>
            </a:extLst>
          </p:cNvPr>
          <p:cNvSpPr txBox="1"/>
          <p:nvPr/>
        </p:nvSpPr>
        <p:spPr>
          <a:xfrm>
            <a:off x="841353" y="4145059"/>
            <a:ext cx="10436142" cy="830997"/>
          </a:xfrm>
          <a:prstGeom prst="rect">
            <a:avLst/>
          </a:prstGeom>
          <a:noFill/>
        </p:spPr>
        <p:txBody>
          <a:bodyPr wrap="square">
            <a:spAutoFit/>
          </a:bodyPr>
          <a:lstStyle/>
          <a:p>
            <a:r>
              <a:rPr lang="en-US" altLang="zh-CN" sz="2400" dirty="0"/>
              <a:t>Each of these classes has an </a:t>
            </a:r>
            <a:r>
              <a:rPr lang="en-US" altLang="zh-CN" sz="2400" b="1" dirty="0"/>
              <a:t>explicit constructor </a:t>
            </a:r>
            <a:r>
              <a:rPr lang="en-US" altLang="zh-CN" sz="2400" dirty="0"/>
              <a:t>taking a pointer as an argument. Thus, there is no automatic type cast from a pointer to a smart pointer object.</a:t>
            </a:r>
            <a:endParaRPr lang="zh-CN" altLang="en-US" sz="2400" dirty="0"/>
          </a:p>
        </p:txBody>
      </p:sp>
      <p:sp>
        <p:nvSpPr>
          <p:cNvPr id="5" name="TextBox 1">
            <a:extLst>
              <a:ext uri="{FF2B5EF4-FFF2-40B4-BE49-F238E27FC236}">
                <a16:creationId xmlns:a16="http://schemas.microsoft.com/office/drawing/2014/main" id="{771A82C1-FE82-8CBB-A3EB-51D19452FB4A}"/>
              </a:ext>
            </a:extLst>
          </p:cNvPr>
          <p:cNvSpPr txBox="1"/>
          <p:nvPr/>
        </p:nvSpPr>
        <p:spPr>
          <a:xfrm>
            <a:off x="823064" y="2767805"/>
            <a:ext cx="10945263" cy="1200329"/>
          </a:xfrm>
          <a:prstGeom prst="rect">
            <a:avLst/>
          </a:prstGeom>
          <a:noFill/>
        </p:spPr>
        <p:txBody>
          <a:bodyPr wrap="square" rtlCol="0">
            <a:spAutoFit/>
          </a:bodyPr>
          <a:lstStyle/>
          <a:p>
            <a:r>
              <a:rPr lang="en-US" altLang="zh-CN" sz="2400" dirty="0"/>
              <a:t>A smart pointer acts like a regular pointer with the important exception that it </a:t>
            </a:r>
          </a:p>
          <a:p>
            <a:r>
              <a:rPr lang="en-US" altLang="zh-CN" sz="2400" b="1" dirty="0"/>
              <a:t>automatically deletes </a:t>
            </a:r>
            <a:r>
              <a:rPr lang="en-US" altLang="zh-CN" sz="2400" dirty="0"/>
              <a:t>the object to which it points. A</a:t>
            </a:r>
            <a:r>
              <a:rPr lang="en-US" altLang="zh-CN" sz="2400" b="0" i="0" dirty="0">
                <a:solidFill>
                  <a:srgbClr val="171717"/>
                </a:solidFill>
                <a:effectLst/>
              </a:rPr>
              <a:t> smart pointer is a class template </a:t>
            </a:r>
            <a:r>
              <a:rPr kumimoji="0" lang="zh-CN" altLang="zh-CN" sz="2400" b="0" i="0" u="none" strike="noStrike" cap="none" normalizeH="0" baseline="0" dirty="0">
                <a:ln>
                  <a:noFill/>
                </a:ln>
                <a:solidFill>
                  <a:srgbClr val="171717"/>
                </a:solidFill>
                <a:effectLst/>
                <a:cs typeface="Segoe UI" panose="020B0502040204020203" pitchFamily="34" charset="0"/>
              </a:rPr>
              <a:t>defined in the </a:t>
            </a:r>
            <a:r>
              <a:rPr lang="en-US" altLang="zh-CN" sz="2400" b="1" dirty="0">
                <a:solidFill>
                  <a:srgbClr val="171717"/>
                </a:solidFill>
                <a:cs typeface="Segoe UI" panose="020B0502040204020203" pitchFamily="34" charset="0"/>
              </a:rPr>
              <a:t>s</a:t>
            </a:r>
            <a:r>
              <a:rPr kumimoji="0" lang="en-US" altLang="zh-CN" sz="2400" b="1" i="0" u="none" strike="noStrike" cap="none" normalizeH="0" baseline="0" dirty="0">
                <a:ln>
                  <a:noFill/>
                </a:ln>
                <a:solidFill>
                  <a:srgbClr val="171717"/>
                </a:solidFill>
                <a:effectLst/>
                <a:cs typeface="Segoe UI" panose="020B0502040204020203" pitchFamily="34" charset="0"/>
              </a:rPr>
              <a:t>td</a:t>
            </a:r>
            <a:r>
              <a:rPr kumimoji="0" lang="en-US" altLang="zh-CN" sz="2400" b="0"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cs typeface="Segoe UI" panose="020B0502040204020203" pitchFamily="34" charset="0"/>
              </a:rPr>
              <a:t>&lt;memory&gt;</a:t>
            </a:r>
            <a:r>
              <a:rPr kumimoji="0" lang="zh-CN" altLang="zh-CN" sz="2400" b="1"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header file.</a:t>
            </a:r>
            <a:r>
              <a:rPr kumimoji="0" lang="zh-CN" altLang="zh-CN"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1386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Unique pointer</a:t>
            </a:r>
          </a:p>
        </p:txBody>
      </p:sp>
      <p:sp>
        <p:nvSpPr>
          <p:cNvPr id="3" name="内容占位符 2"/>
          <p:cNvSpPr>
            <a:spLocks noGrp="1"/>
          </p:cNvSpPr>
          <p:nvPr>
            <p:ph idx="1"/>
          </p:nvPr>
        </p:nvSpPr>
        <p:spPr/>
        <p:txBody>
          <a:bodyPr>
            <a:normAutofit/>
          </a:bodyPr>
          <a:lstStyle/>
          <a:p>
            <a:r>
              <a:rPr lang="en-US" altLang="zh-CN" sz="2400" dirty="0"/>
              <a:t>The </a:t>
            </a:r>
            <a:r>
              <a:rPr lang="en-US" altLang="zh-CN" sz="2400" dirty="0" err="1"/>
              <a:t>unique_ptr</a:t>
            </a:r>
            <a:r>
              <a:rPr lang="en-US" altLang="zh-CN" sz="2400" dirty="0"/>
              <a:t>&lt;&gt; template holds a pointer to an object and deletes this object when the </a:t>
            </a:r>
            <a:r>
              <a:rPr lang="en-US" altLang="zh-CN" sz="2400" dirty="0" err="1"/>
              <a:t>unique_ptr</a:t>
            </a:r>
            <a:r>
              <a:rPr lang="en-US" altLang="zh-CN" sz="2400" dirty="0"/>
              <a:t>&lt;&gt; is deleted.</a:t>
            </a:r>
          </a:p>
          <a:p>
            <a:r>
              <a:rPr lang="en-US" altLang="zh-CN" sz="2400" dirty="0"/>
              <a:t>Make sure that only exactly one copy of an object exists. Assignment operation of two </a:t>
            </a:r>
            <a:r>
              <a:rPr lang="en-US" altLang="zh-CN" sz="2400" dirty="0" err="1"/>
              <a:t>unique_ptr</a:t>
            </a:r>
            <a:r>
              <a:rPr lang="en-US" altLang="zh-CN" sz="2400" dirty="0"/>
              <a:t>&lt;&gt; is not allowed. However, it supports move semantics, where the pointer is moved from one </a:t>
            </a:r>
            <a:r>
              <a:rPr lang="en-US" altLang="zh-CN" sz="2400" dirty="0" err="1"/>
              <a:t>unique_ptr</a:t>
            </a:r>
            <a:r>
              <a:rPr lang="en-US" altLang="zh-CN" sz="2400" dirty="0"/>
              <a:t>&lt;&gt; to another.</a:t>
            </a:r>
          </a:p>
          <a:p>
            <a:r>
              <a:rPr lang="en-US" altLang="zh-CN" sz="2400" dirty="0"/>
              <a:t>A unique pointer can be initialized with a pointer upon creation.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53B62-12CA-8EFA-1D3B-B99C8EB95C72}"/>
              </a:ext>
            </a:extLst>
          </p:cNvPr>
          <p:cNvPicPr>
            <a:picLocks noChangeAspect="1"/>
          </p:cNvPicPr>
          <p:nvPr/>
        </p:nvPicPr>
        <p:blipFill>
          <a:blip r:embed="rId2"/>
          <a:stretch>
            <a:fillRect/>
          </a:stretch>
        </p:blipFill>
        <p:spPr>
          <a:xfrm>
            <a:off x="1395970" y="178486"/>
            <a:ext cx="5369137" cy="6547104"/>
          </a:xfrm>
          <a:prstGeom prst="rect">
            <a:avLst/>
          </a:prstGeom>
        </p:spPr>
      </p:pic>
      <p:grpSp>
        <p:nvGrpSpPr>
          <p:cNvPr id="15" name="组合 14">
            <a:extLst>
              <a:ext uri="{FF2B5EF4-FFF2-40B4-BE49-F238E27FC236}">
                <a16:creationId xmlns:a16="http://schemas.microsoft.com/office/drawing/2014/main" id="{7A39DF8D-82AF-86E6-B513-F9618DBA3CFC}"/>
              </a:ext>
            </a:extLst>
          </p:cNvPr>
          <p:cNvGrpSpPr/>
          <p:nvPr/>
        </p:nvGrpSpPr>
        <p:grpSpPr>
          <a:xfrm>
            <a:off x="1572768" y="4378643"/>
            <a:ext cx="7726043" cy="431101"/>
            <a:chOff x="1929384" y="4150043"/>
            <a:chExt cx="7726043" cy="431101"/>
          </a:xfrm>
        </p:grpSpPr>
        <p:sp>
          <p:nvSpPr>
            <p:cNvPr id="10" name="椭圆 9">
              <a:extLst>
                <a:ext uri="{FF2B5EF4-FFF2-40B4-BE49-F238E27FC236}">
                  <a16:creationId xmlns:a16="http://schemas.microsoft.com/office/drawing/2014/main" id="{7E9A0109-F94D-637B-D0AA-0830C6603CEF}"/>
                </a:ext>
              </a:extLst>
            </p:cNvPr>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1D83D834-0423-7401-9B54-A38E57749442}"/>
                </a:ext>
              </a:extLst>
            </p:cNvPr>
            <p:cNvCxnSpPr>
              <a:cxnSpLocks/>
              <a:stCxn id="13" idx="1"/>
            </p:cNvCxnSpPr>
            <p:nvPr/>
          </p:nvCxnSpPr>
          <p:spPr>
            <a:xfrm flipH="1">
              <a:off x="4459224" y="4334709"/>
              <a:ext cx="665988" cy="127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D543116-CC64-0CB2-81FB-D0C32FE06000}"/>
                </a:ext>
              </a:extLst>
            </p:cNvPr>
            <p:cNvSpPr txBox="1"/>
            <p:nvPr/>
          </p:nvSpPr>
          <p:spPr>
            <a:xfrm>
              <a:off x="5125212" y="4150043"/>
              <a:ext cx="4530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can use a pointer to initialize a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20" name="组合 19">
            <a:extLst>
              <a:ext uri="{FF2B5EF4-FFF2-40B4-BE49-F238E27FC236}">
                <a16:creationId xmlns:a16="http://schemas.microsoft.com/office/drawing/2014/main" id="{5203E805-F949-E2F1-A872-8B9399067265}"/>
              </a:ext>
            </a:extLst>
          </p:cNvPr>
          <p:cNvGrpSpPr/>
          <p:nvPr/>
        </p:nvGrpSpPr>
        <p:grpSpPr>
          <a:xfrm>
            <a:off x="1682496" y="5037117"/>
            <a:ext cx="9578639" cy="924319"/>
            <a:chOff x="1929384" y="4918245"/>
            <a:chExt cx="9578639" cy="924319"/>
          </a:xfrm>
        </p:grpSpPr>
        <p:sp>
          <p:nvSpPr>
            <p:cNvPr id="16" name="矩形 15">
              <a:extLst>
                <a:ext uri="{FF2B5EF4-FFF2-40B4-BE49-F238E27FC236}">
                  <a16:creationId xmlns:a16="http://schemas.microsoft.com/office/drawing/2014/main" id="{17E28249-3D6B-34C3-73C2-225C62D28089}"/>
                </a:ext>
              </a:extLst>
            </p:cNvPr>
            <p:cNvSpPr/>
            <p:nvPr/>
          </p:nvSpPr>
          <p:spPr>
            <a:xfrm>
              <a:off x="1929384" y="5602224"/>
              <a:ext cx="2761488" cy="24034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7" name="直接箭头连接符 16">
              <a:extLst>
                <a:ext uri="{FF2B5EF4-FFF2-40B4-BE49-F238E27FC236}">
                  <a16:creationId xmlns:a16="http://schemas.microsoft.com/office/drawing/2014/main" id="{93AF010B-2F18-3A0C-9888-4919EA791535}"/>
                </a:ext>
              </a:extLst>
            </p:cNvPr>
            <p:cNvCxnSpPr>
              <a:cxnSpLocks/>
            </p:cNvCxnSpPr>
            <p:nvPr/>
          </p:nvCxnSpPr>
          <p:spPr>
            <a:xfrm flipH="1">
              <a:off x="4649724" y="5320844"/>
              <a:ext cx="423764" cy="32316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2AEE50-ADE7-7F50-5B36-F44D78DBF6D5}"/>
                </a:ext>
              </a:extLst>
            </p:cNvPr>
            <p:cNvSpPr txBox="1"/>
            <p:nvPr/>
          </p:nvSpPr>
          <p:spPr>
            <a:xfrm>
              <a:off x="4984186" y="4918245"/>
              <a:ext cx="65238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the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move</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function to transfer the ownership from up1 to up6.</a:t>
              </a:r>
            </a:p>
            <a:p>
              <a:pPr>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the assignment statement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&lt;int&gt; up6 = up1;</a:t>
              </a:r>
              <a:r>
                <a:rPr lang="en-US" altLang="zh-CN" dirty="0">
                  <a:solidFill>
                    <a:prstClr val="black"/>
                  </a:solidFill>
                </a:rPr>
                <a:t>  OK? Why?</a:t>
              </a:r>
              <a:endParaRPr kumimoji="0" lang="zh-CN" altLang="en-US" sz="180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pic>
        <p:nvPicPr>
          <p:cNvPr id="22" name="图片 21">
            <a:extLst>
              <a:ext uri="{FF2B5EF4-FFF2-40B4-BE49-F238E27FC236}">
                <a16:creationId xmlns:a16="http://schemas.microsoft.com/office/drawing/2014/main" id="{30C3BA35-DAE7-B550-B05D-C5E2D92AEA84}"/>
              </a:ext>
            </a:extLst>
          </p:cNvPr>
          <p:cNvPicPr>
            <a:picLocks noChangeAspect="1"/>
          </p:cNvPicPr>
          <p:nvPr/>
        </p:nvPicPr>
        <p:blipFill>
          <a:blip r:embed="rId3"/>
          <a:stretch>
            <a:fillRect/>
          </a:stretch>
        </p:blipFill>
        <p:spPr>
          <a:xfrm>
            <a:off x="8881110" y="428053"/>
            <a:ext cx="2521094" cy="1554099"/>
          </a:xfrm>
          <a:prstGeom prst="rect">
            <a:avLst/>
          </a:prstGeom>
        </p:spPr>
      </p:pic>
      <p:sp>
        <p:nvSpPr>
          <p:cNvPr id="23" name="文本框 22">
            <a:extLst>
              <a:ext uri="{FF2B5EF4-FFF2-40B4-BE49-F238E27FC236}">
                <a16:creationId xmlns:a16="http://schemas.microsoft.com/office/drawing/2014/main" id="{8632003D-6A3C-33D3-8595-06A4BFDBEDFF}"/>
              </a:ext>
            </a:extLst>
          </p:cNvPr>
          <p:cNvSpPr txBox="1"/>
          <p:nvPr/>
        </p:nvSpPr>
        <p:spPr>
          <a:xfrm>
            <a:off x="6005915" y="5783616"/>
            <a:ext cx="574432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there any memory leak problem in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Need we use the statement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delete[] p;</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to free the memory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we allocated before?</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38" name="组合 37">
            <a:extLst>
              <a:ext uri="{FF2B5EF4-FFF2-40B4-BE49-F238E27FC236}">
                <a16:creationId xmlns:a16="http://schemas.microsoft.com/office/drawing/2014/main" id="{DE536DC8-A7F3-50C9-A243-2CAA2E33E74F}"/>
              </a:ext>
            </a:extLst>
          </p:cNvPr>
          <p:cNvGrpSpPr/>
          <p:nvPr/>
        </p:nvGrpSpPr>
        <p:grpSpPr>
          <a:xfrm>
            <a:off x="3364992" y="1490472"/>
            <a:ext cx="7934554" cy="2246162"/>
            <a:chOff x="3785616" y="1069848"/>
            <a:chExt cx="7934554" cy="2246162"/>
          </a:xfrm>
        </p:grpSpPr>
        <p:sp>
          <p:nvSpPr>
            <p:cNvPr id="6" name="椭圆 5">
              <a:extLst>
                <a:ext uri="{FF2B5EF4-FFF2-40B4-BE49-F238E27FC236}">
                  <a16:creationId xmlns:a16="http://schemas.microsoft.com/office/drawing/2014/main" id="{98A86604-A1F9-D811-AFFB-6CD9C55B879F}"/>
                </a:ext>
              </a:extLst>
            </p:cNvPr>
            <p:cNvSpPr/>
            <p:nvPr/>
          </p:nvSpPr>
          <p:spPr>
            <a:xfrm>
              <a:off x="3785616" y="1069848"/>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椭圆 6">
              <a:extLst>
                <a:ext uri="{FF2B5EF4-FFF2-40B4-BE49-F238E27FC236}">
                  <a16:creationId xmlns:a16="http://schemas.microsoft.com/office/drawing/2014/main" id="{DC270FB7-65C7-A00E-B32D-54AEA5E466DD}"/>
                </a:ext>
              </a:extLst>
            </p:cNvPr>
            <p:cNvSpPr/>
            <p:nvPr/>
          </p:nvSpPr>
          <p:spPr>
            <a:xfrm>
              <a:off x="4029456" y="1652016"/>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A518E605-B24C-F75A-1796-A2B523FCF201}"/>
                </a:ext>
              </a:extLst>
            </p:cNvPr>
            <p:cNvSpPr/>
            <p:nvPr/>
          </p:nvSpPr>
          <p:spPr>
            <a:xfrm>
              <a:off x="4175760" y="2206752"/>
              <a:ext cx="1568140" cy="25842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F3AA8AD6-E806-BEBF-BCC3-F10D908DA964}"/>
                </a:ext>
              </a:extLst>
            </p:cNvPr>
            <p:cNvSpPr/>
            <p:nvPr/>
          </p:nvSpPr>
          <p:spPr>
            <a:xfrm>
              <a:off x="4093464" y="2816351"/>
              <a:ext cx="1487424" cy="2503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5" name="直接箭头连接符 24">
              <a:extLst>
                <a:ext uri="{FF2B5EF4-FFF2-40B4-BE49-F238E27FC236}">
                  <a16:creationId xmlns:a16="http://schemas.microsoft.com/office/drawing/2014/main" id="{A001E859-DFB1-0F02-C205-B6D9902AB3D4}"/>
                </a:ext>
              </a:extLst>
            </p:cNvPr>
            <p:cNvCxnSpPr>
              <a:cxnSpLocks/>
              <a:endCxn id="6" idx="6"/>
            </p:cNvCxnSpPr>
            <p:nvPr/>
          </p:nvCxnSpPr>
          <p:spPr>
            <a:xfrm flipH="1" flipV="1">
              <a:off x="4075176" y="1179576"/>
              <a:ext cx="3212607" cy="1428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7796F84-D2C1-5039-124C-4E560EF8B8AD}"/>
                </a:ext>
              </a:extLst>
            </p:cNvPr>
            <p:cNvCxnSpPr>
              <a:cxnSpLocks/>
              <a:endCxn id="7" idx="6"/>
            </p:cNvCxnSpPr>
            <p:nvPr/>
          </p:nvCxnSpPr>
          <p:spPr>
            <a:xfrm flipH="1" flipV="1">
              <a:off x="4319016" y="1761744"/>
              <a:ext cx="2950464" cy="8466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2E1D046-B9B3-34C2-DE81-F7C085CD5201}"/>
                </a:ext>
              </a:extLst>
            </p:cNvPr>
            <p:cNvCxnSpPr>
              <a:cxnSpLocks/>
            </p:cNvCxnSpPr>
            <p:nvPr/>
          </p:nvCxnSpPr>
          <p:spPr>
            <a:xfrm flipH="1" flipV="1">
              <a:off x="5725612" y="2392680"/>
              <a:ext cx="1626164" cy="21572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C1CDDE5-9D0A-E967-30DC-661F55ED0303}"/>
                </a:ext>
              </a:extLst>
            </p:cNvPr>
            <p:cNvCxnSpPr>
              <a:cxnSpLocks/>
            </p:cNvCxnSpPr>
            <p:nvPr/>
          </p:nvCxnSpPr>
          <p:spPr>
            <a:xfrm flipH="1">
              <a:off x="5623560" y="2608409"/>
              <a:ext cx="1728216" cy="25038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4558903-EE3B-4DD0-D07C-0316E914F951}"/>
                </a:ext>
              </a:extLst>
            </p:cNvPr>
            <p:cNvSpPr txBox="1"/>
            <p:nvPr/>
          </p:nvSpPr>
          <p:spPr>
            <a:xfrm>
              <a:off x="7290816" y="2392680"/>
              <a:ext cx="442935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make_unique</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to create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make_unique</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recommended.</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6281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00491D4-7B50-7886-5B39-B9284D1C1218}"/>
              </a:ext>
            </a:extLst>
          </p:cNvPr>
          <p:cNvPicPr>
            <a:picLocks noChangeAspect="1"/>
          </p:cNvPicPr>
          <p:nvPr/>
        </p:nvPicPr>
        <p:blipFill>
          <a:blip r:embed="rId2"/>
          <a:stretch>
            <a:fillRect/>
          </a:stretch>
        </p:blipFill>
        <p:spPr>
          <a:xfrm>
            <a:off x="6009770" y="3963339"/>
            <a:ext cx="3189980" cy="2453831"/>
          </a:xfrm>
          <a:prstGeom prst="rect">
            <a:avLst/>
          </a:prstGeom>
        </p:spPr>
      </p:pic>
      <p:pic>
        <p:nvPicPr>
          <p:cNvPr id="13" name="图片 12">
            <a:extLst>
              <a:ext uri="{FF2B5EF4-FFF2-40B4-BE49-F238E27FC236}">
                <a16:creationId xmlns:a16="http://schemas.microsoft.com/office/drawing/2014/main" id="{977E5095-B78C-627D-A6EF-F0E967CEB5C1}"/>
              </a:ext>
            </a:extLst>
          </p:cNvPr>
          <p:cNvPicPr>
            <a:picLocks noChangeAspect="1"/>
          </p:cNvPicPr>
          <p:nvPr/>
        </p:nvPicPr>
        <p:blipFill>
          <a:blip r:embed="rId3"/>
          <a:stretch>
            <a:fillRect/>
          </a:stretch>
        </p:blipFill>
        <p:spPr>
          <a:xfrm>
            <a:off x="869175" y="1205156"/>
            <a:ext cx="4125468" cy="4292073"/>
          </a:xfrm>
          <a:prstGeom prst="rect">
            <a:avLst/>
          </a:prstGeom>
        </p:spPr>
      </p:pic>
      <p:pic>
        <p:nvPicPr>
          <p:cNvPr id="15" name="图片 14">
            <a:extLst>
              <a:ext uri="{FF2B5EF4-FFF2-40B4-BE49-F238E27FC236}">
                <a16:creationId xmlns:a16="http://schemas.microsoft.com/office/drawing/2014/main" id="{35D70E85-508A-D0A6-66EA-49CAF6C682E3}"/>
              </a:ext>
            </a:extLst>
          </p:cNvPr>
          <p:cNvPicPr>
            <a:picLocks noChangeAspect="1"/>
          </p:cNvPicPr>
          <p:nvPr/>
        </p:nvPicPr>
        <p:blipFill>
          <a:blip r:embed="rId4"/>
          <a:stretch>
            <a:fillRect/>
          </a:stretch>
        </p:blipFill>
        <p:spPr>
          <a:xfrm>
            <a:off x="5333809" y="903404"/>
            <a:ext cx="3874199" cy="2621023"/>
          </a:xfrm>
          <a:prstGeom prst="rect">
            <a:avLst/>
          </a:prstGeom>
        </p:spPr>
      </p:pic>
      <p:grpSp>
        <p:nvGrpSpPr>
          <p:cNvPr id="35" name="组合 34">
            <a:extLst>
              <a:ext uri="{FF2B5EF4-FFF2-40B4-BE49-F238E27FC236}">
                <a16:creationId xmlns:a16="http://schemas.microsoft.com/office/drawing/2014/main" id="{5D6753D6-1F49-771B-6591-2552710EBC86}"/>
              </a:ext>
            </a:extLst>
          </p:cNvPr>
          <p:cNvGrpSpPr/>
          <p:nvPr/>
        </p:nvGrpSpPr>
        <p:grpSpPr>
          <a:xfrm>
            <a:off x="5440680" y="1261872"/>
            <a:ext cx="6010249" cy="1554480"/>
            <a:chOff x="5440680" y="1261872"/>
            <a:chExt cx="6010249" cy="1554480"/>
          </a:xfrm>
        </p:grpSpPr>
        <p:grpSp>
          <p:nvGrpSpPr>
            <p:cNvPr id="16" name="组合 15">
              <a:extLst>
                <a:ext uri="{FF2B5EF4-FFF2-40B4-BE49-F238E27FC236}">
                  <a16:creationId xmlns:a16="http://schemas.microsoft.com/office/drawing/2014/main" id="{0ACF1472-8B00-AEE6-C165-10158E85726A}"/>
                </a:ext>
              </a:extLst>
            </p:cNvPr>
            <p:cNvGrpSpPr/>
            <p:nvPr/>
          </p:nvGrpSpPr>
          <p:grpSpPr>
            <a:xfrm>
              <a:off x="5440680" y="1261872"/>
              <a:ext cx="6010249" cy="1065889"/>
              <a:chOff x="1929384" y="4361688"/>
              <a:chExt cx="6010249" cy="1065889"/>
            </a:xfrm>
          </p:grpSpPr>
          <p:sp>
            <p:nvSpPr>
              <p:cNvPr id="17" name="椭圆 16">
                <a:extLst>
                  <a:ext uri="{FF2B5EF4-FFF2-40B4-BE49-F238E27FC236}">
                    <a16:creationId xmlns:a16="http://schemas.microsoft.com/office/drawing/2014/main" id="{E52A565F-C6C4-DB77-3002-32C188314A1F}"/>
                  </a:ext>
                </a:extLst>
              </p:cNvPr>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8" name="直接箭头连接符 17">
                <a:extLst>
                  <a:ext uri="{FF2B5EF4-FFF2-40B4-BE49-F238E27FC236}">
                    <a16:creationId xmlns:a16="http://schemas.microsoft.com/office/drawing/2014/main" id="{877784F2-E99C-BCDD-7C48-3CA2F21A9AF3}"/>
                  </a:ext>
                </a:extLst>
              </p:cNvPr>
              <p:cNvCxnSpPr>
                <a:cxnSpLocks/>
              </p:cNvCxnSpPr>
              <p:nvPr/>
            </p:nvCxnSpPr>
            <p:spPr>
              <a:xfrm flipH="1" flipV="1">
                <a:off x="4472254" y="4502967"/>
                <a:ext cx="484899" cy="6014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001B4AF-BBA3-39D6-7D4D-574200D920DF}"/>
                  </a:ext>
                </a:extLst>
              </p:cNvPr>
              <p:cNvSpPr txBox="1"/>
              <p:nvPr/>
            </p:nvSpPr>
            <p:spPr>
              <a:xfrm>
                <a:off x="5013960" y="4781246"/>
                <a:ext cx="29256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can create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user-define type.</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20" name="组合 19">
              <a:extLst>
                <a:ext uri="{FF2B5EF4-FFF2-40B4-BE49-F238E27FC236}">
                  <a16:creationId xmlns:a16="http://schemas.microsoft.com/office/drawing/2014/main" id="{F6629EB2-CBA2-7BA1-8C17-E104806920BC}"/>
                </a:ext>
              </a:extLst>
            </p:cNvPr>
            <p:cNvGrpSpPr/>
            <p:nvPr/>
          </p:nvGrpSpPr>
          <p:grpSpPr>
            <a:xfrm>
              <a:off x="5504688" y="1773936"/>
              <a:ext cx="2963761" cy="466344"/>
              <a:chOff x="2185416" y="4315968"/>
              <a:chExt cx="2963761" cy="466344"/>
            </a:xfrm>
          </p:grpSpPr>
          <p:sp>
            <p:nvSpPr>
              <p:cNvPr id="21" name="椭圆 20">
                <a:extLst>
                  <a:ext uri="{FF2B5EF4-FFF2-40B4-BE49-F238E27FC236}">
                    <a16:creationId xmlns:a16="http://schemas.microsoft.com/office/drawing/2014/main" id="{9685DA26-E484-B17E-CB74-39D2812F0425}"/>
                  </a:ext>
                </a:extLst>
              </p:cNvPr>
              <p:cNvSpPr/>
              <p:nvPr/>
            </p:nvSpPr>
            <p:spPr>
              <a:xfrm>
                <a:off x="2185416" y="4315968"/>
                <a:ext cx="2139696" cy="46634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3DE8680A-AAC9-B788-49BD-06DCB9295663}"/>
                  </a:ext>
                </a:extLst>
              </p:cNvPr>
              <p:cNvCxnSpPr>
                <a:cxnSpLocks/>
              </p:cNvCxnSpPr>
              <p:nvPr/>
            </p:nvCxnSpPr>
            <p:spPr>
              <a:xfrm flipH="1" flipV="1">
                <a:off x="4285488" y="4462272"/>
                <a:ext cx="863689" cy="868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55FCA9CD-A7BE-F323-A1C3-CB0C36C0D76B}"/>
                </a:ext>
              </a:extLst>
            </p:cNvPr>
            <p:cNvGrpSpPr/>
            <p:nvPr/>
          </p:nvGrpSpPr>
          <p:grpSpPr>
            <a:xfrm>
              <a:off x="5577840" y="2007108"/>
              <a:ext cx="3127248" cy="809244"/>
              <a:chOff x="1929384" y="3799332"/>
              <a:chExt cx="3127248" cy="809244"/>
            </a:xfrm>
          </p:grpSpPr>
          <p:sp>
            <p:nvSpPr>
              <p:cNvPr id="25" name="椭圆 24">
                <a:extLst>
                  <a:ext uri="{FF2B5EF4-FFF2-40B4-BE49-F238E27FC236}">
                    <a16:creationId xmlns:a16="http://schemas.microsoft.com/office/drawing/2014/main" id="{AE24404D-FA50-9DDB-B0AB-2D87C4664F3A}"/>
                  </a:ext>
                </a:extLst>
              </p:cNvPr>
              <p:cNvSpPr/>
              <p:nvPr/>
            </p:nvSpPr>
            <p:spPr>
              <a:xfrm>
                <a:off x="1929384" y="4316421"/>
                <a:ext cx="3127248"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6" name="直接箭头连接符 25">
                <a:extLst>
                  <a:ext uri="{FF2B5EF4-FFF2-40B4-BE49-F238E27FC236}">
                    <a16:creationId xmlns:a16="http://schemas.microsoft.com/office/drawing/2014/main" id="{40971CA2-8453-2C7E-A08C-233D5497AFCB}"/>
                  </a:ext>
                </a:extLst>
              </p:cNvPr>
              <p:cNvCxnSpPr>
                <a:cxnSpLocks/>
              </p:cNvCxnSpPr>
              <p:nvPr/>
            </p:nvCxnSpPr>
            <p:spPr>
              <a:xfrm flipH="1">
                <a:off x="4335094" y="3799332"/>
                <a:ext cx="484899" cy="5170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a:extLst>
              <a:ext uri="{FF2B5EF4-FFF2-40B4-BE49-F238E27FC236}">
                <a16:creationId xmlns:a16="http://schemas.microsoft.com/office/drawing/2014/main" id="{215C7A4C-B3BF-DFA5-79C9-BF23B57F9795}"/>
              </a:ext>
            </a:extLst>
          </p:cNvPr>
          <p:cNvGrpSpPr/>
          <p:nvPr/>
        </p:nvGrpSpPr>
        <p:grpSpPr>
          <a:xfrm>
            <a:off x="5871479" y="3930266"/>
            <a:ext cx="3516362" cy="1324486"/>
            <a:chOff x="5871479" y="3930266"/>
            <a:chExt cx="3516362" cy="1324486"/>
          </a:xfrm>
        </p:grpSpPr>
        <p:sp>
          <p:nvSpPr>
            <p:cNvPr id="37" name="椭圆 36">
              <a:extLst>
                <a:ext uri="{FF2B5EF4-FFF2-40B4-BE49-F238E27FC236}">
                  <a16:creationId xmlns:a16="http://schemas.microsoft.com/office/drawing/2014/main" id="{7E9A0109-F94D-637B-D0AA-0830C6603CEF}"/>
                </a:ext>
              </a:extLst>
            </p:cNvPr>
            <p:cNvSpPr/>
            <p:nvPr/>
          </p:nvSpPr>
          <p:spPr>
            <a:xfrm>
              <a:off x="5871479" y="393026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椭圆 39">
              <a:extLst>
                <a:ext uri="{FF2B5EF4-FFF2-40B4-BE49-F238E27FC236}">
                  <a16:creationId xmlns:a16="http://schemas.microsoft.com/office/drawing/2014/main" id="{BCBC1557-8847-1F2D-5F00-031222E9AADB}"/>
                </a:ext>
              </a:extLst>
            </p:cNvPr>
            <p:cNvSpPr/>
            <p:nvPr/>
          </p:nvSpPr>
          <p:spPr>
            <a:xfrm>
              <a:off x="5886719" y="444842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椭圆 40">
              <a:extLst>
                <a:ext uri="{FF2B5EF4-FFF2-40B4-BE49-F238E27FC236}">
                  <a16:creationId xmlns:a16="http://schemas.microsoft.com/office/drawing/2014/main" id="{724D3685-BCC1-D1F2-4FE0-27C48C8E34B4}"/>
                </a:ext>
              </a:extLst>
            </p:cNvPr>
            <p:cNvSpPr/>
            <p:nvPr/>
          </p:nvSpPr>
          <p:spPr>
            <a:xfrm>
              <a:off x="5923295" y="4969634"/>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2" name="矩形 41">
            <a:extLst>
              <a:ext uri="{FF2B5EF4-FFF2-40B4-BE49-F238E27FC236}">
                <a16:creationId xmlns:a16="http://schemas.microsoft.com/office/drawing/2014/main" id="{853C9447-24AB-2DA5-B304-CEECCC25E05B}"/>
              </a:ext>
            </a:extLst>
          </p:cNvPr>
          <p:cNvSpPr/>
          <p:nvPr/>
        </p:nvSpPr>
        <p:spPr>
          <a:xfrm>
            <a:off x="6009770" y="5497229"/>
            <a:ext cx="3033646" cy="8388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Shared pointer</a:t>
            </a:r>
          </a:p>
        </p:txBody>
      </p:sp>
      <p:sp>
        <p:nvSpPr>
          <p:cNvPr id="3" name="内容占位符 2"/>
          <p:cNvSpPr>
            <a:spLocks noGrp="1"/>
          </p:cNvSpPr>
          <p:nvPr>
            <p:ph idx="1"/>
          </p:nvPr>
        </p:nvSpPr>
        <p:spPr/>
        <p:txBody>
          <a:bodyPr>
            <a:normAutofit/>
          </a:bodyPr>
          <a:lstStyle/>
          <a:p>
            <a:r>
              <a:rPr lang="en-US" altLang="zh-CN" sz="2400" dirty="0"/>
              <a:t>More than one pointer can point to one object. </a:t>
            </a:r>
          </a:p>
          <a:p>
            <a:r>
              <a:rPr lang="en-US" altLang="zh-CN" sz="2400" dirty="0"/>
              <a:t>After you initialize a </a:t>
            </a:r>
            <a:r>
              <a:rPr lang="en-US" altLang="zh-CN" sz="2400" dirty="0" err="1"/>
              <a:t>shared_ptr</a:t>
            </a:r>
            <a:r>
              <a:rPr lang="en-US" altLang="zh-CN" sz="2400" dirty="0"/>
              <a:t>&lt;&gt;, you can copy it, pass it by value in function arguments, and assign it to other </a:t>
            </a:r>
            <a:r>
              <a:rPr lang="en-US" altLang="zh-CN" sz="2400" dirty="0" err="1"/>
              <a:t>shard_ptr</a:t>
            </a:r>
            <a:r>
              <a:rPr lang="en-US" altLang="zh-CN" sz="2400" dirty="0"/>
              <a:t>&lt;&gt; instances.</a:t>
            </a:r>
          </a:p>
          <a:p>
            <a:r>
              <a:rPr lang="en-US" altLang="zh-CN" sz="2400" dirty="0"/>
              <a:t>The shared pointer maintains a </a:t>
            </a:r>
            <a:r>
              <a:rPr lang="en-US" altLang="zh-CN" sz="2400" dirty="0" err="1"/>
              <a:t>Ref_count</a:t>
            </a:r>
            <a:r>
              <a:rPr lang="en-US" altLang="zh-CN" sz="2400" dirty="0"/>
              <a:t> that is a reference counter.</a:t>
            </a:r>
          </a:p>
          <a:p>
            <a:r>
              <a:rPr lang="en-US" altLang="zh-CN" sz="2400" dirty="0"/>
              <a:t>If the last pointer is released, the dynamic memory is released.</a:t>
            </a:r>
          </a:p>
          <a:p>
            <a:r>
              <a:rPr lang="en-US" altLang="zh-CN" sz="2400" dirty="0"/>
              <a:t>We can know the value of </a:t>
            </a:r>
            <a:r>
              <a:rPr lang="en-US" altLang="zh-CN" sz="2400" dirty="0" err="1"/>
              <a:t>Ref_count</a:t>
            </a:r>
            <a:r>
              <a:rPr lang="en-US" altLang="zh-CN" sz="2400" dirty="0"/>
              <a:t> by using the </a:t>
            </a:r>
            <a:r>
              <a:rPr lang="en-US" altLang="zh-CN" sz="2400" b="1" dirty="0" err="1"/>
              <a:t>use_count</a:t>
            </a:r>
            <a:r>
              <a:rPr lang="en-US" altLang="zh-CN" sz="2400" b="1" dirty="0"/>
              <a:t>() </a:t>
            </a:r>
            <a:r>
              <a:rPr lang="en-US" altLang="zh-CN" sz="2400" dirty="0"/>
              <a:t>function.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FABA06E-3D5A-C55A-EE86-8158BA9C3E38}"/>
              </a:ext>
            </a:extLst>
          </p:cNvPr>
          <p:cNvPicPr>
            <a:picLocks noChangeAspect="1"/>
          </p:cNvPicPr>
          <p:nvPr/>
        </p:nvPicPr>
        <p:blipFill>
          <a:blip r:embed="rId2"/>
          <a:stretch>
            <a:fillRect/>
          </a:stretch>
        </p:blipFill>
        <p:spPr>
          <a:xfrm>
            <a:off x="646133" y="1514058"/>
            <a:ext cx="4125468" cy="4292073"/>
          </a:xfrm>
          <a:prstGeom prst="rect">
            <a:avLst/>
          </a:prstGeom>
        </p:spPr>
      </p:pic>
      <p:pic>
        <p:nvPicPr>
          <p:cNvPr id="21" name="图片 20">
            <a:extLst>
              <a:ext uri="{FF2B5EF4-FFF2-40B4-BE49-F238E27FC236}">
                <a16:creationId xmlns:a16="http://schemas.microsoft.com/office/drawing/2014/main" id="{322A2CC0-2F30-9491-4E43-D851AB24EB53}"/>
              </a:ext>
            </a:extLst>
          </p:cNvPr>
          <p:cNvPicPr>
            <a:picLocks noChangeAspect="1"/>
          </p:cNvPicPr>
          <p:nvPr/>
        </p:nvPicPr>
        <p:blipFill>
          <a:blip r:embed="rId3"/>
          <a:stretch>
            <a:fillRect/>
          </a:stretch>
        </p:blipFill>
        <p:spPr>
          <a:xfrm>
            <a:off x="3832822" y="321120"/>
            <a:ext cx="4808258" cy="3307037"/>
          </a:xfrm>
          <a:prstGeom prst="rect">
            <a:avLst/>
          </a:prstGeom>
        </p:spPr>
      </p:pic>
      <p:grpSp>
        <p:nvGrpSpPr>
          <p:cNvPr id="7" name="组合 6">
            <a:extLst>
              <a:ext uri="{FF2B5EF4-FFF2-40B4-BE49-F238E27FC236}">
                <a16:creationId xmlns:a16="http://schemas.microsoft.com/office/drawing/2014/main" id="{DB8B26F6-603A-1C89-584C-91C85232D2DC}"/>
              </a:ext>
            </a:extLst>
          </p:cNvPr>
          <p:cNvGrpSpPr/>
          <p:nvPr/>
        </p:nvGrpSpPr>
        <p:grpSpPr>
          <a:xfrm>
            <a:off x="3858768" y="612648"/>
            <a:ext cx="7735041" cy="1417320"/>
            <a:chOff x="5440680" y="1271016"/>
            <a:chExt cx="7735041" cy="1417320"/>
          </a:xfrm>
        </p:grpSpPr>
        <p:grpSp>
          <p:nvGrpSpPr>
            <p:cNvPr id="8" name="组合 7">
              <a:extLst>
                <a:ext uri="{FF2B5EF4-FFF2-40B4-BE49-F238E27FC236}">
                  <a16:creationId xmlns:a16="http://schemas.microsoft.com/office/drawing/2014/main" id="{55027F3D-1B76-8955-29B1-0578B8399242}"/>
                </a:ext>
              </a:extLst>
            </p:cNvPr>
            <p:cNvGrpSpPr/>
            <p:nvPr/>
          </p:nvGrpSpPr>
          <p:grpSpPr>
            <a:xfrm>
              <a:off x="5440680" y="1271016"/>
              <a:ext cx="7735041" cy="1202710"/>
              <a:chOff x="1929384" y="4370832"/>
              <a:chExt cx="7735041" cy="1202710"/>
            </a:xfrm>
          </p:grpSpPr>
          <p:sp>
            <p:nvSpPr>
              <p:cNvPr id="15" name="椭圆 14">
                <a:extLst>
                  <a:ext uri="{FF2B5EF4-FFF2-40B4-BE49-F238E27FC236}">
                    <a16:creationId xmlns:a16="http://schemas.microsoft.com/office/drawing/2014/main" id="{A2773BAD-24CC-4FFE-D19D-E038641EDF1B}"/>
                  </a:ext>
                </a:extLst>
              </p:cNvPr>
              <p:cNvSpPr/>
              <p:nvPr/>
            </p:nvSpPr>
            <p:spPr>
              <a:xfrm>
                <a:off x="1929384" y="4370832"/>
                <a:ext cx="2528062" cy="2286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6" name="直接箭头连接符 15">
                <a:extLst>
                  <a:ext uri="{FF2B5EF4-FFF2-40B4-BE49-F238E27FC236}">
                    <a16:creationId xmlns:a16="http://schemas.microsoft.com/office/drawing/2014/main" id="{90C4C5F8-9432-FE5E-4C54-A328FE09689C}"/>
                  </a:ext>
                </a:extLst>
              </p:cNvPr>
              <p:cNvCxnSpPr>
                <a:cxnSpLocks/>
              </p:cNvCxnSpPr>
              <p:nvPr/>
            </p:nvCxnSpPr>
            <p:spPr>
              <a:xfrm flipH="1" flipV="1">
                <a:off x="4472254" y="4502967"/>
                <a:ext cx="746595" cy="4977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87531C1-38DB-570F-6ED3-48A91D31427D}"/>
                  </a:ext>
                </a:extLst>
              </p:cNvPr>
              <p:cNvSpPr txBox="1"/>
              <p:nvPr/>
            </p:nvSpPr>
            <p:spPr>
              <a:xfrm>
                <a:off x="5218849" y="4650212"/>
                <a:ext cx="444557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make_shared</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to create </a:t>
                </a:r>
                <a:r>
                  <a:rPr lang="en-US" altLang="zh-CN" dirty="0">
                    <a:solidFill>
                      <a:prstClr val="black"/>
                    </a:solidFill>
                    <a:latin typeface="Calibri"/>
                    <a:ea typeface="宋体" panose="02010600030101010101" pitchFamily="2" charset="-122"/>
                  </a:rPr>
                  <a:t>shared</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_</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make_shared</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recommended.</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88DB0721-1B86-BD39-131C-64A2BB2552A8}"/>
                </a:ext>
              </a:extLst>
            </p:cNvPr>
            <p:cNvGrpSpPr/>
            <p:nvPr/>
          </p:nvGrpSpPr>
          <p:grpSpPr>
            <a:xfrm>
              <a:off x="5504688" y="1773936"/>
              <a:ext cx="3225457" cy="398490"/>
              <a:chOff x="2185416" y="4315968"/>
              <a:chExt cx="3225457" cy="398490"/>
            </a:xfrm>
          </p:grpSpPr>
          <p:sp>
            <p:nvSpPr>
              <p:cNvPr id="13" name="椭圆 12">
                <a:extLst>
                  <a:ext uri="{FF2B5EF4-FFF2-40B4-BE49-F238E27FC236}">
                    <a16:creationId xmlns:a16="http://schemas.microsoft.com/office/drawing/2014/main" id="{793C7EF8-6998-88EE-62C3-5BAB98596A9F}"/>
                  </a:ext>
                </a:extLst>
              </p:cNvPr>
              <p:cNvSpPr/>
              <p:nvPr/>
            </p:nvSpPr>
            <p:spPr>
              <a:xfrm>
                <a:off x="2185416" y="4315968"/>
                <a:ext cx="2011680" cy="3984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4" name="直接箭头连接符 13">
                <a:extLst>
                  <a:ext uri="{FF2B5EF4-FFF2-40B4-BE49-F238E27FC236}">
                    <a16:creationId xmlns:a16="http://schemas.microsoft.com/office/drawing/2014/main" id="{EE06781E-AB32-BE45-5865-D50A6C4483CE}"/>
                  </a:ext>
                </a:extLst>
              </p:cNvPr>
              <p:cNvCxnSpPr>
                <a:cxnSpLocks/>
                <a:endCxn id="13" idx="6"/>
              </p:cNvCxnSpPr>
              <p:nvPr/>
            </p:nvCxnSpPr>
            <p:spPr>
              <a:xfrm flipH="1">
                <a:off x="4197096" y="4438525"/>
                <a:ext cx="1213777" cy="766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CF84DC0F-7628-51BF-A77E-A0DE33FBB032}"/>
                </a:ext>
              </a:extLst>
            </p:cNvPr>
            <p:cNvGrpSpPr/>
            <p:nvPr/>
          </p:nvGrpSpPr>
          <p:grpSpPr>
            <a:xfrm>
              <a:off x="5586984" y="1896493"/>
              <a:ext cx="3143161" cy="791843"/>
              <a:chOff x="1938528" y="3688717"/>
              <a:chExt cx="3143161" cy="791843"/>
            </a:xfrm>
          </p:grpSpPr>
          <p:sp>
            <p:nvSpPr>
              <p:cNvPr id="11" name="椭圆 10">
                <a:extLst>
                  <a:ext uri="{FF2B5EF4-FFF2-40B4-BE49-F238E27FC236}">
                    <a16:creationId xmlns:a16="http://schemas.microsoft.com/office/drawing/2014/main" id="{C0CABE9D-654C-E8C9-5DA4-1A59985C202C}"/>
                  </a:ext>
                </a:extLst>
              </p:cNvPr>
              <p:cNvSpPr/>
              <p:nvPr/>
            </p:nvSpPr>
            <p:spPr>
              <a:xfrm>
                <a:off x="1938528" y="4188405"/>
                <a:ext cx="2881465"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5A4D1CC0-DE23-7918-D3D7-06F4B00ADBFD}"/>
                  </a:ext>
                </a:extLst>
              </p:cNvPr>
              <p:cNvCxnSpPr>
                <a:cxnSpLocks/>
                <a:endCxn id="11" idx="7"/>
              </p:cNvCxnSpPr>
              <p:nvPr/>
            </p:nvCxnSpPr>
            <p:spPr>
              <a:xfrm flipH="1">
                <a:off x="4398012" y="3688717"/>
                <a:ext cx="683677" cy="5424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9" name="图片 18">
            <a:extLst>
              <a:ext uri="{FF2B5EF4-FFF2-40B4-BE49-F238E27FC236}">
                <a16:creationId xmlns:a16="http://schemas.microsoft.com/office/drawing/2014/main" id="{440FA9C5-F846-520A-F4CC-D7BD44843E73}"/>
              </a:ext>
            </a:extLst>
          </p:cNvPr>
          <p:cNvPicPr>
            <a:picLocks noChangeAspect="1"/>
          </p:cNvPicPr>
          <p:nvPr/>
        </p:nvPicPr>
        <p:blipFill>
          <a:blip r:embed="rId4"/>
          <a:stretch>
            <a:fillRect/>
          </a:stretch>
        </p:blipFill>
        <p:spPr>
          <a:xfrm>
            <a:off x="6386830" y="3690053"/>
            <a:ext cx="2846828" cy="2054182"/>
          </a:xfrm>
          <a:prstGeom prst="rect">
            <a:avLst/>
          </a:prstGeom>
        </p:spPr>
      </p:pic>
      <p:grpSp>
        <p:nvGrpSpPr>
          <p:cNvPr id="28" name="组合 27">
            <a:extLst>
              <a:ext uri="{FF2B5EF4-FFF2-40B4-BE49-F238E27FC236}">
                <a16:creationId xmlns:a16="http://schemas.microsoft.com/office/drawing/2014/main" id="{A4D08358-6A91-C0E2-2354-05A3B2ED5D8A}"/>
              </a:ext>
            </a:extLst>
          </p:cNvPr>
          <p:cNvGrpSpPr/>
          <p:nvPr/>
        </p:nvGrpSpPr>
        <p:grpSpPr>
          <a:xfrm>
            <a:off x="4069080" y="2274973"/>
            <a:ext cx="5164578" cy="2699362"/>
            <a:chOff x="4069080" y="2274973"/>
            <a:chExt cx="5164578" cy="2699362"/>
          </a:xfrm>
        </p:grpSpPr>
        <p:sp>
          <p:nvSpPr>
            <p:cNvPr id="24" name="矩形 23">
              <a:extLst>
                <a:ext uri="{FF2B5EF4-FFF2-40B4-BE49-F238E27FC236}">
                  <a16:creationId xmlns:a16="http://schemas.microsoft.com/office/drawing/2014/main" id="{2973C220-44E9-ABFD-2FF5-E0DF3647C665}"/>
                </a:ext>
              </a:extLst>
            </p:cNvPr>
            <p:cNvSpPr/>
            <p:nvPr/>
          </p:nvSpPr>
          <p:spPr>
            <a:xfrm>
              <a:off x="4069080" y="2274973"/>
              <a:ext cx="1865376" cy="18572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AC08E7A-328E-4A94-7C2E-0BDB4FCC71E1}"/>
                </a:ext>
              </a:extLst>
            </p:cNvPr>
            <p:cNvSpPr/>
            <p:nvPr/>
          </p:nvSpPr>
          <p:spPr>
            <a:xfrm>
              <a:off x="6361176" y="4777380"/>
              <a:ext cx="2872482" cy="19695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8B6565E0-E03F-120E-2364-3D239C672C0E}"/>
                </a:ext>
              </a:extLst>
            </p:cNvPr>
            <p:cNvCxnSpPr/>
            <p:nvPr/>
          </p:nvCxnSpPr>
          <p:spPr>
            <a:xfrm>
              <a:off x="5805171" y="2460695"/>
              <a:ext cx="1857501" cy="22850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31698E79-2FB9-EA84-9434-4E6191AC53F4}"/>
              </a:ext>
            </a:extLst>
          </p:cNvPr>
          <p:cNvGrpSpPr/>
          <p:nvPr/>
        </p:nvGrpSpPr>
        <p:grpSpPr>
          <a:xfrm>
            <a:off x="4047744" y="2747413"/>
            <a:ext cx="5173722" cy="2434186"/>
            <a:chOff x="4069080" y="2274973"/>
            <a:chExt cx="5173722" cy="2434186"/>
          </a:xfrm>
        </p:grpSpPr>
        <p:sp>
          <p:nvSpPr>
            <p:cNvPr id="30" name="矩形 29">
              <a:extLst>
                <a:ext uri="{FF2B5EF4-FFF2-40B4-BE49-F238E27FC236}">
                  <a16:creationId xmlns:a16="http://schemas.microsoft.com/office/drawing/2014/main" id="{85754BA0-1D60-E600-2A37-A209D3590D91}"/>
                </a:ext>
              </a:extLst>
            </p:cNvPr>
            <p:cNvSpPr/>
            <p:nvPr/>
          </p:nvSpPr>
          <p:spPr>
            <a:xfrm>
              <a:off x="4069080" y="2274973"/>
              <a:ext cx="862584" cy="1857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0A53899-E90D-6AC9-D428-A933315D8509}"/>
                </a:ext>
              </a:extLst>
            </p:cNvPr>
            <p:cNvSpPr/>
            <p:nvPr/>
          </p:nvSpPr>
          <p:spPr>
            <a:xfrm>
              <a:off x="6370320" y="4512204"/>
              <a:ext cx="2872482" cy="196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2" name="直接箭头连接符 31">
              <a:extLst>
                <a:ext uri="{FF2B5EF4-FFF2-40B4-BE49-F238E27FC236}">
                  <a16:creationId xmlns:a16="http://schemas.microsoft.com/office/drawing/2014/main" id="{1894BA72-CF74-A273-EA60-EFAB88FA1C6D}"/>
                </a:ext>
              </a:extLst>
            </p:cNvPr>
            <p:cNvCxnSpPr>
              <a:cxnSpLocks/>
            </p:cNvCxnSpPr>
            <p:nvPr/>
          </p:nvCxnSpPr>
          <p:spPr>
            <a:xfrm>
              <a:off x="4897756" y="2402269"/>
              <a:ext cx="1463420" cy="22276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56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6199" y="671272"/>
            <a:ext cx="9783620" cy="658765"/>
          </a:xfrm>
        </p:spPr>
        <p:txBody>
          <a:bodyPr/>
          <a:lstStyle/>
          <a:p>
            <a:pPr marL="0" indent="0">
              <a:buNone/>
            </a:pPr>
            <a:r>
              <a:rPr lang="en-US" altLang="zh-CN" dirty="0"/>
              <a:t>Does shared pointer always releases memory? Can we do this?</a:t>
            </a:r>
          </a:p>
        </p:txBody>
      </p:sp>
      <p:pic>
        <p:nvPicPr>
          <p:cNvPr id="4" name="图片 3"/>
          <p:cNvPicPr>
            <a:picLocks noChangeAspect="1"/>
          </p:cNvPicPr>
          <p:nvPr/>
        </p:nvPicPr>
        <p:blipFill>
          <a:blip r:embed="rId2"/>
          <a:stretch>
            <a:fillRect/>
          </a:stretch>
        </p:blipFill>
        <p:spPr>
          <a:xfrm>
            <a:off x="3834765" y="1371950"/>
            <a:ext cx="3462655" cy="53936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6" name="文本框 5">
            <a:extLst>
              <a:ext uri="{FF2B5EF4-FFF2-40B4-BE49-F238E27FC236}">
                <a16:creationId xmlns:a16="http://schemas.microsoft.com/office/drawing/2014/main" id="{0E03AA6F-63EA-06A4-E215-32BF342C09B6}"/>
              </a:ext>
            </a:extLst>
          </p:cNvPr>
          <p:cNvSpPr txBox="1"/>
          <p:nvPr/>
        </p:nvSpPr>
        <p:spPr>
          <a:xfrm>
            <a:off x="884425" y="1330800"/>
            <a:ext cx="5211575" cy="1938992"/>
          </a:xfrm>
          <a:prstGeom prst="rect">
            <a:avLst/>
          </a:prstGeom>
          <a:noFill/>
        </p:spPr>
        <p:txBody>
          <a:bodyPr wrap="square" rtlCol="0">
            <a:spAutoFit/>
          </a:bodyPr>
          <a:lstStyle/>
          <a:p>
            <a:r>
              <a:rPr lang="en-US" altLang="zh-CN" sz="2400" dirty="0"/>
              <a:t>1. Could the program be compiled successfully? Why? Modify the program until it passes the compilation. Then run the program. What will happen? Explain the result to the SA.</a:t>
            </a:r>
            <a:endParaRPr lang="zh-CN" altLang="en-US" sz="2400" dirty="0"/>
          </a:p>
        </p:txBody>
      </p:sp>
      <p:sp>
        <p:nvSpPr>
          <p:cNvPr id="8" name="文本框 7">
            <a:extLst>
              <a:ext uri="{FF2B5EF4-FFF2-40B4-BE49-F238E27FC236}">
                <a16:creationId xmlns:a16="http://schemas.microsoft.com/office/drawing/2014/main" id="{66FD7D47-2BFF-2284-DB91-CA27F639300A}"/>
              </a:ext>
            </a:extLst>
          </p:cNvPr>
          <p:cNvSpPr txBox="1"/>
          <p:nvPr/>
        </p:nvSpPr>
        <p:spPr>
          <a:xfrm>
            <a:off x="7035546" y="838357"/>
            <a:ext cx="3900678" cy="5755422"/>
          </a:xfrm>
          <a:prstGeom prst="rect">
            <a:avLst/>
          </a:prstGeom>
          <a:solidFill>
            <a:schemeClr val="bg2"/>
          </a:solidFill>
          <a:ln>
            <a:solidFill>
              <a:srgbClr val="0000CC"/>
            </a:solidFill>
          </a:ln>
        </p:spPr>
        <p:txBody>
          <a:bodyPr wrap="square">
            <a:spAutoFit/>
          </a:bodyPr>
          <a:lstStyle/>
          <a:p>
            <a:r>
              <a:rPr lang="en-US" altLang="zh-CN" sz="1600" b="0" dirty="0">
                <a:effectLst/>
              </a:rPr>
              <a:t>#include &lt;iostream&gt;</a:t>
            </a:r>
          </a:p>
          <a:p>
            <a:r>
              <a:rPr lang="en-US" altLang="zh-CN" sz="1600" b="0" dirty="0">
                <a:effectLst/>
              </a:rPr>
              <a:t>#include &lt;memory&gt;</a:t>
            </a:r>
          </a:p>
          <a:p>
            <a:br>
              <a:rPr lang="en-US" altLang="zh-CN" sz="1600" b="0" dirty="0">
                <a:effectLst/>
              </a:rPr>
            </a:br>
            <a:r>
              <a:rPr lang="en-US" altLang="zh-CN" sz="1600" b="0" dirty="0">
                <a:effectLst/>
              </a:rPr>
              <a:t>using namespace std;</a:t>
            </a:r>
          </a:p>
          <a:p>
            <a:br>
              <a:rPr lang="en-US" altLang="zh-CN" sz="1600" b="0" dirty="0">
                <a:effectLst/>
              </a:rPr>
            </a:br>
            <a:r>
              <a:rPr lang="en-US" altLang="zh-CN" sz="1600" b="0" dirty="0">
                <a:effectLst/>
              </a:rPr>
              <a:t>int main()</a:t>
            </a:r>
          </a:p>
          <a:p>
            <a:r>
              <a:rPr lang="en-US" altLang="zh-CN" sz="1600" b="0" dirty="0">
                <a:effectLst/>
              </a:rPr>
              <a:t>{</a:t>
            </a:r>
          </a:p>
          <a:p>
            <a:r>
              <a:rPr lang="en-US" altLang="zh-CN" sz="1600" b="0" dirty="0">
                <a:effectLst/>
              </a:rPr>
              <a:t>    double *</a:t>
            </a:r>
            <a:r>
              <a:rPr lang="en-US" altLang="zh-CN" sz="1600" b="0" dirty="0" err="1">
                <a:effectLst/>
              </a:rPr>
              <a:t>p_reg</a:t>
            </a:r>
            <a:r>
              <a:rPr lang="en-US" altLang="zh-CN" sz="1600" b="0" dirty="0">
                <a:effectLst/>
              </a:rPr>
              <a:t> = new double(5);</a:t>
            </a:r>
          </a:p>
          <a:p>
            <a:r>
              <a:rPr lang="en-US" altLang="zh-CN" sz="1600" b="0" dirty="0">
                <a:effectLst/>
              </a:rPr>
              <a:t>    </a:t>
            </a:r>
            <a:r>
              <a:rPr lang="en-US" altLang="zh-CN" sz="1600" b="0" dirty="0" err="1">
                <a:effectLst/>
              </a:rPr>
              <a:t>shared_ptr</a:t>
            </a:r>
            <a:r>
              <a:rPr lang="en-US" altLang="zh-CN" sz="1600" b="0" dirty="0">
                <a:effectLst/>
              </a:rPr>
              <a:t>&lt;double&gt; pd;</a:t>
            </a:r>
          </a:p>
          <a:p>
            <a:r>
              <a:rPr lang="en-US" altLang="zh-CN" sz="1600" b="0" dirty="0">
                <a:effectLst/>
              </a:rPr>
              <a:t>    pd = </a:t>
            </a:r>
            <a:r>
              <a:rPr lang="en-US" altLang="zh-CN" sz="1600" b="0" dirty="0" err="1">
                <a:effectLst/>
              </a:rPr>
              <a:t>p_reg</a:t>
            </a:r>
            <a:r>
              <a:rPr lang="en-US" altLang="zh-CN" sz="1600" b="0" dirty="0">
                <a:effectLst/>
              </a:rPr>
              <a:t>;     </a:t>
            </a:r>
          </a:p>
          <a:p>
            <a:r>
              <a:rPr lang="en-US" altLang="zh-CN" sz="1600" dirty="0"/>
              <a:t>    </a:t>
            </a:r>
            <a:r>
              <a:rPr lang="en-US" altLang="zh-CN" sz="1600" b="0" dirty="0">
                <a:effectLst/>
              </a:rPr>
              <a:t>pd = </a:t>
            </a:r>
            <a:r>
              <a:rPr lang="en-US" altLang="zh-CN" sz="1600" b="0" dirty="0" err="1">
                <a:effectLst/>
              </a:rPr>
              <a:t>shared_ptr</a:t>
            </a:r>
            <a:r>
              <a:rPr lang="en-US" altLang="zh-CN" sz="1600" b="0" dirty="0">
                <a:effectLst/>
              </a:rPr>
              <a:t>&lt;double&gt;(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"*pd = " &lt;&lt; *pd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 = </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pshred</a:t>
            </a:r>
            <a:r>
              <a:rPr lang="en-US" altLang="zh-CN" sz="1600" b="0" dirty="0">
                <a:effectLst/>
              </a:rPr>
              <a:t> = " &lt;&lt; *</a:t>
            </a:r>
            <a:r>
              <a:rPr lang="en-US" altLang="zh-CN" sz="1600" b="0" dirty="0" err="1">
                <a:effectLst/>
              </a:rPr>
              <a:t>pshared</a:t>
            </a:r>
            <a:r>
              <a:rPr lang="en-US" altLang="zh-CN" sz="1600" b="0" dirty="0">
                <a:effectLst/>
              </a:rPr>
              <a:t>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string str(“Hello World!");</a:t>
            </a:r>
          </a:p>
          <a:p>
            <a:r>
              <a:rPr lang="en-US" altLang="zh-CN" sz="1600" b="0" dirty="0">
                <a:effectLst/>
              </a:rPr>
              <a:t>    </a:t>
            </a:r>
            <a:r>
              <a:rPr lang="en-US" altLang="zh-CN" sz="1600" b="0" dirty="0" err="1">
                <a:effectLst/>
              </a:rPr>
              <a:t>shared_ptr</a:t>
            </a:r>
            <a:r>
              <a:rPr lang="en-US" altLang="zh-CN" sz="1600" b="0" dirty="0">
                <a:effectLst/>
              </a:rPr>
              <a:t>&lt;string&gt; </a:t>
            </a:r>
            <a:r>
              <a:rPr lang="en-US" altLang="zh-CN" sz="1600" b="0" dirty="0" err="1">
                <a:effectLst/>
              </a:rPr>
              <a:t>pstr</a:t>
            </a:r>
            <a:r>
              <a:rPr lang="en-US" altLang="zh-CN" sz="1600" b="0" dirty="0">
                <a:effectLst/>
              </a:rPr>
              <a:t>(&amp;str);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pstr</a:t>
            </a:r>
            <a:r>
              <a:rPr lang="en-US" altLang="zh-CN" sz="1600" b="0" dirty="0">
                <a:effectLst/>
              </a:rPr>
              <a:t> = " &lt;&lt; *</a:t>
            </a:r>
            <a:r>
              <a:rPr lang="en-US" altLang="zh-CN" sz="1600" b="0" dirty="0" err="1">
                <a:effectLst/>
              </a:rPr>
              <a:t>pstr</a:t>
            </a:r>
            <a:r>
              <a:rPr lang="en-US" altLang="zh-CN" sz="1600" b="0" dirty="0">
                <a:effectLst/>
              </a:rPr>
              <a:t>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return 0;</a:t>
            </a:r>
          </a:p>
          <a:p>
            <a:r>
              <a:rPr lang="en-US" altLang="zh-CN" sz="1600" b="0" dirty="0">
                <a:effectLst/>
              </a:rPr>
              <a:t>}</a:t>
            </a:r>
          </a:p>
        </p:txBody>
      </p:sp>
    </p:spTree>
    <p:extLst>
      <p:ext uri="{BB962C8B-B14F-4D97-AF65-F5344CB8AC3E}">
        <p14:creationId xmlns:p14="http://schemas.microsoft.com/office/powerpoint/2010/main" val="37990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3" name="内容占位符 2"/>
          <p:cNvSpPr>
            <a:spLocks noGrp="1"/>
          </p:cNvSpPr>
          <p:nvPr>
            <p:ph idx="1"/>
          </p:nvPr>
        </p:nvSpPr>
        <p:spPr>
          <a:xfrm>
            <a:off x="668279" y="1206920"/>
            <a:ext cx="11366701" cy="5020017"/>
          </a:xfrm>
        </p:spPr>
        <p:txBody>
          <a:bodyPr>
            <a:normAutofit fontScale="92500"/>
          </a:bodyPr>
          <a:lstStyle/>
          <a:p>
            <a:pPr marL="0" indent="0">
              <a:buNone/>
            </a:pPr>
            <a:r>
              <a:rPr lang="en-US" altLang="zh-CN" dirty="0"/>
              <a:t>2.</a:t>
            </a:r>
            <a:r>
              <a:rPr lang="en-US" altLang="zh-CN" sz="2800" dirty="0"/>
              <a:t> Create a class Matrix to describe a matrix. The element type is float. One  member of the class is </a:t>
            </a:r>
            <a:r>
              <a:rPr lang="en-US" altLang="zh-CN" sz="2800" dirty="0">
                <a:solidFill>
                  <a:srgbClr val="0000CC"/>
                </a:solidFill>
              </a:rPr>
              <a:t>a</a:t>
            </a:r>
            <a:r>
              <a:rPr lang="zh-CN" altLang="en-US" sz="2800" dirty="0">
                <a:solidFill>
                  <a:srgbClr val="0000CC"/>
                </a:solidFill>
              </a:rPr>
              <a:t> </a:t>
            </a:r>
            <a:r>
              <a:rPr lang="en-US" altLang="zh-CN" sz="2800" dirty="0">
                <a:solidFill>
                  <a:srgbClr val="0000CC"/>
                </a:solidFill>
              </a:rPr>
              <a:t>pointer(or</a:t>
            </a:r>
            <a:r>
              <a:rPr lang="zh-CN" altLang="en-US" sz="2800" dirty="0">
                <a:solidFill>
                  <a:srgbClr val="0000CC"/>
                </a:solidFill>
              </a:rPr>
              <a:t> </a:t>
            </a:r>
            <a:r>
              <a:rPr lang="en-US" altLang="zh-CN" sz="2800" dirty="0">
                <a:solidFill>
                  <a:srgbClr val="0000CC"/>
                </a:solidFill>
              </a:rPr>
              <a:t>a</a:t>
            </a:r>
            <a:r>
              <a:rPr lang="zh-CN" altLang="en-US" sz="2800" dirty="0">
                <a:solidFill>
                  <a:srgbClr val="0000CC"/>
                </a:solidFill>
              </a:rPr>
              <a:t> </a:t>
            </a:r>
            <a:r>
              <a:rPr lang="en-US" altLang="zh-CN" sz="2800" dirty="0">
                <a:solidFill>
                  <a:srgbClr val="0000CC"/>
                </a:solidFill>
              </a:rPr>
              <a:t>smart</a:t>
            </a:r>
            <a:r>
              <a:rPr lang="zh-CN" altLang="en-US" sz="2800" dirty="0">
                <a:solidFill>
                  <a:srgbClr val="0000CC"/>
                </a:solidFill>
              </a:rPr>
              <a:t> </a:t>
            </a:r>
            <a:r>
              <a:rPr lang="en-US" altLang="zh-CN" sz="2800" dirty="0">
                <a:solidFill>
                  <a:srgbClr val="0000CC"/>
                </a:solidFill>
              </a:rPr>
              <a:t>pointer) who points</a:t>
            </a:r>
            <a:r>
              <a:rPr lang="en-US" altLang="zh-CN" sz="2800" dirty="0"/>
              <a:t>  to the matrix data. </a:t>
            </a:r>
          </a:p>
          <a:p>
            <a:pPr marL="0" indent="0">
              <a:buNone/>
            </a:pPr>
            <a:r>
              <a:rPr lang="en-US" altLang="zh-CN" sz="2800" dirty="0"/>
              <a:t>The two matrices can share the same data through a copy constructor or a copy assignment.</a:t>
            </a:r>
          </a:p>
          <a:p>
            <a:pPr marL="0" indent="0">
              <a:buNone/>
            </a:pPr>
            <a:r>
              <a:rPr lang="en-US" altLang="zh-CN" sz="2800" dirty="0"/>
              <a:t>The following code can run smoothly without memory problems.</a:t>
            </a:r>
          </a:p>
          <a:p>
            <a:pPr marL="0" indent="0">
              <a:buNone/>
            </a:pPr>
            <a:endParaRPr lang="en-US" altLang="zh-CN" sz="1600" dirty="0">
              <a:latin typeface="Consolas" panose="020B0609020204030204" pitchFamily="49" charset="0"/>
            </a:endParaRPr>
          </a:p>
          <a:p>
            <a:pPr marL="685800" lvl="1" indent="0">
              <a:buNone/>
            </a:pPr>
            <a:r>
              <a:rPr lang="en-US" altLang="zh-CN" sz="2000" dirty="0">
                <a:effectLst/>
                <a:latin typeface="Consolas" panose="020B0609020204030204" pitchFamily="49" charset="0"/>
                <a:cs typeface="Consolas" panose="020B0609020204030204" pitchFamily="49" charset="0"/>
              </a:rPr>
              <a:t>class Matrix{...};</a:t>
            </a:r>
          </a:p>
          <a:p>
            <a:pPr marL="685800" lvl="1" indent="0">
              <a:buNone/>
            </a:pPr>
            <a:r>
              <a:rPr lang="en-US" altLang="zh-CN" sz="2000" dirty="0">
                <a:effectLst/>
                <a:latin typeface="Consolas" panose="020B0609020204030204" pitchFamily="49" charset="0"/>
                <a:cs typeface="Consolas" panose="020B0609020204030204" pitchFamily="49" charset="0"/>
              </a:rPr>
              <a:t>Matrix a(3,4);</a:t>
            </a:r>
          </a:p>
          <a:p>
            <a:pPr marL="685800" lvl="1" indent="0">
              <a:buNone/>
            </a:pPr>
            <a:r>
              <a:rPr lang="en-US" altLang="zh-CN" sz="2000" dirty="0">
                <a:effectLst/>
                <a:latin typeface="Consolas" panose="020B0609020204030204" pitchFamily="49" charset="0"/>
                <a:cs typeface="Consolas" panose="020B0609020204030204" pitchFamily="49" charset="0"/>
              </a:rPr>
              <a:t>Matrix b(3,4);</a:t>
            </a:r>
          </a:p>
          <a:p>
            <a:pPr marL="685800" lvl="1" indent="0">
              <a:buNone/>
            </a:pPr>
            <a:r>
              <a:rPr lang="en-US" altLang="zh-CN" sz="2000" dirty="0">
                <a:effectLst/>
                <a:latin typeface="Consolas" panose="020B0609020204030204" pitchFamily="49" charset="0"/>
                <a:cs typeface="Consolas" panose="020B0609020204030204" pitchFamily="49" charset="0"/>
              </a:rPr>
              <a:t>Matrix c = a + b;</a:t>
            </a:r>
          </a:p>
          <a:p>
            <a:pPr marL="685800" lvl="1" indent="0">
              <a:buNone/>
            </a:pPr>
            <a:r>
              <a:rPr lang="en-US" altLang="zh-CN" sz="2000" dirty="0">
                <a:effectLst/>
                <a:latin typeface="Consolas" panose="020B0609020204030204" pitchFamily="49" charset="0"/>
                <a:cs typeface="Consolas" panose="020B0609020204030204" pitchFamily="49" charset="0"/>
              </a:rPr>
              <a:t>Matrix d = a;</a:t>
            </a:r>
          </a:p>
          <a:p>
            <a:pPr marL="685800" lvl="1" indent="0">
              <a:buNone/>
            </a:pPr>
            <a:r>
              <a:rPr lang="en-US" altLang="zh-CN" sz="2000" dirty="0">
                <a:effectLst/>
                <a:latin typeface="Consolas" panose="020B0609020204030204" pitchFamily="49" charset="0"/>
                <a:cs typeface="Consolas" panose="020B0609020204030204" pitchFamily="49" charset="0"/>
              </a:rPr>
              <a:t>d = b;</a:t>
            </a:r>
            <a:endParaRPr lang="en-US" altLang="zh-CN" sz="1200" dirty="0">
              <a:effectLst/>
              <a:latin typeface="Consolas" panose="020B0609020204030204" pitchFamily="49" charset="0"/>
              <a:cs typeface="Consolas" panose="020B0609020204030204" pitchFamily="49" charset="0"/>
            </a:endParaRP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pic>
        <p:nvPicPr>
          <p:cNvPr id="8" name="图片 7">
            <a:extLst>
              <a:ext uri="{FF2B5EF4-FFF2-40B4-BE49-F238E27FC236}">
                <a16:creationId xmlns:a16="http://schemas.microsoft.com/office/drawing/2014/main" id="{EA944F30-6B74-AA96-2ABF-8D0740336EF6}"/>
              </a:ext>
            </a:extLst>
          </p:cNvPr>
          <p:cNvPicPr>
            <a:picLocks noChangeAspect="1"/>
          </p:cNvPicPr>
          <p:nvPr/>
        </p:nvPicPr>
        <p:blipFill>
          <a:blip r:embed="rId2"/>
          <a:stretch>
            <a:fillRect/>
          </a:stretch>
        </p:blipFill>
        <p:spPr>
          <a:xfrm>
            <a:off x="5898550" y="3330180"/>
            <a:ext cx="1893154" cy="3449171"/>
          </a:xfrm>
          <a:prstGeom prst="rect">
            <a:avLst/>
          </a:prstGeom>
        </p:spPr>
      </p:pic>
    </p:spTree>
    <p:extLst>
      <p:ext uri="{BB962C8B-B14F-4D97-AF65-F5344CB8AC3E}">
        <p14:creationId xmlns:p14="http://schemas.microsoft.com/office/powerpoint/2010/main" val="54132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Dynamic memory in classes</a:t>
            </a:r>
          </a:p>
        </p:txBody>
      </p:sp>
      <p:sp>
        <p:nvSpPr>
          <p:cNvPr id="3" name="内容占位符 2"/>
          <p:cNvSpPr>
            <a:spLocks noGrp="1"/>
          </p:cNvSpPr>
          <p:nvPr>
            <p:ph idx="1"/>
          </p:nvPr>
        </p:nvSpPr>
        <p:spPr>
          <a:xfrm>
            <a:off x="838200" y="1676618"/>
            <a:ext cx="11053879" cy="2387382"/>
          </a:xfrm>
        </p:spPr>
        <p:txBody>
          <a:bodyPr/>
          <a:lstStyle/>
          <a:p>
            <a:pPr marL="285750" indent="-285750">
              <a:buFont typeface="Arial" panose="020B0604020202020204" pitchFamily="34" charset="0"/>
              <a:buChar char="•"/>
            </a:pPr>
            <a:r>
              <a:rPr lang="en-US" altLang="zh-CN" dirty="0">
                <a:sym typeface="+mn-ea"/>
              </a:rPr>
              <a:t>Constructor, destructor, copy constructor and assignment operator</a:t>
            </a:r>
          </a:p>
          <a:p>
            <a:pPr marL="285750" indent="-285750">
              <a:buFont typeface="Arial" panose="020B0604020202020204" pitchFamily="34" charset="0"/>
              <a:buChar char="•"/>
            </a:pPr>
            <a:r>
              <a:rPr lang="en-US" altLang="zh-CN" dirty="0">
                <a:sym typeface="+mn-ea"/>
              </a:rPr>
              <a:t>Smart pointers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a:extLst>
              <a:ext uri="{FF2B5EF4-FFF2-40B4-BE49-F238E27FC236}">
                <a16:creationId xmlns:a16="http://schemas.microsoft.com/office/drawing/2014/main" id="{3B06219F-0D77-1C7B-A764-B8CA0646B2E7}"/>
              </a:ext>
            </a:extLst>
          </p:cNvPr>
          <p:cNvSpPr txBox="1"/>
          <p:nvPr/>
        </p:nvSpPr>
        <p:spPr>
          <a:xfrm>
            <a:off x="518648" y="4290059"/>
            <a:ext cx="11217558" cy="830997"/>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hard copy(deep copy) and another is soft copy(shallow copy).</a:t>
            </a:r>
            <a:endParaRPr lang="zh-CN" altLang="zh-CN"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6F5C86-8FD4-C879-607D-FC94F4085D33}"/>
              </a:ext>
            </a:extLst>
          </p:cNvPr>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a:extLst>
              <a:ext uri="{FF2B5EF4-FFF2-40B4-BE49-F238E27FC236}">
                <a16:creationId xmlns:a16="http://schemas.microsoft.com/office/drawing/2014/main" id="{BECC18DE-BE9D-9BDA-1780-04080B58EC19}"/>
              </a:ext>
            </a:extLst>
          </p:cNvPr>
          <p:cNvGrpSpPr/>
          <p:nvPr/>
        </p:nvGrpSpPr>
        <p:grpSpPr>
          <a:xfrm>
            <a:off x="1318608" y="3668180"/>
            <a:ext cx="10137151" cy="821114"/>
            <a:chOff x="1318608" y="3668180"/>
            <a:chExt cx="10137151" cy="821114"/>
          </a:xfrm>
        </p:grpSpPr>
        <p:sp>
          <p:nvSpPr>
            <p:cNvPr id="6" name="矩形 5">
              <a:extLst>
                <a:ext uri="{FF2B5EF4-FFF2-40B4-BE49-F238E27FC236}">
                  <a16:creationId xmlns:a16="http://schemas.microsoft.com/office/drawing/2014/main" id="{B868F367-AF08-8830-ECA0-88887B8A5C87}"/>
                </a:ext>
              </a:extLst>
            </p:cNvPr>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a:extLst>
                <a:ext uri="{FF2B5EF4-FFF2-40B4-BE49-F238E27FC236}">
                  <a16:creationId xmlns:a16="http://schemas.microsoft.com/office/drawing/2014/main" id="{CD822B66-9750-1112-0CEA-600B175B8EFB}"/>
                </a:ext>
              </a:extLst>
            </p:cNvPr>
            <p:cNvCxnSpPr>
              <a:cxnSpLocks/>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AE62E4-BA52-150D-B85D-1A0B4C6486EB}"/>
                </a:ext>
              </a:extLst>
            </p:cNvPr>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a:extLst>
              <a:ext uri="{FF2B5EF4-FFF2-40B4-BE49-F238E27FC236}">
                <a16:creationId xmlns:a16="http://schemas.microsoft.com/office/drawing/2014/main" id="{44B57ADD-1669-B956-BBA7-E97F48D268DE}"/>
              </a:ext>
            </a:extLst>
          </p:cNvPr>
          <p:cNvGrpSpPr/>
          <p:nvPr/>
        </p:nvGrpSpPr>
        <p:grpSpPr>
          <a:xfrm>
            <a:off x="1369412" y="4476351"/>
            <a:ext cx="10604362" cy="738545"/>
            <a:chOff x="1244720" y="3695890"/>
            <a:chExt cx="10604362" cy="738545"/>
          </a:xfrm>
        </p:grpSpPr>
        <p:sp>
          <p:nvSpPr>
            <p:cNvPr id="12" name="矩形 11">
              <a:extLst>
                <a:ext uri="{FF2B5EF4-FFF2-40B4-BE49-F238E27FC236}">
                  <a16:creationId xmlns:a16="http://schemas.microsoft.com/office/drawing/2014/main" id="{C9C30739-A47C-8B52-33A6-FC890E9EDD02}"/>
                </a:ext>
              </a:extLst>
            </p:cNvPr>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a:extLst>
                <a:ext uri="{FF2B5EF4-FFF2-40B4-BE49-F238E27FC236}">
                  <a16:creationId xmlns:a16="http://schemas.microsoft.com/office/drawing/2014/main" id="{E2155856-731A-D79C-C940-978E398D14DF}"/>
                </a:ext>
              </a:extLst>
            </p:cNvPr>
            <p:cNvCxnSpPr>
              <a:cxnSpLocks/>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1B3D923-5A19-68DF-6551-3C11854A9237}"/>
                </a:ext>
              </a:extLst>
            </p:cNvPr>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a:extLst>
              <a:ext uri="{FF2B5EF4-FFF2-40B4-BE49-F238E27FC236}">
                <a16:creationId xmlns:a16="http://schemas.microsoft.com/office/drawing/2014/main" id="{0E621F60-65EC-447C-E11C-DF07D490897B}"/>
              </a:ext>
            </a:extLst>
          </p:cNvPr>
          <p:cNvGrpSpPr/>
          <p:nvPr/>
        </p:nvGrpSpPr>
        <p:grpSpPr>
          <a:xfrm>
            <a:off x="920581" y="5544897"/>
            <a:ext cx="7157556" cy="1121203"/>
            <a:chOff x="1272428" y="3501930"/>
            <a:chExt cx="7157556" cy="1121203"/>
          </a:xfrm>
        </p:grpSpPr>
        <p:sp>
          <p:nvSpPr>
            <p:cNvPr id="19" name="矩形 18">
              <a:extLst>
                <a:ext uri="{FF2B5EF4-FFF2-40B4-BE49-F238E27FC236}">
                  <a16:creationId xmlns:a16="http://schemas.microsoft.com/office/drawing/2014/main" id="{0C970871-DB57-91B7-CDAA-606FEDCFBE26}"/>
                </a:ext>
              </a:extLst>
            </p:cNvPr>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a:extLst>
                <a:ext uri="{FF2B5EF4-FFF2-40B4-BE49-F238E27FC236}">
                  <a16:creationId xmlns:a16="http://schemas.microsoft.com/office/drawing/2014/main" id="{72B8D355-34A8-4E4E-4157-E59F01A78C7B}"/>
                </a:ext>
              </a:extLst>
            </p:cNvPr>
            <p:cNvCxnSpPr>
              <a:cxnSpLocks/>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68E70DB-7AC6-F1A1-39F9-C6FDB6D12CE1}"/>
                </a:ext>
              </a:extLst>
            </p:cNvPr>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a:extLst>
              <a:ext uri="{FF2B5EF4-FFF2-40B4-BE49-F238E27FC236}">
                <a16:creationId xmlns:a16="http://schemas.microsoft.com/office/drawing/2014/main" id="{F56192BA-D001-8CEB-60C0-56BC33985F56}"/>
              </a:ext>
            </a:extLst>
          </p:cNvPr>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a:extLst>
              <a:ext uri="{FF2B5EF4-FFF2-40B4-BE49-F238E27FC236}">
                <a16:creationId xmlns:a16="http://schemas.microsoft.com/office/drawing/2014/main" id="{462F82E7-B7D2-5808-4429-DE526A8F368E}"/>
              </a:ext>
            </a:extLst>
          </p:cNvPr>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a:extLst>
              <a:ext uri="{FF2B5EF4-FFF2-40B4-BE49-F238E27FC236}">
                <a16:creationId xmlns:a16="http://schemas.microsoft.com/office/drawing/2014/main" id="{CAA98FCD-BFAE-C90A-2950-BE0D88CD1920}"/>
              </a:ext>
            </a:extLst>
          </p:cNvPr>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a:extLst>
              <a:ext uri="{FF2B5EF4-FFF2-40B4-BE49-F238E27FC236}">
                <a16:creationId xmlns:a16="http://schemas.microsoft.com/office/drawing/2014/main" id="{FFFD822B-AF29-B878-3464-DAB2CC250E66}"/>
              </a:ext>
            </a:extLst>
          </p:cNvPr>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7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2A101-3DAD-AF6F-6205-A9EEC4C90546}"/>
              </a:ext>
            </a:extLst>
          </p:cNvPr>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a:extLst>
              <a:ext uri="{FF2B5EF4-FFF2-40B4-BE49-F238E27FC236}">
                <a16:creationId xmlns:a16="http://schemas.microsoft.com/office/drawing/2014/main" id="{11EBF146-B8F1-839B-18D8-E72DF403E447}"/>
              </a:ext>
            </a:extLst>
          </p:cNvPr>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a:extLst>
              <a:ext uri="{FF2B5EF4-FFF2-40B4-BE49-F238E27FC236}">
                <a16:creationId xmlns:a16="http://schemas.microsoft.com/office/drawing/2014/main" id="{09F34E45-F911-6925-0396-1E30414B356D}"/>
              </a:ext>
            </a:extLst>
          </p:cNvPr>
          <p:cNvGrpSpPr/>
          <p:nvPr/>
        </p:nvGrpSpPr>
        <p:grpSpPr>
          <a:xfrm>
            <a:off x="475271" y="1043705"/>
            <a:ext cx="4549669" cy="5284938"/>
            <a:chOff x="475271" y="748145"/>
            <a:chExt cx="4549669" cy="5284938"/>
          </a:xfrm>
        </p:grpSpPr>
        <p:pic>
          <p:nvPicPr>
            <p:cNvPr id="8" name="图片 7">
              <a:extLst>
                <a:ext uri="{FF2B5EF4-FFF2-40B4-BE49-F238E27FC236}">
                  <a16:creationId xmlns:a16="http://schemas.microsoft.com/office/drawing/2014/main" id="{F703C11C-5AF2-571C-4393-419ADE71309F}"/>
                </a:ext>
              </a:extLst>
            </p:cNvPr>
            <p:cNvPicPr>
              <a:picLocks noChangeAspect="1"/>
            </p:cNvPicPr>
            <p:nvPr/>
          </p:nvPicPr>
          <p:blipFill>
            <a:blip r:embed="rId3"/>
            <a:stretch>
              <a:fillRect/>
            </a:stretch>
          </p:blipFill>
          <p:spPr>
            <a:xfrm>
              <a:off x="475271" y="748145"/>
              <a:ext cx="4549669" cy="5033818"/>
            </a:xfrm>
            <a:prstGeom prst="rect">
              <a:avLst/>
            </a:prstGeom>
          </p:spPr>
        </p:pic>
        <p:pic>
          <p:nvPicPr>
            <p:cNvPr id="10" name="图片 9">
              <a:extLst>
                <a:ext uri="{FF2B5EF4-FFF2-40B4-BE49-F238E27FC236}">
                  <a16:creationId xmlns:a16="http://schemas.microsoft.com/office/drawing/2014/main" id="{BADB3365-AAF4-3D07-5ECA-35CB4395D79B}"/>
                </a:ext>
              </a:extLst>
            </p:cNvPr>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a:extLst>
              <a:ext uri="{FF2B5EF4-FFF2-40B4-BE49-F238E27FC236}">
                <a16:creationId xmlns:a16="http://schemas.microsoft.com/office/drawing/2014/main" id="{697FAAD3-0519-983E-AE20-2635EECBDAFE}"/>
              </a:ext>
            </a:extLst>
          </p:cNvPr>
          <p:cNvGrpSpPr/>
          <p:nvPr/>
        </p:nvGrpSpPr>
        <p:grpSpPr>
          <a:xfrm>
            <a:off x="775855" y="1860369"/>
            <a:ext cx="5292795" cy="923330"/>
            <a:chOff x="775855" y="1860369"/>
            <a:chExt cx="5292795" cy="923330"/>
          </a:xfrm>
        </p:grpSpPr>
        <p:sp>
          <p:nvSpPr>
            <p:cNvPr id="13" name="文本框 12">
              <a:extLst>
                <a:ext uri="{FF2B5EF4-FFF2-40B4-BE49-F238E27FC236}">
                  <a16:creationId xmlns:a16="http://schemas.microsoft.com/office/drawing/2014/main" id="{0CFD260A-1595-7F71-9AFB-C76D672B5816}"/>
                </a:ext>
              </a:extLst>
            </p:cNvPr>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a:extLst>
                <a:ext uri="{FF2B5EF4-FFF2-40B4-BE49-F238E27FC236}">
                  <a16:creationId xmlns:a16="http://schemas.microsoft.com/office/drawing/2014/main" id="{14D34A75-1A91-F54A-E3DA-D84DEF3054A1}"/>
                </a:ext>
              </a:extLst>
            </p:cNvPr>
            <p:cNvGrpSpPr/>
            <p:nvPr/>
          </p:nvGrpSpPr>
          <p:grpSpPr>
            <a:xfrm>
              <a:off x="775855" y="2225964"/>
              <a:ext cx="1344294" cy="498763"/>
              <a:chOff x="1496287" y="3482108"/>
              <a:chExt cx="1344294" cy="498763"/>
            </a:xfrm>
          </p:grpSpPr>
          <p:sp>
            <p:nvSpPr>
              <p:cNvPr id="15" name="矩形 14">
                <a:extLst>
                  <a:ext uri="{FF2B5EF4-FFF2-40B4-BE49-F238E27FC236}">
                    <a16:creationId xmlns:a16="http://schemas.microsoft.com/office/drawing/2014/main" id="{F2D6302D-F556-E00F-F332-3C0D7A64760D}"/>
                  </a:ext>
                </a:extLst>
              </p:cNvPr>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a:extLst>
                  <a:ext uri="{FF2B5EF4-FFF2-40B4-BE49-F238E27FC236}">
                    <a16:creationId xmlns:a16="http://schemas.microsoft.com/office/drawing/2014/main" id="{9F20061B-9E7E-CCEC-39A2-15C4B7929B26}"/>
                  </a:ext>
                </a:extLst>
              </p:cNvPr>
              <p:cNvCxnSpPr>
                <a:cxnSpLocks/>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23964AFC-933F-34D4-9604-AB3249BC0AF8}"/>
              </a:ext>
            </a:extLst>
          </p:cNvPr>
          <p:cNvGrpSpPr/>
          <p:nvPr/>
        </p:nvGrpSpPr>
        <p:grpSpPr>
          <a:xfrm>
            <a:off x="1050756" y="3252548"/>
            <a:ext cx="10734843" cy="821114"/>
            <a:chOff x="1318608" y="3668180"/>
            <a:chExt cx="10734843" cy="821114"/>
          </a:xfrm>
        </p:grpSpPr>
        <p:sp>
          <p:nvSpPr>
            <p:cNvPr id="26" name="矩形 25">
              <a:extLst>
                <a:ext uri="{FF2B5EF4-FFF2-40B4-BE49-F238E27FC236}">
                  <a16:creationId xmlns:a16="http://schemas.microsoft.com/office/drawing/2014/main" id="{57C61B08-0FFF-C9D0-32C3-FE850CE4374F}"/>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a:extLst>
                <a:ext uri="{FF2B5EF4-FFF2-40B4-BE49-F238E27FC236}">
                  <a16:creationId xmlns:a16="http://schemas.microsoft.com/office/drawing/2014/main" id="{49BB23A4-2645-2301-B43A-01F202B7F634}"/>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51AE322-F95D-8878-3BFB-509AD2A9F22D}"/>
                </a:ext>
              </a:extLst>
            </p:cNvPr>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a:extLst>
              <a:ext uri="{FF2B5EF4-FFF2-40B4-BE49-F238E27FC236}">
                <a16:creationId xmlns:a16="http://schemas.microsoft.com/office/drawing/2014/main" id="{945F4DE9-538E-5C2B-9494-2749131567AD}"/>
              </a:ext>
            </a:extLst>
          </p:cNvPr>
          <p:cNvGrpSpPr/>
          <p:nvPr/>
        </p:nvGrpSpPr>
        <p:grpSpPr>
          <a:xfrm>
            <a:off x="1027666" y="3802107"/>
            <a:ext cx="10734843" cy="1227420"/>
            <a:chOff x="1318608" y="3668180"/>
            <a:chExt cx="10734843" cy="1227420"/>
          </a:xfrm>
        </p:grpSpPr>
        <p:sp>
          <p:nvSpPr>
            <p:cNvPr id="32" name="矩形 31">
              <a:extLst>
                <a:ext uri="{FF2B5EF4-FFF2-40B4-BE49-F238E27FC236}">
                  <a16:creationId xmlns:a16="http://schemas.microsoft.com/office/drawing/2014/main" id="{E863542C-14E4-CE78-229E-00782FDF98F4}"/>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a:extLst>
                <a:ext uri="{FF2B5EF4-FFF2-40B4-BE49-F238E27FC236}">
                  <a16:creationId xmlns:a16="http://schemas.microsoft.com/office/drawing/2014/main" id="{28D02DF0-E180-B9D7-FE1A-22D49ECEACE9}"/>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DA332EC-55AA-8BF2-9881-368D1E5A4297}"/>
                </a:ext>
              </a:extLst>
            </p:cNvPr>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a:extLst>
              <a:ext uri="{FF2B5EF4-FFF2-40B4-BE49-F238E27FC236}">
                <a16:creationId xmlns:a16="http://schemas.microsoft.com/office/drawing/2014/main" id="{7A183538-4853-41B6-C3BA-3E409788582A}"/>
              </a:ext>
            </a:extLst>
          </p:cNvPr>
          <p:cNvGrpSpPr/>
          <p:nvPr/>
        </p:nvGrpSpPr>
        <p:grpSpPr>
          <a:xfrm>
            <a:off x="1032285" y="4933567"/>
            <a:ext cx="9015336" cy="1684759"/>
            <a:chOff x="1318608" y="3668180"/>
            <a:chExt cx="9015336" cy="1684759"/>
          </a:xfrm>
        </p:grpSpPr>
        <p:sp>
          <p:nvSpPr>
            <p:cNvPr id="36" name="矩形 35">
              <a:extLst>
                <a:ext uri="{FF2B5EF4-FFF2-40B4-BE49-F238E27FC236}">
                  <a16:creationId xmlns:a16="http://schemas.microsoft.com/office/drawing/2014/main" id="{3890A2EB-17CF-90CB-CF91-AB9DC9EB79D5}"/>
                </a:ext>
              </a:extLst>
            </p:cNvPr>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a:extLst>
                <a:ext uri="{FF2B5EF4-FFF2-40B4-BE49-F238E27FC236}">
                  <a16:creationId xmlns:a16="http://schemas.microsoft.com/office/drawing/2014/main" id="{748B362A-066E-9670-9E4A-6E342F30537A}"/>
                </a:ext>
              </a:extLst>
            </p:cNvPr>
            <p:cNvCxnSpPr>
              <a:cxnSpLocks/>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D42BBA8-D14F-E4EA-F25C-2A3EA279C1ED}"/>
                </a:ext>
              </a:extLst>
            </p:cNvPr>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a:extLst>
              <a:ext uri="{FF2B5EF4-FFF2-40B4-BE49-F238E27FC236}">
                <a16:creationId xmlns:a16="http://schemas.microsoft.com/office/drawing/2014/main" id="{82DB3B31-2FA2-3A69-2CF5-12818BBC347E}"/>
              </a:ext>
            </a:extLst>
          </p:cNvPr>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Tree>
    <p:extLst>
      <p:ext uri="{BB962C8B-B14F-4D97-AF65-F5344CB8AC3E}">
        <p14:creationId xmlns:p14="http://schemas.microsoft.com/office/powerpoint/2010/main" val="2797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1FEA88-B645-FFA7-E51A-84ACD1EB4C27}"/>
              </a:ext>
            </a:extLst>
          </p:cNvPr>
          <p:cNvPicPr>
            <a:picLocks noChangeAspect="1"/>
          </p:cNvPicPr>
          <p:nvPr/>
        </p:nvPicPr>
        <p:blipFill>
          <a:blip r:embed="rId2"/>
          <a:stretch>
            <a:fillRect/>
          </a:stretch>
        </p:blipFill>
        <p:spPr>
          <a:xfrm>
            <a:off x="541097" y="1329197"/>
            <a:ext cx="10961274" cy="4668050"/>
          </a:xfrm>
          <a:prstGeom prst="rect">
            <a:avLst/>
          </a:prstGeom>
        </p:spPr>
      </p:pic>
      <p:grpSp>
        <p:nvGrpSpPr>
          <p:cNvPr id="6" name="组合 5">
            <a:extLst>
              <a:ext uri="{FF2B5EF4-FFF2-40B4-BE49-F238E27FC236}">
                <a16:creationId xmlns:a16="http://schemas.microsoft.com/office/drawing/2014/main" id="{92AF43FE-1230-789D-3083-2020B9ABC52E}"/>
              </a:ext>
            </a:extLst>
          </p:cNvPr>
          <p:cNvGrpSpPr/>
          <p:nvPr/>
        </p:nvGrpSpPr>
        <p:grpSpPr>
          <a:xfrm>
            <a:off x="863384" y="2286866"/>
            <a:ext cx="7059628" cy="775981"/>
            <a:chOff x="775855" y="1906105"/>
            <a:chExt cx="7177717" cy="788961"/>
          </a:xfrm>
        </p:grpSpPr>
        <p:sp>
          <p:nvSpPr>
            <p:cNvPr id="7" name="文本框 6">
              <a:extLst>
                <a:ext uri="{FF2B5EF4-FFF2-40B4-BE49-F238E27FC236}">
                  <a16:creationId xmlns:a16="http://schemas.microsoft.com/office/drawing/2014/main" id="{FD4BC671-A268-397B-2836-84FF6A7DD4BB}"/>
                </a:ext>
              </a:extLst>
            </p:cNvPr>
            <p:cNvSpPr txBox="1"/>
            <p:nvPr/>
          </p:nvSpPr>
          <p:spPr>
            <a:xfrm>
              <a:off x="3853901" y="1906105"/>
              <a:ext cx="4099671" cy="377857"/>
            </a:xfrm>
            <a:prstGeom prst="rect">
              <a:avLst/>
            </a:prstGeom>
            <a:noFill/>
          </p:spPr>
          <p:txBody>
            <a:bodyPr wrap="square">
              <a:spAutoFit/>
            </a:bodyPr>
            <a:lstStyle/>
            <a:p>
              <a:r>
                <a:rPr lang="en-US" altLang="zh-CN" sz="1815" dirty="0"/>
                <a:t>Define a smart pointer as a data member</a:t>
              </a:r>
              <a:endParaRPr lang="zh-CN" altLang="en-US" sz="1815" dirty="0"/>
            </a:p>
          </p:txBody>
        </p:sp>
        <p:grpSp>
          <p:nvGrpSpPr>
            <p:cNvPr id="8" name="组合 7">
              <a:extLst>
                <a:ext uri="{FF2B5EF4-FFF2-40B4-BE49-F238E27FC236}">
                  <a16:creationId xmlns:a16="http://schemas.microsoft.com/office/drawing/2014/main" id="{96C3CEF4-7241-CD2C-052E-5172FB661E06}"/>
                </a:ext>
              </a:extLst>
            </p:cNvPr>
            <p:cNvGrpSpPr/>
            <p:nvPr/>
          </p:nvGrpSpPr>
          <p:grpSpPr>
            <a:xfrm>
              <a:off x="775855" y="2225964"/>
              <a:ext cx="3858354" cy="469102"/>
              <a:chOff x="1496287" y="3482108"/>
              <a:chExt cx="3858354" cy="469102"/>
            </a:xfrm>
          </p:grpSpPr>
          <p:sp>
            <p:nvSpPr>
              <p:cNvPr id="9" name="矩形 8">
                <a:extLst>
                  <a:ext uri="{FF2B5EF4-FFF2-40B4-BE49-F238E27FC236}">
                    <a16:creationId xmlns:a16="http://schemas.microsoft.com/office/drawing/2014/main" id="{B754CD42-87EA-2590-3406-3246CE9AEEDD}"/>
                  </a:ext>
                </a:extLst>
              </p:cNvPr>
              <p:cNvSpPr/>
              <p:nvPr/>
            </p:nvSpPr>
            <p:spPr>
              <a:xfrm>
                <a:off x="1496287" y="3664883"/>
                <a:ext cx="3858354" cy="286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8">
                  <a:solidFill>
                    <a:prstClr val="white"/>
                  </a:solidFill>
                </a:endParaRPr>
              </a:p>
            </p:txBody>
          </p:sp>
          <p:cxnSp>
            <p:nvCxnSpPr>
              <p:cNvPr id="10" name="直接箭头连接符 9">
                <a:extLst>
                  <a:ext uri="{FF2B5EF4-FFF2-40B4-BE49-F238E27FC236}">
                    <a16:creationId xmlns:a16="http://schemas.microsoft.com/office/drawing/2014/main" id="{D076219F-F37C-921D-676B-65DF6054A93E}"/>
                  </a:ext>
                </a:extLst>
              </p:cNvPr>
              <p:cNvCxnSpPr>
                <a:cxnSpLocks/>
              </p:cNvCxnSpPr>
              <p:nvPr/>
            </p:nvCxnSpPr>
            <p:spPr>
              <a:xfrm flipH="1">
                <a:off x="4574333"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 name="组合 10">
            <a:extLst>
              <a:ext uri="{FF2B5EF4-FFF2-40B4-BE49-F238E27FC236}">
                <a16:creationId xmlns:a16="http://schemas.microsoft.com/office/drawing/2014/main" id="{7D611D09-7C07-A15A-8C73-B5EC009CB003}"/>
              </a:ext>
            </a:extLst>
          </p:cNvPr>
          <p:cNvGrpSpPr/>
          <p:nvPr/>
        </p:nvGrpSpPr>
        <p:grpSpPr>
          <a:xfrm>
            <a:off x="6617180" y="3132243"/>
            <a:ext cx="5033724" cy="1124702"/>
            <a:chOff x="775854" y="1656603"/>
            <a:chExt cx="5117924" cy="1143516"/>
          </a:xfrm>
        </p:grpSpPr>
        <p:sp>
          <p:nvSpPr>
            <p:cNvPr id="12" name="文本框 11">
              <a:extLst>
                <a:ext uri="{FF2B5EF4-FFF2-40B4-BE49-F238E27FC236}">
                  <a16:creationId xmlns:a16="http://schemas.microsoft.com/office/drawing/2014/main" id="{BD59C4D3-DF05-7FA5-1F32-E8F408A51FF0}"/>
                </a:ext>
              </a:extLst>
            </p:cNvPr>
            <p:cNvSpPr txBox="1"/>
            <p:nvPr/>
          </p:nvSpPr>
          <p:spPr>
            <a:xfrm>
              <a:off x="775854" y="1656603"/>
              <a:ext cx="5117924" cy="661836"/>
            </a:xfrm>
            <a:prstGeom prst="rect">
              <a:avLst/>
            </a:prstGeom>
            <a:noFill/>
          </p:spPr>
          <p:txBody>
            <a:bodyPr wrap="square">
              <a:spAutoFit/>
            </a:bodyPr>
            <a:lstStyle/>
            <a:p>
              <a:r>
                <a:rPr lang="en-US" altLang="zh-CN" sz="1815" dirty="0"/>
                <a:t>Initialization list is used. Do not use assignment statement for smart pointer in constructor. </a:t>
              </a:r>
              <a:endParaRPr lang="zh-CN" altLang="en-US" sz="1815" dirty="0"/>
            </a:p>
          </p:txBody>
        </p:sp>
        <p:grpSp>
          <p:nvGrpSpPr>
            <p:cNvPr id="13" name="组合 12">
              <a:extLst>
                <a:ext uri="{FF2B5EF4-FFF2-40B4-BE49-F238E27FC236}">
                  <a16:creationId xmlns:a16="http://schemas.microsoft.com/office/drawing/2014/main" id="{63D23513-F11D-596C-736B-C5F7DC0A7E13}"/>
                </a:ext>
              </a:extLst>
            </p:cNvPr>
            <p:cNvGrpSpPr/>
            <p:nvPr/>
          </p:nvGrpSpPr>
          <p:grpSpPr>
            <a:xfrm>
              <a:off x="785782" y="2241772"/>
              <a:ext cx="4054802" cy="558347"/>
              <a:chOff x="1506214" y="3497916"/>
              <a:chExt cx="4054802" cy="558347"/>
            </a:xfrm>
          </p:grpSpPr>
          <p:sp>
            <p:nvSpPr>
              <p:cNvPr id="14" name="矩形 13">
                <a:extLst>
                  <a:ext uri="{FF2B5EF4-FFF2-40B4-BE49-F238E27FC236}">
                    <a16:creationId xmlns:a16="http://schemas.microsoft.com/office/drawing/2014/main" id="{F4FF43DF-E645-BC3A-E3B1-27B4543BA8D2}"/>
                  </a:ext>
                </a:extLst>
              </p:cNvPr>
              <p:cNvSpPr/>
              <p:nvPr/>
            </p:nvSpPr>
            <p:spPr>
              <a:xfrm>
                <a:off x="1506214" y="3714518"/>
                <a:ext cx="4054802" cy="3417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8">
                  <a:solidFill>
                    <a:prstClr val="white"/>
                  </a:solidFill>
                </a:endParaRPr>
              </a:p>
            </p:txBody>
          </p:sp>
          <p:cxnSp>
            <p:nvCxnSpPr>
              <p:cNvPr id="15" name="直接箭头连接符 14">
                <a:extLst>
                  <a:ext uri="{FF2B5EF4-FFF2-40B4-BE49-F238E27FC236}">
                    <a16:creationId xmlns:a16="http://schemas.microsoft.com/office/drawing/2014/main" id="{C7F51F7F-1D8F-BC88-B765-458962F5099C}"/>
                  </a:ext>
                </a:extLst>
              </p:cNvPr>
              <p:cNvCxnSpPr>
                <a:cxnSpLocks/>
              </p:cNvCxnSpPr>
              <p:nvPr/>
            </p:nvCxnSpPr>
            <p:spPr>
              <a:xfrm flipH="1">
                <a:off x="2128143" y="3497916"/>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 name="文本框 15">
            <a:extLst>
              <a:ext uri="{FF2B5EF4-FFF2-40B4-BE49-F238E27FC236}">
                <a16:creationId xmlns:a16="http://schemas.microsoft.com/office/drawing/2014/main" id="{D90782E9-2528-23BE-C8AD-555D10F93D22}"/>
              </a:ext>
            </a:extLst>
          </p:cNvPr>
          <p:cNvSpPr txBox="1"/>
          <p:nvPr/>
        </p:nvSpPr>
        <p:spPr>
          <a:xfrm>
            <a:off x="1586725" y="514308"/>
            <a:ext cx="6143069" cy="483337"/>
          </a:xfrm>
          <a:prstGeom prst="rect">
            <a:avLst/>
          </a:prstGeom>
          <a:noFill/>
        </p:spPr>
        <p:txBody>
          <a:bodyPr wrap="square" rtlCol="0">
            <a:spAutoFit/>
          </a:bodyPr>
          <a:lstStyle/>
          <a:p>
            <a:r>
              <a:rPr lang="en-US" altLang="zh-CN" sz="2541" dirty="0"/>
              <a:t>A</a:t>
            </a:r>
            <a:r>
              <a:rPr lang="zh-CN" altLang="en-US" sz="2541" dirty="0"/>
              <a:t> </a:t>
            </a:r>
            <a:r>
              <a:rPr lang="en-US" altLang="zh-CN" sz="2541" dirty="0"/>
              <a:t>smart pointer as a data member </a:t>
            </a:r>
            <a:endParaRPr lang="zh-CN" altLang="en-US" sz="2541" dirty="0"/>
          </a:p>
        </p:txBody>
      </p:sp>
    </p:spTree>
    <p:extLst>
      <p:ext uri="{BB962C8B-B14F-4D97-AF65-F5344CB8AC3E}">
        <p14:creationId xmlns:p14="http://schemas.microsoft.com/office/powerpoint/2010/main" val="220580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1626D719-DBE3-2BEC-433E-D52F5FEF18B0}"/>
              </a:ext>
            </a:extLst>
          </p:cNvPr>
          <p:cNvPicPr>
            <a:picLocks noChangeAspect="1"/>
          </p:cNvPicPr>
          <p:nvPr/>
        </p:nvPicPr>
        <p:blipFill>
          <a:blip r:embed="rId3"/>
          <a:stretch>
            <a:fillRect/>
          </a:stretch>
        </p:blipFill>
        <p:spPr>
          <a:xfrm>
            <a:off x="634939" y="2019660"/>
            <a:ext cx="5680878" cy="4676929"/>
          </a:xfrm>
          <a:prstGeom prst="rect">
            <a:avLst/>
          </a:prstGeom>
        </p:spPr>
      </p:pic>
      <p:sp>
        <p:nvSpPr>
          <p:cNvPr id="2" name="TextBox 1"/>
          <p:cNvSpPr txBox="1"/>
          <p:nvPr/>
        </p:nvSpPr>
        <p:spPr>
          <a:xfrm>
            <a:off x="1568426" y="387127"/>
            <a:ext cx="5239448" cy="483337"/>
          </a:xfrm>
          <a:prstGeom prst="rect">
            <a:avLst/>
          </a:prstGeom>
          <a:noFill/>
        </p:spPr>
        <p:txBody>
          <a:bodyPr wrap="none" rtlCol="0">
            <a:spAutoFit/>
          </a:bodyPr>
          <a:lstStyle/>
          <a:p>
            <a:r>
              <a:rPr lang="en-US" altLang="zh-CN" sz="2541" b="1" dirty="0"/>
              <a:t>[ ] operator (array subscript operator)</a:t>
            </a:r>
            <a:endParaRPr lang="zh-CN" altLang="en-US" sz="2541" b="1" dirty="0"/>
          </a:p>
        </p:txBody>
      </p:sp>
      <p:grpSp>
        <p:nvGrpSpPr>
          <p:cNvPr id="26" name="组合 25">
            <a:extLst>
              <a:ext uri="{FF2B5EF4-FFF2-40B4-BE49-F238E27FC236}">
                <a16:creationId xmlns:a16="http://schemas.microsoft.com/office/drawing/2014/main" id="{66C26C31-8972-CF6D-BC70-E27350643BAA}"/>
              </a:ext>
            </a:extLst>
          </p:cNvPr>
          <p:cNvGrpSpPr/>
          <p:nvPr/>
        </p:nvGrpSpPr>
        <p:grpSpPr>
          <a:xfrm>
            <a:off x="901590" y="3975928"/>
            <a:ext cx="11050850" cy="1817732"/>
            <a:chOff x="882911" y="4380883"/>
            <a:chExt cx="12176399" cy="2002871"/>
          </a:xfrm>
        </p:grpSpPr>
        <p:sp>
          <p:nvSpPr>
            <p:cNvPr id="14" name="矩形 13"/>
            <p:cNvSpPr/>
            <p:nvPr/>
          </p:nvSpPr>
          <p:spPr>
            <a:xfrm>
              <a:off x="882911" y="5877764"/>
              <a:ext cx="5968469" cy="50599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3" name="组合 2"/>
            <p:cNvGrpSpPr/>
            <p:nvPr/>
          </p:nvGrpSpPr>
          <p:grpSpPr>
            <a:xfrm>
              <a:off x="5811163" y="4380883"/>
              <a:ext cx="7248147" cy="1550275"/>
              <a:chOff x="5811163" y="4380883"/>
              <a:chExt cx="7248147" cy="1550275"/>
            </a:xfrm>
          </p:grpSpPr>
          <p:sp>
            <p:nvSpPr>
              <p:cNvPr id="15" name="TextBox 14"/>
              <p:cNvSpPr txBox="1"/>
              <p:nvPr/>
            </p:nvSpPr>
            <p:spPr>
              <a:xfrm>
                <a:off x="7240733" y="4380883"/>
                <a:ext cx="5818577" cy="1025003"/>
              </a:xfrm>
              <a:prstGeom prst="rect">
                <a:avLst/>
              </a:prstGeom>
              <a:noFill/>
            </p:spPr>
            <p:txBody>
              <a:bodyPr wrap="square" rtlCol="0">
                <a:spAutoFit/>
              </a:bodyPr>
              <a:lstStyle/>
              <a:p>
                <a:r>
                  <a:rPr lang="en-US" altLang="zh-CN" sz="1815" dirty="0"/>
                  <a:t>Usually, we overload [] operator with two versions,</a:t>
                </a:r>
              </a:p>
              <a:p>
                <a:r>
                  <a:rPr lang="en-US" altLang="zh-CN" sz="1815" dirty="0"/>
                  <a:t>const version for reading(</a:t>
                </a:r>
                <a:r>
                  <a:rPr lang="en-US" altLang="zh-CN" sz="1815" dirty="0" err="1"/>
                  <a:t>rvalue</a:t>
                </a:r>
                <a:r>
                  <a:rPr lang="en-US" altLang="zh-CN" sz="1815" dirty="0"/>
                  <a:t>) and non-const version for writing(</a:t>
                </a:r>
                <a:r>
                  <a:rPr lang="en-US" altLang="zh-CN" sz="1815" dirty="0" err="1"/>
                  <a:t>lvalue</a:t>
                </a:r>
                <a:r>
                  <a:rPr lang="en-US" altLang="zh-CN" sz="1815" dirty="0"/>
                  <a:t>).</a:t>
                </a:r>
                <a:endParaRPr lang="zh-CN" altLang="en-US" sz="1815" dirty="0"/>
              </a:p>
            </p:txBody>
          </p:sp>
          <p:cxnSp>
            <p:nvCxnSpPr>
              <p:cNvPr id="16" name="直接箭头连接符 15"/>
              <p:cNvCxnSpPr>
                <a:cxnSpLocks/>
              </p:cNvCxnSpPr>
              <p:nvPr/>
            </p:nvCxnSpPr>
            <p:spPr>
              <a:xfrm flipH="1">
                <a:off x="5811163" y="5290418"/>
                <a:ext cx="1331234" cy="6407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20" name="文本框 19">
            <a:extLst>
              <a:ext uri="{FF2B5EF4-FFF2-40B4-BE49-F238E27FC236}">
                <a16:creationId xmlns:a16="http://schemas.microsoft.com/office/drawing/2014/main" id="{FD077B2D-FE10-E2FA-2ED0-07FCAE1F6FB8}"/>
              </a:ext>
            </a:extLst>
          </p:cNvPr>
          <p:cNvSpPr txBox="1"/>
          <p:nvPr/>
        </p:nvSpPr>
        <p:spPr>
          <a:xfrm>
            <a:off x="634939" y="1174570"/>
            <a:ext cx="11191614" cy="762645"/>
          </a:xfrm>
          <a:prstGeom prst="rect">
            <a:avLst/>
          </a:prstGeom>
          <a:noFill/>
        </p:spPr>
        <p:txBody>
          <a:bodyPr wrap="square" rtlCol="0">
            <a:spAutoFit/>
          </a:bodyPr>
          <a:lstStyle/>
          <a:p>
            <a:r>
              <a:rPr lang="en-US" altLang="zh-CN" sz="2178" dirty="0">
                <a:solidFill>
                  <a:srgbClr val="000000"/>
                </a:solidFill>
              </a:rPr>
              <a:t>User-defined classes that provide array-like access that allows both reading and writing(modifying)</a:t>
            </a:r>
          </a:p>
          <a:p>
            <a:r>
              <a:rPr lang="en-US" altLang="zh-CN" sz="2178" dirty="0">
                <a:solidFill>
                  <a:srgbClr val="000000"/>
                </a:solidFill>
              </a:rPr>
              <a:t> typically define two overloads for operator</a:t>
            </a:r>
            <a:r>
              <a:rPr lang="en-US" altLang="zh-CN" sz="2178" b="1" dirty="0"/>
              <a:t>[]</a:t>
            </a:r>
            <a:r>
              <a:rPr lang="en-US" altLang="zh-CN" sz="2178" dirty="0">
                <a:solidFill>
                  <a:srgbClr val="000000"/>
                </a:solidFill>
              </a:rPr>
              <a:t>: const and non-const variants.</a:t>
            </a:r>
            <a:endParaRPr lang="zh-CN" altLang="en-US" sz="2178" dirty="0"/>
          </a:p>
        </p:txBody>
      </p:sp>
    </p:spTree>
    <p:extLst>
      <p:ext uri="{BB962C8B-B14F-4D97-AF65-F5344CB8AC3E}">
        <p14:creationId xmlns:p14="http://schemas.microsoft.com/office/powerpoint/2010/main" val="13157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BAFEE0-02B8-1833-B071-5193735B2AD3}"/>
              </a:ext>
            </a:extLst>
          </p:cNvPr>
          <p:cNvPicPr>
            <a:picLocks noChangeAspect="1"/>
          </p:cNvPicPr>
          <p:nvPr/>
        </p:nvPicPr>
        <p:blipFill>
          <a:blip r:embed="rId2"/>
          <a:stretch>
            <a:fillRect/>
          </a:stretch>
        </p:blipFill>
        <p:spPr>
          <a:xfrm>
            <a:off x="1392236" y="292114"/>
            <a:ext cx="5921508" cy="6163555"/>
          </a:xfrm>
          <a:prstGeom prst="rect">
            <a:avLst/>
          </a:prstGeom>
        </p:spPr>
      </p:pic>
      <p:grpSp>
        <p:nvGrpSpPr>
          <p:cNvPr id="4" name="组合 3">
            <a:extLst>
              <a:ext uri="{FF2B5EF4-FFF2-40B4-BE49-F238E27FC236}">
                <a16:creationId xmlns:a16="http://schemas.microsoft.com/office/drawing/2014/main" id="{8CAD6172-530A-D4CC-413F-DC135FDE5390}"/>
              </a:ext>
            </a:extLst>
          </p:cNvPr>
          <p:cNvGrpSpPr/>
          <p:nvPr/>
        </p:nvGrpSpPr>
        <p:grpSpPr>
          <a:xfrm>
            <a:off x="1849697" y="3480356"/>
            <a:ext cx="5547150" cy="650946"/>
            <a:chOff x="1133772" y="5661607"/>
            <a:chExt cx="6112137" cy="717246"/>
          </a:xfrm>
        </p:grpSpPr>
        <p:sp>
          <p:nvSpPr>
            <p:cNvPr id="5" name="矩形 4">
              <a:extLst>
                <a:ext uri="{FF2B5EF4-FFF2-40B4-BE49-F238E27FC236}">
                  <a16:creationId xmlns:a16="http://schemas.microsoft.com/office/drawing/2014/main" id="{5A1649CF-C4FD-C60E-B85C-195CCEEB8738}"/>
                </a:ext>
              </a:extLst>
            </p:cNvPr>
            <p:cNvSpPr/>
            <p:nvPr/>
          </p:nvSpPr>
          <p:spPr>
            <a:xfrm>
              <a:off x="1133772" y="6015550"/>
              <a:ext cx="1512169"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grpSp>
          <p:nvGrpSpPr>
            <p:cNvPr id="6" name="组合 5">
              <a:extLst>
                <a:ext uri="{FF2B5EF4-FFF2-40B4-BE49-F238E27FC236}">
                  <a16:creationId xmlns:a16="http://schemas.microsoft.com/office/drawing/2014/main" id="{7CCA31B8-C482-2905-75B4-A556BC76E803}"/>
                </a:ext>
              </a:extLst>
            </p:cNvPr>
            <p:cNvGrpSpPr/>
            <p:nvPr/>
          </p:nvGrpSpPr>
          <p:grpSpPr>
            <a:xfrm>
              <a:off x="2501925" y="5661607"/>
              <a:ext cx="4743984" cy="717246"/>
              <a:chOff x="2501925" y="5661607"/>
              <a:chExt cx="4743984" cy="717246"/>
            </a:xfrm>
          </p:grpSpPr>
          <p:sp>
            <p:nvSpPr>
              <p:cNvPr id="7" name="TextBox 14">
                <a:extLst>
                  <a:ext uri="{FF2B5EF4-FFF2-40B4-BE49-F238E27FC236}">
                    <a16:creationId xmlns:a16="http://schemas.microsoft.com/office/drawing/2014/main" id="{75514835-C7FE-1FF0-47E7-494D456EFC20}"/>
                  </a:ext>
                </a:extLst>
              </p:cNvPr>
              <p:cNvSpPr txBox="1"/>
              <p:nvPr/>
            </p:nvSpPr>
            <p:spPr>
              <a:xfrm>
                <a:off x="2934157" y="5661607"/>
                <a:ext cx="4311752" cy="717246"/>
              </a:xfrm>
              <a:prstGeom prst="rect">
                <a:avLst/>
              </a:prstGeom>
              <a:noFill/>
            </p:spPr>
            <p:txBody>
              <a:bodyPr wrap="none" rtlCol="0">
                <a:spAutoFit/>
              </a:bodyPr>
              <a:lstStyle/>
              <a:p>
                <a:r>
                  <a:rPr lang="en-US" altLang="zh-CN" sz="1815" dirty="0">
                    <a:solidFill>
                      <a:schemeClr val="bg1"/>
                    </a:solidFill>
                  </a:rPr>
                  <a:t>For</a:t>
                </a:r>
                <a:r>
                  <a:rPr lang="zh-CN" altLang="en-US" sz="1815" dirty="0">
                    <a:solidFill>
                      <a:schemeClr val="bg1"/>
                    </a:solidFill>
                  </a:rPr>
                  <a:t> </a:t>
                </a:r>
                <a:r>
                  <a:rPr lang="en-US" altLang="zh-CN" sz="1815" dirty="0">
                    <a:solidFill>
                      <a:schemeClr val="bg1"/>
                    </a:solidFill>
                  </a:rPr>
                  <a:t>non-const</a:t>
                </a:r>
                <a:r>
                  <a:rPr lang="zh-CN" altLang="en-US" sz="1815" dirty="0">
                    <a:solidFill>
                      <a:schemeClr val="bg1"/>
                    </a:solidFill>
                  </a:rPr>
                  <a:t> </a:t>
                </a:r>
                <a:r>
                  <a:rPr lang="en-US" altLang="zh-CN" sz="1815" dirty="0">
                    <a:solidFill>
                      <a:schemeClr val="bg1"/>
                    </a:solidFill>
                  </a:rPr>
                  <a:t>string,</a:t>
                </a:r>
                <a:r>
                  <a:rPr lang="zh-CN" altLang="en-US" sz="1815" dirty="0">
                    <a:solidFill>
                      <a:schemeClr val="bg1"/>
                    </a:solidFill>
                  </a:rPr>
                  <a:t> </a:t>
                </a:r>
                <a:r>
                  <a:rPr lang="en-US" altLang="zh-CN" sz="1815" dirty="0">
                    <a:solidFill>
                      <a:schemeClr val="bg1"/>
                    </a:solidFill>
                  </a:rPr>
                  <a:t>you</a:t>
                </a:r>
                <a:r>
                  <a:rPr lang="zh-CN" altLang="en-US" sz="1815" dirty="0">
                    <a:solidFill>
                      <a:schemeClr val="bg1"/>
                    </a:solidFill>
                  </a:rPr>
                  <a:t> </a:t>
                </a:r>
                <a:r>
                  <a:rPr lang="en-US" altLang="zh-CN" sz="1815" dirty="0">
                    <a:solidFill>
                      <a:schemeClr val="bg1"/>
                    </a:solidFill>
                  </a:rPr>
                  <a:t>can</a:t>
                </a:r>
                <a:r>
                  <a:rPr lang="zh-CN" altLang="en-US" sz="1815" dirty="0">
                    <a:solidFill>
                      <a:schemeClr val="bg1"/>
                    </a:solidFill>
                  </a:rPr>
                  <a:t> </a:t>
                </a:r>
                <a:r>
                  <a:rPr lang="en-US" altLang="zh-CN" sz="1815" dirty="0">
                    <a:solidFill>
                      <a:schemeClr val="bg1"/>
                    </a:solidFill>
                  </a:rPr>
                  <a:t>modify</a:t>
                </a:r>
                <a:r>
                  <a:rPr lang="zh-CN" altLang="en-US" sz="1815" dirty="0">
                    <a:solidFill>
                      <a:schemeClr val="bg1"/>
                    </a:solidFill>
                  </a:rPr>
                  <a:t> </a:t>
                </a:r>
                <a:r>
                  <a:rPr lang="en-US" altLang="zh-CN" sz="1815" dirty="0">
                    <a:solidFill>
                      <a:schemeClr val="bg1"/>
                    </a:solidFill>
                  </a:rPr>
                  <a:t>its</a:t>
                </a:r>
              </a:p>
              <a:p>
                <a:r>
                  <a:rPr lang="en-US" altLang="zh-CN" sz="1815" dirty="0">
                    <a:solidFill>
                      <a:schemeClr val="bg1"/>
                    </a:solidFill>
                  </a:rPr>
                  <a:t>value by non-const [] operator function</a:t>
                </a:r>
                <a:endParaRPr lang="zh-CN" altLang="en-US" sz="1815" dirty="0">
                  <a:solidFill>
                    <a:schemeClr val="bg1"/>
                  </a:solidFill>
                </a:endParaRPr>
              </a:p>
            </p:txBody>
          </p:sp>
          <p:cxnSp>
            <p:nvCxnSpPr>
              <p:cNvPr id="8" name="直接箭头连接符 7">
                <a:extLst>
                  <a:ext uri="{FF2B5EF4-FFF2-40B4-BE49-F238E27FC236}">
                    <a16:creationId xmlns:a16="http://schemas.microsoft.com/office/drawing/2014/main" id="{20B289D9-FD60-37C4-ED68-5D5FDEA46629}"/>
                  </a:ext>
                </a:extLst>
              </p:cNvPr>
              <p:cNvCxnSpPr>
                <a:cxnSpLocks/>
              </p:cNvCxnSpPr>
              <p:nvPr/>
            </p:nvCxnSpPr>
            <p:spPr>
              <a:xfrm flipH="1">
                <a:off x="2501925" y="6015550"/>
                <a:ext cx="504055" cy="1366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0" name="组合 9">
            <a:extLst>
              <a:ext uri="{FF2B5EF4-FFF2-40B4-BE49-F238E27FC236}">
                <a16:creationId xmlns:a16="http://schemas.microsoft.com/office/drawing/2014/main" id="{6AFBDE4F-5EEB-12F2-A63E-623326359757}"/>
              </a:ext>
            </a:extLst>
          </p:cNvPr>
          <p:cNvGrpSpPr/>
          <p:nvPr/>
        </p:nvGrpSpPr>
        <p:grpSpPr>
          <a:xfrm>
            <a:off x="1968483" y="4093583"/>
            <a:ext cx="5486235" cy="650947"/>
            <a:chOff x="1133772" y="5814519"/>
            <a:chExt cx="6045019" cy="717248"/>
          </a:xfrm>
        </p:grpSpPr>
        <p:sp>
          <p:nvSpPr>
            <p:cNvPr id="11" name="矩形 10">
              <a:extLst>
                <a:ext uri="{FF2B5EF4-FFF2-40B4-BE49-F238E27FC236}">
                  <a16:creationId xmlns:a16="http://schemas.microsoft.com/office/drawing/2014/main" id="{7955B173-16F0-C601-EF47-E55B9D86B18E}"/>
                </a:ext>
              </a:extLst>
            </p:cNvPr>
            <p:cNvSpPr/>
            <p:nvPr/>
          </p:nvSpPr>
          <p:spPr>
            <a:xfrm>
              <a:off x="1133772" y="6015550"/>
              <a:ext cx="1512169"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nvGrpSpPr>
            <p:cNvPr id="12" name="组合 11">
              <a:extLst>
                <a:ext uri="{FF2B5EF4-FFF2-40B4-BE49-F238E27FC236}">
                  <a16:creationId xmlns:a16="http://schemas.microsoft.com/office/drawing/2014/main" id="{7175EB57-A432-75C1-3555-2AB0DD5255B3}"/>
                </a:ext>
              </a:extLst>
            </p:cNvPr>
            <p:cNvGrpSpPr/>
            <p:nvPr/>
          </p:nvGrpSpPr>
          <p:grpSpPr>
            <a:xfrm>
              <a:off x="2501925" y="5814519"/>
              <a:ext cx="4676866" cy="717248"/>
              <a:chOff x="2501925" y="5814519"/>
              <a:chExt cx="4676866" cy="717248"/>
            </a:xfrm>
          </p:grpSpPr>
          <p:sp>
            <p:nvSpPr>
              <p:cNvPr id="13" name="TextBox 14">
                <a:extLst>
                  <a:ext uri="{FF2B5EF4-FFF2-40B4-BE49-F238E27FC236}">
                    <a16:creationId xmlns:a16="http://schemas.microsoft.com/office/drawing/2014/main" id="{9CBBBFF1-ED19-EAE8-37F2-EA95BF564D08}"/>
                  </a:ext>
                </a:extLst>
              </p:cNvPr>
              <p:cNvSpPr txBox="1"/>
              <p:nvPr/>
            </p:nvSpPr>
            <p:spPr>
              <a:xfrm>
                <a:off x="2934157" y="5814519"/>
                <a:ext cx="4244634" cy="717248"/>
              </a:xfrm>
              <a:prstGeom prst="rect">
                <a:avLst/>
              </a:prstGeom>
              <a:noFill/>
            </p:spPr>
            <p:txBody>
              <a:bodyPr wrap="none" rtlCol="0">
                <a:spAutoFit/>
              </a:bodyPr>
              <a:lstStyle/>
              <a:p>
                <a:r>
                  <a:rPr lang="en-US" altLang="zh-CN" sz="1815" dirty="0">
                    <a:solidFill>
                      <a:schemeClr val="bg1"/>
                    </a:solidFill>
                  </a:rPr>
                  <a:t>For</a:t>
                </a:r>
                <a:r>
                  <a:rPr lang="zh-CN" altLang="en-US" sz="1815" dirty="0">
                    <a:solidFill>
                      <a:schemeClr val="bg1"/>
                    </a:solidFill>
                  </a:rPr>
                  <a:t> </a:t>
                </a:r>
                <a:r>
                  <a:rPr lang="en-US" altLang="zh-CN" sz="1815" dirty="0">
                    <a:solidFill>
                      <a:schemeClr val="bg1"/>
                    </a:solidFill>
                  </a:rPr>
                  <a:t>const</a:t>
                </a:r>
                <a:r>
                  <a:rPr lang="zh-CN" altLang="en-US" sz="1815" dirty="0">
                    <a:solidFill>
                      <a:schemeClr val="bg1"/>
                    </a:solidFill>
                  </a:rPr>
                  <a:t> </a:t>
                </a:r>
                <a:r>
                  <a:rPr lang="en-US" altLang="zh-CN" sz="1815" dirty="0">
                    <a:solidFill>
                      <a:schemeClr val="bg1"/>
                    </a:solidFill>
                  </a:rPr>
                  <a:t>string,</a:t>
                </a:r>
                <a:r>
                  <a:rPr lang="zh-CN" altLang="en-US" sz="1815" dirty="0">
                    <a:solidFill>
                      <a:schemeClr val="bg1"/>
                    </a:solidFill>
                  </a:rPr>
                  <a:t> </a:t>
                </a:r>
                <a:r>
                  <a:rPr lang="en-US" altLang="zh-CN" sz="1815" dirty="0">
                    <a:solidFill>
                      <a:schemeClr val="bg1"/>
                    </a:solidFill>
                  </a:rPr>
                  <a:t>you</a:t>
                </a:r>
                <a:r>
                  <a:rPr lang="zh-CN" altLang="en-US" sz="1815" dirty="0">
                    <a:solidFill>
                      <a:schemeClr val="bg1"/>
                    </a:solidFill>
                  </a:rPr>
                  <a:t> </a:t>
                </a:r>
                <a:r>
                  <a:rPr lang="en-US" altLang="zh-CN" sz="1815" dirty="0">
                    <a:solidFill>
                      <a:schemeClr val="bg1"/>
                    </a:solidFill>
                  </a:rPr>
                  <a:t>can</a:t>
                </a:r>
                <a:r>
                  <a:rPr lang="zh-CN" altLang="en-US" sz="1815" dirty="0">
                    <a:solidFill>
                      <a:schemeClr val="bg1"/>
                    </a:solidFill>
                  </a:rPr>
                  <a:t> </a:t>
                </a:r>
                <a:r>
                  <a:rPr lang="en-US" altLang="zh-CN" sz="1815" dirty="0">
                    <a:solidFill>
                      <a:schemeClr val="bg1"/>
                    </a:solidFill>
                  </a:rPr>
                  <a:t>not modify</a:t>
                </a:r>
                <a:r>
                  <a:rPr lang="zh-CN" altLang="en-US" sz="1815" dirty="0">
                    <a:solidFill>
                      <a:schemeClr val="bg1"/>
                    </a:solidFill>
                  </a:rPr>
                  <a:t> </a:t>
                </a:r>
                <a:r>
                  <a:rPr lang="en-US" altLang="zh-CN" sz="1815" dirty="0">
                    <a:solidFill>
                      <a:schemeClr val="bg1"/>
                    </a:solidFill>
                  </a:rPr>
                  <a:t>its</a:t>
                </a:r>
              </a:p>
              <a:p>
                <a:r>
                  <a:rPr lang="en-US" altLang="zh-CN" sz="1815" dirty="0">
                    <a:solidFill>
                      <a:schemeClr val="bg1"/>
                    </a:solidFill>
                  </a:rPr>
                  <a:t>value by const [] operator function.</a:t>
                </a:r>
                <a:endParaRPr lang="zh-CN" altLang="en-US" sz="1815" dirty="0">
                  <a:solidFill>
                    <a:schemeClr val="bg1"/>
                  </a:solidFill>
                </a:endParaRPr>
              </a:p>
            </p:txBody>
          </p:sp>
          <p:cxnSp>
            <p:nvCxnSpPr>
              <p:cNvPr id="14" name="直接箭头连接符 13">
                <a:extLst>
                  <a:ext uri="{FF2B5EF4-FFF2-40B4-BE49-F238E27FC236}">
                    <a16:creationId xmlns:a16="http://schemas.microsoft.com/office/drawing/2014/main" id="{8FA650E6-26A8-6C4F-640C-A80C2440EEB9}"/>
                  </a:ext>
                </a:extLst>
              </p:cNvPr>
              <p:cNvCxnSpPr>
                <a:cxnSpLocks/>
              </p:cNvCxnSpPr>
              <p:nvPr/>
            </p:nvCxnSpPr>
            <p:spPr>
              <a:xfrm flipH="1">
                <a:off x="2501925" y="6015550"/>
                <a:ext cx="504055" cy="1366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 name="组合 1">
            <a:extLst>
              <a:ext uri="{FF2B5EF4-FFF2-40B4-BE49-F238E27FC236}">
                <a16:creationId xmlns:a16="http://schemas.microsoft.com/office/drawing/2014/main" id="{845F7FA6-A9C7-8E16-E18B-C5CE9CF97ED0}"/>
              </a:ext>
            </a:extLst>
          </p:cNvPr>
          <p:cNvGrpSpPr/>
          <p:nvPr/>
        </p:nvGrpSpPr>
        <p:grpSpPr>
          <a:xfrm>
            <a:off x="2718799" y="1099863"/>
            <a:ext cx="4660650" cy="2234378"/>
            <a:chOff x="2091393" y="1211886"/>
            <a:chExt cx="5135345" cy="2461954"/>
          </a:xfrm>
        </p:grpSpPr>
        <p:sp>
          <p:nvSpPr>
            <p:cNvPr id="16" name="矩形 15">
              <a:extLst>
                <a:ext uri="{FF2B5EF4-FFF2-40B4-BE49-F238E27FC236}">
                  <a16:creationId xmlns:a16="http://schemas.microsoft.com/office/drawing/2014/main" id="{B8096D58-8C36-C1C8-2563-92AED91B9E1F}"/>
                </a:ext>
              </a:extLst>
            </p:cNvPr>
            <p:cNvSpPr/>
            <p:nvPr/>
          </p:nvSpPr>
          <p:spPr>
            <a:xfrm>
              <a:off x="3178284" y="2620025"/>
              <a:ext cx="691794"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TextBox 14">
              <a:extLst>
                <a:ext uri="{FF2B5EF4-FFF2-40B4-BE49-F238E27FC236}">
                  <a16:creationId xmlns:a16="http://schemas.microsoft.com/office/drawing/2014/main" id="{CAA2A653-C235-2A9D-5ACE-2572930371F7}"/>
                </a:ext>
              </a:extLst>
            </p:cNvPr>
            <p:cNvSpPr txBox="1"/>
            <p:nvPr/>
          </p:nvSpPr>
          <p:spPr>
            <a:xfrm>
              <a:off x="2902199" y="1211886"/>
              <a:ext cx="4324539" cy="1025003"/>
            </a:xfrm>
            <a:prstGeom prst="rect">
              <a:avLst/>
            </a:prstGeom>
            <a:noFill/>
          </p:spPr>
          <p:txBody>
            <a:bodyPr wrap="none" rtlCol="0">
              <a:spAutoFit/>
            </a:bodyPr>
            <a:lstStyle/>
            <a:p>
              <a:r>
                <a:rPr lang="en-US" altLang="zh-CN" sz="1815" dirty="0">
                  <a:solidFill>
                    <a:schemeClr val="bg1"/>
                  </a:solidFill>
                </a:rPr>
                <a:t>For non-const or const string, reading </a:t>
              </a:r>
            </a:p>
            <a:p>
              <a:r>
                <a:rPr lang="en-US" altLang="zh-CN" sz="1815" dirty="0">
                  <a:solidFill>
                    <a:schemeClr val="bg1"/>
                  </a:solidFill>
                </a:rPr>
                <a:t>its value is allowed by its corresponding</a:t>
              </a:r>
            </a:p>
            <a:p>
              <a:r>
                <a:rPr lang="en-US" altLang="zh-CN" sz="1815" dirty="0">
                  <a:solidFill>
                    <a:schemeClr val="bg1"/>
                  </a:solidFill>
                </a:rPr>
                <a:t>[] operator function respectively. </a:t>
              </a:r>
              <a:endParaRPr lang="zh-CN" altLang="en-US" sz="1815" dirty="0">
                <a:solidFill>
                  <a:schemeClr val="bg1"/>
                </a:solidFill>
              </a:endParaRPr>
            </a:p>
          </p:txBody>
        </p:sp>
        <p:cxnSp>
          <p:nvCxnSpPr>
            <p:cNvPr id="19" name="直接箭头连接符 18">
              <a:extLst>
                <a:ext uri="{FF2B5EF4-FFF2-40B4-BE49-F238E27FC236}">
                  <a16:creationId xmlns:a16="http://schemas.microsoft.com/office/drawing/2014/main" id="{688C018E-C09D-FA1F-5D8D-6070C35F2AE3}"/>
                </a:ext>
              </a:extLst>
            </p:cNvPr>
            <p:cNvCxnSpPr>
              <a:cxnSpLocks/>
            </p:cNvCxnSpPr>
            <p:nvPr/>
          </p:nvCxnSpPr>
          <p:spPr>
            <a:xfrm flipH="1">
              <a:off x="3856027" y="2374712"/>
              <a:ext cx="855377" cy="27698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E706A31-3F20-2269-0946-E65504CA5DF8}"/>
                </a:ext>
              </a:extLst>
            </p:cNvPr>
            <p:cNvSpPr/>
            <p:nvPr/>
          </p:nvSpPr>
          <p:spPr>
            <a:xfrm>
              <a:off x="5482539" y="2586388"/>
              <a:ext cx="691794"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矩形 20">
              <a:extLst>
                <a:ext uri="{FF2B5EF4-FFF2-40B4-BE49-F238E27FC236}">
                  <a16:creationId xmlns:a16="http://schemas.microsoft.com/office/drawing/2014/main" id="{3B4E56C4-3FC8-C5D8-9F6E-0693827A0DCB}"/>
                </a:ext>
              </a:extLst>
            </p:cNvPr>
            <p:cNvSpPr/>
            <p:nvPr/>
          </p:nvSpPr>
          <p:spPr>
            <a:xfrm>
              <a:off x="2091393" y="3162452"/>
              <a:ext cx="691794" cy="51138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22" name="直接箭头连接符 21">
              <a:extLst>
                <a:ext uri="{FF2B5EF4-FFF2-40B4-BE49-F238E27FC236}">
                  <a16:creationId xmlns:a16="http://schemas.microsoft.com/office/drawing/2014/main" id="{58AC8F2C-A9FD-D632-AD6A-EA3FC3A76C31}"/>
                </a:ext>
              </a:extLst>
            </p:cNvPr>
            <p:cNvCxnSpPr>
              <a:cxnSpLocks/>
            </p:cNvCxnSpPr>
            <p:nvPr/>
          </p:nvCxnSpPr>
          <p:spPr>
            <a:xfrm>
              <a:off x="4660564" y="2374712"/>
              <a:ext cx="1297745" cy="17940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A7DFCEE-D81C-3B7C-A740-0C4DA7B72C43}"/>
                </a:ext>
              </a:extLst>
            </p:cNvPr>
            <p:cNvCxnSpPr>
              <a:cxnSpLocks/>
            </p:cNvCxnSpPr>
            <p:nvPr/>
          </p:nvCxnSpPr>
          <p:spPr>
            <a:xfrm flipH="1">
              <a:off x="2789957" y="2374712"/>
              <a:ext cx="1926780" cy="971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2DA6A308-EB06-68FE-5834-BA1C16A270BA}"/>
              </a:ext>
            </a:extLst>
          </p:cNvPr>
          <p:cNvSpPr txBox="1"/>
          <p:nvPr/>
        </p:nvSpPr>
        <p:spPr>
          <a:xfrm>
            <a:off x="7454719" y="4949867"/>
            <a:ext cx="4737282" cy="1097801"/>
          </a:xfrm>
          <a:prstGeom prst="rect">
            <a:avLst/>
          </a:prstGeom>
          <a:noFill/>
        </p:spPr>
        <p:txBody>
          <a:bodyPr wrap="square" rtlCol="0">
            <a:spAutoFit/>
          </a:bodyPr>
          <a:lstStyle/>
          <a:p>
            <a:r>
              <a:rPr lang="en-US" altLang="zh-CN" sz="2178" dirty="0"/>
              <a:t>Note: Neither version of the  [] operator function can match both non-const string and const string. </a:t>
            </a:r>
            <a:endParaRPr lang="zh-CN" altLang="en-US" sz="2178" dirty="0"/>
          </a:p>
        </p:txBody>
      </p:sp>
    </p:spTree>
    <p:extLst>
      <p:ext uri="{BB962C8B-B14F-4D97-AF65-F5344CB8AC3E}">
        <p14:creationId xmlns:p14="http://schemas.microsoft.com/office/powerpoint/2010/main" val="240377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5"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2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1434</Words>
  <Application>Microsoft Office PowerPoint</Application>
  <PresentationFormat>宽屏</PresentationFormat>
  <Paragraphs>123</Paragraphs>
  <Slides>18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Arial</vt:lpstr>
      <vt:lpstr>Calibri</vt:lpstr>
      <vt:lpstr>Consolas</vt:lpstr>
      <vt:lpstr>Franklin Gothic Demi</vt:lpstr>
      <vt:lpstr>Franklin Gothic Medium</vt:lpstr>
      <vt:lpstr>Segoe UI</vt:lpstr>
      <vt:lpstr>Wingdings</vt:lpstr>
      <vt:lpstr>Office 主题</vt:lpstr>
      <vt:lpstr>C/C++ Program Design</vt:lpstr>
      <vt:lpstr>Dynamic memory in classes</vt:lpstr>
      <vt:lpstr>Four important member functions</vt:lpstr>
      <vt:lpstr>PowerPoint 演示文稿</vt:lpstr>
      <vt:lpstr>PowerPoint 演示文稿</vt:lpstr>
      <vt:lpstr>PowerPoint 演示文稿</vt:lpstr>
      <vt:lpstr>PowerPoint 演示文稿</vt:lpstr>
      <vt:lpstr>PowerPoint 演示文稿</vt:lpstr>
      <vt:lpstr>PowerPoint 演示文稿</vt:lpstr>
      <vt:lpstr>Smart pointers</vt:lpstr>
      <vt:lpstr>Unique pointer</vt:lpstr>
      <vt:lpstr>PowerPoint 演示文稿</vt:lpstr>
      <vt:lpstr>PowerPoint 演示文稿</vt:lpstr>
      <vt:lpstr>Shared pointer</vt:lpstr>
      <vt:lpstr>PowerPoint 演示文稿</vt:lpstr>
      <vt:lpstr>PowerPoint 演示文稿</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892</cp:revision>
  <dcterms:created xsi:type="dcterms:W3CDTF">2020-09-05T08:11:00Z</dcterms:created>
  <dcterms:modified xsi:type="dcterms:W3CDTF">2024-04-30T02:48:24Z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