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623" r:id="rId3"/>
    <p:sldId id="627" r:id="rId4"/>
    <p:sldId id="628" r:id="rId5"/>
    <p:sldId id="629" r:id="rId6"/>
    <p:sldId id="630" r:id="rId7"/>
    <p:sldId id="631" r:id="rId8"/>
    <p:sldId id="632" r:id="rId9"/>
    <p:sldId id="633" r:id="rId10"/>
    <p:sldId id="634" r:id="rId11"/>
    <p:sldId id="635" r:id="rId12"/>
    <p:sldId id="639" r:id="rId13"/>
    <p:sldId id="640" r:id="rId14"/>
    <p:sldId id="637" r:id="rId15"/>
    <p:sldId id="440" r:id="rId16"/>
    <p:sldId id="648" r:id="rId17"/>
    <p:sldId id="646" r:id="rId18"/>
    <p:sldId id="647" r:id="rId19"/>
    <p:sldId id="638" r:id="rId20"/>
    <p:sldId id="654" r:id="rId21"/>
    <p:sldId id="653" r:id="rId22"/>
    <p:sldId id="649" r:id="rId23"/>
    <p:sldId id="650" r:id="rId24"/>
    <p:sldId id="651" r:id="rId25"/>
    <p:sldId id="652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03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184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F3F22-B4BB-3F48-9180-464A9F2D66D1}" type="datetimeFigureOut">
              <a:rPr kumimoji="1" lang="zh-CN" altLang="en-US" smtClean="0"/>
              <a:t>2024/10/7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692CB-2397-CF44-9044-134362C699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6337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692CB-2397-CF44-9044-134362C6998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6510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09F6358-1E5B-E540-B1EC-784FFD4F98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/>
        </p:blipFill>
        <p:spPr>
          <a:xfrm>
            <a:off x="65507" y="0"/>
            <a:ext cx="351589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0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11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17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0B810D5-562C-6D40-A798-62FEF5ACFC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42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BBC21BE-914F-984C-819E-13DA00BEE2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1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2024/10/7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4EF34E2-55C5-FE4B-9D4B-1C371C023E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3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C6DD9DA-D04B-234F-AF7F-359B1655B7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1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27BA66-27EF-F848-B5D4-C6E63ED696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2024/10/7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094918-5C39-5840-99AC-03CB479DEC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71DD87C-9BE8-504F-A482-28FE7FDABC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5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4FF3E64-915C-7F40-AA27-6031D114BF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3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256E3FFC-E533-B542-B981-71BF4DFC58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41982"/>
            <a:ext cx="1183341" cy="41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426916" y="6356350"/>
            <a:ext cx="21544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2024/10/7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06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1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package" Target="../embeddings/Microsoft_Word___.docx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memory/default_delet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</a:rPr>
              <a:t>C/C++</a:t>
            </a:r>
            <a:r>
              <a:rPr lang="zh-CN" altLang="en-US" b="1" dirty="0">
                <a:latin typeface="Franklin Gothic Demi" panose="020B0703020102020204" pitchFamily="34" charset="0"/>
              </a:rPr>
              <a:t> </a:t>
            </a:r>
            <a:r>
              <a:rPr lang="en-US" altLang="zh-CN" b="1" dirty="0">
                <a:latin typeface="Franklin Gothic Demi" panose="020B0703020102020204" pitchFamily="34" charset="0"/>
              </a:rPr>
              <a:t>Program Design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Franklin Gothic Medium" panose="020B0603020102020204" pitchFamily="34" charset="0"/>
              </a:rPr>
              <a:t>CS205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en-US" altLang="zh-CN" dirty="0">
                <a:latin typeface="Franklin Gothic Medium" panose="020B0603020102020204" pitchFamily="34" charset="0"/>
              </a:rPr>
              <a:t>Prof. </a:t>
            </a:r>
            <a:r>
              <a:rPr lang="en-US" altLang="zh-CN" dirty="0" err="1">
                <a:latin typeface="Franklin Gothic Medium" panose="020B0603020102020204" pitchFamily="34" charset="0"/>
              </a:rPr>
              <a:t>Shiqi</a:t>
            </a:r>
            <a:r>
              <a:rPr lang="en-US" altLang="zh-CN" dirty="0">
                <a:latin typeface="Franklin Gothic Medium" panose="020B0603020102020204" pitchFamily="34" charset="0"/>
              </a:rPr>
              <a:t> Yu</a:t>
            </a:r>
            <a:r>
              <a:rPr lang="zh-CN" altLang="en-US" dirty="0">
                <a:latin typeface="Franklin Gothic Medium" panose="020B0603020102020204" pitchFamily="34" charset="0"/>
              </a:rPr>
              <a:t> </a:t>
            </a:r>
            <a:r>
              <a:rPr lang="en-US" altLang="zh-CN" dirty="0">
                <a:latin typeface="Franklin Gothic Medium" panose="020B0603020102020204" pitchFamily="34" charset="0"/>
              </a:rPr>
              <a:t>(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于仕琪</a:t>
            </a:r>
            <a:r>
              <a:rPr lang="en-US" altLang="zh-CN" dirty="0">
                <a:latin typeface="Franklin Gothic Medium" panose="020B0603020102020204" pitchFamily="34" charset="0"/>
              </a:rPr>
              <a:t>)</a:t>
            </a:r>
          </a:p>
          <a:p>
            <a:r>
              <a:rPr lang="en-US" altLang="zh-CN" dirty="0">
                <a:latin typeface="Courier" pitchFamily="2" charset="0"/>
              </a:rPr>
              <a:t>yusq@sustech.edu.cn</a:t>
            </a:r>
          </a:p>
          <a:p>
            <a:r>
              <a:rPr lang="en-US" altLang="zh-CN" sz="1800" dirty="0">
                <a:latin typeface="Courier" pitchFamily="2" charset="0"/>
              </a:rPr>
              <a:t>http://</a:t>
            </a:r>
            <a:r>
              <a:rPr lang="en-US" altLang="zh-CN" sz="1800" dirty="0" err="1">
                <a:latin typeface="Courier" pitchFamily="2" charset="0"/>
              </a:rPr>
              <a:t>faculty.sustech.edu.cn</a:t>
            </a:r>
            <a:r>
              <a:rPr lang="en-US" altLang="zh-CN" sz="1800" dirty="0">
                <a:latin typeface="Courier" pitchFamily="2" charset="0"/>
              </a:rPr>
              <a:t>/</a:t>
            </a:r>
            <a:r>
              <a:rPr lang="en-US" altLang="zh-CN" sz="1800" dirty="0" err="1">
                <a:latin typeface="Courier" pitchFamily="2" charset="0"/>
              </a:rPr>
              <a:t>yusq</a:t>
            </a:r>
            <a:r>
              <a:rPr lang="en-US" altLang="zh-CN" sz="1800" dirty="0">
                <a:latin typeface="Courier" pitchFamily="2" charset="0"/>
              </a:rPr>
              <a:t>/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5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08CE8A7-3627-5C4A-A1DC-0C0C40D3BE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Solution 1: Hard Copy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48D7ED51-CB1D-9C4F-973C-58A717AFFB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2520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1F8FA0-2141-A14A-B44B-1840DC1D5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Copy Constructor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00AB51-015B-0E41-9744-059C3C078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017999"/>
          </a:xfrm>
        </p:spPr>
        <p:txBody>
          <a:bodyPr/>
          <a:lstStyle/>
          <a:p>
            <a:r>
              <a:rPr kumimoji="1" lang="en-US" altLang="zh-CN" dirty="0"/>
              <a:t>Provide a user-defined copy constructor.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34D0D53-0A84-2347-8B60-03F84240DB04}"/>
              </a:ext>
            </a:extLst>
          </p:cNvPr>
          <p:cNvSpPr/>
          <p:nvPr/>
        </p:nvSpPr>
        <p:spPr>
          <a:xfrm>
            <a:off x="1376479" y="2034507"/>
            <a:ext cx="637621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MyString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buf_len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characters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NULL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create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ms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buf_len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ms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characters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80C5750-DAF7-0045-9B04-CE1895E0F3AA}"/>
              </a:ext>
            </a:extLst>
          </p:cNvPr>
          <p:cNvSpPr txBox="1">
            <a:spLocks/>
          </p:cNvSpPr>
          <p:nvPr/>
        </p:nvSpPr>
        <p:spPr>
          <a:xfrm>
            <a:off x="838199" y="3987345"/>
            <a:ext cx="11053879" cy="101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create</a:t>
            </a:r>
            <a:r>
              <a:rPr lang="en" altLang="zh-CN" sz="2400" dirty="0">
                <a:latin typeface="Menlo" panose="020B0609030804020204" pitchFamily="49" charset="0"/>
              </a:rPr>
              <a:t>() release the current memory</a:t>
            </a:r>
            <a:br>
              <a:rPr lang="en" altLang="zh-CN" sz="2400" dirty="0">
                <a:latin typeface="Menlo" panose="020B0609030804020204" pitchFamily="49" charset="0"/>
              </a:rPr>
            </a:br>
            <a:r>
              <a:rPr lang="en" altLang="zh-CN" sz="2400" dirty="0">
                <a:latin typeface="Menlo" panose="020B0609030804020204" pitchFamily="49" charset="0"/>
              </a:rPr>
              <a:t>and allocate a new one</a:t>
            </a:r>
            <a:r>
              <a:rPr kumimoji="1" lang="en-US" altLang="zh-CN" dirty="0"/>
              <a:t>.</a:t>
            </a:r>
            <a:endParaRPr kumimoji="1"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1DE729D-DD06-E946-9DAD-79E1C525ED76}"/>
              </a:ext>
            </a:extLst>
          </p:cNvPr>
          <p:cNvSpPr txBox="1">
            <a:spLocks/>
          </p:cNvSpPr>
          <p:nvPr/>
        </p:nvSpPr>
        <p:spPr>
          <a:xfrm>
            <a:off x="838199" y="4866968"/>
            <a:ext cx="11053879" cy="988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this-&gt;characters </a:t>
            </a:r>
            <a:r>
              <a:rPr kumimoji="1" lang="en-US" altLang="zh-CN" dirty="0"/>
              <a:t>will not point to </a:t>
            </a:r>
            <a:r>
              <a:rPr kumimoji="1" lang="en-US" altLang="zh-CN" sz="2000" dirty="0" err="1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ms.characters</a:t>
            </a:r>
            <a:r>
              <a:rPr kumimoji="1" lang="en-US" altLang="zh-CN" dirty="0"/>
              <a:t> .</a:t>
            </a:r>
          </a:p>
          <a:p>
            <a:r>
              <a:rPr kumimoji="1" lang="en-US" altLang="zh-CN" dirty="0"/>
              <a:t>It’s a hard copy!</a:t>
            </a:r>
          </a:p>
          <a:p>
            <a:endParaRPr kumimoji="1" lang="zh-CN" altLang="en-US" dirty="0">
              <a:solidFill>
                <a:srgbClr val="0000CC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637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1F8FA0-2141-A14A-B44B-1840DC1D5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Copy Assignment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00AB51-015B-0E41-9744-059C3C078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664037"/>
          </a:xfrm>
        </p:spPr>
        <p:txBody>
          <a:bodyPr/>
          <a:lstStyle/>
          <a:p>
            <a:r>
              <a:rPr kumimoji="1" lang="en-US" altLang="zh-CN" dirty="0"/>
              <a:t>Provide a user-defined copy assignment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DEEBA43-7246-2F41-A360-E609A114944B}"/>
              </a:ext>
            </a:extLst>
          </p:cNvPr>
          <p:cNvSpPr/>
          <p:nvPr/>
        </p:nvSpPr>
        <p:spPr>
          <a:xfrm>
            <a:off x="1219199" y="2513354"/>
            <a:ext cx="757083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operator=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create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ms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buf_len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ms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characters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663DC37-C1E8-D54E-B2B4-7E5F5E54869C}"/>
              </a:ext>
            </a:extLst>
          </p:cNvPr>
          <p:cNvSpPr/>
          <p:nvPr/>
        </p:nvSpPr>
        <p:spPr>
          <a:xfrm>
            <a:off x="1206012" y="6488668"/>
            <a:ext cx="130035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example2</a:t>
            </a:r>
            <a:endParaRPr lang="zh-CN" altLang="en-US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5131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08CE8A7-3627-5C4A-A1DC-0C0C40D3B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1894260"/>
          </a:xfrm>
        </p:spPr>
        <p:txBody>
          <a:bodyPr/>
          <a:lstStyle/>
          <a:p>
            <a:r>
              <a:rPr lang="en-US" altLang="zh-CN" dirty="0"/>
              <a:t>Solution 2: Soft Copy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48D7ED51-CB1D-9C4F-973C-58A717AFFB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7334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1F8FA0-2141-A14A-B44B-1840DC1D5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 of Hard Copy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00AB51-015B-0E41-9744-059C3C078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Frequently allocate and free memory.</a:t>
            </a:r>
          </a:p>
          <a:p>
            <a:r>
              <a:rPr kumimoji="1" lang="en-US" altLang="zh-CN" dirty="0"/>
              <a:t>Time consuming when the memory is big.</a:t>
            </a:r>
          </a:p>
          <a:p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But...</a:t>
            </a:r>
          </a:p>
          <a:p>
            <a:r>
              <a:rPr kumimoji="1" lang="en-US" altLang="zh-CN" dirty="0"/>
              <a:t>If several objects share the same memory, who should release it?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9182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FD32DF-EEF2-654C-9E42-C40598A08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CvMat</a:t>
            </a:r>
            <a:r>
              <a:rPr kumimoji="1" lang="en-US" altLang="zh-CN" dirty="0"/>
              <a:t> struct</a:t>
            </a:r>
            <a:endParaRPr kumimoji="1" lang="zh-CN" alt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6AD7BA2-7E93-1548-924D-A7B344C69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322EAA28-3BDE-154E-99E8-571958AB34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8892824"/>
              </p:ext>
            </p:extLst>
          </p:nvPr>
        </p:nvGraphicFramePr>
        <p:xfrm>
          <a:off x="-3897046" y="1043503"/>
          <a:ext cx="12271376" cy="546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8013700" imgH="3568700" progId="Word.Document.12">
                  <p:embed/>
                </p:oleObj>
              </mc:Choice>
              <mc:Fallback>
                <p:oleObj name="文档" r:id="rId2" imgW="8013700" imgH="3568700" progId="Word.Document.12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322EAA28-3BDE-154E-99E8-571958AB34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897046" y="1043503"/>
                        <a:ext cx="12271376" cy="5464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2F7EC90C-F405-A24E-95A4-8E2DFFEB4B6E}"/>
              </a:ext>
            </a:extLst>
          </p:cNvPr>
          <p:cNvCxnSpPr>
            <a:cxnSpLocks/>
          </p:cNvCxnSpPr>
          <p:nvPr/>
        </p:nvCxnSpPr>
        <p:spPr>
          <a:xfrm flipH="1">
            <a:off x="147487" y="4685288"/>
            <a:ext cx="2239663" cy="115871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71572223-E1E3-A54E-8100-F2541FFB2718}"/>
              </a:ext>
            </a:extLst>
          </p:cNvPr>
          <p:cNvCxnSpPr>
            <a:cxnSpLocks/>
          </p:cNvCxnSpPr>
          <p:nvPr/>
        </p:nvCxnSpPr>
        <p:spPr>
          <a:xfrm flipH="1">
            <a:off x="1342105" y="4345423"/>
            <a:ext cx="1514383" cy="149857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356178FD-274C-7A4F-AE02-5BBD00549E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5757" y="350322"/>
            <a:ext cx="5026520" cy="495750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22A2C0E-657A-BE41-A6F2-D92B18249DDC}"/>
              </a:ext>
            </a:extLst>
          </p:cNvPr>
          <p:cNvSpPr/>
          <p:nvPr/>
        </p:nvSpPr>
        <p:spPr>
          <a:xfrm>
            <a:off x="5025757" y="0"/>
            <a:ext cx="4634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CC"/>
                </a:solidFill>
              </a:rPr>
              <a:t>modules/core/include/opencv2/core/types_c.h</a:t>
            </a:r>
          </a:p>
        </p:txBody>
      </p:sp>
    </p:spTree>
    <p:extLst>
      <p:ext uri="{BB962C8B-B14F-4D97-AF65-F5344CB8AC3E}">
        <p14:creationId xmlns:p14="http://schemas.microsoft.com/office/powerpoint/2010/main" val="3463526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7B0A1B-C5A4-144C-B805-E5F5482AF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264221"/>
            <a:ext cx="5796079" cy="833631"/>
          </a:xfrm>
        </p:spPr>
        <p:txBody>
          <a:bodyPr/>
          <a:lstStyle/>
          <a:p>
            <a:r>
              <a:rPr kumimoji="1" lang="en-US" altLang="zh-CN" dirty="0"/>
              <a:t>cv::Mat class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12F85A-323F-664C-A92F-D379F9D08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590295"/>
          </a:xfrm>
        </p:spPr>
        <p:txBody>
          <a:bodyPr/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130FAD7-E1A2-1B41-AA3E-1ADA7F17A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" y="1280596"/>
            <a:ext cx="11874500" cy="26543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652EB8D-09B2-BE4B-B6AA-CDB68E4B1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18" y="119521"/>
            <a:ext cx="5537200" cy="9779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32A2436-2E99-8C40-9696-0B00C08A86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92" y="3896852"/>
            <a:ext cx="11531600" cy="2946400"/>
          </a:xfrm>
          <a:prstGeom prst="rect">
            <a:avLst/>
          </a:prstGeom>
        </p:spPr>
      </p:pic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8ED6951B-5176-994A-BD47-FC3DE86F3D54}"/>
              </a:ext>
            </a:extLst>
          </p:cNvPr>
          <p:cNvCxnSpPr/>
          <p:nvPr/>
        </p:nvCxnSpPr>
        <p:spPr>
          <a:xfrm flipH="1" flipV="1">
            <a:off x="2859918" y="3429000"/>
            <a:ext cx="2050025" cy="287594"/>
          </a:xfrm>
          <a:prstGeom prst="straightConnector1">
            <a:avLst/>
          </a:prstGeom>
          <a:ln w="889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965D5794-EF32-8E4C-BFCB-03B0970AF905}"/>
              </a:ext>
            </a:extLst>
          </p:cNvPr>
          <p:cNvCxnSpPr>
            <a:cxnSpLocks/>
          </p:cNvCxnSpPr>
          <p:nvPr/>
        </p:nvCxnSpPr>
        <p:spPr>
          <a:xfrm flipH="1">
            <a:off x="2845170" y="3896852"/>
            <a:ext cx="2064773" cy="636694"/>
          </a:xfrm>
          <a:prstGeom prst="straightConnector1">
            <a:avLst/>
          </a:prstGeom>
          <a:ln w="889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9178B29D-E2A1-DB4A-8A29-567D3F70AA72}"/>
              </a:ext>
            </a:extLst>
          </p:cNvPr>
          <p:cNvSpPr/>
          <p:nvPr/>
        </p:nvSpPr>
        <p:spPr>
          <a:xfrm>
            <a:off x="4909942" y="3572797"/>
            <a:ext cx="32311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Allocated at the same time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50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C37C09-9F49-8848-9232-A138E5FB4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4765" y="365125"/>
            <a:ext cx="7527235" cy="1325563"/>
          </a:xfrm>
        </p:spPr>
        <p:txBody>
          <a:bodyPr/>
          <a:lstStyle/>
          <a:p>
            <a:r>
              <a:rPr kumimoji="1" lang="en-US" altLang="zh-CN" dirty="0"/>
              <a:t>Solution in OpenCV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04EAAC-ED32-AA48-A97E-804B23910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1891" y="1621849"/>
            <a:ext cx="6477000" cy="4351338"/>
          </a:xfrm>
        </p:spPr>
        <p:txBody>
          <a:bodyPr/>
          <a:lstStyle/>
          <a:p>
            <a:r>
              <a:rPr kumimoji="1" lang="en-US" altLang="zh-CN" dirty="0"/>
              <a:t>The allocated memory can be used by multiple object</a:t>
            </a:r>
          </a:p>
          <a:p>
            <a:r>
              <a:rPr kumimoji="1" lang="en-US" altLang="zh-CN" dirty="0"/>
              <a:t>Mat::u-&gt;</a:t>
            </a:r>
            <a:r>
              <a:rPr kumimoji="1" lang="en-US" altLang="zh-CN" dirty="0" err="1"/>
              <a:t>refcount</a:t>
            </a:r>
            <a:r>
              <a:rPr kumimoji="1" lang="en-US" altLang="zh-CN" dirty="0"/>
              <a:t> is used to count the times the memory is referenced</a:t>
            </a:r>
          </a:p>
          <a:p>
            <a:r>
              <a:rPr kumimoji="1" lang="en-US" altLang="zh-CN" dirty="0"/>
              <a:t>CV_XADD: macro for atomic add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AD12E9A-9660-EE41-8A8D-4EA1CACEA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28262"/>
            <a:ext cx="4188178" cy="642973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A13F2B9-C009-B74B-87A7-5E4B5BA02A80}"/>
              </a:ext>
            </a:extLst>
          </p:cNvPr>
          <p:cNvSpPr/>
          <p:nvPr/>
        </p:nvSpPr>
        <p:spPr>
          <a:xfrm>
            <a:off x="398067" y="-4207"/>
            <a:ext cx="2929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CC"/>
                </a:solidFill>
              </a:rPr>
              <a:t>modules/core/src/matrix.cpp</a:t>
            </a:r>
          </a:p>
        </p:txBody>
      </p:sp>
    </p:spTree>
    <p:extLst>
      <p:ext uri="{BB962C8B-B14F-4D97-AF65-F5344CB8AC3E}">
        <p14:creationId xmlns:p14="http://schemas.microsoft.com/office/powerpoint/2010/main" val="1654668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60E382A-2721-4E4B-A2B3-A4F0ECD4A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2" y="2501900"/>
            <a:ext cx="9601200" cy="43561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5098384-304A-744F-9125-9BB873377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in OpenCV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0A3486-7B8C-7A47-8D0C-F5B18960E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487" y="1232789"/>
            <a:ext cx="5011216" cy="1498946"/>
          </a:xfrm>
        </p:spPr>
        <p:txBody>
          <a:bodyPr/>
          <a:lstStyle/>
          <a:p>
            <a:r>
              <a:rPr kumimoji="1" lang="en-US" altLang="zh-CN" dirty="0"/>
              <a:t>Copy constructor of cv::Mat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F6F204-F845-A843-81DA-70FCCA93B863}"/>
              </a:ext>
            </a:extLst>
          </p:cNvPr>
          <p:cNvSpPr/>
          <p:nvPr/>
        </p:nvSpPr>
        <p:spPr>
          <a:xfrm>
            <a:off x="517336" y="1997631"/>
            <a:ext cx="2929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CC"/>
                </a:solidFill>
              </a:rPr>
              <a:t>modules/core/src/matrix.cpp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DB9B5DE-6511-1541-A4A4-C61564C65048}"/>
              </a:ext>
            </a:extLst>
          </p:cNvPr>
          <p:cNvSpPr/>
          <p:nvPr/>
        </p:nvSpPr>
        <p:spPr>
          <a:xfrm>
            <a:off x="885798" y="3772065"/>
            <a:ext cx="2896493" cy="52284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BB301A5-6301-ED48-BB8A-7674A92B43E5}"/>
              </a:ext>
            </a:extLst>
          </p:cNvPr>
          <p:cNvSpPr/>
          <p:nvPr/>
        </p:nvSpPr>
        <p:spPr>
          <a:xfrm>
            <a:off x="6469180" y="2632364"/>
            <a:ext cx="1386347" cy="39237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3579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1F8FA0-2141-A14A-B44B-1840DC1D5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6715" y="264221"/>
            <a:ext cx="4995363" cy="833631"/>
          </a:xfrm>
        </p:spPr>
        <p:txBody>
          <a:bodyPr/>
          <a:lstStyle/>
          <a:p>
            <a:r>
              <a:rPr kumimoji="1" lang="en-US" altLang="zh-CN" dirty="0"/>
              <a:t>Solution in OpenCV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00AB51-015B-0E41-9744-059C3C078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0CE9B84-6EF5-CC4E-8F26-E2AC3315F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815" y="812800"/>
            <a:ext cx="6438900" cy="60452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669BD94-EB64-A948-982D-4C82044B9952}"/>
              </a:ext>
            </a:extLst>
          </p:cNvPr>
          <p:cNvSpPr/>
          <p:nvPr/>
        </p:nvSpPr>
        <p:spPr>
          <a:xfrm>
            <a:off x="1121283" y="214325"/>
            <a:ext cx="2929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CC"/>
                </a:solidFill>
              </a:rPr>
              <a:t>modules/core/src/matrix.cpp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97EA5BD-5404-074B-A0C9-4966365056A5}"/>
              </a:ext>
            </a:extLst>
          </p:cNvPr>
          <p:cNvSpPr/>
          <p:nvPr/>
        </p:nvSpPr>
        <p:spPr>
          <a:xfrm>
            <a:off x="2728452" y="1326995"/>
            <a:ext cx="3510116" cy="45756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4072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1894260"/>
          </a:xfrm>
        </p:spPr>
        <p:txBody>
          <a:bodyPr>
            <a:normAutofit/>
          </a:bodyPr>
          <a:lstStyle/>
          <a:p>
            <a:r>
              <a:rPr lang="en-US" altLang="zh-CN" dirty="0"/>
              <a:t>Some Default Operations</a:t>
            </a:r>
            <a:endParaRPr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C0E126-F9C7-0F47-857A-818364A78D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7788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0AEECD38-7AA0-F361-2764-453A9F859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335304"/>
              </p:ext>
            </p:extLst>
          </p:nvPr>
        </p:nvGraphicFramePr>
        <p:xfrm>
          <a:off x="746882" y="4891455"/>
          <a:ext cx="1913450" cy="1615039"/>
        </p:xfrm>
        <a:graphic>
          <a:graphicData uri="http://schemas.openxmlformats.org/drawingml/2006/table">
            <a:tbl>
              <a:tblPr/>
              <a:tblGrid>
                <a:gridCol w="628227">
                  <a:extLst>
                    <a:ext uri="{9D8B030D-6E8A-4147-A177-3AD203B41FA5}">
                      <a16:colId xmlns:a16="http://schemas.microsoft.com/office/drawing/2014/main" val="2502611317"/>
                    </a:ext>
                  </a:extLst>
                </a:gridCol>
                <a:gridCol w="1240773">
                  <a:extLst>
                    <a:ext uri="{9D8B030D-6E8A-4147-A177-3AD203B41FA5}">
                      <a16:colId xmlns:a16="http://schemas.microsoft.com/office/drawing/2014/main" val="2439046246"/>
                    </a:ext>
                  </a:extLst>
                </a:gridCol>
                <a:gridCol w="44450">
                  <a:extLst>
                    <a:ext uri="{9D8B030D-6E8A-4147-A177-3AD203B41FA5}">
                      <a16:colId xmlns:a16="http://schemas.microsoft.com/office/drawing/2014/main" val="1396615857"/>
                    </a:ext>
                  </a:extLst>
                </a:gridCol>
              </a:tblGrid>
              <a:tr h="305264"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4179037"/>
                  </a:ext>
                </a:extLst>
              </a:tr>
              <a:tr h="334837">
                <a:tc rowSpan="3">
                  <a:txBody>
                    <a:bodyPr/>
                    <a:lstStyle/>
                    <a:p>
                      <a:pPr algn="r"/>
                      <a:r>
                        <a:rPr lang="en-US" altLang="zh-CN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str3</a:t>
                      </a:r>
                      <a:endParaRPr lang="zh-CN" alt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characters</a:t>
                      </a:r>
                      <a:endParaRPr lang="en" sz="14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7856559"/>
                  </a:ext>
                </a:extLst>
              </a:tr>
              <a:tr h="3348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refcount</a:t>
                      </a:r>
                      <a:endParaRPr lang="en" sz="14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1642632"/>
                  </a:ext>
                </a:extLst>
              </a:tr>
              <a:tr h="3348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buf_len</a:t>
                      </a:r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：</a:t>
                      </a:r>
                      <a:r>
                        <a:rPr lang="en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9961835"/>
                  </a:ext>
                </a:extLst>
              </a:tr>
              <a:tr h="30526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6613825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D945666E-AED4-8E85-64A9-F3045A9584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511073"/>
              </p:ext>
            </p:extLst>
          </p:nvPr>
        </p:nvGraphicFramePr>
        <p:xfrm>
          <a:off x="746882" y="3024638"/>
          <a:ext cx="1913450" cy="1615039"/>
        </p:xfrm>
        <a:graphic>
          <a:graphicData uri="http://schemas.openxmlformats.org/drawingml/2006/table">
            <a:tbl>
              <a:tblPr/>
              <a:tblGrid>
                <a:gridCol w="628227">
                  <a:extLst>
                    <a:ext uri="{9D8B030D-6E8A-4147-A177-3AD203B41FA5}">
                      <a16:colId xmlns:a16="http://schemas.microsoft.com/office/drawing/2014/main" val="2502611317"/>
                    </a:ext>
                  </a:extLst>
                </a:gridCol>
                <a:gridCol w="1240773">
                  <a:extLst>
                    <a:ext uri="{9D8B030D-6E8A-4147-A177-3AD203B41FA5}">
                      <a16:colId xmlns:a16="http://schemas.microsoft.com/office/drawing/2014/main" val="2439046246"/>
                    </a:ext>
                  </a:extLst>
                </a:gridCol>
                <a:gridCol w="44450">
                  <a:extLst>
                    <a:ext uri="{9D8B030D-6E8A-4147-A177-3AD203B41FA5}">
                      <a16:colId xmlns:a16="http://schemas.microsoft.com/office/drawing/2014/main" val="1396615857"/>
                    </a:ext>
                  </a:extLst>
                </a:gridCol>
              </a:tblGrid>
              <a:tr h="305264"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4179037"/>
                  </a:ext>
                </a:extLst>
              </a:tr>
              <a:tr h="334837">
                <a:tc rowSpan="3">
                  <a:txBody>
                    <a:bodyPr/>
                    <a:lstStyle/>
                    <a:p>
                      <a:pPr algn="r"/>
                      <a:r>
                        <a:rPr lang="en-US" altLang="zh-CN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str2</a:t>
                      </a:r>
                      <a:endParaRPr lang="zh-CN" alt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characters</a:t>
                      </a:r>
                      <a:endParaRPr lang="en" sz="14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7856559"/>
                  </a:ext>
                </a:extLst>
              </a:tr>
              <a:tr h="3348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refcount</a:t>
                      </a:r>
                      <a:endParaRPr lang="en" sz="14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1642632"/>
                  </a:ext>
                </a:extLst>
              </a:tr>
              <a:tr h="3348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buf_len</a:t>
                      </a:r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：</a:t>
                      </a:r>
                      <a:r>
                        <a:rPr lang="en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9961835"/>
                  </a:ext>
                </a:extLst>
              </a:tr>
              <a:tr h="30526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6613825"/>
                  </a:ext>
                </a:extLst>
              </a:tr>
            </a:tbl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61DC97B8-11BB-FC49-9E2D-D4E5A1AB7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Dynamic Memory in Objects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A521349-D783-F742-9C17-4669887BDB6E}"/>
              </a:ext>
            </a:extLst>
          </p:cNvPr>
          <p:cNvSpPr/>
          <p:nvPr/>
        </p:nvSpPr>
        <p:spPr>
          <a:xfrm>
            <a:off x="6750642" y="885074"/>
            <a:ext cx="433493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str1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"Shenzhen"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str2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str1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str3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str3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=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str1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B90FC4C6-52EC-8D45-9347-AF02001178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660462"/>
              </p:ext>
            </p:extLst>
          </p:nvPr>
        </p:nvGraphicFramePr>
        <p:xfrm>
          <a:off x="746882" y="1231716"/>
          <a:ext cx="1913450" cy="1615039"/>
        </p:xfrm>
        <a:graphic>
          <a:graphicData uri="http://schemas.openxmlformats.org/drawingml/2006/table">
            <a:tbl>
              <a:tblPr/>
              <a:tblGrid>
                <a:gridCol w="628227">
                  <a:extLst>
                    <a:ext uri="{9D8B030D-6E8A-4147-A177-3AD203B41FA5}">
                      <a16:colId xmlns:a16="http://schemas.microsoft.com/office/drawing/2014/main" val="2502611317"/>
                    </a:ext>
                  </a:extLst>
                </a:gridCol>
                <a:gridCol w="1240773">
                  <a:extLst>
                    <a:ext uri="{9D8B030D-6E8A-4147-A177-3AD203B41FA5}">
                      <a16:colId xmlns:a16="http://schemas.microsoft.com/office/drawing/2014/main" val="2439046246"/>
                    </a:ext>
                  </a:extLst>
                </a:gridCol>
                <a:gridCol w="44450">
                  <a:extLst>
                    <a:ext uri="{9D8B030D-6E8A-4147-A177-3AD203B41FA5}">
                      <a16:colId xmlns:a16="http://schemas.microsoft.com/office/drawing/2014/main" val="1396615857"/>
                    </a:ext>
                  </a:extLst>
                </a:gridCol>
              </a:tblGrid>
              <a:tr h="305264"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4179037"/>
                  </a:ext>
                </a:extLst>
              </a:tr>
              <a:tr h="334837">
                <a:tc rowSpan="3">
                  <a:txBody>
                    <a:bodyPr/>
                    <a:lstStyle/>
                    <a:p>
                      <a:pPr algn="r"/>
                      <a:r>
                        <a:rPr lang="en-US" altLang="zh-CN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str1</a:t>
                      </a:r>
                      <a:endParaRPr lang="zh-CN" alt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characters</a:t>
                      </a:r>
                      <a:endParaRPr lang="en" sz="14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7856559"/>
                  </a:ext>
                </a:extLst>
              </a:tr>
              <a:tr h="3348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refcount</a:t>
                      </a:r>
                      <a:endParaRPr lang="en" sz="14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1642632"/>
                  </a:ext>
                </a:extLst>
              </a:tr>
              <a:tr h="3348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buf_len</a:t>
                      </a:r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：</a:t>
                      </a:r>
                      <a:r>
                        <a:rPr lang="en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9961835"/>
                  </a:ext>
                </a:extLst>
              </a:tr>
              <a:tr h="30526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6613825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7EEC132E-A74C-3044-82F9-C34BBF98EE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10724"/>
              </p:ext>
            </p:extLst>
          </p:nvPr>
        </p:nvGraphicFramePr>
        <p:xfrm>
          <a:off x="5857634" y="990600"/>
          <a:ext cx="563042" cy="2438400"/>
        </p:xfrm>
        <a:graphic>
          <a:graphicData uri="http://schemas.openxmlformats.org/drawingml/2006/table">
            <a:tbl>
              <a:tblPr/>
              <a:tblGrid>
                <a:gridCol w="563042">
                  <a:extLst>
                    <a:ext uri="{9D8B030D-6E8A-4147-A177-3AD203B41FA5}">
                      <a16:colId xmlns:a16="http://schemas.microsoft.com/office/drawing/2014/main" val="2807597304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625835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79836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\0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18220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44489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40873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32821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z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685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3673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99312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37823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04392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826694"/>
                  </a:ext>
                </a:extLst>
              </a:tr>
            </a:tbl>
          </a:graphicData>
        </a:graphic>
      </p:graphicFrame>
      <p:graphicFrame>
        <p:nvGraphicFramePr>
          <p:cNvPr id="41" name="表格 40">
            <a:extLst>
              <a:ext uri="{FF2B5EF4-FFF2-40B4-BE49-F238E27FC236}">
                <a16:creationId xmlns:a16="http://schemas.microsoft.com/office/drawing/2014/main" id="{41BE6223-CAB9-4E4C-8985-A6CFD12888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156742"/>
              </p:ext>
            </p:extLst>
          </p:nvPr>
        </p:nvGraphicFramePr>
        <p:xfrm>
          <a:off x="5857635" y="3931349"/>
          <a:ext cx="563042" cy="769756"/>
        </p:xfrm>
        <a:graphic>
          <a:graphicData uri="http://schemas.openxmlformats.org/drawingml/2006/table">
            <a:tbl>
              <a:tblPr/>
              <a:tblGrid>
                <a:gridCol w="563042">
                  <a:extLst>
                    <a:ext uri="{9D8B030D-6E8A-4147-A177-3AD203B41FA5}">
                      <a16:colId xmlns:a16="http://schemas.microsoft.com/office/drawing/2014/main" val="4121497530"/>
                    </a:ext>
                  </a:extLst>
                </a:gridCol>
              </a:tblGrid>
              <a:tr h="16770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2173150"/>
                  </a:ext>
                </a:extLst>
              </a:tr>
              <a:tr h="4343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568793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8272174"/>
                  </a:ext>
                </a:extLst>
              </a:tr>
            </a:tbl>
          </a:graphicData>
        </a:graphic>
      </p:graphicFrame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25499CAA-F876-CF22-6E71-3856C4B89C47}"/>
              </a:ext>
            </a:extLst>
          </p:cNvPr>
          <p:cNvCxnSpPr>
            <a:cxnSpLocks/>
          </p:cNvCxnSpPr>
          <p:nvPr/>
        </p:nvCxnSpPr>
        <p:spPr>
          <a:xfrm>
            <a:off x="2540000" y="1673638"/>
            <a:ext cx="3277980" cy="1519760"/>
          </a:xfrm>
          <a:prstGeom prst="straightConnector1">
            <a:avLst/>
          </a:pr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6F519C43-108F-0BB6-9514-3ADD53544BB2}"/>
              </a:ext>
            </a:extLst>
          </p:cNvPr>
          <p:cNvCxnSpPr>
            <a:cxnSpLocks/>
          </p:cNvCxnSpPr>
          <p:nvPr/>
        </p:nvCxnSpPr>
        <p:spPr>
          <a:xfrm flipV="1">
            <a:off x="2514501" y="3209104"/>
            <a:ext cx="3317634" cy="377505"/>
          </a:xfrm>
          <a:prstGeom prst="straightConnector1">
            <a:avLst/>
          </a:pr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ED226A5C-321E-BC7B-F40B-AC50CCE24343}"/>
              </a:ext>
            </a:extLst>
          </p:cNvPr>
          <p:cNvCxnSpPr>
            <a:cxnSpLocks/>
          </p:cNvCxnSpPr>
          <p:nvPr/>
        </p:nvCxnSpPr>
        <p:spPr>
          <a:xfrm>
            <a:off x="2514501" y="2077250"/>
            <a:ext cx="3303479" cy="2402270"/>
          </a:xfrm>
          <a:prstGeom prst="straightConnector1">
            <a:avLst/>
          </a:pr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806B2E34-34F5-C1D2-FD4C-39FB6D9BBDA4}"/>
              </a:ext>
            </a:extLst>
          </p:cNvPr>
          <p:cNvCxnSpPr>
            <a:cxnSpLocks/>
          </p:cNvCxnSpPr>
          <p:nvPr/>
        </p:nvCxnSpPr>
        <p:spPr>
          <a:xfrm flipV="1">
            <a:off x="2540000" y="3257815"/>
            <a:ext cx="3277980" cy="2116825"/>
          </a:xfrm>
          <a:prstGeom prst="straightConnector1">
            <a:avLst/>
          </a:pr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446A885B-F4E8-3322-4BE0-4E169B088185}"/>
              </a:ext>
            </a:extLst>
          </p:cNvPr>
          <p:cNvSpPr txBox="1"/>
          <p:nvPr/>
        </p:nvSpPr>
        <p:spPr>
          <a:xfrm>
            <a:off x="6352107" y="2988155"/>
            <a:ext cx="143066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0x6000034dc040</a:t>
            </a:r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2449C310-174A-7A6F-48B9-19A0A37703ED}"/>
              </a:ext>
            </a:extLst>
          </p:cNvPr>
          <p:cNvCxnSpPr>
            <a:cxnSpLocks/>
          </p:cNvCxnSpPr>
          <p:nvPr/>
        </p:nvCxnSpPr>
        <p:spPr>
          <a:xfrm>
            <a:off x="2514501" y="3870922"/>
            <a:ext cx="3303479" cy="638311"/>
          </a:xfrm>
          <a:prstGeom prst="straightConnector1">
            <a:avLst/>
          </a:pr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AD5BD05B-BBAC-A769-E975-D715B171E96E}"/>
              </a:ext>
            </a:extLst>
          </p:cNvPr>
          <p:cNvCxnSpPr>
            <a:cxnSpLocks/>
          </p:cNvCxnSpPr>
          <p:nvPr/>
        </p:nvCxnSpPr>
        <p:spPr>
          <a:xfrm flipV="1">
            <a:off x="2514501" y="4560854"/>
            <a:ext cx="3303479" cy="1138120"/>
          </a:xfrm>
          <a:prstGeom prst="straightConnector1">
            <a:avLst/>
          </a:pr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DF1CD076-FA23-DFA6-2006-55A4B3CB0C62}"/>
              </a:ext>
            </a:extLst>
          </p:cNvPr>
          <p:cNvSpPr/>
          <p:nvPr/>
        </p:nvSpPr>
        <p:spPr>
          <a:xfrm>
            <a:off x="1206012" y="6488668"/>
            <a:ext cx="130035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example3</a:t>
            </a:r>
            <a:endParaRPr lang="zh-CN" altLang="en-US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49B4456F-A93F-20F0-CB7E-68942FEBA1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431992"/>
              </p:ext>
            </p:extLst>
          </p:nvPr>
        </p:nvGraphicFramePr>
        <p:xfrm>
          <a:off x="6907062" y="3208305"/>
          <a:ext cx="576475" cy="3018636"/>
        </p:xfrm>
        <a:graphic>
          <a:graphicData uri="http://schemas.openxmlformats.org/drawingml/2006/table">
            <a:tbl>
              <a:tblPr/>
              <a:tblGrid>
                <a:gridCol w="576475">
                  <a:extLst>
                    <a:ext uri="{9D8B030D-6E8A-4147-A177-3AD203B41FA5}">
                      <a16:colId xmlns:a16="http://schemas.microsoft.com/office/drawing/2014/main" val="4121497530"/>
                    </a:ext>
                  </a:extLst>
                </a:gridCol>
              </a:tblGrid>
              <a:tr h="16770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2173150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6710438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464401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217666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661069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361463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756905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027455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074057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319375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573404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820330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081730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750366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846849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3136653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568793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8272174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D631C786-B405-FC80-95EC-2CC14382BF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544426"/>
              </p:ext>
            </p:extLst>
          </p:nvPr>
        </p:nvGraphicFramePr>
        <p:xfrm>
          <a:off x="6232787" y="6014777"/>
          <a:ext cx="563042" cy="769756"/>
        </p:xfrm>
        <a:graphic>
          <a:graphicData uri="http://schemas.openxmlformats.org/drawingml/2006/table">
            <a:tbl>
              <a:tblPr/>
              <a:tblGrid>
                <a:gridCol w="563042">
                  <a:extLst>
                    <a:ext uri="{9D8B030D-6E8A-4147-A177-3AD203B41FA5}">
                      <a16:colId xmlns:a16="http://schemas.microsoft.com/office/drawing/2014/main" val="4121497530"/>
                    </a:ext>
                  </a:extLst>
                </a:gridCol>
              </a:tblGrid>
              <a:tr h="16770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2173150"/>
                  </a:ext>
                </a:extLst>
              </a:tr>
              <a:tr h="4343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568793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8272174"/>
                  </a:ext>
                </a:extLst>
              </a:tr>
            </a:tbl>
          </a:graphicData>
        </a:graphic>
      </p:graphicFrame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5AB6EA1A-B843-18D4-ACE7-169A8B6A5338}"/>
              </a:ext>
            </a:extLst>
          </p:cNvPr>
          <p:cNvCxnSpPr>
            <a:cxnSpLocks/>
          </p:cNvCxnSpPr>
          <p:nvPr/>
        </p:nvCxnSpPr>
        <p:spPr>
          <a:xfrm>
            <a:off x="2544174" y="5400450"/>
            <a:ext cx="4362888" cy="614327"/>
          </a:xfrm>
          <a:prstGeom prst="straightConnector1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B2300866-F72C-C991-0188-0C2E13EA545C}"/>
              </a:ext>
            </a:extLst>
          </p:cNvPr>
          <p:cNvCxnSpPr>
            <a:cxnSpLocks/>
          </p:cNvCxnSpPr>
          <p:nvPr/>
        </p:nvCxnSpPr>
        <p:spPr>
          <a:xfrm>
            <a:off x="2506368" y="5744778"/>
            <a:ext cx="3726419" cy="845994"/>
          </a:xfrm>
          <a:prstGeom prst="straightConnector1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405FCC42-FA15-8F6F-1F18-954668E47C18}"/>
              </a:ext>
            </a:extLst>
          </p:cNvPr>
          <p:cNvSpPr txBox="1"/>
          <p:nvPr/>
        </p:nvSpPr>
        <p:spPr>
          <a:xfrm>
            <a:off x="7393447" y="5842121"/>
            <a:ext cx="143066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0x6000023d81c0</a:t>
            </a:r>
          </a:p>
        </p:txBody>
      </p:sp>
    </p:spTree>
    <p:extLst>
      <p:ext uri="{BB962C8B-B14F-4D97-AF65-F5344CB8AC3E}">
        <p14:creationId xmlns:p14="http://schemas.microsoft.com/office/powerpoint/2010/main" val="462288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0AEECD38-7AA0-F361-2764-453A9F859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709861"/>
              </p:ext>
            </p:extLst>
          </p:nvPr>
        </p:nvGraphicFramePr>
        <p:xfrm>
          <a:off x="746882" y="4891455"/>
          <a:ext cx="1913450" cy="1615039"/>
        </p:xfrm>
        <a:graphic>
          <a:graphicData uri="http://schemas.openxmlformats.org/drawingml/2006/table">
            <a:tbl>
              <a:tblPr/>
              <a:tblGrid>
                <a:gridCol w="628227">
                  <a:extLst>
                    <a:ext uri="{9D8B030D-6E8A-4147-A177-3AD203B41FA5}">
                      <a16:colId xmlns:a16="http://schemas.microsoft.com/office/drawing/2014/main" val="2502611317"/>
                    </a:ext>
                  </a:extLst>
                </a:gridCol>
                <a:gridCol w="1240773">
                  <a:extLst>
                    <a:ext uri="{9D8B030D-6E8A-4147-A177-3AD203B41FA5}">
                      <a16:colId xmlns:a16="http://schemas.microsoft.com/office/drawing/2014/main" val="2439046246"/>
                    </a:ext>
                  </a:extLst>
                </a:gridCol>
                <a:gridCol w="44450">
                  <a:extLst>
                    <a:ext uri="{9D8B030D-6E8A-4147-A177-3AD203B41FA5}">
                      <a16:colId xmlns:a16="http://schemas.microsoft.com/office/drawing/2014/main" val="1396615857"/>
                    </a:ext>
                  </a:extLst>
                </a:gridCol>
              </a:tblGrid>
              <a:tr h="305264"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4179037"/>
                  </a:ext>
                </a:extLst>
              </a:tr>
              <a:tr h="334837">
                <a:tc rowSpan="3">
                  <a:txBody>
                    <a:bodyPr/>
                    <a:lstStyle/>
                    <a:p>
                      <a:pPr algn="r"/>
                      <a:r>
                        <a:rPr lang="en-US" altLang="zh-CN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str3</a:t>
                      </a:r>
                      <a:endParaRPr lang="zh-CN" alt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characters</a:t>
                      </a:r>
                      <a:endParaRPr lang="en" sz="14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7856559"/>
                  </a:ext>
                </a:extLst>
              </a:tr>
              <a:tr h="3348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altLang="zh-CN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refcount</a:t>
                      </a:r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：</a:t>
                      </a:r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3</a:t>
                      </a:r>
                      <a:endParaRPr lang="en" sz="14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1642632"/>
                  </a:ext>
                </a:extLst>
              </a:tr>
              <a:tr h="3348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buf_len</a:t>
                      </a:r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：</a:t>
                      </a:r>
                      <a:r>
                        <a:rPr lang="en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9961835"/>
                  </a:ext>
                </a:extLst>
              </a:tr>
              <a:tr h="30526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6613825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D945666E-AED4-8E85-64A9-F3045A9584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315052"/>
              </p:ext>
            </p:extLst>
          </p:nvPr>
        </p:nvGraphicFramePr>
        <p:xfrm>
          <a:off x="746882" y="3024638"/>
          <a:ext cx="1913450" cy="1615039"/>
        </p:xfrm>
        <a:graphic>
          <a:graphicData uri="http://schemas.openxmlformats.org/drawingml/2006/table">
            <a:tbl>
              <a:tblPr/>
              <a:tblGrid>
                <a:gridCol w="628227">
                  <a:extLst>
                    <a:ext uri="{9D8B030D-6E8A-4147-A177-3AD203B41FA5}">
                      <a16:colId xmlns:a16="http://schemas.microsoft.com/office/drawing/2014/main" val="2502611317"/>
                    </a:ext>
                  </a:extLst>
                </a:gridCol>
                <a:gridCol w="1240773">
                  <a:extLst>
                    <a:ext uri="{9D8B030D-6E8A-4147-A177-3AD203B41FA5}">
                      <a16:colId xmlns:a16="http://schemas.microsoft.com/office/drawing/2014/main" val="2439046246"/>
                    </a:ext>
                  </a:extLst>
                </a:gridCol>
                <a:gridCol w="44450">
                  <a:extLst>
                    <a:ext uri="{9D8B030D-6E8A-4147-A177-3AD203B41FA5}">
                      <a16:colId xmlns:a16="http://schemas.microsoft.com/office/drawing/2014/main" val="1396615857"/>
                    </a:ext>
                  </a:extLst>
                </a:gridCol>
              </a:tblGrid>
              <a:tr h="305264"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4179037"/>
                  </a:ext>
                </a:extLst>
              </a:tr>
              <a:tr h="334837">
                <a:tc rowSpan="3">
                  <a:txBody>
                    <a:bodyPr/>
                    <a:lstStyle/>
                    <a:p>
                      <a:pPr algn="r"/>
                      <a:r>
                        <a:rPr lang="en-US" altLang="zh-CN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str2</a:t>
                      </a:r>
                      <a:endParaRPr lang="zh-CN" alt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characters</a:t>
                      </a:r>
                      <a:endParaRPr lang="en" sz="14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7856559"/>
                  </a:ext>
                </a:extLst>
              </a:tr>
              <a:tr h="3348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altLang="zh-CN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refcount</a:t>
                      </a:r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：</a:t>
                      </a:r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2</a:t>
                      </a:r>
                      <a:endParaRPr lang="en" sz="14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1642632"/>
                  </a:ext>
                </a:extLst>
              </a:tr>
              <a:tr h="3348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buf_len</a:t>
                      </a:r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：</a:t>
                      </a:r>
                      <a:r>
                        <a:rPr lang="en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9961835"/>
                  </a:ext>
                </a:extLst>
              </a:tr>
              <a:tr h="30526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6613825"/>
                  </a:ext>
                </a:extLst>
              </a:tr>
            </a:tbl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61DC97B8-11BB-FC49-9E2D-D4E5A1AB7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refcount</a:t>
            </a:r>
            <a:r>
              <a:rPr kumimoji="1" lang="en-US" altLang="zh-CN" dirty="0"/>
              <a:t> is not a pointer, is a int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A521349-D783-F742-9C17-4669887BDB6E}"/>
              </a:ext>
            </a:extLst>
          </p:cNvPr>
          <p:cNvSpPr/>
          <p:nvPr/>
        </p:nvSpPr>
        <p:spPr>
          <a:xfrm>
            <a:off x="6750642" y="885074"/>
            <a:ext cx="43349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B90FC4C6-52EC-8D45-9347-AF02001178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829279"/>
              </p:ext>
            </p:extLst>
          </p:nvPr>
        </p:nvGraphicFramePr>
        <p:xfrm>
          <a:off x="746882" y="1231716"/>
          <a:ext cx="1913450" cy="1615039"/>
        </p:xfrm>
        <a:graphic>
          <a:graphicData uri="http://schemas.openxmlformats.org/drawingml/2006/table">
            <a:tbl>
              <a:tblPr/>
              <a:tblGrid>
                <a:gridCol w="628227">
                  <a:extLst>
                    <a:ext uri="{9D8B030D-6E8A-4147-A177-3AD203B41FA5}">
                      <a16:colId xmlns:a16="http://schemas.microsoft.com/office/drawing/2014/main" val="2502611317"/>
                    </a:ext>
                  </a:extLst>
                </a:gridCol>
                <a:gridCol w="1240773">
                  <a:extLst>
                    <a:ext uri="{9D8B030D-6E8A-4147-A177-3AD203B41FA5}">
                      <a16:colId xmlns:a16="http://schemas.microsoft.com/office/drawing/2014/main" val="2439046246"/>
                    </a:ext>
                  </a:extLst>
                </a:gridCol>
                <a:gridCol w="44450">
                  <a:extLst>
                    <a:ext uri="{9D8B030D-6E8A-4147-A177-3AD203B41FA5}">
                      <a16:colId xmlns:a16="http://schemas.microsoft.com/office/drawing/2014/main" val="1396615857"/>
                    </a:ext>
                  </a:extLst>
                </a:gridCol>
              </a:tblGrid>
              <a:tr h="305264"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4179037"/>
                  </a:ext>
                </a:extLst>
              </a:tr>
              <a:tr h="334837">
                <a:tc rowSpan="3">
                  <a:txBody>
                    <a:bodyPr/>
                    <a:lstStyle/>
                    <a:p>
                      <a:pPr algn="r"/>
                      <a:r>
                        <a:rPr lang="en-US" altLang="zh-CN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str1</a:t>
                      </a:r>
                      <a:endParaRPr lang="zh-CN" alt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characters</a:t>
                      </a:r>
                      <a:endParaRPr lang="en" sz="14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7856559"/>
                  </a:ext>
                </a:extLst>
              </a:tr>
              <a:tr h="3348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refcount</a:t>
                      </a:r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：</a:t>
                      </a:r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1</a:t>
                      </a:r>
                      <a:endParaRPr lang="en" sz="14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1642632"/>
                  </a:ext>
                </a:extLst>
              </a:tr>
              <a:tr h="3348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buf_len</a:t>
                      </a:r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：</a:t>
                      </a:r>
                      <a:r>
                        <a:rPr lang="en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9961835"/>
                  </a:ext>
                </a:extLst>
              </a:tr>
              <a:tr h="30526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6613825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7EEC132E-A74C-3044-82F9-C34BBF98EE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841904"/>
              </p:ext>
            </p:extLst>
          </p:nvPr>
        </p:nvGraphicFramePr>
        <p:xfrm>
          <a:off x="5857634" y="990600"/>
          <a:ext cx="563042" cy="2438400"/>
        </p:xfrm>
        <a:graphic>
          <a:graphicData uri="http://schemas.openxmlformats.org/drawingml/2006/table">
            <a:tbl>
              <a:tblPr/>
              <a:tblGrid>
                <a:gridCol w="563042">
                  <a:extLst>
                    <a:ext uri="{9D8B030D-6E8A-4147-A177-3AD203B41FA5}">
                      <a16:colId xmlns:a16="http://schemas.microsoft.com/office/drawing/2014/main" val="2807597304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625835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79836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\0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18220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44489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40873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32821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z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685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3673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99312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37823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04392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826694"/>
                  </a:ext>
                </a:extLst>
              </a:tr>
            </a:tbl>
          </a:graphicData>
        </a:graphic>
      </p:graphicFrame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25499CAA-F876-CF22-6E71-3856C4B89C47}"/>
              </a:ext>
            </a:extLst>
          </p:cNvPr>
          <p:cNvCxnSpPr>
            <a:cxnSpLocks/>
          </p:cNvCxnSpPr>
          <p:nvPr/>
        </p:nvCxnSpPr>
        <p:spPr>
          <a:xfrm>
            <a:off x="2540000" y="1673638"/>
            <a:ext cx="3277980" cy="1519760"/>
          </a:xfrm>
          <a:prstGeom prst="straightConnector1">
            <a:avLst/>
          </a:pr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6F519C43-108F-0BB6-9514-3ADD53544BB2}"/>
              </a:ext>
            </a:extLst>
          </p:cNvPr>
          <p:cNvCxnSpPr>
            <a:cxnSpLocks/>
          </p:cNvCxnSpPr>
          <p:nvPr/>
        </p:nvCxnSpPr>
        <p:spPr>
          <a:xfrm flipV="1">
            <a:off x="2514501" y="3209104"/>
            <a:ext cx="3317634" cy="377505"/>
          </a:xfrm>
          <a:prstGeom prst="straightConnector1">
            <a:avLst/>
          </a:pr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806B2E34-34F5-C1D2-FD4C-39FB6D9BBDA4}"/>
              </a:ext>
            </a:extLst>
          </p:cNvPr>
          <p:cNvCxnSpPr>
            <a:cxnSpLocks/>
          </p:cNvCxnSpPr>
          <p:nvPr/>
        </p:nvCxnSpPr>
        <p:spPr>
          <a:xfrm flipV="1">
            <a:off x="2540000" y="3257815"/>
            <a:ext cx="3277980" cy="2116825"/>
          </a:xfrm>
          <a:prstGeom prst="straightConnector1">
            <a:avLst/>
          </a:pr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446A885B-F4E8-3322-4BE0-4E169B088185}"/>
              </a:ext>
            </a:extLst>
          </p:cNvPr>
          <p:cNvSpPr txBox="1"/>
          <p:nvPr/>
        </p:nvSpPr>
        <p:spPr>
          <a:xfrm>
            <a:off x="6352107" y="2988155"/>
            <a:ext cx="143066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0x6000034dc040</a:t>
            </a:r>
          </a:p>
        </p:txBody>
      </p:sp>
    </p:spTree>
    <p:extLst>
      <p:ext uri="{BB962C8B-B14F-4D97-AF65-F5344CB8AC3E}">
        <p14:creationId xmlns:p14="http://schemas.microsoft.com/office/powerpoint/2010/main" val="42384276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B158B46-62E1-0048-BB16-52F809B5A5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altLang="zh-CN" dirty="0"/>
              <a:t>Smart Pointers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884FB61E-D0FB-3047-B7C7-AA98F7BB5C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0400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D52687-A6E3-F949-BB84-BC459F078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std::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shared_ptr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C2E7B0-09EE-BC41-ADBC-428DF2D69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Smart pointers are used to make sure that an object can be deleted when it is no longer used. 😍</a:t>
            </a:r>
          </a:p>
          <a:p>
            <a:r>
              <a:rPr kumimoji="1" lang="en-US" altLang="zh-CN" dirty="0"/>
              <a:t>Several shared pointers can share/point to the same object.</a:t>
            </a:r>
          </a:p>
          <a:p>
            <a:r>
              <a:rPr lang="en" altLang="zh-CN" dirty="0"/>
              <a:t>The object is destroyed when no </a:t>
            </a:r>
            <a:r>
              <a:rPr lang="en" altLang="zh-CN" dirty="0" err="1"/>
              <a:t>shared_ptr</a:t>
            </a:r>
            <a:r>
              <a:rPr lang="en" altLang="zh-CN" dirty="0"/>
              <a:t> points to it.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BE7D1E5-687B-E346-A6E5-AD5BF815963E}"/>
              </a:ext>
            </a:extLst>
          </p:cNvPr>
          <p:cNvSpPr/>
          <p:nvPr/>
        </p:nvSpPr>
        <p:spPr>
          <a:xfrm>
            <a:off x="1203484" y="3278828"/>
            <a:ext cx="85302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shared_ptr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&gt;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mt1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shared_ptr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&gt; mt2 = mt1;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39E8CCA-137A-5445-A3C0-3E134040E3B2}"/>
              </a:ext>
            </a:extLst>
          </p:cNvPr>
          <p:cNvSpPr/>
          <p:nvPr/>
        </p:nvSpPr>
        <p:spPr>
          <a:xfrm>
            <a:off x="1203484" y="4064908"/>
            <a:ext cx="6181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0000CC"/>
                </a:solidFill>
                <a:latin typeface="Menlo" panose="020B0609030804020204" pitchFamily="49" charset="0"/>
              </a:rPr>
              <a:t>auto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mt1 =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make_shared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&gt;(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70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8552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556C59-F0FC-0342-96A2-8B676022E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std::</a:t>
            </a:r>
            <a:r>
              <a:rPr kumimoji="1" lang="en" altLang="zh-CN" dirty="0" err="1"/>
              <a:t>unique_ptr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B6B335-C29E-314D-A624-486F21CC6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2219394"/>
          </a:xfrm>
        </p:spPr>
        <p:txBody>
          <a:bodyPr/>
          <a:lstStyle/>
          <a:p>
            <a:r>
              <a:rPr kumimoji="1" lang="en-US" altLang="zh-CN" dirty="0"/>
              <a:t>Different from std::</a:t>
            </a:r>
            <a:r>
              <a:rPr kumimoji="1" lang="en-US" altLang="zh-CN" dirty="0" err="1"/>
              <a:t>shared_ptr</a:t>
            </a:r>
            <a:r>
              <a:rPr kumimoji="1" lang="en-US" altLang="zh-CN" dirty="0"/>
              <a:t>, a std::</a:t>
            </a:r>
            <a:r>
              <a:rPr kumimoji="1" lang="en-US" altLang="zh-CN" dirty="0" err="1"/>
              <a:t>unique_ptr</a:t>
            </a:r>
            <a:r>
              <a:rPr kumimoji="1" lang="en-US" altLang="zh-CN" dirty="0"/>
              <a:t> will point to an object, and not allow others to point to.</a:t>
            </a:r>
          </a:p>
          <a:p>
            <a:r>
              <a:rPr kumimoji="1" lang="en-US" altLang="zh-CN" dirty="0"/>
              <a:t>But an object pointed by a std::</a:t>
            </a:r>
            <a:r>
              <a:rPr kumimoji="1" lang="en-US" altLang="zh-CN" dirty="0" err="1"/>
              <a:t>unique_ptr</a:t>
            </a:r>
            <a:r>
              <a:rPr kumimoji="1" lang="en-US" altLang="zh-CN" dirty="0"/>
              <a:t> can be moved to another pointer.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358944E-FFF0-014D-8D9B-A1DA838FB8A1}"/>
              </a:ext>
            </a:extLst>
          </p:cNvPr>
          <p:cNvSpPr/>
          <p:nvPr/>
        </p:nvSpPr>
        <p:spPr>
          <a:xfrm>
            <a:off x="1182128" y="3084724"/>
            <a:ext cx="100130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unique_ptr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&gt;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mt1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unique_ptr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&gt; mt2 =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make_unique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&gt;(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80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c++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17</a:t>
            </a:r>
          </a:p>
          <a:p>
            <a:endParaRPr lang="en" altLang="zh-CN" dirty="0">
              <a:solidFill>
                <a:srgbClr val="267F99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unique_ptr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&gt; mt3 =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move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(mt1);</a:t>
            </a:r>
          </a:p>
        </p:txBody>
      </p:sp>
    </p:spTree>
    <p:extLst>
      <p:ext uri="{BB962C8B-B14F-4D97-AF65-F5344CB8AC3E}">
        <p14:creationId xmlns:p14="http://schemas.microsoft.com/office/powerpoint/2010/main" val="30707442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F3DC79-1746-7048-9BFF-3CC705D8F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How to Understand Smart Pointers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6B04A8-A447-2745-A6A9-E876DFC74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925524"/>
          </a:xfrm>
        </p:spPr>
        <p:txBody>
          <a:bodyPr/>
          <a:lstStyle/>
          <a:p>
            <a:r>
              <a:rPr kumimoji="1" lang="en-US" altLang="zh-CN" dirty="0"/>
              <a:t>Let’s look at their definitions.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mt1 and mt2 are two objects of type </a:t>
            </a:r>
            <a:r>
              <a:rPr kumimoji="1" lang="en-US" altLang="zh-CN" dirty="0" err="1"/>
              <a:t>shared_ptr</a:t>
            </a:r>
            <a:r>
              <a:rPr kumimoji="1" lang="en-US" altLang="zh-CN" dirty="0"/>
              <a:t>&lt;&gt;.</a:t>
            </a:r>
          </a:p>
          <a:p>
            <a:pPr lvl="1"/>
            <a:r>
              <a:rPr kumimoji="1" lang="en-US" altLang="zh-CN" dirty="0"/>
              <a:t>You can do a lot in the constructors and the destructor. 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2CC6096-D63D-144D-AA0B-44E520E4D9B0}"/>
              </a:ext>
            </a:extLst>
          </p:cNvPr>
          <p:cNvSpPr/>
          <p:nvPr/>
        </p:nvSpPr>
        <p:spPr>
          <a:xfrm>
            <a:off x="1496596" y="1959774"/>
            <a:ext cx="36135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0000DD"/>
                </a:solidFill>
                <a:latin typeface="DejaVuSansMono"/>
              </a:rPr>
              <a:t>template</a:t>
            </a:r>
            <a:r>
              <a:rPr lang="en" altLang="zh-CN" dirty="0">
                <a:solidFill>
                  <a:srgbClr val="000080"/>
                </a:solidFill>
                <a:latin typeface="DejaVuSansMono"/>
              </a:rPr>
              <a:t>&lt;</a:t>
            </a:r>
            <a:r>
              <a:rPr lang="en" altLang="zh-CN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DejaVuSansMono"/>
              </a:rPr>
              <a:t> T </a:t>
            </a:r>
            <a:r>
              <a:rPr lang="en" altLang="zh-CN" dirty="0">
                <a:solidFill>
                  <a:srgbClr val="000080"/>
                </a:solidFill>
                <a:latin typeface="DejaVuSansMono"/>
              </a:rPr>
              <a:t>&gt;</a:t>
            </a:r>
            <a:r>
              <a:rPr lang="en" altLang="zh-CN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dirty="0" err="1">
                <a:solidFill>
                  <a:srgbClr val="000000"/>
                </a:solidFill>
                <a:latin typeface="DejaVuSansMono"/>
              </a:rPr>
              <a:t>shared_ptr</a:t>
            </a:r>
            <a:r>
              <a:rPr lang="en" altLang="zh-CN" dirty="0">
                <a:solidFill>
                  <a:srgbClr val="008080"/>
                </a:solidFill>
                <a:latin typeface="DejaVuSansMono"/>
              </a:rPr>
              <a:t>;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29EF9E3-7818-AD4F-A167-CB1682026419}"/>
              </a:ext>
            </a:extLst>
          </p:cNvPr>
          <p:cNvSpPr/>
          <p:nvPr/>
        </p:nvSpPr>
        <p:spPr>
          <a:xfrm>
            <a:off x="1496596" y="245439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DD"/>
                </a:solidFill>
                <a:latin typeface="DejaVuSansMono"/>
              </a:rPr>
              <a:t>template</a:t>
            </a:r>
            <a:r>
              <a:rPr lang="en" altLang="zh-CN" dirty="0">
                <a:solidFill>
                  <a:srgbClr val="000080"/>
                </a:solidFill>
                <a:latin typeface="DejaVuSansMono"/>
              </a:rPr>
              <a:t>&lt;</a:t>
            </a:r>
            <a:br>
              <a:rPr lang="en" altLang="zh-CN" dirty="0"/>
            </a:br>
            <a:r>
              <a:rPr lang="en" altLang="zh-CN" dirty="0">
                <a:solidFill>
                  <a:srgbClr val="000000"/>
                </a:solidFill>
                <a:latin typeface="DejaVuSansMono"/>
              </a:rPr>
              <a:t>    </a:t>
            </a:r>
            <a:r>
              <a:rPr lang="en" altLang="zh-CN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DejaVuSansMono"/>
              </a:rPr>
              <a:t> T,</a:t>
            </a:r>
            <a:br>
              <a:rPr lang="en" altLang="zh-CN" dirty="0">
                <a:solidFill>
                  <a:srgbClr val="000000"/>
                </a:solidFill>
                <a:latin typeface="DejaVuSansMono"/>
              </a:rPr>
            </a:br>
            <a:r>
              <a:rPr lang="en" altLang="zh-CN" dirty="0">
                <a:solidFill>
                  <a:srgbClr val="000000"/>
                </a:solidFill>
                <a:latin typeface="DejaVuSansMono"/>
              </a:rPr>
              <a:t>    </a:t>
            </a:r>
            <a:r>
              <a:rPr lang="en" altLang="zh-CN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dirty="0" err="1">
                <a:solidFill>
                  <a:srgbClr val="000000"/>
                </a:solidFill>
                <a:latin typeface="DejaVuSansMono"/>
              </a:rPr>
              <a:t>Deleter</a:t>
            </a:r>
            <a:r>
              <a:rPr lang="en" altLang="zh-CN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dirty="0">
                <a:solidFill>
                  <a:srgbClr val="000080"/>
                </a:solidFill>
                <a:latin typeface="DejaVuSansMono"/>
              </a:rPr>
              <a:t>=</a:t>
            </a:r>
            <a:r>
              <a:rPr lang="en" altLang="zh-CN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dirty="0">
                <a:solidFill>
                  <a:srgbClr val="003080"/>
                </a:solidFill>
                <a:latin typeface="DejaVuSansMon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std::default_delete</a:t>
            </a:r>
            <a:r>
              <a:rPr lang="en" altLang="zh-CN" dirty="0">
                <a:solidFill>
                  <a:srgbClr val="000080"/>
                </a:solidFill>
                <a:latin typeface="DejaVuSansMono"/>
              </a:rPr>
              <a:t>&lt;</a:t>
            </a:r>
            <a:r>
              <a:rPr lang="en" altLang="zh-CN" dirty="0">
                <a:solidFill>
                  <a:srgbClr val="000000"/>
                </a:solidFill>
                <a:latin typeface="DejaVuSansMono"/>
              </a:rPr>
              <a:t>T</a:t>
            </a:r>
            <a:r>
              <a:rPr lang="en" altLang="zh-CN" dirty="0">
                <a:solidFill>
                  <a:srgbClr val="000080"/>
                </a:solidFill>
                <a:latin typeface="DejaVuSansMono"/>
              </a:rPr>
              <a:t>&gt;</a:t>
            </a:r>
            <a:endParaRPr lang="en" altLang="zh-CN" dirty="0">
              <a:solidFill>
                <a:srgbClr val="000000"/>
              </a:solidFill>
              <a:latin typeface="DejaVuSansMono"/>
            </a:endParaRPr>
          </a:p>
          <a:p>
            <a:r>
              <a:rPr lang="en" altLang="zh-CN" dirty="0">
                <a:solidFill>
                  <a:srgbClr val="000080"/>
                </a:solidFill>
                <a:latin typeface="DejaVuSansMono"/>
              </a:rPr>
              <a:t>&gt;</a:t>
            </a:r>
            <a:r>
              <a:rPr lang="en" altLang="zh-CN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dirty="0" err="1">
                <a:solidFill>
                  <a:srgbClr val="000000"/>
                </a:solidFill>
                <a:latin typeface="DejaVuSansMono"/>
              </a:rPr>
              <a:t>unique_ptr</a:t>
            </a:r>
            <a:r>
              <a:rPr lang="en" altLang="zh-CN" dirty="0">
                <a:solidFill>
                  <a:srgbClr val="008080"/>
                </a:solidFill>
                <a:latin typeface="DejaVuSansMono"/>
              </a:rPr>
              <a:t>;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7556BB1-AFE5-D94B-A6ED-B28895CE6E2E}"/>
              </a:ext>
            </a:extLst>
          </p:cNvPr>
          <p:cNvSpPr/>
          <p:nvPr/>
        </p:nvSpPr>
        <p:spPr>
          <a:xfrm>
            <a:off x="1343528" y="5010809"/>
            <a:ext cx="85302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shared_ptr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&gt;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mt1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shared_ptr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&gt; mt2 = mt1;</a:t>
            </a:r>
          </a:p>
        </p:txBody>
      </p:sp>
    </p:spTree>
    <p:extLst>
      <p:ext uri="{BB962C8B-B14F-4D97-AF65-F5344CB8AC3E}">
        <p14:creationId xmlns:p14="http://schemas.microsoft.com/office/powerpoint/2010/main" val="3731860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7C5C10-715E-6447-A259-6680CAAED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Default Constructors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2D506C-23E4-9544-9AEC-2CACD4311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921351"/>
            <a:ext cx="11053879" cy="1143083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Default constructor: a constructor which can be called without arguments</a:t>
            </a:r>
          </a:p>
          <a:p>
            <a:r>
              <a:rPr kumimoji="1" lang="en-US" altLang="zh-CN" dirty="0"/>
              <a:t>If you define no constructors, the compiler automatically provide one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E58094F-9690-3249-A61F-92CE85F9DA93}"/>
              </a:ext>
            </a:extLst>
          </p:cNvPr>
          <p:cNvSpPr/>
          <p:nvPr/>
        </p:nvSpPr>
        <p:spPr>
          <a:xfrm>
            <a:off x="1376479" y="477597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public: </a:t>
            </a:r>
            <a:r>
              <a:rPr lang="en" altLang="zh-CN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//two default constructors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(){ ... }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){ ... }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CD0E1B2-3CB2-8049-9654-E99800D32A6E}"/>
              </a:ext>
            </a:extLst>
          </p:cNvPr>
          <p:cNvSpPr/>
          <p:nvPr/>
        </p:nvSpPr>
        <p:spPr>
          <a:xfrm>
            <a:off x="1376479" y="1864766"/>
            <a:ext cx="2694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(){}</a:t>
            </a:r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ABB268F8-1C24-8943-9647-A4C55258B84A}"/>
              </a:ext>
            </a:extLst>
          </p:cNvPr>
          <p:cNvSpPr txBox="1">
            <a:spLocks/>
          </p:cNvSpPr>
          <p:nvPr/>
        </p:nvSpPr>
        <p:spPr>
          <a:xfrm>
            <a:off x="838197" y="4406645"/>
            <a:ext cx="11053879" cy="833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To avoid ambiguous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38D5D0A-32BE-7C45-83FF-F70FE1309694}"/>
              </a:ext>
            </a:extLst>
          </p:cNvPr>
          <p:cNvSpPr/>
          <p:nvPr/>
        </p:nvSpPr>
        <p:spPr>
          <a:xfrm>
            <a:off x="1376479" y="262449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){ ... }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D4CD2F5-5AC3-E345-8ACD-A5F503F76EBB}"/>
              </a:ext>
            </a:extLst>
          </p:cNvPr>
          <p:cNvSpPr/>
          <p:nvPr/>
        </p:nvSpPr>
        <p:spPr>
          <a:xfrm>
            <a:off x="1376479" y="4105181"/>
            <a:ext cx="60960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mt; </a:t>
            </a:r>
            <a:r>
              <a:rPr lang="en" altLang="zh-CN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//no appropriate constructor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E75E288A-B4C1-C04F-96D2-571F0A3E333B}"/>
              </a:ext>
            </a:extLst>
          </p:cNvPr>
          <p:cNvSpPr txBox="1">
            <a:spLocks/>
          </p:cNvSpPr>
          <p:nvPr/>
        </p:nvSpPr>
        <p:spPr>
          <a:xfrm>
            <a:off x="838197" y="2307570"/>
            <a:ext cx="11053879" cy="693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If you define constructors, the compiler will not generate a  default one.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CF006CB-9683-A544-877E-866DBD6D45E2}"/>
              </a:ext>
            </a:extLst>
          </p:cNvPr>
          <p:cNvSpPr/>
          <p:nvPr/>
        </p:nvSpPr>
        <p:spPr>
          <a:xfrm>
            <a:off x="1376479" y="6515491"/>
            <a:ext cx="60960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mt; </a:t>
            </a:r>
            <a:r>
              <a:rPr lang="en" altLang="zh-CN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//which constructor?</a:t>
            </a:r>
          </a:p>
        </p:txBody>
      </p:sp>
    </p:spTree>
    <p:extLst>
      <p:ext uri="{BB962C8B-B14F-4D97-AF65-F5344CB8AC3E}">
        <p14:creationId xmlns:p14="http://schemas.microsoft.com/office/powerpoint/2010/main" val="2077970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 animBg="1"/>
      <p:bldP spid="9" grpId="0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AC64E8-31B4-8C4F-9E30-22ED1B948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Implicitly-defined Destructor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602825-E2B4-4B44-A2E8-EE8D36AAD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833631"/>
          </a:xfrm>
        </p:spPr>
        <p:txBody>
          <a:bodyPr/>
          <a:lstStyle/>
          <a:p>
            <a:r>
              <a:rPr kumimoji="1" lang="en-US" altLang="zh-CN" dirty="0"/>
              <a:t>If no destructor is defined, the compiler will generate an empty one.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C30A225-EF4F-A949-A6CC-42F7FC5B4146}"/>
              </a:ext>
            </a:extLst>
          </p:cNvPr>
          <p:cNvSpPr/>
          <p:nvPr/>
        </p:nvSpPr>
        <p:spPr>
          <a:xfrm>
            <a:off x="1376479" y="1864766"/>
            <a:ext cx="2834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::~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(){}</a:t>
            </a:r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41322A1-FF6E-614A-907F-BAA7A7076018}"/>
              </a:ext>
            </a:extLst>
          </p:cNvPr>
          <p:cNvSpPr txBox="1">
            <a:spLocks/>
          </p:cNvSpPr>
          <p:nvPr/>
        </p:nvSpPr>
        <p:spPr>
          <a:xfrm>
            <a:off x="838198" y="2771869"/>
            <a:ext cx="11053879" cy="833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Memory allocated in constructors is normally released in a destructor.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7486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A08A99-7B0C-5645-976E-CAA0B9182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Default Copy Constructors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7F8B84-640F-064F-9C44-9AD5C6D5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598" y="3571062"/>
            <a:ext cx="11053879" cy="1768454"/>
          </a:xfrm>
        </p:spPr>
        <p:txBody>
          <a:bodyPr/>
          <a:lstStyle/>
          <a:p>
            <a:r>
              <a:rPr kumimoji="1" lang="en-US" altLang="zh-CN" dirty="0"/>
              <a:t>Default copy constructor: </a:t>
            </a:r>
          </a:p>
          <a:p>
            <a:pPr lvl="1"/>
            <a:r>
              <a:rPr kumimoji="1" lang="en-US" altLang="zh-CN" dirty="0"/>
              <a:t>If no user-defined copy constructors, </a:t>
            </a:r>
            <a:br>
              <a:rPr kumimoji="1" lang="en-US" altLang="zh-CN" dirty="0"/>
            </a:br>
            <a:r>
              <a:rPr kumimoji="1" lang="en-US" altLang="zh-CN" dirty="0"/>
              <a:t>the compiler will generate one.</a:t>
            </a:r>
          </a:p>
          <a:p>
            <a:pPr lvl="1"/>
            <a:r>
              <a:rPr kumimoji="1" lang="en-US" altLang="zh-CN" dirty="0"/>
              <a:t>Copy all non-static data members.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1504431-8918-554D-B527-4FB42349DFF2}"/>
              </a:ext>
            </a:extLst>
          </p:cNvPr>
          <p:cNvSpPr/>
          <p:nvPr/>
        </p:nvSpPr>
        <p:spPr>
          <a:xfrm>
            <a:off x="1515519" y="2363608"/>
            <a:ext cx="6096000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59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t1)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//copy constructor</a:t>
            </a:r>
          </a:p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//copy constructor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3D35645-D355-5343-8B7C-9E825C4DBD5F}"/>
              </a:ext>
            </a:extLst>
          </p:cNvPr>
          <p:cNvSpPr/>
          <p:nvPr/>
        </p:nvSpPr>
        <p:spPr>
          <a:xfrm>
            <a:off x="1376479" y="1864766"/>
            <a:ext cx="4786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){ ... }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540F1197-6F02-3D4C-9F76-B95780B11B39}"/>
              </a:ext>
            </a:extLst>
          </p:cNvPr>
          <p:cNvSpPr txBox="1">
            <a:spLocks/>
          </p:cNvSpPr>
          <p:nvPr/>
        </p:nvSpPr>
        <p:spPr>
          <a:xfrm>
            <a:off x="990599" y="1479395"/>
            <a:ext cx="11053879" cy="975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A copy constructor. Only one parameter, or the rest have default values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93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D00B5-CCDC-2E4A-8647-0B0E9FF03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Default Copy Assignment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A6FC6A-2C54-714E-8AC8-39C3A49EB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61534"/>
          </a:xfrm>
        </p:spPr>
        <p:txBody>
          <a:bodyPr/>
          <a:lstStyle/>
          <a:p>
            <a:r>
              <a:rPr kumimoji="1" lang="en-US" altLang="zh-CN" dirty="0"/>
              <a:t>Assignment operators: =, +=, -=, ...</a:t>
            </a:r>
          </a:p>
          <a:p>
            <a:r>
              <a:rPr kumimoji="1" lang="en-US" altLang="zh-CN" dirty="0"/>
              <a:t>Copy assignment operator  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Default copy assignment operator</a:t>
            </a:r>
          </a:p>
          <a:p>
            <a:pPr lvl="1"/>
            <a:r>
              <a:rPr kumimoji="1" lang="en-US" altLang="zh-CN" dirty="0"/>
              <a:t>If no user-defined copy assignment constructors, </a:t>
            </a:r>
            <a:br>
              <a:rPr kumimoji="1" lang="en-US" altLang="zh-CN" dirty="0"/>
            </a:br>
            <a:r>
              <a:rPr kumimoji="1" lang="en-US" altLang="zh-CN" dirty="0"/>
              <a:t>the compiler will generate one.</a:t>
            </a:r>
          </a:p>
          <a:p>
            <a:pPr lvl="1"/>
            <a:r>
              <a:rPr kumimoji="1" lang="en-US" altLang="zh-CN" dirty="0"/>
              <a:t>Copy all non-static data members.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580FA4-71E6-9B4D-9E07-6066D1D6A50F}"/>
              </a:ext>
            </a:extLst>
          </p:cNvPr>
          <p:cNvSpPr/>
          <p:nvPr/>
        </p:nvSpPr>
        <p:spPr>
          <a:xfrm>
            <a:off x="1631981" y="2550506"/>
            <a:ext cx="6042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operator=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){...}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4707CC6-8A0B-604D-98CF-7E6F930AF481}"/>
              </a:ext>
            </a:extLst>
          </p:cNvPr>
          <p:cNvSpPr/>
          <p:nvPr/>
        </p:nvSpPr>
        <p:spPr>
          <a:xfrm>
            <a:off x="1751046" y="3148981"/>
            <a:ext cx="6096000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59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t2 = t1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//copy constructor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//copy assignment</a:t>
            </a:r>
          </a:p>
        </p:txBody>
      </p:sp>
    </p:spTree>
    <p:extLst>
      <p:ext uri="{BB962C8B-B14F-4D97-AF65-F5344CB8AC3E}">
        <p14:creationId xmlns:p14="http://schemas.microsoft.com/office/powerpoint/2010/main" val="3271273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3B8C9D1-C1A3-F243-B2E3-22DC8F956D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" altLang="zh-CN" dirty="0"/>
              <a:t>An Example with Dynamic Memory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5DEA0347-F152-0244-B93E-28C5E1DDBE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616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F13027-22CE-9D48-AD43-015C79CBA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 Simple String Class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8AB5A6C-F9FE-F64E-B9EE-45F7957FBF88}"/>
              </a:ext>
            </a:extLst>
          </p:cNvPr>
          <p:cNvSpPr/>
          <p:nvPr/>
        </p:nvSpPr>
        <p:spPr>
          <a:xfrm>
            <a:off x="979441" y="1392603"/>
            <a:ext cx="950447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MyString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buf_len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characters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buf_len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64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*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NULL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    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buf_len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    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characters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NULL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    create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buf_len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~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 delete []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characters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...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3990FB8-EBBF-3A47-AA6D-5AA1775153D6}"/>
              </a:ext>
            </a:extLst>
          </p:cNvPr>
          <p:cNvSpPr/>
          <p:nvPr/>
        </p:nvSpPr>
        <p:spPr>
          <a:xfrm>
            <a:off x="1206012" y="6488668"/>
            <a:ext cx="130035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example1</a:t>
            </a:r>
            <a:endParaRPr lang="zh-CN" altLang="en-US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84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C97B8-11BB-FC49-9E2D-D4E5A1AB7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Dynamic Memory in Objects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A521349-D783-F742-9C17-4669887BDB6E}"/>
              </a:ext>
            </a:extLst>
          </p:cNvPr>
          <p:cNvSpPr/>
          <p:nvPr/>
        </p:nvSpPr>
        <p:spPr>
          <a:xfrm>
            <a:off x="6750642" y="885074"/>
            <a:ext cx="433493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str1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"Shenzhen"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str2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str1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str3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str3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=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str1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B90FC4C6-52EC-8D45-9347-AF02001178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997872"/>
              </p:ext>
            </p:extLst>
          </p:nvPr>
        </p:nvGraphicFramePr>
        <p:xfrm>
          <a:off x="215589" y="877626"/>
          <a:ext cx="1913450" cy="2844800"/>
        </p:xfrm>
        <a:graphic>
          <a:graphicData uri="http://schemas.openxmlformats.org/drawingml/2006/table">
            <a:tbl>
              <a:tblPr/>
              <a:tblGrid>
                <a:gridCol w="628227">
                  <a:extLst>
                    <a:ext uri="{9D8B030D-6E8A-4147-A177-3AD203B41FA5}">
                      <a16:colId xmlns:a16="http://schemas.microsoft.com/office/drawing/2014/main" val="2502611317"/>
                    </a:ext>
                  </a:extLst>
                </a:gridCol>
                <a:gridCol w="1240773">
                  <a:extLst>
                    <a:ext uri="{9D8B030D-6E8A-4147-A177-3AD203B41FA5}">
                      <a16:colId xmlns:a16="http://schemas.microsoft.com/office/drawing/2014/main" val="2439046246"/>
                    </a:ext>
                  </a:extLst>
                </a:gridCol>
                <a:gridCol w="44450">
                  <a:extLst>
                    <a:ext uri="{9D8B030D-6E8A-4147-A177-3AD203B41FA5}">
                      <a16:colId xmlns:a16="http://schemas.microsoft.com/office/drawing/2014/main" val="139661585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4179037"/>
                  </a:ext>
                </a:extLst>
              </a:tr>
              <a:tr h="203200">
                <a:tc rowSpan="12">
                  <a:txBody>
                    <a:bodyPr/>
                    <a:lstStyle/>
                    <a:p>
                      <a:pPr algn="r" fontAlgn="ctr"/>
                      <a:r>
                        <a:rPr lang="e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str1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characters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0268544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8476419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581240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4973018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7074765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577576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0426442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0579782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buf_len</a:t>
                      </a:r>
                      <a:r>
                        <a:rPr lang="e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: 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845156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85513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4020656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19551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6613825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7EEC132E-A74C-3044-82F9-C34BBF98EE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617476"/>
              </p:ext>
            </p:extLst>
          </p:nvPr>
        </p:nvGraphicFramePr>
        <p:xfrm>
          <a:off x="5857634" y="990600"/>
          <a:ext cx="563042" cy="2438400"/>
        </p:xfrm>
        <a:graphic>
          <a:graphicData uri="http://schemas.openxmlformats.org/drawingml/2006/table">
            <a:tbl>
              <a:tblPr/>
              <a:tblGrid>
                <a:gridCol w="563042">
                  <a:extLst>
                    <a:ext uri="{9D8B030D-6E8A-4147-A177-3AD203B41FA5}">
                      <a16:colId xmlns:a16="http://schemas.microsoft.com/office/drawing/2014/main" val="2807597304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625835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79836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\0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18220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44489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40873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32821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z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685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3673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99312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37823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04392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826694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506CB574-576F-F24F-95B4-7775C8CDB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147316"/>
              </p:ext>
            </p:extLst>
          </p:nvPr>
        </p:nvGraphicFramePr>
        <p:xfrm>
          <a:off x="223108" y="3861852"/>
          <a:ext cx="1913450" cy="2844800"/>
        </p:xfrm>
        <a:graphic>
          <a:graphicData uri="http://schemas.openxmlformats.org/drawingml/2006/table">
            <a:tbl>
              <a:tblPr/>
              <a:tblGrid>
                <a:gridCol w="628227">
                  <a:extLst>
                    <a:ext uri="{9D8B030D-6E8A-4147-A177-3AD203B41FA5}">
                      <a16:colId xmlns:a16="http://schemas.microsoft.com/office/drawing/2014/main" val="2502611317"/>
                    </a:ext>
                  </a:extLst>
                </a:gridCol>
                <a:gridCol w="1240773">
                  <a:extLst>
                    <a:ext uri="{9D8B030D-6E8A-4147-A177-3AD203B41FA5}">
                      <a16:colId xmlns:a16="http://schemas.microsoft.com/office/drawing/2014/main" val="2439046246"/>
                    </a:ext>
                  </a:extLst>
                </a:gridCol>
                <a:gridCol w="44450">
                  <a:extLst>
                    <a:ext uri="{9D8B030D-6E8A-4147-A177-3AD203B41FA5}">
                      <a16:colId xmlns:a16="http://schemas.microsoft.com/office/drawing/2014/main" val="139661585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4179037"/>
                  </a:ext>
                </a:extLst>
              </a:tr>
              <a:tr h="203200">
                <a:tc rowSpan="12">
                  <a:txBody>
                    <a:bodyPr/>
                    <a:lstStyle/>
                    <a:p>
                      <a:pPr algn="r" fontAlgn="ctr"/>
                      <a:r>
                        <a:rPr lang="e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str2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characters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0268544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8476419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581240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4973018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7074765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577576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0426442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0579782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buf_len</a:t>
                      </a:r>
                      <a:r>
                        <a:rPr lang="e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: 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845156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85513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4020656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19551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6613825"/>
                  </a:ext>
                </a:extLst>
              </a:tr>
            </a:tbl>
          </a:graphicData>
        </a:graphic>
      </p:graphicFrame>
      <p:graphicFrame>
        <p:nvGraphicFramePr>
          <p:cNvPr id="38" name="表格 37">
            <a:extLst>
              <a:ext uri="{FF2B5EF4-FFF2-40B4-BE49-F238E27FC236}">
                <a16:creationId xmlns:a16="http://schemas.microsoft.com/office/drawing/2014/main" id="{E5D37413-0ADE-0447-9111-4E0243D351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026015"/>
              </p:ext>
            </p:extLst>
          </p:nvPr>
        </p:nvGraphicFramePr>
        <p:xfrm>
          <a:off x="3124122" y="4013200"/>
          <a:ext cx="1913450" cy="2844800"/>
        </p:xfrm>
        <a:graphic>
          <a:graphicData uri="http://schemas.openxmlformats.org/drawingml/2006/table">
            <a:tbl>
              <a:tblPr/>
              <a:tblGrid>
                <a:gridCol w="628227">
                  <a:extLst>
                    <a:ext uri="{9D8B030D-6E8A-4147-A177-3AD203B41FA5}">
                      <a16:colId xmlns:a16="http://schemas.microsoft.com/office/drawing/2014/main" val="2502611317"/>
                    </a:ext>
                  </a:extLst>
                </a:gridCol>
                <a:gridCol w="1240773">
                  <a:extLst>
                    <a:ext uri="{9D8B030D-6E8A-4147-A177-3AD203B41FA5}">
                      <a16:colId xmlns:a16="http://schemas.microsoft.com/office/drawing/2014/main" val="2439046246"/>
                    </a:ext>
                  </a:extLst>
                </a:gridCol>
                <a:gridCol w="44450">
                  <a:extLst>
                    <a:ext uri="{9D8B030D-6E8A-4147-A177-3AD203B41FA5}">
                      <a16:colId xmlns:a16="http://schemas.microsoft.com/office/drawing/2014/main" val="139661585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4179037"/>
                  </a:ext>
                </a:extLst>
              </a:tr>
              <a:tr h="203200">
                <a:tc rowSpan="12">
                  <a:txBody>
                    <a:bodyPr/>
                    <a:lstStyle/>
                    <a:p>
                      <a:pPr algn="r" fontAlgn="ctr"/>
                      <a:r>
                        <a:rPr lang="e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str3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characters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0268544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8476419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581240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4973018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7074765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577576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0426442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0579782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buf_len</a:t>
                      </a:r>
                      <a:r>
                        <a:rPr lang="e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: 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845156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85513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4020656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19551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6613825"/>
                  </a:ext>
                </a:extLst>
              </a:tr>
            </a:tbl>
          </a:graphicData>
        </a:graphic>
      </p:graphicFrame>
      <p:graphicFrame>
        <p:nvGraphicFramePr>
          <p:cNvPr id="41" name="表格 40">
            <a:extLst>
              <a:ext uri="{FF2B5EF4-FFF2-40B4-BE49-F238E27FC236}">
                <a16:creationId xmlns:a16="http://schemas.microsoft.com/office/drawing/2014/main" id="{41BE6223-CAB9-4E4C-8985-A6CFD12888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489005"/>
              </p:ext>
            </p:extLst>
          </p:nvPr>
        </p:nvGraphicFramePr>
        <p:xfrm>
          <a:off x="6973489" y="2505189"/>
          <a:ext cx="576475" cy="4352811"/>
        </p:xfrm>
        <a:graphic>
          <a:graphicData uri="http://schemas.openxmlformats.org/drawingml/2006/table">
            <a:tbl>
              <a:tblPr/>
              <a:tblGrid>
                <a:gridCol w="576475">
                  <a:extLst>
                    <a:ext uri="{9D8B030D-6E8A-4147-A177-3AD203B41FA5}">
                      <a16:colId xmlns:a16="http://schemas.microsoft.com/office/drawing/2014/main" val="4121497530"/>
                    </a:ext>
                  </a:extLst>
                </a:gridCol>
              </a:tblGrid>
              <a:tr h="16770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2173150"/>
                  </a:ext>
                </a:extLst>
              </a:tr>
              <a:tr h="15879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582192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513732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185475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520025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263996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1193771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6710438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946789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281447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464401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217666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661069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361463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756905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027455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074057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319375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573404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820330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081730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750366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846849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3136653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568793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8272174"/>
                  </a:ext>
                </a:extLst>
              </a:tr>
            </a:tbl>
          </a:graphicData>
        </a:graphic>
      </p:graphicFrame>
      <p:sp>
        <p:nvSpPr>
          <p:cNvPr id="42" name="矩形 41">
            <a:extLst>
              <a:ext uri="{FF2B5EF4-FFF2-40B4-BE49-F238E27FC236}">
                <a16:creationId xmlns:a16="http://schemas.microsoft.com/office/drawing/2014/main" id="{A19D8BC0-2AFA-7849-BCF8-5A8FBDFD8240}"/>
              </a:ext>
            </a:extLst>
          </p:cNvPr>
          <p:cNvSpPr/>
          <p:nvPr/>
        </p:nvSpPr>
        <p:spPr>
          <a:xfrm>
            <a:off x="4662471" y="6140744"/>
            <a:ext cx="302721" cy="2517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18000" tIns="18000" rIns="18000" bIns="18000">
            <a:spAutoFit/>
          </a:bodyPr>
          <a:lstStyle/>
          <a:p>
            <a:r>
              <a:rPr lang="en" altLang="zh-CN" sz="1400" b="1" dirty="0">
                <a:solidFill>
                  <a:srgbClr val="FF000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</a:t>
            </a:r>
            <a:endParaRPr lang="zh-CN" alt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25499CAA-F876-CF22-6E71-3856C4B89C47}"/>
              </a:ext>
            </a:extLst>
          </p:cNvPr>
          <p:cNvCxnSpPr/>
          <p:nvPr/>
        </p:nvCxnSpPr>
        <p:spPr>
          <a:xfrm>
            <a:off x="2039112" y="1911096"/>
            <a:ext cx="3818522" cy="1179576"/>
          </a:xfrm>
          <a:prstGeom prst="straightConnector1">
            <a:avLst/>
          </a:pr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6F519C43-108F-0BB6-9514-3ADD53544BB2}"/>
              </a:ext>
            </a:extLst>
          </p:cNvPr>
          <p:cNvCxnSpPr>
            <a:cxnSpLocks/>
          </p:cNvCxnSpPr>
          <p:nvPr/>
        </p:nvCxnSpPr>
        <p:spPr>
          <a:xfrm flipV="1">
            <a:off x="2039112" y="3155089"/>
            <a:ext cx="3818522" cy="1736366"/>
          </a:xfrm>
          <a:prstGeom prst="straightConnector1">
            <a:avLst/>
          </a:pr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ED226A5C-321E-BC7B-F40B-AC50CCE24343}"/>
              </a:ext>
            </a:extLst>
          </p:cNvPr>
          <p:cNvCxnSpPr>
            <a:cxnSpLocks/>
          </p:cNvCxnSpPr>
          <p:nvPr/>
        </p:nvCxnSpPr>
        <p:spPr>
          <a:xfrm>
            <a:off x="4916332" y="5051228"/>
            <a:ext cx="2057157" cy="1563234"/>
          </a:xfrm>
          <a:prstGeom prst="straightConnector1">
            <a:avLst/>
          </a:pr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806B2E34-34F5-C1D2-FD4C-39FB6D9BBDA4}"/>
              </a:ext>
            </a:extLst>
          </p:cNvPr>
          <p:cNvCxnSpPr>
            <a:cxnSpLocks/>
          </p:cNvCxnSpPr>
          <p:nvPr/>
        </p:nvCxnSpPr>
        <p:spPr>
          <a:xfrm flipV="1">
            <a:off x="4916331" y="3257815"/>
            <a:ext cx="901649" cy="1772730"/>
          </a:xfrm>
          <a:prstGeom prst="straightConnector1">
            <a:avLst/>
          </a:pr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446A885B-F4E8-3322-4BE0-4E169B088185}"/>
              </a:ext>
            </a:extLst>
          </p:cNvPr>
          <p:cNvSpPr txBox="1"/>
          <p:nvPr/>
        </p:nvSpPr>
        <p:spPr>
          <a:xfrm>
            <a:off x="6352107" y="2988155"/>
            <a:ext cx="143066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0x600002eb4030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8316582-9EFB-77AD-2E3F-F808F72EA249}"/>
              </a:ext>
            </a:extLst>
          </p:cNvPr>
          <p:cNvSpPr txBox="1"/>
          <p:nvPr/>
        </p:nvSpPr>
        <p:spPr>
          <a:xfrm>
            <a:off x="7482434" y="6483657"/>
            <a:ext cx="143066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0x6000039b01c0</a:t>
            </a:r>
          </a:p>
        </p:txBody>
      </p:sp>
    </p:spTree>
    <p:extLst>
      <p:ext uri="{BB962C8B-B14F-4D97-AF65-F5344CB8AC3E}">
        <p14:creationId xmlns:p14="http://schemas.microsoft.com/office/powerpoint/2010/main" val="3832139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37542</TotalTime>
  <Words>1204</Words>
  <Application>Microsoft Macintosh PowerPoint</Application>
  <PresentationFormat>宽屏</PresentationFormat>
  <Paragraphs>311</Paragraphs>
  <Slides>25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8" baseType="lpstr">
      <vt:lpstr>等线</vt:lpstr>
      <vt:lpstr>KaiTi</vt:lpstr>
      <vt:lpstr>DejaVuSansMono</vt:lpstr>
      <vt:lpstr>Arial</vt:lpstr>
      <vt:lpstr>Calibri</vt:lpstr>
      <vt:lpstr>Courier</vt:lpstr>
      <vt:lpstr>Courier New</vt:lpstr>
      <vt:lpstr>Franklin Gothic Demi</vt:lpstr>
      <vt:lpstr>Franklin Gothic Medium</vt:lpstr>
      <vt:lpstr>Menlo</vt:lpstr>
      <vt:lpstr>Wingdings</vt:lpstr>
      <vt:lpstr>Office 主题</vt:lpstr>
      <vt:lpstr>文档</vt:lpstr>
      <vt:lpstr>C/C++ Program Design</vt:lpstr>
      <vt:lpstr>Some Default Operations</vt:lpstr>
      <vt:lpstr>Default Constructors</vt:lpstr>
      <vt:lpstr>Implicitly-defined Destructor</vt:lpstr>
      <vt:lpstr>Default Copy Constructors</vt:lpstr>
      <vt:lpstr>Default Copy Assignment</vt:lpstr>
      <vt:lpstr>An Example with Dynamic Memory</vt:lpstr>
      <vt:lpstr>A Simple String Class</vt:lpstr>
      <vt:lpstr>Dynamic Memory in Objects</vt:lpstr>
      <vt:lpstr>Solution 1: Hard Copy</vt:lpstr>
      <vt:lpstr>Copy Constructor</vt:lpstr>
      <vt:lpstr>Copy Assignment</vt:lpstr>
      <vt:lpstr>Solution 2: Soft Copy</vt:lpstr>
      <vt:lpstr>Problem of Hard Copy</vt:lpstr>
      <vt:lpstr>CvMat struct</vt:lpstr>
      <vt:lpstr>cv::Mat class</vt:lpstr>
      <vt:lpstr>Solution in OpenCV</vt:lpstr>
      <vt:lpstr>Solution in OpenCV</vt:lpstr>
      <vt:lpstr>Solution in OpenCV</vt:lpstr>
      <vt:lpstr>Dynamic Memory in Objects</vt:lpstr>
      <vt:lpstr>If refcount is not a pointer, is a int</vt:lpstr>
      <vt:lpstr>Smart Pointers</vt:lpstr>
      <vt:lpstr>std::shared_ptr</vt:lpstr>
      <vt:lpstr>std::unique_ptr</vt:lpstr>
      <vt:lpstr>How to Understand Smart Pointers</vt:lpstr>
    </vt:vector>
  </TitlesOfParts>
  <Manager/>
  <Company>Southern University of Science and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subject/>
  <dc:creator>Shiqi Yu</dc:creator>
  <cp:keywords/>
  <dc:description/>
  <cp:lastModifiedBy>Shiqi Yu</cp:lastModifiedBy>
  <cp:revision>1480</cp:revision>
  <dcterms:created xsi:type="dcterms:W3CDTF">2020-09-05T08:11:12Z</dcterms:created>
  <dcterms:modified xsi:type="dcterms:W3CDTF">2024-10-07T03:31:44Z</dcterms:modified>
  <cp:category/>
</cp:coreProperties>
</file>