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477" r:id="rId3"/>
    <p:sldId id="1115" r:id="rId4"/>
    <p:sldId id="1132" r:id="rId5"/>
    <p:sldId id="464" r:id="rId6"/>
    <p:sldId id="1134" r:id="rId7"/>
    <p:sldId id="416" r:id="rId8"/>
    <p:sldId id="1125" r:id="rId9"/>
    <p:sldId id="343" r:id="rId10"/>
    <p:sldId id="1135" r:id="rId11"/>
    <p:sldId id="1136" r:id="rId12"/>
    <p:sldId id="1137" r:id="rId13"/>
    <p:sldId id="1138" r:id="rId14"/>
    <p:sldId id="1139" r:id="rId15"/>
    <p:sldId id="1151" r:id="rId16"/>
    <p:sldId id="1141" r:id="rId17"/>
    <p:sldId id="1143" r:id="rId18"/>
    <p:sldId id="1142" r:id="rId19"/>
    <p:sldId id="441" r:id="rId20"/>
    <p:sldId id="1150" r:id="rId21"/>
    <p:sldId id="434" r:id="rId22"/>
    <p:sldId id="114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autoAdjust="0"/>
    <p:restoredTop sz="94660"/>
  </p:normalViewPr>
  <p:slideViewPr>
    <p:cSldViewPr snapToGrid="0">
      <p:cViewPr varScale="1">
        <p:scale>
          <a:sx n="138" d="100"/>
          <a:sy n="138" d="100"/>
        </p:scale>
        <p:origin x="192"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2024/5/22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5</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7</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20</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21</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2024/5/22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13, Composition &amp; Template</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A173D19-766A-B30E-5FD3-38F2586C500B}"/>
              </a:ext>
            </a:extLst>
          </p:cNvPr>
          <p:cNvPicPr>
            <a:picLocks noChangeAspect="1"/>
          </p:cNvPicPr>
          <p:nvPr/>
        </p:nvPicPr>
        <p:blipFill>
          <a:blip r:embed="rId2"/>
          <a:stretch>
            <a:fillRect/>
          </a:stretch>
        </p:blipFill>
        <p:spPr>
          <a:xfrm>
            <a:off x="7690485" y="944880"/>
            <a:ext cx="1776108" cy="1443990"/>
          </a:xfrm>
          <a:prstGeom prst="rect">
            <a:avLst/>
          </a:prstGeom>
        </p:spPr>
      </p:pic>
      <p:grpSp>
        <p:nvGrpSpPr>
          <p:cNvPr id="14" name="组合 13">
            <a:extLst>
              <a:ext uri="{FF2B5EF4-FFF2-40B4-BE49-F238E27FC236}">
                <a16:creationId xmlns:a16="http://schemas.microsoft.com/office/drawing/2014/main" id="{33380C33-DC26-85BB-55E2-1A4A804503C2}"/>
              </a:ext>
            </a:extLst>
          </p:cNvPr>
          <p:cNvGrpSpPr/>
          <p:nvPr/>
        </p:nvGrpSpPr>
        <p:grpSpPr>
          <a:xfrm>
            <a:off x="1984135" y="704850"/>
            <a:ext cx="4111865" cy="5284470"/>
            <a:chOff x="1945957" y="944880"/>
            <a:chExt cx="4111865" cy="5284470"/>
          </a:xfrm>
        </p:grpSpPr>
        <p:pic>
          <p:nvPicPr>
            <p:cNvPr id="8" name="图片 7">
              <a:extLst>
                <a:ext uri="{FF2B5EF4-FFF2-40B4-BE49-F238E27FC236}">
                  <a16:creationId xmlns:a16="http://schemas.microsoft.com/office/drawing/2014/main" id="{E574402C-70E1-FB48-E8E3-15FB5D7E1466}"/>
                </a:ext>
              </a:extLst>
            </p:cNvPr>
            <p:cNvPicPr>
              <a:picLocks noChangeAspect="1"/>
            </p:cNvPicPr>
            <p:nvPr/>
          </p:nvPicPr>
          <p:blipFill>
            <a:blip r:embed="rId3"/>
            <a:stretch>
              <a:fillRect/>
            </a:stretch>
          </p:blipFill>
          <p:spPr>
            <a:xfrm>
              <a:off x="1945957" y="4645229"/>
              <a:ext cx="3287059" cy="1584121"/>
            </a:xfrm>
            <a:prstGeom prst="rect">
              <a:avLst/>
            </a:prstGeom>
          </p:spPr>
        </p:pic>
        <p:pic>
          <p:nvPicPr>
            <p:cNvPr id="13" name="图片 12">
              <a:extLst>
                <a:ext uri="{FF2B5EF4-FFF2-40B4-BE49-F238E27FC236}">
                  <a16:creationId xmlns:a16="http://schemas.microsoft.com/office/drawing/2014/main" id="{C71D9E09-E7FE-B0E4-487D-847C1783C9AE}"/>
                </a:ext>
              </a:extLst>
            </p:cNvPr>
            <p:cNvPicPr>
              <a:picLocks noChangeAspect="1"/>
            </p:cNvPicPr>
            <p:nvPr/>
          </p:nvPicPr>
          <p:blipFill>
            <a:blip r:embed="rId4"/>
            <a:stretch>
              <a:fillRect/>
            </a:stretch>
          </p:blipFill>
          <p:spPr>
            <a:xfrm>
              <a:off x="1945957" y="944880"/>
              <a:ext cx="4111865" cy="3535680"/>
            </a:xfrm>
            <a:prstGeom prst="rect">
              <a:avLst/>
            </a:prstGeom>
          </p:spPr>
        </p:pic>
      </p:grpSp>
      <p:grpSp>
        <p:nvGrpSpPr>
          <p:cNvPr id="15" name="组合 14">
            <a:extLst>
              <a:ext uri="{FF2B5EF4-FFF2-40B4-BE49-F238E27FC236}">
                <a16:creationId xmlns:a16="http://schemas.microsoft.com/office/drawing/2014/main" id="{F5471D40-A840-C5A6-5139-9622DDFCF374}"/>
              </a:ext>
            </a:extLst>
          </p:cNvPr>
          <p:cNvGrpSpPr/>
          <p:nvPr/>
        </p:nvGrpSpPr>
        <p:grpSpPr>
          <a:xfrm>
            <a:off x="3337560" y="699381"/>
            <a:ext cx="3778953" cy="788829"/>
            <a:chOff x="2395978" y="1293099"/>
            <a:chExt cx="3778953" cy="788829"/>
          </a:xfrm>
        </p:grpSpPr>
        <p:sp>
          <p:nvSpPr>
            <p:cNvPr id="16" name="椭圆 15">
              <a:extLst>
                <a:ext uri="{FF2B5EF4-FFF2-40B4-BE49-F238E27FC236}">
                  <a16:creationId xmlns:a16="http://schemas.microsoft.com/office/drawing/2014/main" id="{409E5CD1-0004-089C-80C6-1E6D3E640C2E}"/>
                </a:ext>
              </a:extLst>
            </p:cNvPr>
            <p:cNvSpPr/>
            <p:nvPr/>
          </p:nvSpPr>
          <p:spPr>
            <a:xfrm>
              <a:off x="2395978" y="1759758"/>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5FD35F57-2B2E-C2EB-5E49-F7CF7FB90D36}"/>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28A8B24-192A-A45F-6987-EF172A2AB19D}"/>
                </a:ext>
              </a:extLst>
            </p:cNvPr>
            <p:cNvSpPr txBox="1"/>
            <p:nvPr/>
          </p:nvSpPr>
          <p:spPr>
            <a:xfrm>
              <a:off x="3195782" y="1293099"/>
              <a:ext cx="2979149" cy="369332"/>
            </a:xfrm>
            <a:prstGeom prst="rect">
              <a:avLst/>
            </a:prstGeom>
            <a:noFill/>
          </p:spPr>
          <p:txBody>
            <a:bodyPr wrap="none" rtlCol="0">
              <a:spAutoFit/>
            </a:bodyPr>
            <a:lstStyle/>
            <a:p>
              <a:r>
                <a:rPr lang="en-US" altLang="zh-CN" dirty="0"/>
                <a:t>non-type template parameter</a:t>
              </a:r>
              <a:endParaRPr lang="zh-CN" altLang="en-US" dirty="0"/>
            </a:p>
          </p:txBody>
        </p:sp>
      </p:grpSp>
      <p:sp>
        <p:nvSpPr>
          <p:cNvPr id="19" name="椭圆 18">
            <a:extLst>
              <a:ext uri="{FF2B5EF4-FFF2-40B4-BE49-F238E27FC236}">
                <a16:creationId xmlns:a16="http://schemas.microsoft.com/office/drawing/2014/main" id="{5E0D1ECC-B14A-7495-7FA0-A4A746552BB7}"/>
              </a:ext>
            </a:extLst>
          </p:cNvPr>
          <p:cNvSpPr/>
          <p:nvPr/>
        </p:nvSpPr>
        <p:spPr>
          <a:xfrm>
            <a:off x="2232660" y="1924230"/>
            <a:ext cx="1062990" cy="3221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AE3EB17-1022-D68F-0101-196B49AB7076}"/>
              </a:ext>
            </a:extLst>
          </p:cNvPr>
          <p:cNvSpPr/>
          <p:nvPr/>
        </p:nvSpPr>
        <p:spPr>
          <a:xfrm>
            <a:off x="7936229" y="1307010"/>
            <a:ext cx="1507503" cy="30462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6F7BCA5-9A97-A088-2DAA-D018BEFFFF8C}"/>
              </a:ext>
            </a:extLst>
          </p:cNvPr>
          <p:cNvSpPr txBox="1"/>
          <p:nvPr/>
        </p:nvSpPr>
        <p:spPr>
          <a:xfrm>
            <a:off x="6096000" y="3574202"/>
            <a:ext cx="5985869" cy="830997"/>
          </a:xfrm>
          <a:prstGeom prst="rect">
            <a:avLst/>
          </a:prstGeom>
          <a:noFill/>
        </p:spPr>
        <p:txBody>
          <a:bodyPr wrap="none" rtlCol="0">
            <a:spAutoFit/>
          </a:bodyPr>
          <a:lstStyle/>
          <a:p>
            <a:r>
              <a:rPr lang="en-US" altLang="zh-CN" sz="2400" dirty="0"/>
              <a:t>Non-type template parameters can be </a:t>
            </a:r>
            <a:r>
              <a:rPr lang="en-US" altLang="zh-CN" sz="2400" b="0" i="0" dirty="0">
                <a:solidFill>
                  <a:srgbClr val="333333"/>
                </a:solidFill>
                <a:effectLst/>
              </a:rPr>
              <a:t>strings, </a:t>
            </a:r>
          </a:p>
          <a:p>
            <a:r>
              <a:rPr lang="en-US" altLang="zh-CN" sz="2400" b="0" i="0" dirty="0">
                <a:solidFill>
                  <a:srgbClr val="333333"/>
                </a:solidFill>
                <a:effectLst/>
              </a:rPr>
              <a:t>constant expression and built-in types.</a:t>
            </a:r>
            <a:endParaRPr lang="zh-CN" altLang="en-US" sz="2400" dirty="0"/>
          </a:p>
        </p:txBody>
      </p:sp>
    </p:spTree>
    <p:extLst>
      <p:ext uri="{BB962C8B-B14F-4D97-AF65-F5344CB8AC3E}">
        <p14:creationId xmlns:p14="http://schemas.microsoft.com/office/powerpoint/2010/main" val="3795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CFFEF2A-0C1D-5059-01C4-994144B98435}"/>
              </a:ext>
            </a:extLst>
          </p:cNvPr>
          <p:cNvPicPr>
            <a:picLocks noChangeAspect="1"/>
          </p:cNvPicPr>
          <p:nvPr/>
        </p:nvPicPr>
        <p:blipFill>
          <a:blip r:embed="rId2"/>
          <a:stretch>
            <a:fillRect/>
          </a:stretch>
        </p:blipFill>
        <p:spPr>
          <a:xfrm>
            <a:off x="1953577" y="663893"/>
            <a:ext cx="8087187" cy="5714048"/>
          </a:xfrm>
          <a:prstGeom prst="rect">
            <a:avLst/>
          </a:prstGeom>
        </p:spPr>
      </p:pic>
      <p:grpSp>
        <p:nvGrpSpPr>
          <p:cNvPr id="7" name="组合 6">
            <a:extLst>
              <a:ext uri="{FF2B5EF4-FFF2-40B4-BE49-F238E27FC236}">
                <a16:creationId xmlns:a16="http://schemas.microsoft.com/office/drawing/2014/main" id="{1DC7C2F6-2150-53FE-D903-7DEE38F74F07}"/>
              </a:ext>
            </a:extLst>
          </p:cNvPr>
          <p:cNvGrpSpPr/>
          <p:nvPr/>
        </p:nvGrpSpPr>
        <p:grpSpPr>
          <a:xfrm>
            <a:off x="2868930" y="803860"/>
            <a:ext cx="3449292" cy="838408"/>
            <a:chOff x="2395978" y="1214698"/>
            <a:chExt cx="3449292" cy="838408"/>
          </a:xfrm>
        </p:grpSpPr>
        <p:sp>
          <p:nvSpPr>
            <p:cNvPr id="8" name="椭圆 7">
              <a:extLst>
                <a:ext uri="{FF2B5EF4-FFF2-40B4-BE49-F238E27FC236}">
                  <a16:creationId xmlns:a16="http://schemas.microsoft.com/office/drawing/2014/main" id="{ADE3C3C6-2DD7-048D-3DEA-5A09640857F3}"/>
                </a:ext>
              </a:extLst>
            </p:cNvPr>
            <p:cNvSpPr/>
            <p:nvPr/>
          </p:nvSpPr>
          <p:spPr>
            <a:xfrm>
              <a:off x="2395978" y="1725467"/>
              <a:ext cx="241173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9B8A078-B986-D244-BE50-3509AE0E636F}"/>
                </a:ext>
              </a:extLst>
            </p:cNvPr>
            <p:cNvCxnSpPr>
              <a:cxnSpLocks/>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76F7201-C6EA-22EF-81FB-74232FA77502}"/>
                </a:ext>
              </a:extLst>
            </p:cNvPr>
            <p:cNvSpPr txBox="1"/>
            <p:nvPr/>
          </p:nvSpPr>
          <p:spPr>
            <a:xfrm>
              <a:off x="3755852" y="1214698"/>
              <a:ext cx="2089418" cy="369332"/>
            </a:xfrm>
            <a:prstGeom prst="rect">
              <a:avLst/>
            </a:prstGeom>
            <a:noFill/>
          </p:spPr>
          <p:txBody>
            <a:bodyPr wrap="none" rtlCol="0">
              <a:spAutoFit/>
            </a:bodyPr>
            <a:lstStyle/>
            <a:p>
              <a:r>
                <a:rPr lang="en-US" altLang="zh-CN" dirty="0"/>
                <a:t>multiple parameters</a:t>
              </a:r>
              <a:endParaRPr lang="zh-CN" altLang="en-US" dirty="0"/>
            </a:p>
          </p:txBody>
        </p:sp>
      </p:grpSp>
      <p:sp>
        <p:nvSpPr>
          <p:cNvPr id="11" name="椭圆 10">
            <a:extLst>
              <a:ext uri="{FF2B5EF4-FFF2-40B4-BE49-F238E27FC236}">
                <a16:creationId xmlns:a16="http://schemas.microsoft.com/office/drawing/2014/main" id="{24056935-CF83-E6E0-0D5B-F4C9655B9CB6}"/>
              </a:ext>
            </a:extLst>
          </p:cNvPr>
          <p:cNvSpPr/>
          <p:nvPr/>
        </p:nvSpPr>
        <p:spPr>
          <a:xfrm>
            <a:off x="2289810" y="2289989"/>
            <a:ext cx="876300" cy="52179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19712FE-6ACC-698A-7038-8CA8FDA9C8C9}"/>
              </a:ext>
            </a:extLst>
          </p:cNvPr>
          <p:cNvSpPr/>
          <p:nvPr/>
        </p:nvSpPr>
        <p:spPr>
          <a:xfrm>
            <a:off x="2442210" y="5356881"/>
            <a:ext cx="262128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4056935-CF83-E6E0-0D5B-F4C9655B9CB6}"/>
              </a:ext>
            </a:extLst>
          </p:cNvPr>
          <p:cNvSpPr/>
          <p:nvPr/>
        </p:nvSpPr>
        <p:spPr>
          <a:xfrm>
            <a:off x="2354580" y="2973636"/>
            <a:ext cx="1463040" cy="32763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8188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22D6E04-4E2E-53EF-4012-90B4BB37045E}"/>
              </a:ext>
            </a:extLst>
          </p:cNvPr>
          <p:cNvPicPr>
            <a:picLocks noChangeAspect="1"/>
          </p:cNvPicPr>
          <p:nvPr/>
        </p:nvPicPr>
        <p:blipFill>
          <a:blip r:embed="rId2"/>
          <a:stretch>
            <a:fillRect/>
          </a:stretch>
        </p:blipFill>
        <p:spPr>
          <a:xfrm>
            <a:off x="8279494" y="4118186"/>
            <a:ext cx="1681220" cy="2286953"/>
          </a:xfrm>
          <a:prstGeom prst="rect">
            <a:avLst/>
          </a:prstGeom>
        </p:spPr>
      </p:pic>
      <p:grpSp>
        <p:nvGrpSpPr>
          <p:cNvPr id="15" name="组合 14">
            <a:extLst>
              <a:ext uri="{FF2B5EF4-FFF2-40B4-BE49-F238E27FC236}">
                <a16:creationId xmlns:a16="http://schemas.microsoft.com/office/drawing/2014/main" id="{DFF56D1B-A39C-7191-1487-E5F761009B0F}"/>
              </a:ext>
            </a:extLst>
          </p:cNvPr>
          <p:cNvGrpSpPr/>
          <p:nvPr/>
        </p:nvGrpSpPr>
        <p:grpSpPr>
          <a:xfrm>
            <a:off x="1747587" y="220036"/>
            <a:ext cx="7372517" cy="6417928"/>
            <a:chOff x="1797367" y="255270"/>
            <a:chExt cx="7372517" cy="6417928"/>
          </a:xfrm>
        </p:grpSpPr>
        <p:pic>
          <p:nvPicPr>
            <p:cNvPr id="12" name="图片 11">
              <a:extLst>
                <a:ext uri="{FF2B5EF4-FFF2-40B4-BE49-F238E27FC236}">
                  <a16:creationId xmlns:a16="http://schemas.microsoft.com/office/drawing/2014/main" id="{FC863864-6D9F-A814-99DB-FBDC927E4B1F}"/>
                </a:ext>
              </a:extLst>
            </p:cNvPr>
            <p:cNvPicPr>
              <a:picLocks noChangeAspect="1"/>
            </p:cNvPicPr>
            <p:nvPr/>
          </p:nvPicPr>
          <p:blipFill>
            <a:blip r:embed="rId3"/>
            <a:stretch>
              <a:fillRect/>
            </a:stretch>
          </p:blipFill>
          <p:spPr>
            <a:xfrm>
              <a:off x="1797367" y="255270"/>
              <a:ext cx="7372517" cy="3859530"/>
            </a:xfrm>
            <a:prstGeom prst="rect">
              <a:avLst/>
            </a:prstGeom>
          </p:spPr>
        </p:pic>
        <p:pic>
          <p:nvPicPr>
            <p:cNvPr id="14" name="图片 13">
              <a:extLst>
                <a:ext uri="{FF2B5EF4-FFF2-40B4-BE49-F238E27FC236}">
                  <a16:creationId xmlns:a16="http://schemas.microsoft.com/office/drawing/2014/main" id="{4ABE16BB-7F9C-E43F-DECC-FFC4B438B834}"/>
                </a:ext>
              </a:extLst>
            </p:cNvPr>
            <p:cNvPicPr>
              <a:picLocks noChangeAspect="1"/>
            </p:cNvPicPr>
            <p:nvPr/>
          </p:nvPicPr>
          <p:blipFill>
            <a:blip r:embed="rId4"/>
            <a:stretch>
              <a:fillRect/>
            </a:stretch>
          </p:blipFill>
          <p:spPr>
            <a:xfrm>
              <a:off x="1797367" y="4114800"/>
              <a:ext cx="4989195" cy="2558398"/>
            </a:xfrm>
            <a:prstGeom prst="rect">
              <a:avLst/>
            </a:prstGeom>
          </p:spPr>
        </p:pic>
      </p:grpSp>
      <p:grpSp>
        <p:nvGrpSpPr>
          <p:cNvPr id="16" name="组合 15">
            <a:extLst>
              <a:ext uri="{FF2B5EF4-FFF2-40B4-BE49-F238E27FC236}">
                <a16:creationId xmlns:a16="http://schemas.microsoft.com/office/drawing/2014/main" id="{05A1EBB5-0809-B53D-69D2-25BA8A0B53BC}"/>
              </a:ext>
            </a:extLst>
          </p:cNvPr>
          <p:cNvGrpSpPr/>
          <p:nvPr/>
        </p:nvGrpSpPr>
        <p:grpSpPr>
          <a:xfrm>
            <a:off x="2480310" y="255270"/>
            <a:ext cx="5114675" cy="806162"/>
            <a:chOff x="1854172" y="1214698"/>
            <a:chExt cx="5114675" cy="806162"/>
          </a:xfrm>
        </p:grpSpPr>
        <p:sp>
          <p:nvSpPr>
            <p:cNvPr id="17" name="椭圆 16">
              <a:extLst>
                <a:ext uri="{FF2B5EF4-FFF2-40B4-BE49-F238E27FC236}">
                  <a16:creationId xmlns:a16="http://schemas.microsoft.com/office/drawing/2014/main" id="{EB4F58A4-F4CF-5B58-482E-FDD9F7C88330}"/>
                </a:ext>
              </a:extLst>
            </p:cNvPr>
            <p:cNvSpPr/>
            <p:nvPr/>
          </p:nvSpPr>
          <p:spPr>
            <a:xfrm>
              <a:off x="1854172" y="1725467"/>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0E0B7AE7-0DB7-7726-9087-928B86F4F164}"/>
                </a:ext>
              </a:extLst>
            </p:cNvPr>
            <p:cNvCxnSpPr>
              <a:cxnSpLocks/>
            </p:cNvCxnSpPr>
            <p:nvPr/>
          </p:nvCxnSpPr>
          <p:spPr>
            <a:xfrm flipH="1">
              <a:off x="3755852" y="1511561"/>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B6BBFCB-4C0D-5D19-3B0C-253B5DCABE04}"/>
                </a:ext>
              </a:extLst>
            </p:cNvPr>
            <p:cNvSpPr txBox="1"/>
            <p:nvPr/>
          </p:nvSpPr>
          <p:spPr>
            <a:xfrm>
              <a:off x="3755852" y="1214698"/>
              <a:ext cx="3212995" cy="369332"/>
            </a:xfrm>
            <a:prstGeom prst="rect">
              <a:avLst/>
            </a:prstGeom>
            <a:noFill/>
          </p:spPr>
          <p:txBody>
            <a:bodyPr wrap="none" rtlCol="0">
              <a:spAutoFit/>
            </a:bodyPr>
            <a:lstStyle/>
            <a:p>
              <a:r>
                <a:rPr lang="en-US" altLang="zh-CN" dirty="0"/>
                <a:t>multiple and</a:t>
              </a:r>
              <a:r>
                <a:rPr lang="zh-CN" altLang="en-US" dirty="0"/>
                <a:t> </a:t>
              </a:r>
              <a:r>
                <a:rPr lang="en-US" altLang="zh-CN" dirty="0"/>
                <a:t>default</a:t>
              </a:r>
              <a:r>
                <a:rPr lang="zh-CN" altLang="en-US" dirty="0"/>
                <a:t> </a:t>
              </a:r>
              <a:r>
                <a:rPr lang="en-US" altLang="zh-CN" dirty="0"/>
                <a:t>parameters</a:t>
              </a:r>
              <a:endParaRPr lang="zh-CN" altLang="en-US" dirty="0"/>
            </a:p>
          </p:txBody>
        </p:sp>
      </p:grpSp>
      <p:sp>
        <p:nvSpPr>
          <p:cNvPr id="20" name="椭圆 19">
            <a:extLst>
              <a:ext uri="{FF2B5EF4-FFF2-40B4-BE49-F238E27FC236}">
                <a16:creationId xmlns:a16="http://schemas.microsoft.com/office/drawing/2014/main" id="{8F61B507-1490-2ED6-5C83-CEF80742BDBE}"/>
              </a:ext>
            </a:extLst>
          </p:cNvPr>
          <p:cNvSpPr/>
          <p:nvPr/>
        </p:nvSpPr>
        <p:spPr>
          <a:xfrm>
            <a:off x="1901190" y="1558519"/>
            <a:ext cx="1013460" cy="64747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1DF1DD1C-55D8-0A73-69BB-1F45C0147BD8}"/>
              </a:ext>
            </a:extLst>
          </p:cNvPr>
          <p:cNvSpPr/>
          <p:nvPr/>
        </p:nvSpPr>
        <p:spPr>
          <a:xfrm>
            <a:off x="2072640" y="2488736"/>
            <a:ext cx="2953536" cy="29539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29A96BAE-2285-3D83-80E4-82B350626782}"/>
              </a:ext>
            </a:extLst>
          </p:cNvPr>
          <p:cNvGrpSpPr/>
          <p:nvPr/>
        </p:nvGrpSpPr>
        <p:grpSpPr>
          <a:xfrm>
            <a:off x="1985818" y="4132359"/>
            <a:ext cx="7813964" cy="993823"/>
            <a:chOff x="2299852" y="4871266"/>
            <a:chExt cx="7813964" cy="993823"/>
          </a:xfrm>
        </p:grpSpPr>
        <p:grpSp>
          <p:nvGrpSpPr>
            <p:cNvPr id="25" name="组合 24">
              <a:extLst>
                <a:ext uri="{FF2B5EF4-FFF2-40B4-BE49-F238E27FC236}">
                  <a16:creationId xmlns:a16="http://schemas.microsoft.com/office/drawing/2014/main" id="{40924D7E-72F2-1B2D-4EB0-35E1C9E46CA4}"/>
                </a:ext>
              </a:extLst>
            </p:cNvPr>
            <p:cNvGrpSpPr/>
            <p:nvPr/>
          </p:nvGrpSpPr>
          <p:grpSpPr>
            <a:xfrm>
              <a:off x="2299852" y="5365406"/>
              <a:ext cx="6347930" cy="196280"/>
              <a:chOff x="2423591" y="3723810"/>
              <a:chExt cx="6978703" cy="223789"/>
            </a:xfrm>
          </p:grpSpPr>
          <p:sp>
            <p:nvSpPr>
              <p:cNvPr id="27" name="矩形 26">
                <a:extLst>
                  <a:ext uri="{FF2B5EF4-FFF2-40B4-BE49-F238E27FC236}">
                    <a16:creationId xmlns:a16="http://schemas.microsoft.com/office/drawing/2014/main" id="{7618A035-41EE-3E1B-F7BE-9D4F99D22025}"/>
                  </a:ext>
                </a:extLst>
              </p:cNvPr>
              <p:cNvSpPr/>
              <p:nvPr/>
            </p:nvSpPr>
            <p:spPr>
              <a:xfrm>
                <a:off x="2423591" y="3723810"/>
                <a:ext cx="4417055"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8" name="直接箭头连接符 27">
                <a:extLst>
                  <a:ext uri="{FF2B5EF4-FFF2-40B4-BE49-F238E27FC236}">
                    <a16:creationId xmlns:a16="http://schemas.microsoft.com/office/drawing/2014/main" id="{57CCC551-59B4-D5CD-24A4-5FFAF873A839}"/>
                  </a:ext>
                </a:extLst>
              </p:cNvPr>
              <p:cNvCxnSpPr>
                <a:cxnSpLocks/>
              </p:cNvCxnSpPr>
              <p:nvPr/>
            </p:nvCxnSpPr>
            <p:spPr>
              <a:xfrm flipV="1">
                <a:off x="6823992" y="3773350"/>
                <a:ext cx="2578302"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7A2D41D2-8AE5-5AE4-CCDF-1EBB3C00A9FA}"/>
                </a:ext>
              </a:extLst>
            </p:cNvPr>
            <p:cNvSpPr/>
            <p:nvPr/>
          </p:nvSpPr>
          <p:spPr>
            <a:xfrm>
              <a:off x="8515925" y="4871266"/>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29" name="椭圆 28">
            <a:extLst>
              <a:ext uri="{FF2B5EF4-FFF2-40B4-BE49-F238E27FC236}">
                <a16:creationId xmlns:a16="http://schemas.microsoft.com/office/drawing/2014/main" id="{36443494-345C-4416-B0E9-4C3FC2A9ED1A}"/>
              </a:ext>
            </a:extLst>
          </p:cNvPr>
          <p:cNvSpPr/>
          <p:nvPr/>
        </p:nvSpPr>
        <p:spPr>
          <a:xfrm>
            <a:off x="3420574" y="4614584"/>
            <a:ext cx="1013460" cy="20819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16102AEC-F325-0033-CBE7-0DA54446A273}"/>
              </a:ext>
            </a:extLst>
          </p:cNvPr>
          <p:cNvGrpSpPr/>
          <p:nvPr/>
        </p:nvGrpSpPr>
        <p:grpSpPr>
          <a:xfrm>
            <a:off x="2055094" y="5328462"/>
            <a:ext cx="7795492" cy="993823"/>
            <a:chOff x="2299852" y="5129879"/>
            <a:chExt cx="7795492" cy="993823"/>
          </a:xfrm>
        </p:grpSpPr>
        <p:grpSp>
          <p:nvGrpSpPr>
            <p:cNvPr id="31" name="组合 30">
              <a:extLst>
                <a:ext uri="{FF2B5EF4-FFF2-40B4-BE49-F238E27FC236}">
                  <a16:creationId xmlns:a16="http://schemas.microsoft.com/office/drawing/2014/main" id="{14CA3442-55EB-E74D-B6A6-6C3047EB0356}"/>
                </a:ext>
              </a:extLst>
            </p:cNvPr>
            <p:cNvGrpSpPr/>
            <p:nvPr/>
          </p:nvGrpSpPr>
          <p:grpSpPr>
            <a:xfrm>
              <a:off x="2299852" y="5316519"/>
              <a:ext cx="6200155" cy="245190"/>
              <a:chOff x="2423591" y="3668047"/>
              <a:chExt cx="6816241" cy="279552"/>
            </a:xfrm>
          </p:grpSpPr>
          <p:sp>
            <p:nvSpPr>
              <p:cNvPr id="33" name="矩形 32">
                <a:extLst>
                  <a:ext uri="{FF2B5EF4-FFF2-40B4-BE49-F238E27FC236}">
                    <a16:creationId xmlns:a16="http://schemas.microsoft.com/office/drawing/2014/main" id="{54375FBA-70EF-68F2-9D1D-7965B550C40D}"/>
                  </a:ext>
                </a:extLst>
              </p:cNvPr>
              <p:cNvSpPr/>
              <p:nvPr/>
            </p:nvSpPr>
            <p:spPr>
              <a:xfrm>
                <a:off x="2423591" y="3723810"/>
                <a:ext cx="5223052" cy="22378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4" name="直接箭头连接符 33">
                <a:extLst>
                  <a:ext uri="{FF2B5EF4-FFF2-40B4-BE49-F238E27FC236}">
                    <a16:creationId xmlns:a16="http://schemas.microsoft.com/office/drawing/2014/main" id="{1C59BF22-1543-4C23-F944-C0767EB948DF}"/>
                  </a:ext>
                </a:extLst>
              </p:cNvPr>
              <p:cNvCxnSpPr>
                <a:cxnSpLocks/>
              </p:cNvCxnSpPr>
              <p:nvPr/>
            </p:nvCxnSpPr>
            <p:spPr>
              <a:xfrm flipV="1">
                <a:off x="7647903" y="3668047"/>
                <a:ext cx="1591929" cy="17424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AC14471E-1647-747E-73B7-3A2D83B88C78}"/>
                </a:ext>
              </a:extLst>
            </p:cNvPr>
            <p:cNvSpPr/>
            <p:nvPr/>
          </p:nvSpPr>
          <p:spPr>
            <a:xfrm>
              <a:off x="8497453" y="5129879"/>
              <a:ext cx="1597891" cy="993823"/>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36" name="椭圆 35">
            <a:extLst>
              <a:ext uri="{FF2B5EF4-FFF2-40B4-BE49-F238E27FC236}">
                <a16:creationId xmlns:a16="http://schemas.microsoft.com/office/drawing/2014/main" id="{DD2C7078-4B3D-803D-6DC0-0EEAABB12518}"/>
              </a:ext>
            </a:extLst>
          </p:cNvPr>
          <p:cNvSpPr/>
          <p:nvPr/>
        </p:nvSpPr>
        <p:spPr>
          <a:xfrm>
            <a:off x="3480614" y="5542835"/>
            <a:ext cx="1545562" cy="19628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57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079A81-0AEC-EBBC-52BA-2B71D1C1EC23}"/>
              </a:ext>
            </a:extLst>
          </p:cNvPr>
          <p:cNvSpPr txBox="1"/>
          <p:nvPr/>
        </p:nvSpPr>
        <p:spPr>
          <a:xfrm>
            <a:off x="1395413" y="358580"/>
            <a:ext cx="6097904" cy="523220"/>
          </a:xfrm>
          <a:prstGeom prst="rect">
            <a:avLst/>
          </a:prstGeom>
          <a:noFill/>
        </p:spPr>
        <p:txBody>
          <a:bodyPr wrap="square">
            <a:spAutoFit/>
          </a:bodyPr>
          <a:lstStyle/>
          <a:p>
            <a:pPr algn="l"/>
            <a:r>
              <a:rPr lang="en-US" altLang="zh-CN" sz="2800" b="1" i="0" dirty="0">
                <a:solidFill>
                  <a:srgbClr val="171717"/>
                </a:solidFill>
                <a:effectLst/>
              </a:rPr>
              <a:t>Template specialization</a:t>
            </a:r>
          </a:p>
        </p:txBody>
      </p:sp>
      <p:sp>
        <p:nvSpPr>
          <p:cNvPr id="9" name="文本框 8">
            <a:extLst>
              <a:ext uri="{FF2B5EF4-FFF2-40B4-BE49-F238E27FC236}">
                <a16:creationId xmlns:a16="http://schemas.microsoft.com/office/drawing/2014/main" id="{7A4CE939-CF60-EEF9-F230-4D29FCC5E3AB}"/>
              </a:ext>
            </a:extLst>
          </p:cNvPr>
          <p:cNvSpPr txBox="1"/>
          <p:nvPr/>
        </p:nvSpPr>
        <p:spPr>
          <a:xfrm>
            <a:off x="1154545" y="4037208"/>
            <a:ext cx="10823718" cy="1938992"/>
          </a:xfrm>
          <a:prstGeom prst="rect">
            <a:avLst/>
          </a:prstGeom>
          <a:noFill/>
        </p:spPr>
        <p:txBody>
          <a:bodyPr wrap="square">
            <a:spAutoFit/>
          </a:bodyPr>
          <a:lstStyle/>
          <a:p>
            <a:r>
              <a:rPr lang="en-US" altLang="zh-CN" sz="2400" b="0" i="0" dirty="0">
                <a:solidFill>
                  <a:srgbClr val="333333"/>
                </a:solidFill>
                <a:effectLst/>
              </a:rPr>
              <a:t>A template specialization of a class requires a </a:t>
            </a:r>
            <a:r>
              <a:rPr lang="en-US" altLang="zh-CN" sz="2400" b="1" i="1" dirty="0">
                <a:solidFill>
                  <a:srgbClr val="333333"/>
                </a:solidFill>
                <a:effectLst/>
              </a:rPr>
              <a:t>primary</a:t>
            </a:r>
            <a:r>
              <a:rPr lang="en-US" altLang="zh-CN" sz="2400" b="0" i="1" dirty="0">
                <a:solidFill>
                  <a:srgbClr val="333333"/>
                </a:solidFill>
                <a:effectLst/>
              </a:rPr>
              <a:t> class</a:t>
            </a:r>
            <a:r>
              <a:rPr lang="en-US" altLang="zh-CN" sz="2400" b="0" i="0" dirty="0">
                <a:solidFill>
                  <a:srgbClr val="333333"/>
                </a:solidFill>
                <a:effectLst/>
              </a:rPr>
              <a:t> and a type or parameters to specialize. A specialized template class behaves like a new class. There is no inheritance from the primary class. It doesn’t share anything with the primary template class, except the name. Any and all methods and members will have to be implemented.</a:t>
            </a:r>
            <a:endParaRPr lang="zh-CN" altLang="en-US" sz="2400" dirty="0"/>
          </a:p>
        </p:txBody>
      </p:sp>
      <p:sp>
        <p:nvSpPr>
          <p:cNvPr id="11" name="文本框 10">
            <a:extLst>
              <a:ext uri="{FF2B5EF4-FFF2-40B4-BE49-F238E27FC236}">
                <a16:creationId xmlns:a16="http://schemas.microsoft.com/office/drawing/2014/main" id="{38FA7FAF-A2A3-8190-5CDD-4CFBE0C8CE4F}"/>
              </a:ext>
            </a:extLst>
          </p:cNvPr>
          <p:cNvSpPr txBox="1"/>
          <p:nvPr/>
        </p:nvSpPr>
        <p:spPr>
          <a:xfrm>
            <a:off x="1154545" y="1113411"/>
            <a:ext cx="106680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171717"/>
                </a:solidFill>
                <a:effectLst/>
                <a:cs typeface="Segoe UI" panose="020B0502040204020203" pitchFamily="34" charset="0"/>
              </a:rPr>
              <a:t>In some cases, it isn't possible or desirable for a template to define exactly the same code for any type. In such cases you can define a </a:t>
            </a:r>
            <a:r>
              <a:rPr kumimoji="0" lang="zh-CN" altLang="zh-CN" sz="2400" b="0" i="1" u="none" strike="noStrike" cap="none" normalizeH="0" baseline="0" dirty="0">
                <a:ln>
                  <a:noFill/>
                </a:ln>
                <a:solidFill>
                  <a:srgbClr val="171717"/>
                </a:solidFill>
                <a:effectLst/>
                <a:cs typeface="Segoe UI" panose="020B0502040204020203" pitchFamily="34" charset="0"/>
              </a:rPr>
              <a:t>specialization</a:t>
            </a:r>
            <a:r>
              <a:rPr kumimoji="0" lang="zh-CN" altLang="zh-CN" sz="2400" b="0" i="0" u="none" strike="noStrike" cap="none" normalizeH="0" baseline="0" dirty="0">
                <a:ln>
                  <a:noFill/>
                </a:ln>
                <a:solidFill>
                  <a:srgbClr val="171717"/>
                </a:solidFill>
                <a:effectLst/>
                <a:cs typeface="Segoe UI" panose="020B0502040204020203" pitchFamily="34" charset="0"/>
              </a:rPr>
              <a:t> of the template for that particular type. When a user instantiates the template with that type, the compiler uses the specialization to generate the class, and for all other types, the compiler chooses the more general template. Specializations in which all parameters are specialized are </a:t>
            </a:r>
            <a:r>
              <a:rPr kumimoji="0" lang="zh-CN" altLang="zh-CN" sz="2400" b="1" i="1" u="none" strike="noStrike" cap="none" normalizeH="0" baseline="0" dirty="0">
                <a:ln>
                  <a:noFill/>
                </a:ln>
                <a:solidFill>
                  <a:srgbClr val="171717"/>
                </a:solidFill>
                <a:effectLst/>
                <a:cs typeface="Segoe UI" panose="020B0502040204020203" pitchFamily="34" charset="0"/>
              </a:rPr>
              <a:t>complete specializations</a:t>
            </a:r>
            <a:r>
              <a:rPr kumimoji="0" lang="zh-CN" altLang="zh-CN" sz="2400" b="0" i="0" u="none" strike="noStrike" cap="none" normalizeH="0" baseline="0" dirty="0">
                <a:ln>
                  <a:noFill/>
                </a:ln>
                <a:solidFill>
                  <a:srgbClr val="171717"/>
                </a:solidFill>
                <a:effectLst/>
                <a:cs typeface="Segoe UI" panose="020B0502040204020203" pitchFamily="34" charset="0"/>
              </a:rPr>
              <a:t>. If only some of the parameters are specialized, it is called a </a:t>
            </a:r>
            <a:r>
              <a:rPr kumimoji="0" lang="zh-CN" altLang="zh-CN" sz="2400" b="1" i="1" u="none" strike="noStrike" cap="none" normalizeH="0" baseline="0" dirty="0">
                <a:ln>
                  <a:noFill/>
                </a:ln>
                <a:solidFill>
                  <a:srgbClr val="171717"/>
                </a:solidFill>
                <a:effectLst/>
                <a:cs typeface="Segoe UI" panose="020B0502040204020203" pitchFamily="34" charset="0"/>
              </a:rPr>
              <a:t>partial specialization</a:t>
            </a:r>
            <a:r>
              <a:rPr kumimoji="0" lang="zh-CN" altLang="zh-CN" sz="2400" b="0" i="0" u="none" strike="noStrike" cap="none" normalizeH="0" baseline="0" dirty="0">
                <a:ln>
                  <a:noFill/>
                </a:ln>
                <a:solidFill>
                  <a:srgbClr val="171717"/>
                </a:solidFill>
                <a:effectLst/>
                <a:cs typeface="Segoe UI" panose="020B0502040204020203" pitchFamily="34" charset="0"/>
              </a:rPr>
              <a:t>.</a:t>
            </a:r>
            <a:endParaRPr kumimoji="0" lang="zh-CN" altLang="zh-CN" sz="2400" b="0" i="0" u="none" strike="noStrike" cap="none" normalizeH="0" baseline="0" dirty="0">
              <a:ln>
                <a:noFill/>
              </a:ln>
              <a:solidFill>
                <a:srgbClr val="171717"/>
              </a:solidFill>
              <a:effectLst/>
              <a:ea typeface="SFMono-Regular"/>
            </a:endParaRPr>
          </a:p>
        </p:txBody>
      </p:sp>
    </p:spTree>
    <p:extLst>
      <p:ext uri="{BB962C8B-B14F-4D97-AF65-F5344CB8AC3E}">
        <p14:creationId xmlns:p14="http://schemas.microsoft.com/office/powerpoint/2010/main" val="414643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A12B32EE-FE2A-170C-A51D-4D50A1217CF2}"/>
              </a:ext>
            </a:extLst>
          </p:cNvPr>
          <p:cNvGrpSpPr/>
          <p:nvPr/>
        </p:nvGrpSpPr>
        <p:grpSpPr>
          <a:xfrm>
            <a:off x="1873970" y="446014"/>
            <a:ext cx="4803920" cy="5892079"/>
            <a:chOff x="1957098" y="231630"/>
            <a:chExt cx="4138902" cy="5106988"/>
          </a:xfrm>
        </p:grpSpPr>
        <p:pic>
          <p:nvPicPr>
            <p:cNvPr id="8" name="图片 7">
              <a:extLst>
                <a:ext uri="{FF2B5EF4-FFF2-40B4-BE49-F238E27FC236}">
                  <a16:creationId xmlns:a16="http://schemas.microsoft.com/office/drawing/2014/main" id="{F9706E2A-0781-4958-3F30-E05A3E554613}"/>
                </a:ext>
              </a:extLst>
            </p:cNvPr>
            <p:cNvPicPr>
              <a:picLocks noChangeAspect="1"/>
            </p:cNvPicPr>
            <p:nvPr/>
          </p:nvPicPr>
          <p:blipFill>
            <a:blip r:embed="rId2"/>
            <a:stretch>
              <a:fillRect/>
            </a:stretch>
          </p:blipFill>
          <p:spPr>
            <a:xfrm>
              <a:off x="1957098" y="231630"/>
              <a:ext cx="4138902" cy="3773167"/>
            </a:xfrm>
            <a:prstGeom prst="rect">
              <a:avLst/>
            </a:prstGeom>
          </p:spPr>
        </p:pic>
        <p:pic>
          <p:nvPicPr>
            <p:cNvPr id="10" name="图片 9">
              <a:extLst>
                <a:ext uri="{FF2B5EF4-FFF2-40B4-BE49-F238E27FC236}">
                  <a16:creationId xmlns:a16="http://schemas.microsoft.com/office/drawing/2014/main" id="{2014A656-3AE2-E225-5CDC-60139B61421A}"/>
                </a:ext>
              </a:extLst>
            </p:cNvPr>
            <p:cNvPicPr>
              <a:picLocks noChangeAspect="1"/>
            </p:cNvPicPr>
            <p:nvPr/>
          </p:nvPicPr>
          <p:blipFill>
            <a:blip r:embed="rId3"/>
            <a:stretch>
              <a:fillRect/>
            </a:stretch>
          </p:blipFill>
          <p:spPr>
            <a:xfrm>
              <a:off x="2044700" y="4143519"/>
              <a:ext cx="1379418" cy="1195099"/>
            </a:xfrm>
            <a:prstGeom prst="rect">
              <a:avLst/>
            </a:prstGeom>
          </p:spPr>
        </p:pic>
      </p:grpSp>
      <p:grpSp>
        <p:nvGrpSpPr>
          <p:cNvPr id="12" name="组合 11">
            <a:extLst>
              <a:ext uri="{FF2B5EF4-FFF2-40B4-BE49-F238E27FC236}">
                <a16:creationId xmlns:a16="http://schemas.microsoft.com/office/drawing/2014/main" id="{D04707C6-8F15-9C8D-46D9-5785F7FF225D}"/>
              </a:ext>
            </a:extLst>
          </p:cNvPr>
          <p:cNvGrpSpPr/>
          <p:nvPr/>
        </p:nvGrpSpPr>
        <p:grpSpPr>
          <a:xfrm>
            <a:off x="1695220" y="664485"/>
            <a:ext cx="3615430" cy="887224"/>
            <a:chOff x="1854172" y="1396223"/>
            <a:chExt cx="3615430" cy="887224"/>
          </a:xfrm>
        </p:grpSpPr>
        <p:sp>
          <p:nvSpPr>
            <p:cNvPr id="13" name="椭圆 12">
              <a:extLst>
                <a:ext uri="{FF2B5EF4-FFF2-40B4-BE49-F238E27FC236}">
                  <a16:creationId xmlns:a16="http://schemas.microsoft.com/office/drawing/2014/main" id="{79124962-982D-53DF-FC5A-4B1D163423C7}"/>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9EC98723-F501-652A-3ABA-16568C73772E}"/>
                </a:ext>
              </a:extLst>
            </p:cNvPr>
            <p:cNvCxnSpPr>
              <a:cxnSpLocks/>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55D0CC0-EF6D-C544-42E7-F58DCE23FC05}"/>
                </a:ext>
              </a:extLst>
            </p:cNvPr>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6" name="组合 15">
            <a:extLst>
              <a:ext uri="{FF2B5EF4-FFF2-40B4-BE49-F238E27FC236}">
                <a16:creationId xmlns:a16="http://schemas.microsoft.com/office/drawing/2014/main" id="{261F126A-5771-438E-88E9-2BA5C92CD5FA}"/>
              </a:ext>
            </a:extLst>
          </p:cNvPr>
          <p:cNvGrpSpPr/>
          <p:nvPr/>
        </p:nvGrpSpPr>
        <p:grpSpPr>
          <a:xfrm>
            <a:off x="1681367" y="2608744"/>
            <a:ext cx="4143716" cy="887224"/>
            <a:chOff x="1854172" y="1396223"/>
            <a:chExt cx="4143716" cy="887224"/>
          </a:xfrm>
        </p:grpSpPr>
        <p:sp>
          <p:nvSpPr>
            <p:cNvPr id="17" name="椭圆 16">
              <a:extLst>
                <a:ext uri="{FF2B5EF4-FFF2-40B4-BE49-F238E27FC236}">
                  <a16:creationId xmlns:a16="http://schemas.microsoft.com/office/drawing/2014/main" id="{457A3CFD-69E7-F0CF-D517-C4F575BF6FD5}"/>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9F6AF5E6-6C95-EA34-503B-34F1E9092866}"/>
                </a:ext>
              </a:extLst>
            </p:cNvPr>
            <p:cNvCxnSpPr>
              <a:cxnSpLocks/>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D37A64A-7DBB-3DD9-E789-51D65B49F1A4}"/>
                </a:ext>
              </a:extLst>
            </p:cNvPr>
            <p:cNvSpPr txBox="1"/>
            <p:nvPr/>
          </p:nvSpPr>
          <p:spPr>
            <a:xfrm>
              <a:off x="4055882" y="1396223"/>
              <a:ext cx="1942006" cy="369332"/>
            </a:xfrm>
            <a:prstGeom prst="rect">
              <a:avLst/>
            </a:prstGeom>
            <a:noFill/>
          </p:spPr>
          <p:txBody>
            <a:bodyPr wrap="none" rtlCol="0">
              <a:spAutoFit/>
            </a:bodyPr>
            <a:lstStyle/>
            <a:p>
              <a:r>
                <a:rPr lang="en-US" altLang="zh-CN" dirty="0"/>
                <a:t>class specialization</a:t>
              </a:r>
              <a:endParaRPr lang="zh-CN" altLang="en-US" dirty="0"/>
            </a:p>
          </p:txBody>
        </p:sp>
      </p:grpSp>
      <p:pic>
        <p:nvPicPr>
          <p:cNvPr id="6" name="图片 5">
            <a:extLst>
              <a:ext uri="{FF2B5EF4-FFF2-40B4-BE49-F238E27FC236}">
                <a16:creationId xmlns:a16="http://schemas.microsoft.com/office/drawing/2014/main" id="{173BFCCA-A51C-99F6-D3DF-84D75D9585EA}"/>
              </a:ext>
            </a:extLst>
          </p:cNvPr>
          <p:cNvPicPr>
            <a:picLocks noChangeAspect="1"/>
          </p:cNvPicPr>
          <p:nvPr/>
        </p:nvPicPr>
        <p:blipFill>
          <a:blip r:embed="rId4"/>
          <a:stretch>
            <a:fillRect/>
          </a:stretch>
        </p:blipFill>
        <p:spPr>
          <a:xfrm>
            <a:off x="5692775" y="5245891"/>
            <a:ext cx="3448050" cy="676275"/>
          </a:xfrm>
          <a:prstGeom prst="rect">
            <a:avLst/>
          </a:prstGeom>
        </p:spPr>
      </p:pic>
      <p:grpSp>
        <p:nvGrpSpPr>
          <p:cNvPr id="29" name="组合 28">
            <a:extLst>
              <a:ext uri="{FF2B5EF4-FFF2-40B4-BE49-F238E27FC236}">
                <a16:creationId xmlns:a16="http://schemas.microsoft.com/office/drawing/2014/main" id="{1879FD81-65C5-8738-3648-B3AA1728AE8D}"/>
              </a:ext>
            </a:extLst>
          </p:cNvPr>
          <p:cNvGrpSpPr/>
          <p:nvPr/>
        </p:nvGrpSpPr>
        <p:grpSpPr>
          <a:xfrm>
            <a:off x="2299852" y="5240715"/>
            <a:ext cx="6840973" cy="339488"/>
            <a:chOff x="2299852" y="5240715"/>
            <a:chExt cx="6840973" cy="339488"/>
          </a:xfrm>
        </p:grpSpPr>
        <p:grpSp>
          <p:nvGrpSpPr>
            <p:cNvPr id="20" name="组合 19">
              <a:extLst>
                <a:ext uri="{FF2B5EF4-FFF2-40B4-BE49-F238E27FC236}">
                  <a16:creationId xmlns:a16="http://schemas.microsoft.com/office/drawing/2014/main" id="{317F7518-A733-675C-F7A0-4E9D7A20A8DC}"/>
                </a:ext>
              </a:extLst>
            </p:cNvPr>
            <p:cNvGrpSpPr/>
            <p:nvPr/>
          </p:nvGrpSpPr>
          <p:grpSpPr>
            <a:xfrm>
              <a:off x="2299852" y="5365402"/>
              <a:ext cx="3400593" cy="214801"/>
              <a:chOff x="2423591" y="3723809"/>
              <a:chExt cx="3738495" cy="244906"/>
            </a:xfrm>
          </p:grpSpPr>
          <p:sp>
            <p:nvSpPr>
              <p:cNvPr id="21" name="矩形 20">
                <a:extLst>
                  <a:ext uri="{FF2B5EF4-FFF2-40B4-BE49-F238E27FC236}">
                    <a16:creationId xmlns:a16="http://schemas.microsoft.com/office/drawing/2014/main" id="{3648E6AF-AAAD-8573-7543-A4E6E11F2FAF}"/>
                  </a:ext>
                </a:extLst>
              </p:cNvPr>
              <p:cNvSpPr/>
              <p:nvPr/>
            </p:nvSpPr>
            <p:spPr>
              <a:xfrm>
                <a:off x="2423591" y="3723809"/>
                <a:ext cx="1160192" cy="244906"/>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22" name="直接箭头连接符 21">
                <a:extLst>
                  <a:ext uri="{FF2B5EF4-FFF2-40B4-BE49-F238E27FC236}">
                    <a16:creationId xmlns:a16="http://schemas.microsoft.com/office/drawing/2014/main" id="{4D29699C-A54D-5F79-19E5-95A6340B73BA}"/>
                  </a:ext>
                </a:extLst>
              </p:cNvPr>
              <p:cNvCxnSpPr>
                <a:cxnSpLocks/>
              </p:cNvCxnSpPr>
              <p:nvPr/>
            </p:nvCxnSpPr>
            <p:spPr>
              <a:xfrm flipV="1">
                <a:off x="3583783" y="3723809"/>
                <a:ext cx="2578303" cy="11194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0C85A73C-EB12-C310-857D-D5DAE7C97BB7}"/>
                </a:ext>
              </a:extLst>
            </p:cNvPr>
            <p:cNvSpPr/>
            <p:nvPr/>
          </p:nvSpPr>
          <p:spPr>
            <a:xfrm>
              <a:off x="5684980" y="5240715"/>
              <a:ext cx="3455845" cy="218679"/>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30" name="组合 29">
            <a:extLst>
              <a:ext uri="{FF2B5EF4-FFF2-40B4-BE49-F238E27FC236}">
                <a16:creationId xmlns:a16="http://schemas.microsoft.com/office/drawing/2014/main" id="{995E7291-8E5E-E499-5E38-7DDA514D34C9}"/>
              </a:ext>
            </a:extLst>
          </p:cNvPr>
          <p:cNvGrpSpPr/>
          <p:nvPr/>
        </p:nvGrpSpPr>
        <p:grpSpPr>
          <a:xfrm>
            <a:off x="2313712" y="5485475"/>
            <a:ext cx="6460834" cy="507342"/>
            <a:chOff x="2299852" y="5240715"/>
            <a:chExt cx="6460834" cy="507342"/>
          </a:xfrm>
        </p:grpSpPr>
        <p:grpSp>
          <p:nvGrpSpPr>
            <p:cNvPr id="31" name="组合 30">
              <a:extLst>
                <a:ext uri="{FF2B5EF4-FFF2-40B4-BE49-F238E27FC236}">
                  <a16:creationId xmlns:a16="http://schemas.microsoft.com/office/drawing/2014/main" id="{7268C4A9-B333-2F4E-91B8-FD01474FD184}"/>
                </a:ext>
              </a:extLst>
            </p:cNvPr>
            <p:cNvGrpSpPr/>
            <p:nvPr/>
          </p:nvGrpSpPr>
          <p:grpSpPr>
            <a:xfrm>
              <a:off x="2299852" y="5365399"/>
              <a:ext cx="3400593" cy="382658"/>
              <a:chOff x="2423591" y="3723809"/>
              <a:chExt cx="3738495" cy="436289"/>
            </a:xfrm>
          </p:grpSpPr>
          <p:sp>
            <p:nvSpPr>
              <p:cNvPr id="33" name="矩形 32">
                <a:extLst>
                  <a:ext uri="{FF2B5EF4-FFF2-40B4-BE49-F238E27FC236}">
                    <a16:creationId xmlns:a16="http://schemas.microsoft.com/office/drawing/2014/main" id="{45D86D95-A254-FE38-BF16-D1366AD69753}"/>
                  </a:ext>
                </a:extLst>
              </p:cNvPr>
              <p:cNvSpPr/>
              <p:nvPr/>
            </p:nvSpPr>
            <p:spPr>
              <a:xfrm>
                <a:off x="2423591" y="3723809"/>
                <a:ext cx="1388489" cy="436289"/>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34" name="直接箭头连接符 33">
                <a:extLst>
                  <a:ext uri="{FF2B5EF4-FFF2-40B4-BE49-F238E27FC236}">
                    <a16:creationId xmlns:a16="http://schemas.microsoft.com/office/drawing/2014/main" id="{D8F6F53A-9203-C4BD-1819-A22EC7AC0AAE}"/>
                  </a:ext>
                </a:extLst>
              </p:cNvPr>
              <p:cNvCxnSpPr>
                <a:cxnSpLocks/>
              </p:cNvCxnSpPr>
              <p:nvPr/>
            </p:nvCxnSpPr>
            <p:spPr>
              <a:xfrm flipV="1">
                <a:off x="3812080" y="3723809"/>
                <a:ext cx="2350006" cy="249328"/>
              </a:xfrm>
              <a:prstGeom prst="straightConnector1">
                <a:avLst/>
              </a:prstGeom>
              <a:ln w="2222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32" name="矩形 31">
              <a:extLst>
                <a:ext uri="{FF2B5EF4-FFF2-40B4-BE49-F238E27FC236}">
                  <a16:creationId xmlns:a16="http://schemas.microsoft.com/office/drawing/2014/main" id="{E84F744A-0FAF-5187-5625-460DACC2A3F5}"/>
                </a:ext>
              </a:extLst>
            </p:cNvPr>
            <p:cNvSpPr/>
            <p:nvPr/>
          </p:nvSpPr>
          <p:spPr>
            <a:xfrm>
              <a:off x="5686586" y="5240715"/>
              <a:ext cx="3074100" cy="378463"/>
            </a:xfrm>
            <a:prstGeom prst="rect">
              <a:avLst/>
            </a:prstGeom>
            <a:noFill/>
            <a:ln w="2222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2" name="椭圆 1">
            <a:extLst>
              <a:ext uri="{FF2B5EF4-FFF2-40B4-BE49-F238E27FC236}">
                <a16:creationId xmlns:a16="http://schemas.microsoft.com/office/drawing/2014/main" id="{EC8BD127-E21D-8A15-0B16-3A6D817C34BA}"/>
              </a:ext>
            </a:extLst>
          </p:cNvPr>
          <p:cNvSpPr/>
          <p:nvPr/>
        </p:nvSpPr>
        <p:spPr>
          <a:xfrm>
            <a:off x="1824532" y="3007264"/>
            <a:ext cx="1103396" cy="212436"/>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96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17B995-408B-0B32-0CBA-F4D5EF141D57}"/>
              </a:ext>
            </a:extLst>
          </p:cNvPr>
          <p:cNvSpPr txBox="1"/>
          <p:nvPr/>
        </p:nvSpPr>
        <p:spPr>
          <a:xfrm>
            <a:off x="1031308" y="1225332"/>
            <a:ext cx="10665093" cy="3477875"/>
          </a:xfrm>
          <a:prstGeom prst="rect">
            <a:avLst/>
          </a:prstGeom>
          <a:noFill/>
        </p:spPr>
        <p:txBody>
          <a:bodyPr wrap="square">
            <a:spAutoFit/>
          </a:bodyPr>
          <a:lstStyle/>
          <a:p>
            <a:pPr algn="l"/>
            <a:r>
              <a:rPr lang="en-US" altLang="zh-CN" sz="2200" dirty="0">
                <a:solidFill>
                  <a:srgbClr val="171717"/>
                </a:solidFill>
              </a:rPr>
              <a:t>Class templates can be </a:t>
            </a:r>
            <a:r>
              <a:rPr lang="en-US" altLang="zh-CN" sz="2200" b="1" dirty="0">
                <a:solidFill>
                  <a:srgbClr val="171717"/>
                </a:solidFill>
              </a:rPr>
              <a:t>partially specialized</a:t>
            </a:r>
            <a:r>
              <a:rPr lang="en-US" altLang="zh-CN" sz="2200" dirty="0">
                <a:solidFill>
                  <a:srgbClr val="171717"/>
                </a:solidFill>
              </a:rPr>
              <a:t>, and the resulting class is still a template. Partial specialization allows template code to be partially customized for specific types in situations, such as:</a:t>
            </a:r>
          </a:p>
          <a:p>
            <a:pPr algn="l"/>
            <a:endParaRPr lang="en-US" altLang="zh-CN" sz="2200" dirty="0">
              <a:solidFill>
                <a:srgbClr val="171717"/>
              </a:solidFill>
            </a:endParaRPr>
          </a:p>
          <a:p>
            <a:pPr algn="l"/>
            <a:r>
              <a:rPr lang="en-US" altLang="zh-CN" sz="2200" dirty="0">
                <a:solidFill>
                  <a:srgbClr val="171717"/>
                </a:solidFill>
              </a:rPr>
              <a:t>(1) A template has multiple types and only some of them need to be specialized. The result is a template parameterized on the remaining types.</a:t>
            </a:r>
          </a:p>
          <a:p>
            <a:pPr algn="l"/>
            <a:endParaRPr lang="en-US" altLang="zh-CN" sz="2200" dirty="0">
              <a:solidFill>
                <a:srgbClr val="171717"/>
              </a:solidFill>
            </a:endParaRPr>
          </a:p>
          <a:p>
            <a:pPr algn="l"/>
            <a:r>
              <a:rPr lang="en-US" altLang="zh-CN" sz="2200" dirty="0">
                <a:solidFill>
                  <a:srgbClr val="171717"/>
                </a:solidFill>
              </a:rPr>
              <a:t>(2) A template has only one type, but a specialization is needed for pointer, reference, pointer to member, or function pointer types. The specialization itself is still a template on the type pointed to or referenced.</a:t>
            </a:r>
          </a:p>
        </p:txBody>
      </p:sp>
    </p:spTree>
    <p:extLst>
      <p:ext uri="{BB962C8B-B14F-4D97-AF65-F5344CB8AC3E}">
        <p14:creationId xmlns:p14="http://schemas.microsoft.com/office/powerpoint/2010/main" val="14114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13DD82-07CD-7698-3CC7-264B50244328}"/>
              </a:ext>
            </a:extLst>
          </p:cNvPr>
          <p:cNvPicPr>
            <a:picLocks noChangeAspect="1"/>
          </p:cNvPicPr>
          <p:nvPr/>
        </p:nvPicPr>
        <p:blipFill>
          <a:blip r:embed="rId2"/>
          <a:stretch>
            <a:fillRect/>
          </a:stretch>
        </p:blipFill>
        <p:spPr>
          <a:xfrm>
            <a:off x="7021368" y="951779"/>
            <a:ext cx="3325091" cy="2370426"/>
          </a:xfrm>
          <a:prstGeom prst="rect">
            <a:avLst/>
          </a:prstGeom>
        </p:spPr>
      </p:pic>
      <p:pic>
        <p:nvPicPr>
          <p:cNvPr id="6" name="图片 5">
            <a:extLst>
              <a:ext uri="{FF2B5EF4-FFF2-40B4-BE49-F238E27FC236}">
                <a16:creationId xmlns:a16="http://schemas.microsoft.com/office/drawing/2014/main" id="{93D4CA34-9AE7-A480-D292-ABDE2FAB23B1}"/>
              </a:ext>
            </a:extLst>
          </p:cNvPr>
          <p:cNvPicPr>
            <a:picLocks noChangeAspect="1"/>
          </p:cNvPicPr>
          <p:nvPr/>
        </p:nvPicPr>
        <p:blipFill>
          <a:blip r:embed="rId3"/>
          <a:stretch>
            <a:fillRect/>
          </a:stretch>
        </p:blipFill>
        <p:spPr>
          <a:xfrm>
            <a:off x="7390822" y="4377170"/>
            <a:ext cx="3543300" cy="819150"/>
          </a:xfrm>
          <a:prstGeom prst="rect">
            <a:avLst/>
          </a:prstGeom>
        </p:spPr>
      </p:pic>
      <p:grpSp>
        <p:nvGrpSpPr>
          <p:cNvPr id="12" name="组合 11">
            <a:extLst>
              <a:ext uri="{FF2B5EF4-FFF2-40B4-BE49-F238E27FC236}">
                <a16:creationId xmlns:a16="http://schemas.microsoft.com/office/drawing/2014/main" id="{59675F32-4424-4230-9B33-E049414395C1}"/>
              </a:ext>
            </a:extLst>
          </p:cNvPr>
          <p:cNvGrpSpPr/>
          <p:nvPr/>
        </p:nvGrpSpPr>
        <p:grpSpPr>
          <a:xfrm>
            <a:off x="1714932" y="333521"/>
            <a:ext cx="4756814" cy="6261700"/>
            <a:chOff x="1714932" y="333521"/>
            <a:chExt cx="4756814" cy="6261700"/>
          </a:xfrm>
        </p:grpSpPr>
        <p:pic>
          <p:nvPicPr>
            <p:cNvPr id="8" name="图片 7">
              <a:extLst>
                <a:ext uri="{FF2B5EF4-FFF2-40B4-BE49-F238E27FC236}">
                  <a16:creationId xmlns:a16="http://schemas.microsoft.com/office/drawing/2014/main" id="{C90709B8-5AAA-3BC6-6AC0-700B8A70D0D9}"/>
                </a:ext>
              </a:extLst>
            </p:cNvPr>
            <p:cNvPicPr>
              <a:picLocks noChangeAspect="1"/>
            </p:cNvPicPr>
            <p:nvPr/>
          </p:nvPicPr>
          <p:blipFill>
            <a:blip r:embed="rId4"/>
            <a:stretch>
              <a:fillRect/>
            </a:stretch>
          </p:blipFill>
          <p:spPr>
            <a:xfrm>
              <a:off x="1714932" y="333521"/>
              <a:ext cx="4635443" cy="3231716"/>
            </a:xfrm>
            <a:prstGeom prst="rect">
              <a:avLst/>
            </a:prstGeom>
          </p:spPr>
        </p:pic>
        <p:pic>
          <p:nvPicPr>
            <p:cNvPr id="11" name="图片 10">
              <a:extLst>
                <a:ext uri="{FF2B5EF4-FFF2-40B4-BE49-F238E27FC236}">
                  <a16:creationId xmlns:a16="http://schemas.microsoft.com/office/drawing/2014/main" id="{26EAB56E-18FD-4368-3AED-4444E3291331}"/>
                </a:ext>
              </a:extLst>
            </p:cNvPr>
            <p:cNvPicPr>
              <a:picLocks noChangeAspect="1"/>
            </p:cNvPicPr>
            <p:nvPr/>
          </p:nvPicPr>
          <p:blipFill>
            <a:blip r:embed="rId5"/>
            <a:stretch>
              <a:fillRect/>
            </a:stretch>
          </p:blipFill>
          <p:spPr>
            <a:xfrm>
              <a:off x="1714932" y="3797419"/>
              <a:ext cx="4756814" cy="2797802"/>
            </a:xfrm>
            <a:prstGeom prst="rect">
              <a:avLst/>
            </a:prstGeom>
          </p:spPr>
        </p:pic>
      </p:grpSp>
      <p:grpSp>
        <p:nvGrpSpPr>
          <p:cNvPr id="13" name="组合 12">
            <a:extLst>
              <a:ext uri="{FF2B5EF4-FFF2-40B4-BE49-F238E27FC236}">
                <a16:creationId xmlns:a16="http://schemas.microsoft.com/office/drawing/2014/main" id="{52ACA54E-2F17-EBEA-8105-99FA123036BB}"/>
              </a:ext>
            </a:extLst>
          </p:cNvPr>
          <p:cNvGrpSpPr/>
          <p:nvPr/>
        </p:nvGrpSpPr>
        <p:grpSpPr>
          <a:xfrm>
            <a:off x="1602860" y="405870"/>
            <a:ext cx="3615430" cy="887224"/>
            <a:chOff x="1854172" y="1396223"/>
            <a:chExt cx="3615430" cy="887224"/>
          </a:xfrm>
        </p:grpSpPr>
        <p:sp>
          <p:nvSpPr>
            <p:cNvPr id="14" name="椭圆 13">
              <a:extLst>
                <a:ext uri="{FF2B5EF4-FFF2-40B4-BE49-F238E27FC236}">
                  <a16:creationId xmlns:a16="http://schemas.microsoft.com/office/drawing/2014/main" id="{A72BFEDE-7AB8-4373-1331-A4FC76D98A2A}"/>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7742F852-8793-2D49-2A89-C80D39835235}"/>
                </a:ext>
              </a:extLst>
            </p:cNvPr>
            <p:cNvCxnSpPr>
              <a:cxnSpLocks/>
            </p:cNvCxnSpPr>
            <p:nvPr/>
          </p:nvCxnSpPr>
          <p:spPr>
            <a:xfrm flipH="1">
              <a:off x="3746616"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3A10FE3-06E5-816F-7997-8F38BF51C2D2}"/>
                </a:ext>
              </a:extLst>
            </p:cNvPr>
            <p:cNvSpPr txBox="1"/>
            <p:nvPr/>
          </p:nvSpPr>
          <p:spPr>
            <a:xfrm>
              <a:off x="4055882" y="1396223"/>
              <a:ext cx="1413720" cy="369332"/>
            </a:xfrm>
            <a:prstGeom prst="rect">
              <a:avLst/>
            </a:prstGeom>
            <a:noFill/>
          </p:spPr>
          <p:txBody>
            <a:bodyPr wrap="none" rtlCol="0">
              <a:spAutoFit/>
            </a:bodyPr>
            <a:lstStyle/>
            <a:p>
              <a:r>
                <a:rPr lang="en-US" altLang="zh-CN" dirty="0"/>
                <a:t>primary class</a:t>
              </a:r>
              <a:endParaRPr lang="zh-CN" altLang="en-US" dirty="0"/>
            </a:p>
          </p:txBody>
        </p:sp>
      </p:grpSp>
      <p:grpSp>
        <p:nvGrpSpPr>
          <p:cNvPr id="17" name="组合 16">
            <a:extLst>
              <a:ext uri="{FF2B5EF4-FFF2-40B4-BE49-F238E27FC236}">
                <a16:creationId xmlns:a16="http://schemas.microsoft.com/office/drawing/2014/main" id="{BF4C7B87-C55A-72BB-8312-7EFBE1B95685}"/>
              </a:ext>
            </a:extLst>
          </p:cNvPr>
          <p:cNvGrpSpPr/>
          <p:nvPr/>
        </p:nvGrpSpPr>
        <p:grpSpPr>
          <a:xfrm>
            <a:off x="1496644" y="3329178"/>
            <a:ext cx="4802550" cy="887224"/>
            <a:chOff x="1854172" y="1396223"/>
            <a:chExt cx="4802550" cy="887224"/>
          </a:xfrm>
        </p:grpSpPr>
        <p:sp>
          <p:nvSpPr>
            <p:cNvPr id="18" name="椭圆 17">
              <a:extLst>
                <a:ext uri="{FF2B5EF4-FFF2-40B4-BE49-F238E27FC236}">
                  <a16:creationId xmlns:a16="http://schemas.microsoft.com/office/drawing/2014/main" id="{DC43A888-773C-A2B0-15DD-A02F1AD12814}"/>
                </a:ext>
              </a:extLst>
            </p:cNvPr>
            <p:cNvSpPr/>
            <p:nvPr/>
          </p:nvSpPr>
          <p:spPr>
            <a:xfrm>
              <a:off x="1854172" y="1725467"/>
              <a:ext cx="1980853"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4042D679-6430-DEEF-5A94-7C28670950E3}"/>
                </a:ext>
              </a:extLst>
            </p:cNvPr>
            <p:cNvCxnSpPr>
              <a:cxnSpLocks/>
            </p:cNvCxnSpPr>
            <p:nvPr/>
          </p:nvCxnSpPr>
          <p:spPr>
            <a:xfrm flipH="1">
              <a:off x="3755852" y="1659337"/>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714042A-B72E-0871-0EA3-FBB506E92D4B}"/>
                </a:ext>
              </a:extLst>
            </p:cNvPr>
            <p:cNvSpPr txBox="1"/>
            <p:nvPr/>
          </p:nvSpPr>
          <p:spPr>
            <a:xfrm>
              <a:off x="4055882" y="1396223"/>
              <a:ext cx="2600840" cy="369332"/>
            </a:xfrm>
            <a:prstGeom prst="rect">
              <a:avLst/>
            </a:prstGeom>
            <a:noFill/>
          </p:spPr>
          <p:txBody>
            <a:bodyPr wrap="none" rtlCol="0">
              <a:spAutoFit/>
            </a:bodyPr>
            <a:lstStyle/>
            <a:p>
              <a:r>
                <a:rPr lang="en-US" altLang="zh-CN" dirty="0"/>
                <a:t>class partial specialization</a:t>
              </a:r>
              <a:endParaRPr lang="zh-CN" altLang="en-US" dirty="0"/>
            </a:p>
          </p:txBody>
        </p:sp>
      </p:grpSp>
      <p:sp>
        <p:nvSpPr>
          <p:cNvPr id="21" name="椭圆 20">
            <a:extLst>
              <a:ext uri="{FF2B5EF4-FFF2-40B4-BE49-F238E27FC236}">
                <a16:creationId xmlns:a16="http://schemas.microsoft.com/office/drawing/2014/main" id="{B27EDA4A-9EDC-AD1B-EC21-88DA3E99596C}"/>
              </a:ext>
            </a:extLst>
          </p:cNvPr>
          <p:cNvSpPr/>
          <p:nvPr/>
        </p:nvSpPr>
        <p:spPr>
          <a:xfrm>
            <a:off x="7190876" y="1810328"/>
            <a:ext cx="2830579"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A6B6FD69-EA62-2AB6-102B-6AFCDE845F71}"/>
              </a:ext>
            </a:extLst>
          </p:cNvPr>
          <p:cNvSpPr/>
          <p:nvPr/>
        </p:nvSpPr>
        <p:spPr>
          <a:xfrm>
            <a:off x="7250916" y="2369126"/>
            <a:ext cx="3019920" cy="24014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85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4A15D5FB-7299-CBA1-6236-2929F1B3B0B9}"/>
              </a:ext>
            </a:extLst>
          </p:cNvPr>
          <p:cNvGrpSpPr/>
          <p:nvPr/>
        </p:nvGrpSpPr>
        <p:grpSpPr>
          <a:xfrm>
            <a:off x="6502142" y="229073"/>
            <a:ext cx="3370446" cy="6329971"/>
            <a:chOff x="6500926" y="165612"/>
            <a:chExt cx="3370446" cy="6329971"/>
          </a:xfrm>
        </p:grpSpPr>
        <p:pic>
          <p:nvPicPr>
            <p:cNvPr id="5" name="图片 4">
              <a:extLst>
                <a:ext uri="{FF2B5EF4-FFF2-40B4-BE49-F238E27FC236}">
                  <a16:creationId xmlns:a16="http://schemas.microsoft.com/office/drawing/2014/main" id="{2CAA6689-964F-8014-9DFA-E98238DFBE7E}"/>
                </a:ext>
              </a:extLst>
            </p:cNvPr>
            <p:cNvPicPr>
              <a:picLocks noChangeAspect="1"/>
            </p:cNvPicPr>
            <p:nvPr/>
          </p:nvPicPr>
          <p:blipFill>
            <a:blip r:embed="rId2"/>
            <a:stretch>
              <a:fillRect/>
            </a:stretch>
          </p:blipFill>
          <p:spPr>
            <a:xfrm>
              <a:off x="6522261" y="165612"/>
              <a:ext cx="3349111" cy="4996873"/>
            </a:xfrm>
            <a:prstGeom prst="rect">
              <a:avLst/>
            </a:prstGeom>
          </p:spPr>
        </p:pic>
        <p:pic>
          <p:nvPicPr>
            <p:cNvPr id="7" name="图片 6">
              <a:extLst>
                <a:ext uri="{FF2B5EF4-FFF2-40B4-BE49-F238E27FC236}">
                  <a16:creationId xmlns:a16="http://schemas.microsoft.com/office/drawing/2014/main" id="{34C31EE3-5D73-0386-DC68-83FD5F66F1EE}"/>
                </a:ext>
              </a:extLst>
            </p:cNvPr>
            <p:cNvPicPr>
              <a:picLocks noChangeAspect="1"/>
            </p:cNvPicPr>
            <p:nvPr/>
          </p:nvPicPr>
          <p:blipFill>
            <a:blip r:embed="rId3"/>
            <a:stretch>
              <a:fillRect/>
            </a:stretch>
          </p:blipFill>
          <p:spPr>
            <a:xfrm>
              <a:off x="6500926" y="5183901"/>
              <a:ext cx="2994056" cy="1311682"/>
            </a:xfrm>
            <a:prstGeom prst="rect">
              <a:avLst/>
            </a:prstGeom>
          </p:spPr>
        </p:pic>
      </p:grpSp>
      <p:grpSp>
        <p:nvGrpSpPr>
          <p:cNvPr id="22" name="组合 21">
            <a:extLst>
              <a:ext uri="{FF2B5EF4-FFF2-40B4-BE49-F238E27FC236}">
                <a16:creationId xmlns:a16="http://schemas.microsoft.com/office/drawing/2014/main" id="{A857CC33-5BC1-71A6-3537-38487EECCF13}"/>
              </a:ext>
            </a:extLst>
          </p:cNvPr>
          <p:cNvGrpSpPr/>
          <p:nvPr/>
        </p:nvGrpSpPr>
        <p:grpSpPr>
          <a:xfrm>
            <a:off x="1263249" y="251051"/>
            <a:ext cx="3830159" cy="6142303"/>
            <a:chOff x="1453265" y="257798"/>
            <a:chExt cx="3830159" cy="6142303"/>
          </a:xfrm>
        </p:grpSpPr>
        <p:pic>
          <p:nvPicPr>
            <p:cNvPr id="3" name="图片 2">
              <a:extLst>
                <a:ext uri="{FF2B5EF4-FFF2-40B4-BE49-F238E27FC236}">
                  <a16:creationId xmlns:a16="http://schemas.microsoft.com/office/drawing/2014/main" id="{36D72049-0B7E-52D6-CA43-D6EBE93713ED}"/>
                </a:ext>
              </a:extLst>
            </p:cNvPr>
            <p:cNvPicPr>
              <a:picLocks noChangeAspect="1"/>
            </p:cNvPicPr>
            <p:nvPr/>
          </p:nvPicPr>
          <p:blipFill>
            <a:blip r:embed="rId4"/>
            <a:stretch>
              <a:fillRect/>
            </a:stretch>
          </p:blipFill>
          <p:spPr>
            <a:xfrm>
              <a:off x="1512559" y="457898"/>
              <a:ext cx="3770865" cy="5942203"/>
            </a:xfrm>
            <a:prstGeom prst="rect">
              <a:avLst/>
            </a:prstGeom>
          </p:spPr>
        </p:pic>
        <p:pic>
          <p:nvPicPr>
            <p:cNvPr id="13" name="图片 12">
              <a:extLst>
                <a:ext uri="{FF2B5EF4-FFF2-40B4-BE49-F238E27FC236}">
                  <a16:creationId xmlns:a16="http://schemas.microsoft.com/office/drawing/2014/main" id="{220160D8-B7A0-3AD6-4001-708C834C258A}"/>
                </a:ext>
              </a:extLst>
            </p:cNvPr>
            <p:cNvPicPr>
              <a:picLocks noChangeAspect="1"/>
            </p:cNvPicPr>
            <p:nvPr/>
          </p:nvPicPr>
          <p:blipFill>
            <a:blip r:embed="rId5"/>
            <a:stretch>
              <a:fillRect/>
            </a:stretch>
          </p:blipFill>
          <p:spPr>
            <a:xfrm>
              <a:off x="1453265" y="257798"/>
              <a:ext cx="1687099" cy="179645"/>
            </a:xfrm>
            <a:prstGeom prst="rect">
              <a:avLst/>
            </a:prstGeom>
          </p:spPr>
        </p:pic>
      </p:grpSp>
      <p:grpSp>
        <p:nvGrpSpPr>
          <p:cNvPr id="14" name="组合 13">
            <a:extLst>
              <a:ext uri="{FF2B5EF4-FFF2-40B4-BE49-F238E27FC236}">
                <a16:creationId xmlns:a16="http://schemas.microsoft.com/office/drawing/2014/main" id="{E37342A1-37EF-AD0E-A6F1-190C7F265005}"/>
              </a:ext>
            </a:extLst>
          </p:cNvPr>
          <p:cNvGrpSpPr/>
          <p:nvPr/>
        </p:nvGrpSpPr>
        <p:grpSpPr>
          <a:xfrm>
            <a:off x="1202475" y="145052"/>
            <a:ext cx="4540127" cy="795433"/>
            <a:chOff x="1854172" y="1725467"/>
            <a:chExt cx="4540127" cy="795433"/>
          </a:xfrm>
        </p:grpSpPr>
        <p:sp>
          <p:nvSpPr>
            <p:cNvPr id="15" name="椭圆 14">
              <a:extLst>
                <a:ext uri="{FF2B5EF4-FFF2-40B4-BE49-F238E27FC236}">
                  <a16:creationId xmlns:a16="http://schemas.microsoft.com/office/drawing/2014/main" id="{8F26BCD0-8F4F-DC16-478B-B935A7D7435C}"/>
                </a:ext>
              </a:extLst>
            </p:cNvPr>
            <p:cNvSpPr/>
            <p:nvPr/>
          </p:nvSpPr>
          <p:spPr>
            <a:xfrm>
              <a:off x="1854172" y="1725467"/>
              <a:ext cx="1749285" cy="5579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64FDCEEA-F3C9-C39C-D5AC-DF7AACEAA8DE}"/>
                </a:ext>
              </a:extLst>
            </p:cNvPr>
            <p:cNvCxnSpPr>
              <a:cxnSpLocks/>
            </p:cNvCxnSpPr>
            <p:nvPr/>
          </p:nvCxnSpPr>
          <p:spPr>
            <a:xfrm flipH="1" flipV="1">
              <a:off x="3599413" y="2064597"/>
              <a:ext cx="482371" cy="1819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D4E96C8-31BC-32EA-FAC9-0476B947601A}"/>
                </a:ext>
              </a:extLst>
            </p:cNvPr>
            <p:cNvSpPr txBox="1"/>
            <p:nvPr/>
          </p:nvSpPr>
          <p:spPr>
            <a:xfrm>
              <a:off x="4083153" y="1874569"/>
              <a:ext cx="2311146" cy="646331"/>
            </a:xfrm>
            <a:prstGeom prst="rect">
              <a:avLst/>
            </a:prstGeom>
            <a:noFill/>
          </p:spPr>
          <p:txBody>
            <a:bodyPr wrap="none" rtlCol="0">
              <a:spAutoFit/>
            </a:bodyPr>
            <a:lstStyle/>
            <a:p>
              <a:r>
                <a:rPr lang="en-US" altLang="zh-CN" dirty="0"/>
                <a:t>primary class</a:t>
              </a:r>
            </a:p>
            <a:p>
              <a:r>
                <a:rPr lang="en-US" altLang="zh-CN" dirty="0"/>
                <a:t>Original template class</a:t>
              </a:r>
              <a:endParaRPr lang="zh-CN" altLang="en-US" dirty="0"/>
            </a:p>
          </p:txBody>
        </p:sp>
      </p:grpSp>
      <p:grpSp>
        <p:nvGrpSpPr>
          <p:cNvPr id="18" name="组合 17">
            <a:extLst>
              <a:ext uri="{FF2B5EF4-FFF2-40B4-BE49-F238E27FC236}">
                <a16:creationId xmlns:a16="http://schemas.microsoft.com/office/drawing/2014/main" id="{7FB6ADAA-25A9-6647-86F3-1F7245DE05DD}"/>
              </a:ext>
            </a:extLst>
          </p:cNvPr>
          <p:cNvGrpSpPr/>
          <p:nvPr/>
        </p:nvGrpSpPr>
        <p:grpSpPr>
          <a:xfrm>
            <a:off x="6439875" y="103010"/>
            <a:ext cx="4884142" cy="1122193"/>
            <a:chOff x="1991320" y="1820717"/>
            <a:chExt cx="4884142" cy="1122193"/>
          </a:xfrm>
        </p:grpSpPr>
        <p:sp>
          <p:nvSpPr>
            <p:cNvPr id="19" name="椭圆 18">
              <a:extLst>
                <a:ext uri="{FF2B5EF4-FFF2-40B4-BE49-F238E27FC236}">
                  <a16:creationId xmlns:a16="http://schemas.microsoft.com/office/drawing/2014/main" id="{0039ECEC-BEFE-43F0-1798-7515664453AD}"/>
                </a:ext>
              </a:extLst>
            </p:cNvPr>
            <p:cNvSpPr/>
            <p:nvPr/>
          </p:nvSpPr>
          <p:spPr>
            <a:xfrm>
              <a:off x="1991320" y="1820717"/>
              <a:ext cx="1497028" cy="52271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877D5783-83F5-3DB4-F4BC-0031EBF354A5}"/>
                </a:ext>
              </a:extLst>
            </p:cNvPr>
            <p:cNvCxnSpPr>
              <a:cxnSpLocks/>
            </p:cNvCxnSpPr>
            <p:nvPr/>
          </p:nvCxnSpPr>
          <p:spPr>
            <a:xfrm flipH="1" flipV="1">
              <a:off x="3497873" y="2100684"/>
              <a:ext cx="348877" cy="9724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F3E3444-3744-4123-7B28-B9CDB6A5A0CB}"/>
                </a:ext>
              </a:extLst>
            </p:cNvPr>
            <p:cNvSpPr txBox="1"/>
            <p:nvPr/>
          </p:nvSpPr>
          <p:spPr>
            <a:xfrm>
              <a:off x="3815265" y="2019580"/>
              <a:ext cx="3060197" cy="923330"/>
            </a:xfrm>
            <a:prstGeom prst="rect">
              <a:avLst/>
            </a:prstGeom>
            <a:noFill/>
          </p:spPr>
          <p:txBody>
            <a:bodyPr wrap="none" rtlCol="0">
              <a:spAutoFit/>
            </a:bodyPr>
            <a:lstStyle/>
            <a:p>
              <a:r>
                <a:rPr lang="en-US" altLang="zh-CN" dirty="0"/>
                <a:t>class partial specialization</a:t>
              </a:r>
            </a:p>
            <a:p>
              <a:r>
                <a:rPr lang="en-US" altLang="zh-CN" dirty="0"/>
                <a:t>template partial specialization </a:t>
              </a:r>
            </a:p>
            <a:p>
              <a:r>
                <a:rPr lang="en-US" altLang="zh-CN" dirty="0"/>
                <a:t>for pointer types</a:t>
              </a:r>
              <a:endParaRPr lang="zh-CN" altLang="en-US" dirty="0"/>
            </a:p>
          </p:txBody>
        </p:sp>
      </p:grpSp>
      <p:grpSp>
        <p:nvGrpSpPr>
          <p:cNvPr id="42" name="组合 41">
            <a:extLst>
              <a:ext uri="{FF2B5EF4-FFF2-40B4-BE49-F238E27FC236}">
                <a16:creationId xmlns:a16="http://schemas.microsoft.com/office/drawing/2014/main" id="{5F4234F3-CD4F-06D7-C9D9-ADF7378A100B}"/>
              </a:ext>
            </a:extLst>
          </p:cNvPr>
          <p:cNvGrpSpPr/>
          <p:nvPr/>
        </p:nvGrpSpPr>
        <p:grpSpPr>
          <a:xfrm>
            <a:off x="1590675" y="1704975"/>
            <a:ext cx="6433866" cy="581025"/>
            <a:chOff x="1590675" y="1704975"/>
            <a:chExt cx="6433866" cy="581025"/>
          </a:xfrm>
        </p:grpSpPr>
        <p:sp>
          <p:nvSpPr>
            <p:cNvPr id="27" name="椭圆 26">
              <a:extLst>
                <a:ext uri="{FF2B5EF4-FFF2-40B4-BE49-F238E27FC236}">
                  <a16:creationId xmlns:a16="http://schemas.microsoft.com/office/drawing/2014/main" id="{744984C4-576B-6EF0-B679-BEC9F3C6C3BB}"/>
                </a:ext>
              </a:extLst>
            </p:cNvPr>
            <p:cNvSpPr/>
            <p:nvPr/>
          </p:nvSpPr>
          <p:spPr>
            <a:xfrm>
              <a:off x="1590675" y="1990725"/>
              <a:ext cx="1357041" cy="295275"/>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10F5FA7-BE7A-6F66-9037-26D732CA5524}"/>
                </a:ext>
              </a:extLst>
            </p:cNvPr>
            <p:cNvSpPr/>
            <p:nvPr/>
          </p:nvSpPr>
          <p:spPr>
            <a:xfrm>
              <a:off x="6667500" y="1704975"/>
              <a:ext cx="1357041" cy="295275"/>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CA1EF8FB-26C0-4234-3C85-FF973175AABC}"/>
              </a:ext>
            </a:extLst>
          </p:cNvPr>
          <p:cNvGrpSpPr/>
          <p:nvPr/>
        </p:nvGrpSpPr>
        <p:grpSpPr>
          <a:xfrm>
            <a:off x="7372350" y="3990975"/>
            <a:ext cx="4581758" cy="1511923"/>
            <a:chOff x="7372350" y="3990975"/>
            <a:chExt cx="4581758" cy="1511923"/>
          </a:xfrm>
        </p:grpSpPr>
        <p:sp>
          <p:nvSpPr>
            <p:cNvPr id="29" name="矩形 28">
              <a:extLst>
                <a:ext uri="{FF2B5EF4-FFF2-40B4-BE49-F238E27FC236}">
                  <a16:creationId xmlns:a16="http://schemas.microsoft.com/office/drawing/2014/main" id="{E2848790-7E66-4D01-6EA4-D113454BF701}"/>
                </a:ext>
              </a:extLst>
            </p:cNvPr>
            <p:cNvSpPr/>
            <p:nvPr/>
          </p:nvSpPr>
          <p:spPr>
            <a:xfrm>
              <a:off x="7372350" y="3990975"/>
              <a:ext cx="258384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9871314-C6D1-883A-C491-FFEB050D29E5}"/>
                </a:ext>
              </a:extLst>
            </p:cNvPr>
            <p:cNvSpPr/>
            <p:nvPr/>
          </p:nvSpPr>
          <p:spPr>
            <a:xfrm>
              <a:off x="7381875" y="4838700"/>
              <a:ext cx="2583840" cy="219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EFC49FFC-A977-2DA2-DC4B-46FEE4D27278}"/>
                </a:ext>
              </a:extLst>
            </p:cNvPr>
            <p:cNvCxnSpPr>
              <a:cxnSpLocks/>
            </p:cNvCxnSpPr>
            <p:nvPr/>
          </p:nvCxnSpPr>
          <p:spPr>
            <a:xfrm flipH="1" flipV="1">
              <a:off x="8511870" y="4193238"/>
              <a:ext cx="308280" cy="300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C01D0423-A31E-C315-C548-063AEEC3052E}"/>
                </a:ext>
              </a:extLst>
            </p:cNvPr>
            <p:cNvCxnSpPr>
              <a:cxnSpLocks/>
            </p:cNvCxnSpPr>
            <p:nvPr/>
          </p:nvCxnSpPr>
          <p:spPr>
            <a:xfrm flipH="1">
              <a:off x="8511870" y="4514978"/>
              <a:ext cx="308280" cy="359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D23D5A46-8D5E-52A6-2D0C-18A5B5AA9217}"/>
                </a:ext>
              </a:extLst>
            </p:cNvPr>
            <p:cNvSpPr txBox="1"/>
            <p:nvPr/>
          </p:nvSpPr>
          <p:spPr>
            <a:xfrm>
              <a:off x="8802308" y="4302569"/>
              <a:ext cx="3151800" cy="1200329"/>
            </a:xfrm>
            <a:prstGeom prst="rect">
              <a:avLst/>
            </a:prstGeom>
            <a:noFill/>
          </p:spPr>
          <p:txBody>
            <a:bodyPr wrap="square" rtlCol="0">
              <a:spAutoFit/>
            </a:bodyPr>
            <a:lstStyle/>
            <a:p>
              <a:r>
                <a:rPr lang="en-US" altLang="zh-CN" dirty="0"/>
                <a:t>The values that are pointed to</a:t>
              </a:r>
            </a:p>
            <a:p>
              <a:r>
                <a:rPr lang="en-US" altLang="zh-CN" dirty="0"/>
                <a:t>are added. If there is no partial specialization, only the pointers themselves are added.</a:t>
              </a:r>
              <a:endParaRPr lang="zh-CN" altLang="en-US" dirty="0"/>
            </a:p>
          </p:txBody>
        </p:sp>
      </p:grpSp>
      <p:grpSp>
        <p:nvGrpSpPr>
          <p:cNvPr id="46" name="组合 45">
            <a:extLst>
              <a:ext uri="{FF2B5EF4-FFF2-40B4-BE49-F238E27FC236}">
                <a16:creationId xmlns:a16="http://schemas.microsoft.com/office/drawing/2014/main" id="{C023DB86-7F34-5A8B-1080-9529045E38CA}"/>
              </a:ext>
            </a:extLst>
          </p:cNvPr>
          <p:cNvGrpSpPr/>
          <p:nvPr/>
        </p:nvGrpSpPr>
        <p:grpSpPr>
          <a:xfrm>
            <a:off x="2209800" y="3609975"/>
            <a:ext cx="1695450" cy="1172537"/>
            <a:chOff x="2209800" y="3609975"/>
            <a:chExt cx="1695450" cy="1172537"/>
          </a:xfrm>
        </p:grpSpPr>
        <p:sp>
          <p:nvSpPr>
            <p:cNvPr id="44" name="矩形 43">
              <a:extLst>
                <a:ext uri="{FF2B5EF4-FFF2-40B4-BE49-F238E27FC236}">
                  <a16:creationId xmlns:a16="http://schemas.microsoft.com/office/drawing/2014/main" id="{5AB36D3D-62E8-0BAE-4FFE-7E2332B6ACDC}"/>
                </a:ext>
              </a:extLst>
            </p:cNvPr>
            <p:cNvSpPr/>
            <p:nvPr/>
          </p:nvSpPr>
          <p:spPr>
            <a:xfrm>
              <a:off x="2209800" y="3609975"/>
              <a:ext cx="1647825" cy="181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E73C67D-6B7B-8D7C-5E2E-9A4C5996BAAB}"/>
                </a:ext>
              </a:extLst>
            </p:cNvPr>
            <p:cNvSpPr/>
            <p:nvPr/>
          </p:nvSpPr>
          <p:spPr>
            <a:xfrm>
              <a:off x="2257425" y="4600575"/>
              <a:ext cx="1647825" cy="181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824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819021" y="551758"/>
            <a:ext cx="7498798"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267" dirty="0">
                <a:solidFill>
                  <a:prstClr val="black"/>
                </a:solidFill>
              </a:rPr>
              <a:t> Bringing it All Together</a:t>
            </a:r>
            <a:endParaRPr lang="zh-CN" altLang="zh-CN" sz="3267" dirty="0">
              <a:solidFill>
                <a:prstClr val="black"/>
              </a:solidFill>
            </a:endParaRPr>
          </a:p>
          <a:p>
            <a:pPr marL="129032" lvl="1" indent="0">
              <a:spcBef>
                <a:spcPts val="1413"/>
              </a:spcBef>
              <a:buSzPct val="68000"/>
              <a:buNone/>
            </a:pPr>
            <a:endParaRPr lang="en-US" sz="3267" dirty="0">
              <a:solidFill>
                <a:prstClr val="black"/>
              </a:solidFill>
            </a:endParaRPr>
          </a:p>
          <a:p>
            <a:pPr marL="129032" lvl="1" indent="0">
              <a:spcBef>
                <a:spcPts val="1413"/>
              </a:spcBef>
              <a:buSzPct val="68000"/>
              <a:buNone/>
            </a:pPr>
            <a:r>
              <a:rPr lang="en-US" sz="3267" dirty="0">
                <a:solidFill>
                  <a:prstClr val="black"/>
                </a:solidFill>
              </a:rPr>
              <a:t>  </a:t>
            </a:r>
          </a:p>
        </p:txBody>
      </p:sp>
      <p:sp>
        <p:nvSpPr>
          <p:cNvPr id="3" name="Content Placeholder 2"/>
          <p:cNvSpPr txBox="1">
            <a:spLocks/>
          </p:cNvSpPr>
          <p:nvPr/>
        </p:nvSpPr>
        <p:spPr>
          <a:xfrm>
            <a:off x="402597" y="1464512"/>
            <a:ext cx="11697972" cy="392897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904" b="1" dirty="0">
                <a:solidFill>
                  <a:prstClr val="black"/>
                </a:solidFill>
              </a:rPr>
              <a:t>Class templates and their member function templates should be declared in .h/.</a:t>
            </a:r>
            <a:r>
              <a:rPr lang="en-US" sz="2904" b="1" dirty="0" err="1">
                <a:solidFill>
                  <a:prstClr val="black"/>
                </a:solidFill>
              </a:rPr>
              <a:t>hpp</a:t>
            </a:r>
            <a:r>
              <a:rPr lang="en-US" sz="2904" b="1" dirty="0">
                <a:solidFill>
                  <a:prstClr val="black"/>
                </a:solidFill>
              </a:rPr>
              <a:t>. </a:t>
            </a:r>
            <a:endParaRPr lang="en-US" sz="2904" dirty="0">
              <a:solidFill>
                <a:prstClr val="black"/>
              </a:solidFill>
            </a:endParaRPr>
          </a:p>
          <a:p>
            <a:pPr marL="129032" lvl="1" indent="0">
              <a:spcBef>
                <a:spcPts val="1413"/>
              </a:spcBef>
              <a:buSzPct val="68000"/>
              <a:buNone/>
            </a:pPr>
            <a:r>
              <a:rPr lang="en-US" sz="2904" dirty="0">
                <a:solidFill>
                  <a:prstClr val="black"/>
                </a:solidFill>
              </a:rPr>
              <a:t>  </a:t>
            </a:r>
          </a:p>
        </p:txBody>
      </p:sp>
    </p:spTree>
    <p:extLst>
      <p:ext uri="{BB962C8B-B14F-4D97-AF65-F5344CB8AC3E}">
        <p14:creationId xmlns:p14="http://schemas.microsoft.com/office/powerpoint/2010/main" val="299480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93369" y="1665443"/>
            <a:ext cx="10456288" cy="1419744"/>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dirty="0">
                <a:solidFill>
                  <a:prstClr val="black"/>
                </a:solidFill>
              </a:rPr>
              <a:t>Templates are powerful, but they are not magical. When you design or use a template you should be aware of what operations the data types you will use need to support.</a:t>
            </a:r>
            <a:endParaRPr lang="zh-CN" altLang="zh-CN" sz="2400" dirty="0">
              <a:solidFill>
                <a:prstClr val="black"/>
              </a:solidFill>
            </a:endParaRPr>
          </a:p>
          <a:p>
            <a:pPr marL="129032" lvl="1" indent="0">
              <a:spcBef>
                <a:spcPts val="1413"/>
              </a:spcBef>
              <a:buSzPct val="68000"/>
              <a:buNone/>
            </a:pPr>
            <a:endParaRPr lang="en-US" sz="2400" dirty="0">
              <a:solidFill>
                <a:prstClr val="black"/>
              </a:solidFill>
            </a:endParaRPr>
          </a:p>
          <a:p>
            <a:pPr marL="129032" lvl="1" indent="0">
              <a:spcBef>
                <a:spcPts val="1413"/>
              </a:spcBef>
              <a:buSzPct val="68000"/>
              <a:buNone/>
            </a:pPr>
            <a:r>
              <a:rPr lang="en-US" sz="2400" dirty="0">
                <a:solidFill>
                  <a:prstClr val="black"/>
                </a:solidFill>
              </a:rPr>
              <a:t>  </a:t>
            </a:r>
          </a:p>
        </p:txBody>
      </p:sp>
      <p:sp>
        <p:nvSpPr>
          <p:cNvPr id="7" name="Content Placeholder 2"/>
          <p:cNvSpPr txBox="1">
            <a:spLocks/>
          </p:cNvSpPr>
          <p:nvPr/>
        </p:nvSpPr>
        <p:spPr>
          <a:xfrm>
            <a:off x="1127166" y="746624"/>
            <a:ext cx="5220026" cy="490138"/>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3600" dirty="0">
                <a:solidFill>
                  <a:prstClr val="black"/>
                </a:solidFill>
              </a:rPr>
              <a:t>Template or Inheritance</a:t>
            </a:r>
          </a:p>
        </p:txBody>
      </p:sp>
      <p:sp>
        <p:nvSpPr>
          <p:cNvPr id="3" name="文本框 2">
            <a:extLst>
              <a:ext uri="{FF2B5EF4-FFF2-40B4-BE49-F238E27FC236}">
                <a16:creationId xmlns:a16="http://schemas.microsoft.com/office/drawing/2014/main" id="{A31070A0-933C-8C6A-C792-DDA231782351}"/>
              </a:ext>
            </a:extLst>
          </p:cNvPr>
          <p:cNvSpPr txBox="1"/>
          <p:nvPr/>
        </p:nvSpPr>
        <p:spPr>
          <a:xfrm>
            <a:off x="788670" y="3357315"/>
            <a:ext cx="10265686" cy="830997"/>
          </a:xfrm>
          <a:prstGeom prst="rect">
            <a:avLst/>
          </a:prstGeom>
          <a:noFill/>
        </p:spPr>
        <p:txBody>
          <a:bodyPr wrap="square">
            <a:spAutoFit/>
          </a:bodyPr>
          <a:lstStyle/>
          <a:p>
            <a:r>
              <a:rPr lang="en-US" altLang="zh-CN" sz="2400" b="1" i="0" dirty="0">
                <a:solidFill>
                  <a:srgbClr val="2A2B2E"/>
                </a:solidFill>
                <a:effectLst/>
              </a:rPr>
              <a:t>Template</a:t>
            </a:r>
            <a:r>
              <a:rPr lang="en-US" altLang="zh-CN" sz="2400" b="0" i="0" dirty="0">
                <a:solidFill>
                  <a:srgbClr val="2A2B2E"/>
                </a:solidFill>
                <a:effectLst/>
              </a:rPr>
              <a:t> should be used to </a:t>
            </a:r>
            <a:r>
              <a:rPr lang="en-US" altLang="zh-CN" sz="2400" b="1" dirty="0">
                <a:solidFill>
                  <a:srgbClr val="2A2B2E"/>
                </a:solidFill>
              </a:rPr>
              <a:t>generate</a:t>
            </a:r>
            <a:r>
              <a:rPr lang="en-US" altLang="zh-CN" sz="2400" b="1" i="0" dirty="0">
                <a:solidFill>
                  <a:srgbClr val="2A2B2E"/>
                </a:solidFill>
                <a:effectLst/>
              </a:rPr>
              <a:t> a set of classes </a:t>
            </a:r>
            <a:r>
              <a:rPr lang="en-US" altLang="zh-CN" sz="2400" b="0" i="0" dirty="0">
                <a:solidFill>
                  <a:srgbClr val="2A2B2E"/>
                </a:solidFill>
                <a:effectLst/>
              </a:rPr>
              <a:t>where the object type </a:t>
            </a:r>
            <a:r>
              <a:rPr lang="en-US" altLang="zh-CN" sz="2400" b="1" i="0" dirty="0">
                <a:solidFill>
                  <a:srgbClr val="2A2B2E"/>
                </a:solidFill>
                <a:effectLst/>
              </a:rPr>
              <a:t>does not affect</a:t>
            </a:r>
            <a:r>
              <a:rPr lang="en-US" altLang="zh-CN" sz="2400" b="0" i="0" dirty="0">
                <a:solidFill>
                  <a:srgbClr val="2A2B2E"/>
                </a:solidFill>
                <a:effectLst/>
              </a:rPr>
              <a:t> the function behavior of the class.</a:t>
            </a:r>
            <a:endParaRPr lang="zh-CN" altLang="en-US" sz="2400" dirty="0"/>
          </a:p>
        </p:txBody>
      </p:sp>
      <p:sp>
        <p:nvSpPr>
          <p:cNvPr id="5" name="文本框 4">
            <a:extLst>
              <a:ext uri="{FF2B5EF4-FFF2-40B4-BE49-F238E27FC236}">
                <a16:creationId xmlns:a16="http://schemas.microsoft.com/office/drawing/2014/main" id="{5D93058E-C7AC-E300-FDF3-A68072571012}"/>
              </a:ext>
            </a:extLst>
          </p:cNvPr>
          <p:cNvSpPr txBox="1"/>
          <p:nvPr/>
        </p:nvSpPr>
        <p:spPr>
          <a:xfrm>
            <a:off x="867856" y="4526999"/>
            <a:ext cx="10456288" cy="830997"/>
          </a:xfrm>
          <a:prstGeom prst="rect">
            <a:avLst/>
          </a:prstGeom>
          <a:noFill/>
        </p:spPr>
        <p:txBody>
          <a:bodyPr wrap="square">
            <a:spAutoFit/>
          </a:bodyPr>
          <a:lstStyle/>
          <a:p>
            <a:pPr algn="l"/>
            <a:r>
              <a:rPr lang="en-US" altLang="zh-CN" sz="2400" b="1" i="0" dirty="0">
                <a:solidFill>
                  <a:srgbClr val="2A2B2E"/>
                </a:solidFill>
                <a:effectLst/>
              </a:rPr>
              <a:t>Inheritance</a:t>
            </a:r>
            <a:r>
              <a:rPr lang="en-US" altLang="zh-CN" sz="2400" b="0" i="0" dirty="0">
                <a:solidFill>
                  <a:srgbClr val="2A2B2E"/>
                </a:solidFill>
                <a:effectLst/>
              </a:rPr>
              <a:t> should be </a:t>
            </a:r>
            <a:r>
              <a:rPr lang="en-US" altLang="zh-CN" sz="2400" b="1" i="0" dirty="0">
                <a:solidFill>
                  <a:srgbClr val="2A2B2E"/>
                </a:solidFill>
                <a:effectLst/>
              </a:rPr>
              <a:t>used on a set of classes </a:t>
            </a:r>
            <a:r>
              <a:rPr lang="en-US" altLang="zh-CN" sz="2400" b="0" i="0" dirty="0">
                <a:solidFill>
                  <a:srgbClr val="2A2B2E"/>
                </a:solidFill>
                <a:effectLst/>
              </a:rPr>
              <a:t>where the object type </a:t>
            </a:r>
            <a:r>
              <a:rPr lang="en-US" altLang="zh-CN" sz="2400" b="1" i="0" dirty="0">
                <a:solidFill>
                  <a:srgbClr val="2A2B2E"/>
                </a:solidFill>
                <a:effectLst/>
              </a:rPr>
              <a:t>does affect </a:t>
            </a:r>
            <a:r>
              <a:rPr lang="en-US" altLang="zh-CN" sz="2400" b="0" i="0" dirty="0">
                <a:solidFill>
                  <a:srgbClr val="2A2B2E"/>
                </a:solidFill>
                <a:effectLst/>
              </a:rPr>
              <a:t>the function behavior of the class.</a:t>
            </a:r>
          </a:p>
        </p:txBody>
      </p:sp>
    </p:spTree>
    <p:extLst>
      <p:ext uri="{BB962C8B-B14F-4D97-AF65-F5344CB8AC3E}">
        <p14:creationId xmlns:p14="http://schemas.microsoft.com/office/powerpoint/2010/main" val="163374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Composition and Template</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sz="2800" dirty="0"/>
              <a:t>Class Objects as members</a:t>
            </a:r>
            <a:endParaRPr lang="en-US" altLang="zh-CN" dirty="0">
              <a:sym typeface="+mn-ea"/>
            </a:endParaRPr>
          </a:p>
          <a:p>
            <a:pPr marL="285750" indent="-285750">
              <a:buFont typeface="Arial" panose="020B0604020202020204" pitchFamily="34" charset="0"/>
              <a:buChar char="•"/>
            </a:pPr>
            <a:r>
              <a:rPr lang="en-US" altLang="zh-CN" sz="2800" dirty="0"/>
              <a:t>Class templates </a:t>
            </a:r>
            <a:endParaRPr lang="en-US" altLang="zh-CN" dirty="0">
              <a:sym typeface="+mn-ea"/>
            </a:endParaRP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4312" y="205373"/>
            <a:ext cx="10622831" cy="685800"/>
          </a:xfrm>
        </p:spPr>
        <p:txBody>
          <a:bodyPr>
            <a:noAutofit/>
          </a:bodyPr>
          <a:lstStyle/>
          <a:p>
            <a:r>
              <a:rPr lang="en-US" altLang="zh-CN" sz="3600" dirty="0"/>
              <a:t>Exercises</a:t>
            </a:r>
          </a:p>
        </p:txBody>
      </p:sp>
      <p:sp>
        <p:nvSpPr>
          <p:cNvPr id="8" name="Content Placeholder 2">
            <a:extLst>
              <a:ext uri="{FF2B5EF4-FFF2-40B4-BE49-F238E27FC236}">
                <a16:creationId xmlns:a16="http://schemas.microsoft.com/office/drawing/2014/main" id="{4BBBC638-9A76-6A44-2655-FF2353219ACC}"/>
              </a:ext>
            </a:extLst>
          </p:cNvPr>
          <p:cNvSpPr>
            <a:spLocks noGrp="1"/>
          </p:cNvSpPr>
          <p:nvPr>
            <p:ph idx="1"/>
          </p:nvPr>
        </p:nvSpPr>
        <p:spPr>
          <a:xfrm>
            <a:off x="1229993" y="956844"/>
            <a:ext cx="8385061" cy="436270"/>
          </a:xfrm>
        </p:spPr>
        <p:txBody>
          <a:bodyPr>
            <a:noAutofit/>
          </a:bodyPr>
          <a:lstStyle/>
          <a:p>
            <a:pPr marL="126912" indent="0">
              <a:buNone/>
            </a:pPr>
            <a:r>
              <a:rPr lang="en-US" altLang="zh-CN" sz="2178" dirty="0"/>
              <a:t>1. The declarations of Point class and Line class are as follows:</a:t>
            </a:r>
          </a:p>
        </p:txBody>
      </p:sp>
      <p:sp>
        <p:nvSpPr>
          <p:cNvPr id="3" name="文本框 2">
            <a:extLst>
              <a:ext uri="{FF2B5EF4-FFF2-40B4-BE49-F238E27FC236}">
                <a16:creationId xmlns:a16="http://schemas.microsoft.com/office/drawing/2014/main" id="{D0B89648-EA65-8272-A19B-CE20C45B8BC2}"/>
              </a:ext>
            </a:extLst>
          </p:cNvPr>
          <p:cNvSpPr txBox="1"/>
          <p:nvPr/>
        </p:nvSpPr>
        <p:spPr>
          <a:xfrm>
            <a:off x="524567" y="1665654"/>
            <a:ext cx="3136886" cy="2997295"/>
          </a:xfrm>
          <a:prstGeom prst="rect">
            <a:avLst/>
          </a:prstGeom>
          <a:solidFill>
            <a:schemeClr val="bg1">
              <a:lumMod val="95000"/>
            </a:schemeClr>
          </a:solidFill>
        </p:spPr>
        <p:txBody>
          <a:bodyPr wrap="square">
            <a:spAutoFit/>
          </a:bodyPr>
          <a:lstStyle/>
          <a:p>
            <a:r>
              <a:rPr lang="en-US" altLang="zh-CN" sz="1452" dirty="0"/>
              <a:t>class Point {</a:t>
            </a:r>
          </a:p>
          <a:p>
            <a:r>
              <a:rPr lang="en-US" altLang="zh-CN" sz="1452" dirty="0"/>
              <a:t>private:</a:t>
            </a:r>
          </a:p>
          <a:p>
            <a:r>
              <a:rPr lang="en-US" altLang="zh-CN" sz="1452" dirty="0"/>
              <a:t>     double x, y;</a:t>
            </a:r>
          </a:p>
          <a:p>
            <a:endParaRPr lang="en-US" altLang="zh-CN" sz="1452" dirty="0"/>
          </a:p>
          <a:p>
            <a:r>
              <a:rPr lang="en-US" altLang="zh-CN" sz="1452" dirty="0"/>
              <a:t> public:</a:t>
            </a:r>
          </a:p>
          <a:p>
            <a:r>
              <a:rPr lang="en-US" altLang="zh-CN" sz="1452" dirty="0"/>
              <a:t>     Point(double </a:t>
            </a:r>
            <a:r>
              <a:rPr lang="en-US" altLang="zh-CN" sz="1452" dirty="0" err="1"/>
              <a:t>newX</a:t>
            </a:r>
            <a:r>
              <a:rPr lang="en-US" altLang="zh-CN" sz="1452" dirty="0"/>
              <a:t>, double </a:t>
            </a:r>
            <a:r>
              <a:rPr lang="en-US" altLang="zh-CN" sz="1452" dirty="0" err="1"/>
              <a:t>newY</a:t>
            </a:r>
            <a:r>
              <a:rPr lang="en-US" altLang="zh-CN" sz="1452" dirty="0"/>
              <a:t>) ;</a:t>
            </a:r>
          </a:p>
          <a:p>
            <a:r>
              <a:rPr lang="en-US" altLang="zh-CN" sz="1452" dirty="0"/>
              <a:t>	</a:t>
            </a:r>
          </a:p>
          <a:p>
            <a:r>
              <a:rPr lang="en-US" altLang="zh-CN" sz="1452" dirty="0"/>
              <a:t>     Point(const Point&amp; p);</a:t>
            </a:r>
          </a:p>
          <a:p>
            <a:endParaRPr lang="en-US" altLang="zh-CN" sz="1452" dirty="0"/>
          </a:p>
          <a:p>
            <a:r>
              <a:rPr lang="en-US" altLang="zh-CN" sz="1452" dirty="0"/>
              <a:t>     double </a:t>
            </a:r>
            <a:r>
              <a:rPr lang="en-US" altLang="zh-CN" sz="1452" dirty="0" err="1"/>
              <a:t>getX</a:t>
            </a:r>
            <a:r>
              <a:rPr lang="en-US" altLang="zh-CN" sz="1452" dirty="0"/>
              <a:t>() const; 	</a:t>
            </a:r>
          </a:p>
          <a:p>
            <a:r>
              <a:rPr lang="en-US" altLang="zh-CN" sz="1452" dirty="0"/>
              <a:t>     double </a:t>
            </a:r>
            <a:r>
              <a:rPr lang="en-US" altLang="zh-CN" sz="1452" dirty="0" err="1"/>
              <a:t>getY</a:t>
            </a:r>
            <a:r>
              <a:rPr lang="en-US" altLang="zh-CN" sz="1452" dirty="0"/>
              <a:t>() const; 	</a:t>
            </a:r>
          </a:p>
          <a:p>
            <a:endParaRPr lang="en-US" altLang="zh-CN" sz="1452" dirty="0"/>
          </a:p>
          <a:p>
            <a:r>
              <a:rPr lang="en-US" altLang="zh-CN" sz="1452" dirty="0"/>
              <a:t>};</a:t>
            </a:r>
            <a:endParaRPr lang="zh-CN" altLang="en-US" sz="1452" dirty="0"/>
          </a:p>
        </p:txBody>
      </p:sp>
      <p:sp>
        <p:nvSpPr>
          <p:cNvPr id="5" name="文本框 4">
            <a:extLst>
              <a:ext uri="{FF2B5EF4-FFF2-40B4-BE49-F238E27FC236}">
                <a16:creationId xmlns:a16="http://schemas.microsoft.com/office/drawing/2014/main" id="{B4BDA928-2A3A-9469-081F-E6C4680BD0D6}"/>
              </a:ext>
            </a:extLst>
          </p:cNvPr>
          <p:cNvSpPr txBox="1"/>
          <p:nvPr/>
        </p:nvSpPr>
        <p:spPr>
          <a:xfrm>
            <a:off x="3808688" y="1889113"/>
            <a:ext cx="2511360" cy="2550378"/>
          </a:xfrm>
          <a:prstGeom prst="rect">
            <a:avLst/>
          </a:prstGeom>
          <a:solidFill>
            <a:schemeClr val="bg1">
              <a:lumMod val="95000"/>
            </a:schemeClr>
          </a:solidFill>
        </p:spPr>
        <p:txBody>
          <a:bodyPr wrap="square">
            <a:spAutoFit/>
          </a:bodyPr>
          <a:lstStyle/>
          <a:p>
            <a:r>
              <a:rPr lang="en-US" altLang="zh-CN" sz="1452" dirty="0"/>
              <a:t>class Line</a:t>
            </a:r>
          </a:p>
          <a:p>
            <a:r>
              <a:rPr lang="en-US" altLang="zh-CN" sz="1452" dirty="0"/>
              <a:t>{</a:t>
            </a:r>
          </a:p>
          <a:p>
            <a:r>
              <a:rPr lang="en-US" altLang="zh-CN" sz="1452" dirty="0"/>
              <a:t>private:</a:t>
            </a:r>
          </a:p>
          <a:p>
            <a:r>
              <a:rPr lang="en-US" altLang="zh-CN" sz="1452" dirty="0"/>
              <a:t>     Point p1, p2;</a:t>
            </a:r>
          </a:p>
          <a:p>
            <a:r>
              <a:rPr lang="en-US" altLang="zh-CN" sz="1452" dirty="0"/>
              <a:t>     double distance;</a:t>
            </a:r>
          </a:p>
          <a:p>
            <a:endParaRPr lang="en-US" altLang="zh-CN" sz="1452" dirty="0"/>
          </a:p>
          <a:p>
            <a:r>
              <a:rPr lang="en-US" altLang="zh-CN" sz="1452" dirty="0"/>
              <a:t>public:</a:t>
            </a:r>
          </a:p>
          <a:p>
            <a:r>
              <a:rPr lang="en-US" altLang="zh-CN" sz="1452" dirty="0"/>
              <a:t>      Line(Point xp1, Point xp2);</a:t>
            </a:r>
          </a:p>
          <a:p>
            <a:r>
              <a:rPr lang="en-US" altLang="zh-CN" sz="1452" dirty="0"/>
              <a:t>      Line(const Line&amp; q);</a:t>
            </a:r>
          </a:p>
          <a:p>
            <a:r>
              <a:rPr lang="en-US" altLang="zh-CN" sz="1452" dirty="0"/>
              <a:t>     double </a:t>
            </a:r>
            <a:r>
              <a:rPr lang="en-US" altLang="zh-CN" sz="1452" dirty="0" err="1"/>
              <a:t>getDistance</a:t>
            </a:r>
            <a:r>
              <a:rPr lang="en-US" altLang="zh-CN" sz="1452" dirty="0"/>
              <a:t>() const;</a:t>
            </a:r>
          </a:p>
          <a:p>
            <a:r>
              <a:rPr lang="en-US" altLang="zh-CN" sz="1452" dirty="0"/>
              <a:t>};</a:t>
            </a:r>
            <a:endParaRPr lang="zh-CN" altLang="en-US" sz="1452" dirty="0"/>
          </a:p>
        </p:txBody>
      </p:sp>
      <p:sp>
        <p:nvSpPr>
          <p:cNvPr id="6" name="Content Placeholder 2">
            <a:extLst>
              <a:ext uri="{FF2B5EF4-FFF2-40B4-BE49-F238E27FC236}">
                <a16:creationId xmlns:a16="http://schemas.microsoft.com/office/drawing/2014/main" id="{598BB483-7501-5354-6AA5-F5B11D811706}"/>
              </a:ext>
            </a:extLst>
          </p:cNvPr>
          <p:cNvSpPr txBox="1">
            <a:spLocks/>
          </p:cNvSpPr>
          <p:nvPr/>
        </p:nvSpPr>
        <p:spPr bwMode="auto">
          <a:xfrm>
            <a:off x="418234" y="5585610"/>
            <a:ext cx="11352144" cy="436270"/>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noAutofit/>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6912" indent="0" defTabSz="829909">
              <a:buNone/>
            </a:pPr>
            <a:r>
              <a:rPr lang="en-US" altLang="zh-CN" sz="2178" dirty="0"/>
              <a:t>Implement the member functions of the two classes and then run the program to test the classes.</a:t>
            </a:r>
          </a:p>
        </p:txBody>
      </p:sp>
      <p:sp>
        <p:nvSpPr>
          <p:cNvPr id="4" name="文本框 3">
            <a:extLst>
              <a:ext uri="{FF2B5EF4-FFF2-40B4-BE49-F238E27FC236}">
                <a16:creationId xmlns:a16="http://schemas.microsoft.com/office/drawing/2014/main" id="{7C5E3CEC-5328-D032-EC87-B8E1493A64D9}"/>
              </a:ext>
            </a:extLst>
          </p:cNvPr>
          <p:cNvSpPr txBox="1"/>
          <p:nvPr/>
        </p:nvSpPr>
        <p:spPr>
          <a:xfrm>
            <a:off x="6553463" y="1347786"/>
            <a:ext cx="5216915" cy="3891130"/>
          </a:xfrm>
          <a:prstGeom prst="rect">
            <a:avLst/>
          </a:prstGeom>
          <a:solidFill>
            <a:schemeClr val="bg1">
              <a:lumMod val="95000"/>
            </a:schemeClr>
          </a:solidFill>
        </p:spPr>
        <p:txBody>
          <a:bodyPr wrap="square">
            <a:spAutoFit/>
          </a:bodyPr>
          <a:lstStyle/>
          <a:p>
            <a:r>
              <a:rPr lang="zh-CN" altLang="en-US" sz="1452" dirty="0"/>
              <a:t>int main()</a:t>
            </a:r>
          </a:p>
          <a:p>
            <a:r>
              <a:rPr lang="zh-CN" altLang="en-US" sz="1452" dirty="0"/>
              <a:t>{</a:t>
            </a:r>
          </a:p>
          <a:p>
            <a:r>
              <a:rPr lang="zh-CN" altLang="en-US" sz="1452" dirty="0"/>
              <a:t>      Point a(8, 9),b(1,2);</a:t>
            </a:r>
          </a:p>
          <a:p>
            <a:r>
              <a:rPr lang="zh-CN" altLang="en-US" sz="1452" dirty="0"/>
              <a:t>      Point c = a;</a:t>
            </a:r>
          </a:p>
          <a:p>
            <a:r>
              <a:rPr lang="zh-CN" altLang="en-US" sz="1452" dirty="0"/>
              <a:t>      cout &lt;&lt; "point a: x = " &lt;&lt; a.getX() &lt;&lt; ", y = " &lt;&lt; a.getY() &lt;&lt; endl;</a:t>
            </a:r>
          </a:p>
          <a:p>
            <a:r>
              <a:rPr lang="zh-CN" altLang="en-US" sz="1452" dirty="0"/>
              <a:t>      cout &lt;&lt; "point b: x = " &lt;&lt; b.getX() &lt;&lt; ", y = " &lt;&lt; b.getY() &lt;&lt; endl;</a:t>
            </a:r>
          </a:p>
          <a:p>
            <a:r>
              <a:rPr lang="zh-CN" altLang="en-US" sz="1452" dirty="0"/>
              <a:t>      cout &lt;&lt; "point c: x = " &lt;&lt; c.getX() &lt;&lt; ", y = " &lt;&lt; c.getY() &lt;&lt; endl;</a:t>
            </a:r>
          </a:p>
          <a:p>
            <a:endParaRPr lang="zh-CN" altLang="en-US" sz="1452" dirty="0"/>
          </a:p>
          <a:p>
            <a:r>
              <a:rPr lang="zh-CN" altLang="en-US" sz="1452" dirty="0"/>
              <a:t>      cout &lt;&lt; "------------------------------------------" &lt;&lt; endl;</a:t>
            </a:r>
          </a:p>
          <a:p>
            <a:r>
              <a:rPr lang="zh-CN" altLang="en-US" sz="1452" dirty="0"/>
              <a:t>      Line line1(a, b);</a:t>
            </a:r>
          </a:p>
          <a:p>
            <a:r>
              <a:rPr lang="zh-CN" altLang="en-US" sz="1452" dirty="0"/>
              <a:t>      cout &lt;&lt; "line1's distance:" &lt;&lt; line1.getDistance() &lt;&lt; endl;</a:t>
            </a:r>
          </a:p>
          <a:p>
            <a:endParaRPr lang="zh-CN" altLang="en-US" sz="1452" dirty="0"/>
          </a:p>
          <a:p>
            <a:r>
              <a:rPr lang="zh-CN" altLang="en-US" sz="1452" dirty="0"/>
              <a:t>      Line line2(line1);</a:t>
            </a:r>
          </a:p>
          <a:p>
            <a:r>
              <a:rPr lang="zh-CN" altLang="en-US" sz="1452" dirty="0"/>
              <a:t>     cout &lt;&lt; "line2's distance:" &lt;&lt; line2.getDistance() &lt;&lt; endl;</a:t>
            </a:r>
          </a:p>
          <a:p>
            <a:endParaRPr lang="zh-CN" altLang="en-US" sz="1452" dirty="0"/>
          </a:p>
          <a:p>
            <a:r>
              <a:rPr lang="zh-CN" altLang="en-US" sz="1452" dirty="0"/>
              <a:t>     return 0;</a:t>
            </a:r>
          </a:p>
          <a:p>
            <a:r>
              <a:rPr lang="zh-CN" altLang="en-US" sz="1452" dirty="0"/>
              <a:t>}</a:t>
            </a:r>
          </a:p>
        </p:txBody>
      </p:sp>
    </p:spTree>
    <p:extLst>
      <p:ext uri="{BB962C8B-B14F-4D97-AF65-F5344CB8AC3E}">
        <p14:creationId xmlns:p14="http://schemas.microsoft.com/office/powerpoint/2010/main" val="72024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353" y="928250"/>
            <a:ext cx="10773043" cy="1243618"/>
          </a:xfrm>
        </p:spPr>
        <p:txBody>
          <a:bodyPr>
            <a:normAutofit/>
          </a:bodyPr>
          <a:lstStyle/>
          <a:p>
            <a:pPr marL="129032" indent="0">
              <a:buNone/>
            </a:pPr>
            <a:r>
              <a:rPr lang="en-US" altLang="zh-CN" sz="2000" dirty="0"/>
              <a:t>2. A template class named </a:t>
            </a:r>
            <a:r>
              <a:rPr lang="en-US" altLang="zh-CN" sz="2000" b="1" dirty="0"/>
              <a:t>Pair</a:t>
            </a:r>
            <a:r>
              <a:rPr lang="en-US" altLang="zh-CN" sz="2000" dirty="0"/>
              <a:t> is defined as follows. Please implement the overloading </a:t>
            </a:r>
            <a:r>
              <a:rPr lang="en-US" altLang="zh-CN" sz="2000" b="1" dirty="0"/>
              <a:t>operator&lt;</a:t>
            </a:r>
            <a:r>
              <a:rPr lang="en-US" altLang="zh-CN" sz="2000" dirty="0"/>
              <a:t> which compares the value of the key, if  this-&gt;key is smaller than that of </a:t>
            </a:r>
            <a:r>
              <a:rPr lang="en-US" altLang="zh-CN" sz="2000" dirty="0" err="1"/>
              <a:t>p.key</a:t>
            </a:r>
            <a:r>
              <a:rPr lang="en-US" altLang="zh-CN" sz="2000" dirty="0"/>
              <a:t>, return true. Then define a friend function to overload </a:t>
            </a:r>
            <a:r>
              <a:rPr lang="en-US" altLang="zh-CN" sz="2000" b="1" dirty="0"/>
              <a:t>&lt;&lt; operator </a:t>
            </a:r>
            <a:r>
              <a:rPr lang="en-US" altLang="zh-CN" sz="2000" dirty="0"/>
              <a:t>which displays the Pair’s data members. At last, run the program. The output sample is as follows:</a:t>
            </a:r>
          </a:p>
        </p:txBody>
      </p:sp>
      <p:sp>
        <p:nvSpPr>
          <p:cNvPr id="4" name="文本框 3">
            <a:extLst>
              <a:ext uri="{FF2B5EF4-FFF2-40B4-BE49-F238E27FC236}">
                <a16:creationId xmlns:a16="http://schemas.microsoft.com/office/drawing/2014/main" id="{C65EF3E1-689E-74C5-45BA-9C4491ADA13F}"/>
              </a:ext>
            </a:extLst>
          </p:cNvPr>
          <p:cNvSpPr txBox="1"/>
          <p:nvPr/>
        </p:nvSpPr>
        <p:spPr>
          <a:xfrm>
            <a:off x="905163" y="2599374"/>
            <a:ext cx="4765964" cy="3693319"/>
          </a:xfrm>
          <a:prstGeom prst="rect">
            <a:avLst/>
          </a:prstGeom>
          <a:solidFill>
            <a:schemeClr val="bg2"/>
          </a:solidFill>
          <a:ln>
            <a:solidFill>
              <a:schemeClr val="tx1"/>
            </a:solidFill>
          </a:ln>
        </p:spPr>
        <p:txBody>
          <a:bodyPr wrap="square">
            <a:spAutoFit/>
          </a:bodyPr>
          <a:lstStyle/>
          <a:p>
            <a:r>
              <a:rPr lang="en-US" altLang="zh-CN" b="0" dirty="0">
                <a:effectLst/>
              </a:rPr>
              <a:t>#include &lt;iostream&gt;</a:t>
            </a:r>
          </a:p>
          <a:p>
            <a:r>
              <a:rPr lang="en-US" altLang="zh-CN" b="0" dirty="0">
                <a:effectLst/>
              </a:rPr>
              <a:t>#include &lt;string&gt;</a:t>
            </a:r>
          </a:p>
          <a:p>
            <a:r>
              <a:rPr lang="en-US" altLang="zh-CN" b="0" dirty="0">
                <a:effectLst/>
              </a:rPr>
              <a:t>using namespace std;</a:t>
            </a:r>
          </a:p>
          <a:p>
            <a:r>
              <a:rPr lang="en-US" altLang="zh-CN" b="0" dirty="0">
                <a:effectLst/>
              </a:rPr>
              <a:t>template &lt;class T1,class T2&gt;</a:t>
            </a:r>
          </a:p>
          <a:p>
            <a:r>
              <a:rPr lang="en-US" altLang="zh-CN" b="0" dirty="0">
                <a:effectLst/>
              </a:rPr>
              <a:t>class Pair</a:t>
            </a:r>
          </a:p>
          <a:p>
            <a:r>
              <a:rPr lang="en-US" altLang="zh-CN" b="0" dirty="0">
                <a:effectLst/>
              </a:rPr>
              <a:t>{</a:t>
            </a:r>
          </a:p>
          <a:p>
            <a:r>
              <a:rPr lang="en-US" altLang="zh-CN" b="0" dirty="0">
                <a:effectLst/>
              </a:rPr>
              <a:t>public:</a:t>
            </a:r>
          </a:p>
          <a:p>
            <a:r>
              <a:rPr lang="en-US" altLang="zh-CN" b="0" dirty="0">
                <a:effectLst/>
              </a:rPr>
              <a:t>    T1 key;  </a:t>
            </a:r>
            <a:endParaRPr lang="zh-CN" altLang="en-US" b="0" dirty="0">
              <a:effectLst/>
            </a:endParaRPr>
          </a:p>
          <a:p>
            <a:r>
              <a:rPr lang="zh-CN" altLang="en-US" b="0" dirty="0">
                <a:effectLst/>
              </a:rPr>
              <a:t>    </a:t>
            </a:r>
            <a:r>
              <a:rPr lang="en-US" altLang="zh-CN" b="0" dirty="0">
                <a:effectLst/>
              </a:rPr>
              <a:t>T2 value;  </a:t>
            </a:r>
            <a:endParaRPr lang="zh-CN" altLang="en-US" b="0" dirty="0">
              <a:effectLst/>
            </a:endParaRPr>
          </a:p>
          <a:p>
            <a:r>
              <a:rPr lang="zh-CN" altLang="en-US" b="0" dirty="0">
                <a:effectLst/>
              </a:rPr>
              <a:t>    </a:t>
            </a:r>
            <a:r>
              <a:rPr lang="en-US" altLang="zh-CN" b="0" dirty="0">
                <a:effectLst/>
              </a:rPr>
              <a:t>Pair(T1 k,T2 v):key(k),value(v) { };</a:t>
            </a:r>
          </a:p>
          <a:p>
            <a:r>
              <a:rPr lang="en-US" altLang="zh-CN" b="0" dirty="0">
                <a:effectLst/>
              </a:rPr>
              <a:t>    bool operator &lt; (const Pair&lt;T1,T2&gt; &amp; p) const;</a:t>
            </a:r>
          </a:p>
          <a:p>
            <a:br>
              <a:rPr lang="en-US" altLang="zh-CN" b="0" dirty="0">
                <a:effectLst/>
              </a:rPr>
            </a:br>
            <a:r>
              <a:rPr lang="en-US" altLang="zh-CN" b="0" dirty="0">
                <a:effectLst/>
              </a:rPr>
              <a:t>};</a:t>
            </a:r>
          </a:p>
        </p:txBody>
      </p:sp>
      <p:sp>
        <p:nvSpPr>
          <p:cNvPr id="6" name="文本框 5">
            <a:extLst>
              <a:ext uri="{FF2B5EF4-FFF2-40B4-BE49-F238E27FC236}">
                <a16:creationId xmlns:a16="http://schemas.microsoft.com/office/drawing/2014/main" id="{BBC12140-2EA8-28E0-5BBE-98282FF83C3E}"/>
              </a:ext>
            </a:extLst>
          </p:cNvPr>
          <p:cNvSpPr txBox="1"/>
          <p:nvPr/>
        </p:nvSpPr>
        <p:spPr>
          <a:xfrm>
            <a:off x="6520875" y="2673173"/>
            <a:ext cx="3925455" cy="3416320"/>
          </a:xfrm>
          <a:prstGeom prst="rect">
            <a:avLst/>
          </a:prstGeom>
          <a:solidFill>
            <a:schemeClr val="bg2"/>
          </a:solidFill>
          <a:ln>
            <a:solidFill>
              <a:schemeClr val="tx1"/>
            </a:solidFill>
          </a:ln>
        </p:spPr>
        <p:txBody>
          <a:bodyPr wrap="square">
            <a:spAutoFit/>
          </a:bodyPr>
          <a:lstStyle/>
          <a:p>
            <a:r>
              <a:rPr lang="en-US" altLang="zh-CN" b="0" dirty="0">
                <a:effectLst/>
              </a:rPr>
              <a:t>int main()</a:t>
            </a:r>
          </a:p>
          <a:p>
            <a:r>
              <a:rPr lang="en-US" altLang="zh-CN" b="0" dirty="0">
                <a:effectLst/>
              </a:rPr>
              <a:t>{</a:t>
            </a:r>
          </a:p>
          <a:p>
            <a:r>
              <a:rPr lang="en-US" altLang="zh-CN" b="0" dirty="0">
                <a:effectLst/>
              </a:rPr>
              <a:t>    Pair&lt;</a:t>
            </a:r>
            <a:r>
              <a:rPr lang="en-US" altLang="zh-CN" b="0" dirty="0" err="1">
                <a:effectLst/>
              </a:rPr>
              <a:t>string,int</a:t>
            </a:r>
            <a:r>
              <a:rPr lang="en-US" altLang="zh-CN" b="0" dirty="0">
                <a:effectLst/>
              </a:rPr>
              <a:t>&gt; one("Tom",19); </a:t>
            </a:r>
          </a:p>
          <a:p>
            <a:r>
              <a:rPr lang="en-US" altLang="zh-CN" b="0" dirty="0">
                <a:effectLst/>
              </a:rPr>
              <a:t>    Pair&lt;</a:t>
            </a:r>
            <a:r>
              <a:rPr lang="en-US" altLang="zh-CN" b="0" dirty="0" err="1">
                <a:effectLst/>
              </a:rPr>
              <a:t>string,int</a:t>
            </a:r>
            <a:r>
              <a:rPr lang="en-US" altLang="zh-CN" b="0" dirty="0">
                <a:effectLst/>
              </a:rPr>
              <a:t>&gt; two("Alice",20);</a:t>
            </a:r>
          </a:p>
          <a:p>
            <a:r>
              <a:rPr lang="en-US" altLang="zh-CN" b="0" dirty="0">
                <a:effectLst/>
              </a:rPr>
              <a:t>    </a:t>
            </a:r>
          </a:p>
          <a:p>
            <a:r>
              <a:rPr lang="en-US" altLang="zh-CN" b="0" dirty="0">
                <a:effectLst/>
              </a:rPr>
              <a:t>    if(one &lt; two)</a:t>
            </a:r>
          </a:p>
          <a:p>
            <a:r>
              <a:rPr lang="en-US" altLang="zh-CN" b="0" dirty="0">
                <a:effectLst/>
              </a:rPr>
              <a:t>        </a:t>
            </a:r>
            <a:r>
              <a:rPr lang="en-US" altLang="zh-CN" b="0" dirty="0" err="1">
                <a:effectLst/>
              </a:rPr>
              <a:t>cout</a:t>
            </a:r>
            <a:r>
              <a:rPr lang="en-US" altLang="zh-CN" b="0" dirty="0">
                <a:effectLst/>
              </a:rPr>
              <a:t> &lt;&lt; one;</a:t>
            </a:r>
          </a:p>
          <a:p>
            <a:r>
              <a:rPr lang="en-US" altLang="zh-CN" b="0" dirty="0">
                <a:effectLst/>
              </a:rPr>
              <a:t>    else</a:t>
            </a:r>
          </a:p>
          <a:p>
            <a:r>
              <a:rPr lang="en-US" altLang="zh-CN" b="0" dirty="0">
                <a:effectLst/>
              </a:rPr>
              <a:t>        </a:t>
            </a:r>
            <a:r>
              <a:rPr lang="en-US" altLang="zh-CN" b="0" dirty="0" err="1">
                <a:effectLst/>
              </a:rPr>
              <a:t>cout</a:t>
            </a:r>
            <a:r>
              <a:rPr lang="en-US" altLang="zh-CN" b="0" dirty="0">
                <a:effectLst/>
              </a:rPr>
              <a:t> &lt;&lt; two;</a:t>
            </a:r>
          </a:p>
          <a:p>
            <a:r>
              <a:rPr lang="en-US" altLang="zh-CN" b="0" dirty="0">
                <a:effectLst/>
              </a:rPr>
              <a:t>    </a:t>
            </a:r>
          </a:p>
          <a:p>
            <a:r>
              <a:rPr lang="en-US" altLang="zh-CN" dirty="0"/>
              <a:t>    </a:t>
            </a:r>
            <a:r>
              <a:rPr lang="en-US" altLang="zh-CN" b="0" dirty="0">
                <a:effectLst/>
              </a:rPr>
              <a:t>return 0;</a:t>
            </a:r>
          </a:p>
          <a:p>
            <a:r>
              <a:rPr lang="en-US" altLang="zh-CN" b="0" dirty="0">
                <a:effectLst/>
              </a:rPr>
              <a:t>}</a:t>
            </a:r>
          </a:p>
        </p:txBody>
      </p:sp>
      <p:pic>
        <p:nvPicPr>
          <p:cNvPr id="8" name="图片 7">
            <a:extLst>
              <a:ext uri="{FF2B5EF4-FFF2-40B4-BE49-F238E27FC236}">
                <a16:creationId xmlns:a16="http://schemas.microsoft.com/office/drawing/2014/main" id="{20992B78-4E19-40C3-4EE1-DAD1107CACBB}"/>
              </a:ext>
            </a:extLst>
          </p:cNvPr>
          <p:cNvPicPr>
            <a:picLocks noChangeAspect="1"/>
          </p:cNvPicPr>
          <p:nvPr/>
        </p:nvPicPr>
        <p:blipFill>
          <a:blip r:embed="rId3"/>
          <a:stretch>
            <a:fillRect/>
          </a:stretch>
        </p:blipFill>
        <p:spPr>
          <a:xfrm>
            <a:off x="7737907" y="6379660"/>
            <a:ext cx="1057275" cy="219075"/>
          </a:xfrm>
          <a:prstGeom prst="rect">
            <a:avLst/>
          </a:prstGeom>
        </p:spPr>
      </p:pic>
      <p:sp>
        <p:nvSpPr>
          <p:cNvPr id="10" name="文本框 9">
            <a:extLst>
              <a:ext uri="{FF2B5EF4-FFF2-40B4-BE49-F238E27FC236}">
                <a16:creationId xmlns:a16="http://schemas.microsoft.com/office/drawing/2014/main" id="{1E0C6B33-6B0D-C9FC-53FE-57E1949395D3}"/>
              </a:ext>
            </a:extLst>
          </p:cNvPr>
          <p:cNvSpPr txBox="1"/>
          <p:nvPr/>
        </p:nvSpPr>
        <p:spPr>
          <a:xfrm>
            <a:off x="6751781" y="6288726"/>
            <a:ext cx="918841" cy="369332"/>
          </a:xfrm>
          <a:prstGeom prst="rect">
            <a:avLst/>
          </a:prstGeom>
          <a:noFill/>
        </p:spPr>
        <p:txBody>
          <a:bodyPr wrap="none" rtlCol="0">
            <a:spAutoFit/>
          </a:bodyPr>
          <a:lstStyle/>
          <a:p>
            <a:r>
              <a:rPr lang="en-US" altLang="zh-CN" dirty="0"/>
              <a:t>Output:</a:t>
            </a:r>
            <a:endParaRPr lang="zh-CN" altLang="en-US" dirty="0"/>
          </a:p>
        </p:txBody>
      </p:sp>
    </p:spTree>
    <p:extLst>
      <p:ext uri="{BB962C8B-B14F-4D97-AF65-F5344CB8AC3E}">
        <p14:creationId xmlns:p14="http://schemas.microsoft.com/office/powerpoint/2010/main" val="2389567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0A506E-E45D-9D0A-0946-F1EB9E1FECFF}"/>
              </a:ext>
            </a:extLst>
          </p:cNvPr>
          <p:cNvSpPr>
            <a:spLocks noGrp="1"/>
          </p:cNvSpPr>
          <p:nvPr>
            <p:ph idx="1"/>
          </p:nvPr>
        </p:nvSpPr>
        <p:spPr>
          <a:xfrm>
            <a:off x="582543" y="1360022"/>
            <a:ext cx="3478550" cy="3623437"/>
          </a:xfrm>
        </p:spPr>
        <p:txBody>
          <a:bodyPr>
            <a:normAutofit/>
          </a:bodyPr>
          <a:lstStyle/>
          <a:p>
            <a:pPr marL="126912" indent="0">
              <a:buNone/>
            </a:pPr>
            <a:r>
              <a:rPr lang="en-US" altLang="zh-CN" sz="1967" dirty="0"/>
              <a:t>3. There is a definition of a template class </a:t>
            </a:r>
            <a:r>
              <a:rPr lang="en-US" altLang="zh-CN" sz="1967" b="1" dirty="0"/>
              <a:t>Dictionary</a:t>
            </a:r>
            <a:r>
              <a:rPr lang="en-US" altLang="zh-CN" sz="1967" dirty="0"/>
              <a:t>. Please write a template partial specialization for Dictionary class whose </a:t>
            </a:r>
            <a:r>
              <a:rPr lang="en-US" altLang="zh-CN" sz="1967" b="1" dirty="0"/>
              <a:t>Key </a:t>
            </a:r>
            <a:r>
              <a:rPr lang="en-US" altLang="zh-CN" sz="1967" dirty="0"/>
              <a:t>is specified to be </a:t>
            </a:r>
            <a:r>
              <a:rPr lang="en-US" altLang="zh-CN" sz="1967" b="1" dirty="0"/>
              <a:t>int,</a:t>
            </a:r>
            <a:r>
              <a:rPr lang="en-US" altLang="zh-CN" sz="1967" dirty="0"/>
              <a:t> and add a member function named sort() which sorts the elements in dictionary in ascending order. At last, run the program. The output sample is as follows:</a:t>
            </a:r>
          </a:p>
          <a:p>
            <a:pPr marL="126912" indent="0">
              <a:buNone/>
            </a:pPr>
            <a:endParaRPr lang="en-US" altLang="zh-CN" sz="1967" dirty="0"/>
          </a:p>
        </p:txBody>
      </p:sp>
      <p:sp>
        <p:nvSpPr>
          <p:cNvPr id="5" name="文本框 4">
            <a:extLst>
              <a:ext uri="{FF2B5EF4-FFF2-40B4-BE49-F238E27FC236}">
                <a16:creationId xmlns:a16="http://schemas.microsoft.com/office/drawing/2014/main" id="{9F0588BB-EFB3-F992-E314-9FF92C54CFE0}"/>
              </a:ext>
            </a:extLst>
          </p:cNvPr>
          <p:cNvSpPr txBox="1"/>
          <p:nvPr/>
        </p:nvSpPr>
        <p:spPr>
          <a:xfrm>
            <a:off x="4233699" y="275450"/>
            <a:ext cx="2964921" cy="6269601"/>
          </a:xfrm>
          <a:prstGeom prst="rect">
            <a:avLst/>
          </a:prstGeom>
          <a:solidFill>
            <a:schemeClr val="bg2"/>
          </a:solidFill>
          <a:ln>
            <a:solidFill>
              <a:schemeClr val="tx1"/>
            </a:solidFill>
          </a:ln>
        </p:spPr>
        <p:txBody>
          <a:bodyPr wrap="square">
            <a:spAutoFit/>
          </a:bodyPr>
          <a:lstStyle/>
          <a:p>
            <a:r>
              <a:rPr lang="en-US" altLang="zh-CN" sz="787" dirty="0"/>
              <a:t>template &lt;class Key, class Value&gt; </a:t>
            </a:r>
          </a:p>
          <a:p>
            <a:r>
              <a:rPr lang="en-US" altLang="zh-CN" sz="787" dirty="0"/>
              <a:t>class Dictionary {</a:t>
            </a:r>
          </a:p>
          <a:p>
            <a:r>
              <a:rPr lang="en-US" altLang="zh-CN" sz="787" dirty="0"/>
              <a:t>   Key* keys;</a:t>
            </a:r>
          </a:p>
          <a:p>
            <a:r>
              <a:rPr lang="en-US" altLang="zh-CN" sz="787" dirty="0"/>
              <a:t>   Value* values;</a:t>
            </a:r>
          </a:p>
          <a:p>
            <a:r>
              <a:rPr lang="en-US" altLang="zh-CN" sz="787" dirty="0"/>
              <a:t>   int size;</a:t>
            </a:r>
          </a:p>
          <a:p>
            <a:r>
              <a:rPr lang="en-US" altLang="zh-CN" sz="787" dirty="0"/>
              <a:t>   int </a:t>
            </a:r>
            <a:r>
              <a:rPr lang="en-US" altLang="zh-CN" sz="787" dirty="0" err="1"/>
              <a:t>max_size</a:t>
            </a:r>
            <a:r>
              <a:rPr lang="en-US" altLang="zh-CN" sz="787" dirty="0"/>
              <a:t>;</a:t>
            </a:r>
          </a:p>
          <a:p>
            <a:r>
              <a:rPr lang="en-US" altLang="zh-CN" sz="787" dirty="0"/>
              <a:t>public:</a:t>
            </a:r>
          </a:p>
          <a:p>
            <a:r>
              <a:rPr lang="en-US" altLang="zh-CN" sz="787" dirty="0"/>
              <a:t>   Dictionary(int </a:t>
            </a:r>
            <a:r>
              <a:rPr lang="en-US" altLang="zh-CN" sz="787" dirty="0" err="1"/>
              <a:t>initial_size</a:t>
            </a:r>
            <a:r>
              <a:rPr lang="en-US" altLang="zh-CN" sz="787" dirty="0"/>
              <a:t>) :  size(0) {</a:t>
            </a:r>
          </a:p>
          <a:p>
            <a:r>
              <a:rPr lang="en-US" altLang="zh-CN" sz="787" dirty="0"/>
              <a:t>      </a:t>
            </a:r>
            <a:r>
              <a:rPr lang="en-US" altLang="zh-CN" sz="787" dirty="0" err="1"/>
              <a:t>max_size</a:t>
            </a:r>
            <a:r>
              <a:rPr lang="en-US" altLang="zh-CN" sz="787" dirty="0"/>
              <a:t> = 1;</a:t>
            </a:r>
          </a:p>
          <a:p>
            <a:r>
              <a:rPr lang="en-US" altLang="zh-CN" sz="787" dirty="0"/>
              <a:t>      while (</a:t>
            </a:r>
            <a:r>
              <a:rPr lang="en-US" altLang="zh-CN" sz="787" dirty="0" err="1"/>
              <a:t>initial_size</a:t>
            </a:r>
            <a:r>
              <a:rPr lang="en-US" altLang="zh-CN" sz="787" dirty="0"/>
              <a:t> &gt;= </a:t>
            </a:r>
            <a:r>
              <a:rPr lang="en-US" altLang="zh-CN" sz="787" dirty="0" err="1"/>
              <a:t>max_size</a:t>
            </a:r>
            <a:r>
              <a:rPr lang="en-US" altLang="zh-CN" sz="787" dirty="0"/>
              <a:t>)</a:t>
            </a:r>
          </a:p>
          <a:p>
            <a:r>
              <a:rPr lang="en-US" altLang="zh-CN" sz="787" dirty="0"/>
              <a:t>         </a:t>
            </a:r>
            <a:r>
              <a:rPr lang="en-US" altLang="zh-CN" sz="787" dirty="0" err="1"/>
              <a:t>max_size</a:t>
            </a:r>
            <a:r>
              <a:rPr lang="en-US" altLang="zh-CN" sz="787" dirty="0"/>
              <a:t> *= 2;</a:t>
            </a:r>
          </a:p>
          <a:p>
            <a:r>
              <a:rPr lang="en-US" altLang="zh-CN" sz="787" dirty="0"/>
              <a:t>      keys = new Key[</a:t>
            </a:r>
            <a:r>
              <a:rPr lang="en-US" altLang="zh-CN" sz="787" dirty="0" err="1"/>
              <a:t>max_size</a:t>
            </a:r>
            <a:r>
              <a:rPr lang="en-US" altLang="zh-CN" sz="787" dirty="0"/>
              <a:t>];</a:t>
            </a:r>
          </a:p>
          <a:p>
            <a:r>
              <a:rPr lang="en-US" altLang="zh-CN" sz="787" dirty="0"/>
              <a:t>      values = new Value[</a:t>
            </a:r>
            <a:r>
              <a:rPr lang="en-US" altLang="zh-CN" sz="787" dirty="0" err="1"/>
              <a:t>max_size</a:t>
            </a:r>
            <a:r>
              <a:rPr lang="en-US" altLang="zh-CN" sz="787" dirty="0"/>
              <a:t>];</a:t>
            </a:r>
          </a:p>
          <a:p>
            <a:r>
              <a:rPr lang="en-US" altLang="zh-CN" sz="787" dirty="0"/>
              <a:t>   }</a:t>
            </a:r>
          </a:p>
          <a:p>
            <a:r>
              <a:rPr lang="en-US" altLang="zh-CN" sz="787" dirty="0"/>
              <a:t>   void add(Key </a:t>
            </a:r>
            <a:r>
              <a:rPr lang="en-US" altLang="zh-CN" sz="787" dirty="0" err="1"/>
              <a:t>key</a:t>
            </a:r>
            <a:r>
              <a:rPr lang="en-US" altLang="zh-CN" sz="787" dirty="0"/>
              <a:t>, Value value) {</a:t>
            </a:r>
          </a:p>
          <a:p>
            <a:r>
              <a:rPr lang="en-US" altLang="zh-CN" sz="787" dirty="0"/>
              <a:t>      Key* </a:t>
            </a:r>
            <a:r>
              <a:rPr lang="en-US" altLang="zh-CN" sz="787" dirty="0" err="1"/>
              <a:t>tmpKey</a:t>
            </a:r>
            <a:r>
              <a:rPr lang="en-US" altLang="zh-CN" sz="787" dirty="0"/>
              <a:t>;</a:t>
            </a:r>
          </a:p>
          <a:p>
            <a:r>
              <a:rPr lang="en-US" altLang="zh-CN" sz="787" dirty="0"/>
              <a:t>      Value* </a:t>
            </a:r>
            <a:r>
              <a:rPr lang="en-US" altLang="zh-CN" sz="787" dirty="0" err="1"/>
              <a:t>tmpVal</a:t>
            </a:r>
            <a:r>
              <a:rPr lang="en-US" altLang="zh-CN" sz="787" dirty="0"/>
              <a:t>;</a:t>
            </a:r>
          </a:p>
          <a:p>
            <a:r>
              <a:rPr lang="en-US" altLang="zh-CN" sz="787" dirty="0"/>
              <a:t>      if (size + 1 &gt;= </a:t>
            </a:r>
            <a:r>
              <a:rPr lang="en-US" altLang="zh-CN" sz="787" dirty="0" err="1"/>
              <a:t>max_size</a:t>
            </a:r>
            <a:r>
              <a:rPr lang="en-US" altLang="zh-CN" sz="787" dirty="0"/>
              <a:t>) {</a:t>
            </a:r>
          </a:p>
          <a:p>
            <a:r>
              <a:rPr lang="en-US" altLang="zh-CN" sz="787" dirty="0"/>
              <a:t>         </a:t>
            </a:r>
            <a:r>
              <a:rPr lang="en-US" altLang="zh-CN" sz="787" dirty="0" err="1"/>
              <a:t>max_size</a:t>
            </a:r>
            <a:r>
              <a:rPr lang="en-US" altLang="zh-CN" sz="787" dirty="0"/>
              <a:t> *= 2;</a:t>
            </a:r>
          </a:p>
          <a:p>
            <a:r>
              <a:rPr lang="en-US" altLang="zh-CN" sz="787" dirty="0"/>
              <a:t>         </a:t>
            </a:r>
            <a:r>
              <a:rPr lang="en-US" altLang="zh-CN" sz="787" dirty="0" err="1"/>
              <a:t>tmpKey</a:t>
            </a:r>
            <a:r>
              <a:rPr lang="en-US" altLang="zh-CN" sz="787" dirty="0"/>
              <a:t> = new Key [</a:t>
            </a:r>
            <a:r>
              <a:rPr lang="en-US" altLang="zh-CN" sz="787" dirty="0" err="1"/>
              <a:t>max_size</a:t>
            </a:r>
            <a:r>
              <a:rPr lang="en-US" altLang="zh-CN" sz="787" dirty="0"/>
              <a:t>];</a:t>
            </a:r>
          </a:p>
          <a:p>
            <a:r>
              <a:rPr lang="en-US" altLang="zh-CN" sz="787" dirty="0"/>
              <a:t>         </a:t>
            </a:r>
            <a:r>
              <a:rPr lang="en-US" altLang="zh-CN" sz="787" dirty="0" err="1"/>
              <a:t>tmpVal</a:t>
            </a:r>
            <a:r>
              <a:rPr lang="en-US" altLang="zh-CN" sz="787" dirty="0"/>
              <a:t> = new Value [</a:t>
            </a:r>
            <a:r>
              <a:rPr lang="en-US" altLang="zh-CN" sz="787" dirty="0" err="1"/>
              <a:t>max_size</a:t>
            </a:r>
            <a:r>
              <a:rPr lang="en-US" altLang="zh-CN" sz="787" dirty="0"/>
              <a:t>];</a:t>
            </a:r>
          </a:p>
          <a:p>
            <a:r>
              <a:rPr lang="en-US" altLang="zh-CN" sz="787" dirty="0"/>
              <a:t>         for (int </a:t>
            </a:r>
            <a:r>
              <a:rPr lang="en-US" altLang="zh-CN" sz="787" dirty="0" err="1"/>
              <a:t>i</a:t>
            </a:r>
            <a:r>
              <a:rPr lang="en-US" altLang="zh-CN" sz="787" dirty="0"/>
              <a:t> = 0; </a:t>
            </a:r>
            <a:r>
              <a:rPr lang="en-US" altLang="zh-CN" sz="787" dirty="0" err="1"/>
              <a:t>i</a:t>
            </a:r>
            <a:r>
              <a:rPr lang="en-US" altLang="zh-CN" sz="787" dirty="0"/>
              <a:t> &lt; size; </a:t>
            </a:r>
            <a:r>
              <a:rPr lang="en-US" altLang="zh-CN" sz="787" dirty="0" err="1"/>
              <a:t>i</a:t>
            </a:r>
            <a:r>
              <a:rPr lang="en-US" altLang="zh-CN" sz="787" dirty="0"/>
              <a:t>++) {</a:t>
            </a:r>
          </a:p>
          <a:p>
            <a:r>
              <a:rPr lang="en-US" altLang="zh-CN" sz="787" dirty="0"/>
              <a:t>            </a:t>
            </a:r>
            <a:r>
              <a:rPr lang="en-US" altLang="zh-CN" sz="787" dirty="0" err="1"/>
              <a:t>tmpKey</a:t>
            </a:r>
            <a:r>
              <a:rPr lang="en-US" altLang="zh-CN" sz="787" dirty="0"/>
              <a:t>[</a:t>
            </a:r>
            <a:r>
              <a:rPr lang="en-US" altLang="zh-CN" sz="787" dirty="0" err="1"/>
              <a:t>i</a:t>
            </a:r>
            <a:r>
              <a:rPr lang="en-US" altLang="zh-CN" sz="787" dirty="0"/>
              <a:t>] = keys[</a:t>
            </a:r>
            <a:r>
              <a:rPr lang="en-US" altLang="zh-CN" sz="787" dirty="0" err="1"/>
              <a:t>i</a:t>
            </a:r>
            <a:r>
              <a:rPr lang="en-US" altLang="zh-CN" sz="787" dirty="0"/>
              <a:t>];</a:t>
            </a:r>
          </a:p>
          <a:p>
            <a:r>
              <a:rPr lang="en-US" altLang="zh-CN" sz="787" dirty="0"/>
              <a:t>            </a:t>
            </a:r>
            <a:r>
              <a:rPr lang="en-US" altLang="zh-CN" sz="787" dirty="0" err="1"/>
              <a:t>tmpVal</a:t>
            </a:r>
            <a:r>
              <a:rPr lang="en-US" altLang="zh-CN" sz="787" dirty="0"/>
              <a:t>[</a:t>
            </a:r>
            <a:r>
              <a:rPr lang="en-US" altLang="zh-CN" sz="787" dirty="0" err="1"/>
              <a:t>i</a:t>
            </a:r>
            <a:r>
              <a:rPr lang="en-US" altLang="zh-CN" sz="787" dirty="0"/>
              <a:t>] = values[</a:t>
            </a:r>
            <a:r>
              <a:rPr lang="en-US" altLang="zh-CN" sz="787" dirty="0" err="1"/>
              <a:t>i</a:t>
            </a:r>
            <a:r>
              <a:rPr lang="en-US" altLang="zh-CN" sz="787" dirty="0"/>
              <a:t>];</a:t>
            </a:r>
          </a:p>
          <a:p>
            <a:r>
              <a:rPr lang="en-US" altLang="zh-CN" sz="787" dirty="0"/>
              <a:t>         }</a:t>
            </a:r>
          </a:p>
          <a:p>
            <a:r>
              <a:rPr lang="en-US" altLang="zh-CN" sz="787" dirty="0"/>
              <a:t>         </a:t>
            </a:r>
            <a:r>
              <a:rPr lang="en-US" altLang="zh-CN" sz="787" dirty="0" err="1"/>
              <a:t>tmpKey</a:t>
            </a:r>
            <a:r>
              <a:rPr lang="en-US" altLang="zh-CN" sz="787" dirty="0"/>
              <a:t>[size] = key;</a:t>
            </a:r>
          </a:p>
          <a:p>
            <a:r>
              <a:rPr lang="en-US" altLang="zh-CN" sz="787" dirty="0"/>
              <a:t>         </a:t>
            </a:r>
            <a:r>
              <a:rPr lang="en-US" altLang="zh-CN" sz="787" dirty="0" err="1"/>
              <a:t>tmpVal</a:t>
            </a:r>
            <a:r>
              <a:rPr lang="en-US" altLang="zh-CN" sz="787" dirty="0"/>
              <a:t>[size] = value;</a:t>
            </a:r>
          </a:p>
          <a:p>
            <a:r>
              <a:rPr lang="en-US" altLang="zh-CN" sz="787" dirty="0"/>
              <a:t>         delete[] keys;</a:t>
            </a:r>
          </a:p>
          <a:p>
            <a:r>
              <a:rPr lang="en-US" altLang="zh-CN" sz="787" dirty="0"/>
              <a:t>         delete[] values;</a:t>
            </a:r>
          </a:p>
          <a:p>
            <a:r>
              <a:rPr lang="en-US" altLang="zh-CN" sz="787" dirty="0"/>
              <a:t>         keys = </a:t>
            </a:r>
            <a:r>
              <a:rPr lang="en-US" altLang="zh-CN" sz="787" dirty="0" err="1"/>
              <a:t>tmpKey</a:t>
            </a:r>
            <a:r>
              <a:rPr lang="en-US" altLang="zh-CN" sz="787" dirty="0"/>
              <a:t>;</a:t>
            </a:r>
          </a:p>
          <a:p>
            <a:r>
              <a:rPr lang="en-US" altLang="zh-CN" sz="787" dirty="0"/>
              <a:t>         values = </a:t>
            </a:r>
            <a:r>
              <a:rPr lang="en-US" altLang="zh-CN" sz="787" dirty="0" err="1"/>
              <a:t>tmpVal</a:t>
            </a:r>
            <a:r>
              <a:rPr lang="en-US" altLang="zh-CN" sz="787" dirty="0"/>
              <a:t>;</a:t>
            </a:r>
          </a:p>
          <a:p>
            <a:r>
              <a:rPr lang="en-US" altLang="zh-CN" sz="787" dirty="0"/>
              <a:t>      }</a:t>
            </a:r>
          </a:p>
          <a:p>
            <a:r>
              <a:rPr lang="en-US" altLang="zh-CN" sz="787" dirty="0"/>
              <a:t>      else {</a:t>
            </a:r>
          </a:p>
          <a:p>
            <a:r>
              <a:rPr lang="en-US" altLang="zh-CN" sz="787" dirty="0"/>
              <a:t>         keys[size] = key;</a:t>
            </a:r>
          </a:p>
          <a:p>
            <a:r>
              <a:rPr lang="en-US" altLang="zh-CN" sz="787" dirty="0"/>
              <a:t>         values[size] = value;</a:t>
            </a:r>
          </a:p>
          <a:p>
            <a:r>
              <a:rPr lang="en-US" altLang="zh-CN" sz="787" dirty="0"/>
              <a:t>      }</a:t>
            </a:r>
          </a:p>
          <a:p>
            <a:r>
              <a:rPr lang="en-US" altLang="zh-CN" sz="787" dirty="0"/>
              <a:t>      size++;</a:t>
            </a:r>
          </a:p>
          <a:p>
            <a:r>
              <a:rPr lang="en-US" altLang="zh-CN" sz="787" dirty="0"/>
              <a:t>   }</a:t>
            </a:r>
          </a:p>
          <a:p>
            <a:br>
              <a:rPr lang="en-US" altLang="zh-CN" sz="787" dirty="0"/>
            </a:br>
            <a:r>
              <a:rPr lang="en-US" altLang="zh-CN" sz="787" dirty="0"/>
              <a:t>   void print() {</a:t>
            </a:r>
          </a:p>
          <a:p>
            <a:r>
              <a:rPr lang="en-US" altLang="zh-CN" sz="787" dirty="0"/>
              <a:t>      for (int </a:t>
            </a:r>
            <a:r>
              <a:rPr lang="en-US" altLang="zh-CN" sz="787" dirty="0" err="1"/>
              <a:t>i</a:t>
            </a:r>
            <a:r>
              <a:rPr lang="en-US" altLang="zh-CN" sz="787" dirty="0"/>
              <a:t> = 0; </a:t>
            </a:r>
            <a:r>
              <a:rPr lang="en-US" altLang="zh-CN" sz="787" dirty="0" err="1"/>
              <a:t>i</a:t>
            </a:r>
            <a:r>
              <a:rPr lang="en-US" altLang="zh-CN" sz="787" dirty="0"/>
              <a:t> &lt; size; </a:t>
            </a:r>
            <a:r>
              <a:rPr lang="en-US" altLang="zh-CN" sz="787" dirty="0" err="1"/>
              <a:t>i</a:t>
            </a:r>
            <a:r>
              <a:rPr lang="en-US" altLang="zh-CN" sz="787" dirty="0"/>
              <a:t>++)</a:t>
            </a:r>
          </a:p>
          <a:p>
            <a:r>
              <a:rPr lang="en-US" altLang="zh-CN" sz="787" dirty="0"/>
              <a:t>         </a:t>
            </a:r>
            <a:r>
              <a:rPr lang="en-US" altLang="zh-CN" sz="787" dirty="0" err="1"/>
              <a:t>cout</a:t>
            </a:r>
            <a:r>
              <a:rPr lang="en-US" altLang="zh-CN" sz="787" dirty="0"/>
              <a:t> &lt;&lt; "{" &lt;&lt; keys[</a:t>
            </a:r>
            <a:r>
              <a:rPr lang="en-US" altLang="zh-CN" sz="787" dirty="0" err="1"/>
              <a:t>i</a:t>
            </a:r>
            <a:r>
              <a:rPr lang="en-US" altLang="zh-CN" sz="787" dirty="0"/>
              <a:t>] &lt;&lt; ", " &lt;&lt; values[</a:t>
            </a:r>
            <a:r>
              <a:rPr lang="en-US" altLang="zh-CN" sz="787" dirty="0" err="1"/>
              <a:t>i</a:t>
            </a:r>
            <a:r>
              <a:rPr lang="en-US" altLang="zh-CN" sz="787" dirty="0"/>
              <a:t>] &lt;&lt; "}" &lt;&lt; </a:t>
            </a:r>
            <a:r>
              <a:rPr lang="en-US" altLang="zh-CN" sz="787" dirty="0" err="1"/>
              <a:t>endl</a:t>
            </a:r>
            <a:r>
              <a:rPr lang="en-US" altLang="zh-CN" sz="787" dirty="0"/>
              <a:t>;</a:t>
            </a:r>
          </a:p>
          <a:p>
            <a:r>
              <a:rPr lang="en-US" altLang="zh-CN" sz="787" dirty="0"/>
              <a:t>   }</a:t>
            </a:r>
          </a:p>
          <a:p>
            <a:endParaRPr lang="en-US" altLang="zh-CN" sz="787" dirty="0"/>
          </a:p>
          <a:p>
            <a:r>
              <a:rPr lang="en-US" altLang="zh-CN" sz="787" dirty="0">
                <a:latin typeface="Consolas" panose="020B0609020204030204" pitchFamily="49" charset="0"/>
              </a:rPr>
              <a:t>~</a:t>
            </a:r>
            <a:r>
              <a:rPr lang="en-US" altLang="zh-CN" sz="787" dirty="0"/>
              <a:t>Dictionary()</a:t>
            </a:r>
          </a:p>
          <a:p>
            <a:r>
              <a:rPr lang="en-US" altLang="zh-CN" sz="787" dirty="0"/>
              <a:t>   {</a:t>
            </a:r>
          </a:p>
          <a:p>
            <a:r>
              <a:rPr lang="en-US" altLang="zh-CN" sz="787" dirty="0"/>
              <a:t>        delete[] keys;</a:t>
            </a:r>
          </a:p>
          <a:p>
            <a:r>
              <a:rPr lang="en-US" altLang="zh-CN" sz="787" dirty="0"/>
              <a:t>        delete[] values;</a:t>
            </a:r>
          </a:p>
          <a:p>
            <a:r>
              <a:rPr lang="en-US" altLang="zh-CN" sz="787" dirty="0"/>
              <a:t>   }</a:t>
            </a:r>
          </a:p>
          <a:p>
            <a:endParaRPr lang="en-US" altLang="zh-CN" sz="787" dirty="0"/>
          </a:p>
          <a:p>
            <a:r>
              <a:rPr lang="en-US" altLang="zh-CN" sz="787" dirty="0"/>
              <a:t>};</a:t>
            </a:r>
          </a:p>
        </p:txBody>
      </p:sp>
      <p:sp>
        <p:nvSpPr>
          <p:cNvPr id="7" name="文本框 6">
            <a:extLst>
              <a:ext uri="{FF2B5EF4-FFF2-40B4-BE49-F238E27FC236}">
                <a16:creationId xmlns:a16="http://schemas.microsoft.com/office/drawing/2014/main" id="{2478E441-0EAE-ED88-B058-75C0769C400B}"/>
              </a:ext>
            </a:extLst>
          </p:cNvPr>
          <p:cNvSpPr txBox="1"/>
          <p:nvPr/>
        </p:nvSpPr>
        <p:spPr>
          <a:xfrm>
            <a:off x="7499632" y="275450"/>
            <a:ext cx="3455890" cy="3470822"/>
          </a:xfrm>
          <a:prstGeom prst="rect">
            <a:avLst/>
          </a:prstGeom>
          <a:solidFill>
            <a:schemeClr val="bg2"/>
          </a:solidFill>
          <a:ln>
            <a:solidFill>
              <a:schemeClr val="tx1"/>
            </a:solidFill>
          </a:ln>
        </p:spPr>
        <p:txBody>
          <a:bodyPr wrap="square">
            <a:spAutoFit/>
          </a:bodyPr>
          <a:lstStyle/>
          <a:p>
            <a:r>
              <a:rPr lang="en-US" altLang="zh-CN" sz="998" dirty="0"/>
              <a:t>int main() </a:t>
            </a:r>
          </a:p>
          <a:p>
            <a:r>
              <a:rPr lang="en-US" altLang="zh-CN" sz="998" dirty="0"/>
              <a:t>{</a:t>
            </a:r>
          </a:p>
          <a:p>
            <a:r>
              <a:rPr lang="en-US" altLang="zh-CN" sz="998" dirty="0"/>
              <a:t>    Dictionary&lt;const char*, const char*&gt; </a:t>
            </a:r>
            <a:r>
              <a:rPr lang="en-US" altLang="zh-CN" sz="998" dirty="0" err="1"/>
              <a:t>dict</a:t>
            </a:r>
            <a:r>
              <a:rPr lang="en-US" altLang="zh-CN" sz="998" dirty="0"/>
              <a:t>(10);</a:t>
            </a:r>
          </a:p>
          <a:p>
            <a:r>
              <a:rPr lang="en-US" altLang="zh-CN" sz="998" dirty="0"/>
              <a:t>    </a:t>
            </a:r>
            <a:r>
              <a:rPr lang="en-US" altLang="zh-CN" sz="998" dirty="0" err="1"/>
              <a:t>dict.print</a:t>
            </a:r>
            <a:r>
              <a:rPr lang="en-US" altLang="zh-CN" sz="998" dirty="0"/>
              <a:t>();</a:t>
            </a:r>
          </a:p>
          <a:p>
            <a:r>
              <a:rPr lang="en-US" altLang="zh-CN" sz="998" dirty="0"/>
              <a:t>    </a:t>
            </a:r>
            <a:r>
              <a:rPr lang="en-US" altLang="zh-CN" sz="998" dirty="0" err="1"/>
              <a:t>dict.add</a:t>
            </a:r>
            <a:r>
              <a:rPr lang="en-US" altLang="zh-CN" sz="998" dirty="0"/>
              <a:t>("apple", "fruit");</a:t>
            </a:r>
          </a:p>
          <a:p>
            <a:r>
              <a:rPr lang="en-US" altLang="zh-CN" sz="998" dirty="0"/>
              <a:t>    </a:t>
            </a:r>
            <a:r>
              <a:rPr lang="en-US" altLang="zh-CN" sz="998" dirty="0" err="1"/>
              <a:t>dict.add</a:t>
            </a:r>
            <a:r>
              <a:rPr lang="en-US" altLang="zh-CN" sz="998" dirty="0"/>
              <a:t>("banana", "fruit");</a:t>
            </a:r>
          </a:p>
          <a:p>
            <a:r>
              <a:rPr lang="en-US" altLang="zh-CN" sz="998" dirty="0"/>
              <a:t>    </a:t>
            </a:r>
            <a:r>
              <a:rPr lang="en-US" altLang="zh-CN" sz="998" dirty="0" err="1"/>
              <a:t>dict.add</a:t>
            </a:r>
            <a:r>
              <a:rPr lang="en-US" altLang="zh-CN" sz="998" dirty="0"/>
              <a:t>("dog", "animal");</a:t>
            </a:r>
          </a:p>
          <a:p>
            <a:r>
              <a:rPr lang="en-US" altLang="zh-CN" sz="998" dirty="0"/>
              <a:t>    </a:t>
            </a:r>
            <a:r>
              <a:rPr lang="en-US" altLang="zh-CN" sz="998" dirty="0" err="1"/>
              <a:t>dict.print</a:t>
            </a:r>
            <a:r>
              <a:rPr lang="en-US" altLang="zh-CN" sz="998" dirty="0"/>
              <a:t>();</a:t>
            </a:r>
          </a:p>
          <a:p>
            <a:br>
              <a:rPr lang="en-US" altLang="zh-CN" sz="998" dirty="0"/>
            </a:br>
            <a:r>
              <a:rPr lang="en-US" altLang="zh-CN" sz="998" dirty="0"/>
              <a:t>    Dictionary&lt;int, const char*&gt; </a:t>
            </a:r>
            <a:r>
              <a:rPr lang="en-US" altLang="zh-CN" sz="998" dirty="0" err="1"/>
              <a:t>dict_specialized</a:t>
            </a:r>
            <a:r>
              <a:rPr lang="en-US" altLang="zh-CN" sz="998" dirty="0"/>
              <a:t>(10);</a:t>
            </a:r>
          </a:p>
          <a:p>
            <a:r>
              <a:rPr lang="en-US" altLang="zh-CN" sz="998" dirty="0"/>
              <a:t>    </a:t>
            </a:r>
            <a:r>
              <a:rPr lang="en-US" altLang="zh-CN" sz="998" dirty="0" err="1"/>
              <a:t>dict_specialized.print</a:t>
            </a:r>
            <a:r>
              <a:rPr lang="en-US" altLang="zh-CN" sz="998" dirty="0"/>
              <a:t>();</a:t>
            </a:r>
          </a:p>
          <a:p>
            <a:r>
              <a:rPr lang="en-US" altLang="zh-CN" sz="998" dirty="0"/>
              <a:t>    </a:t>
            </a:r>
            <a:r>
              <a:rPr lang="en-US" altLang="zh-CN" sz="998" dirty="0" err="1"/>
              <a:t>dict_specialized.add</a:t>
            </a:r>
            <a:r>
              <a:rPr lang="en-US" altLang="zh-CN" sz="998" dirty="0"/>
              <a:t>(100, "apple");</a:t>
            </a:r>
          </a:p>
          <a:p>
            <a:r>
              <a:rPr lang="en-US" altLang="zh-CN" sz="998" dirty="0"/>
              <a:t>    </a:t>
            </a:r>
            <a:r>
              <a:rPr lang="en-US" altLang="zh-CN" sz="998" dirty="0" err="1"/>
              <a:t>dict_specialized.add</a:t>
            </a:r>
            <a:r>
              <a:rPr lang="en-US" altLang="zh-CN" sz="998" dirty="0"/>
              <a:t>(101, "banana");</a:t>
            </a:r>
          </a:p>
          <a:p>
            <a:r>
              <a:rPr lang="en-US" altLang="zh-CN" sz="998" dirty="0"/>
              <a:t>    </a:t>
            </a:r>
            <a:r>
              <a:rPr lang="en-US" altLang="zh-CN" sz="998" dirty="0" err="1"/>
              <a:t>dict_specialized.add</a:t>
            </a:r>
            <a:r>
              <a:rPr lang="en-US" altLang="zh-CN" sz="998" dirty="0"/>
              <a:t>(103, "dog");</a:t>
            </a:r>
          </a:p>
          <a:p>
            <a:r>
              <a:rPr lang="en-US" altLang="zh-CN" sz="998" dirty="0"/>
              <a:t>    </a:t>
            </a:r>
            <a:r>
              <a:rPr lang="en-US" altLang="zh-CN" sz="998" dirty="0" err="1"/>
              <a:t>dict_specialized.add</a:t>
            </a:r>
            <a:r>
              <a:rPr lang="en-US" altLang="zh-CN" sz="998" dirty="0"/>
              <a:t>(89, "cat");</a:t>
            </a:r>
          </a:p>
          <a:p>
            <a:r>
              <a:rPr lang="en-US" altLang="zh-CN" sz="998" dirty="0"/>
              <a:t>    </a:t>
            </a:r>
            <a:r>
              <a:rPr lang="en-US" altLang="zh-CN" sz="998" dirty="0" err="1"/>
              <a:t>dict_specialized.print</a:t>
            </a:r>
            <a:r>
              <a:rPr lang="en-US" altLang="zh-CN" sz="998" dirty="0"/>
              <a:t>();</a:t>
            </a:r>
          </a:p>
          <a:p>
            <a:r>
              <a:rPr lang="en-US" altLang="zh-CN" sz="998" dirty="0"/>
              <a:t>    </a:t>
            </a:r>
            <a:r>
              <a:rPr lang="en-US" altLang="zh-CN" sz="998" dirty="0" err="1"/>
              <a:t>dict_specialized.sort</a:t>
            </a:r>
            <a:r>
              <a:rPr lang="en-US" altLang="zh-CN" sz="998" dirty="0"/>
              <a:t>();</a:t>
            </a:r>
          </a:p>
          <a:p>
            <a:r>
              <a:rPr lang="en-US" altLang="zh-CN" sz="998" dirty="0"/>
              <a:t>    </a:t>
            </a:r>
            <a:r>
              <a:rPr lang="en-US" altLang="zh-CN" sz="998" dirty="0" err="1"/>
              <a:t>cout</a:t>
            </a:r>
            <a:r>
              <a:rPr lang="en-US" altLang="zh-CN" sz="998" dirty="0"/>
              <a:t> &lt;&lt; </a:t>
            </a:r>
            <a:r>
              <a:rPr lang="en-US" altLang="zh-CN" sz="998" dirty="0" err="1"/>
              <a:t>endl</a:t>
            </a:r>
            <a:r>
              <a:rPr lang="en-US" altLang="zh-CN" sz="998" dirty="0"/>
              <a:t> &lt;&lt; "Sorted list:" &lt;&lt; </a:t>
            </a:r>
            <a:r>
              <a:rPr lang="en-US" altLang="zh-CN" sz="998" dirty="0" err="1"/>
              <a:t>endl</a:t>
            </a:r>
            <a:r>
              <a:rPr lang="en-US" altLang="zh-CN" sz="998" dirty="0"/>
              <a:t>;</a:t>
            </a:r>
          </a:p>
          <a:p>
            <a:r>
              <a:rPr lang="en-US" altLang="zh-CN" sz="998" dirty="0"/>
              <a:t>    </a:t>
            </a:r>
            <a:r>
              <a:rPr lang="en-US" altLang="zh-CN" sz="998" dirty="0" err="1"/>
              <a:t>dict_specialized.print</a:t>
            </a:r>
            <a:r>
              <a:rPr lang="en-US" altLang="zh-CN" sz="998" dirty="0"/>
              <a:t>();</a:t>
            </a:r>
          </a:p>
          <a:p>
            <a:br>
              <a:rPr lang="en-US" altLang="zh-CN" sz="998" dirty="0"/>
            </a:br>
            <a:r>
              <a:rPr lang="en-US" altLang="zh-CN" sz="998" dirty="0"/>
              <a:t>   return 0;</a:t>
            </a:r>
          </a:p>
          <a:p>
            <a:r>
              <a:rPr lang="en-US" altLang="zh-CN" sz="998" dirty="0"/>
              <a:t>}</a:t>
            </a:r>
          </a:p>
        </p:txBody>
      </p:sp>
      <p:sp>
        <p:nvSpPr>
          <p:cNvPr id="10" name="文本框 9">
            <a:extLst>
              <a:ext uri="{FF2B5EF4-FFF2-40B4-BE49-F238E27FC236}">
                <a16:creationId xmlns:a16="http://schemas.microsoft.com/office/drawing/2014/main" id="{5A686210-810F-2E8C-EF21-FA4E1A6A9917}"/>
              </a:ext>
            </a:extLst>
          </p:cNvPr>
          <p:cNvSpPr txBox="1"/>
          <p:nvPr/>
        </p:nvSpPr>
        <p:spPr>
          <a:xfrm>
            <a:off x="7892624" y="5207272"/>
            <a:ext cx="1106393" cy="440570"/>
          </a:xfrm>
          <a:prstGeom prst="rect">
            <a:avLst/>
          </a:prstGeom>
          <a:noFill/>
        </p:spPr>
        <p:txBody>
          <a:bodyPr wrap="none" rtlCol="0">
            <a:spAutoFit/>
          </a:bodyPr>
          <a:lstStyle/>
          <a:p>
            <a:r>
              <a:rPr lang="en-US" altLang="zh-CN" sz="2263" dirty="0"/>
              <a:t>Output:</a:t>
            </a:r>
            <a:endParaRPr lang="zh-CN" altLang="en-US" sz="2263" dirty="0"/>
          </a:p>
        </p:txBody>
      </p:sp>
      <p:pic>
        <p:nvPicPr>
          <p:cNvPr id="4" name="图片 3">
            <a:extLst>
              <a:ext uri="{FF2B5EF4-FFF2-40B4-BE49-F238E27FC236}">
                <a16:creationId xmlns:a16="http://schemas.microsoft.com/office/drawing/2014/main" id="{030DA07C-2CA4-0BFA-17F6-C855C49B6033}"/>
              </a:ext>
            </a:extLst>
          </p:cNvPr>
          <p:cNvPicPr>
            <a:picLocks noChangeAspect="1"/>
          </p:cNvPicPr>
          <p:nvPr/>
        </p:nvPicPr>
        <p:blipFill>
          <a:blip r:embed="rId2"/>
          <a:stretch>
            <a:fillRect/>
          </a:stretch>
        </p:blipFill>
        <p:spPr>
          <a:xfrm>
            <a:off x="9428942" y="4309037"/>
            <a:ext cx="1279392" cy="2273513"/>
          </a:xfrm>
          <a:prstGeom prst="rect">
            <a:avLst/>
          </a:prstGeom>
        </p:spPr>
      </p:pic>
    </p:spTree>
    <p:extLst>
      <p:ext uri="{BB962C8B-B14F-4D97-AF65-F5344CB8AC3E}">
        <p14:creationId xmlns:p14="http://schemas.microsoft.com/office/powerpoint/2010/main" val="331981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86098" y="280412"/>
            <a:ext cx="7748345" cy="953047"/>
          </a:xfrm>
        </p:spPr>
        <p:txBody>
          <a:bodyPr>
            <a:noAutofit/>
          </a:bodyPr>
          <a:lstStyle/>
          <a:p>
            <a:r>
              <a:rPr lang="en-US" altLang="zh-CN" sz="4000" dirty="0"/>
              <a:t>  Class Containment(Composition)</a:t>
            </a:r>
          </a:p>
        </p:txBody>
      </p:sp>
      <p:sp>
        <p:nvSpPr>
          <p:cNvPr id="4" name="Content Placeholder 2"/>
          <p:cNvSpPr>
            <a:spLocks noGrp="1"/>
          </p:cNvSpPr>
          <p:nvPr>
            <p:ph idx="1"/>
          </p:nvPr>
        </p:nvSpPr>
        <p:spPr>
          <a:xfrm>
            <a:off x="475746" y="1403094"/>
            <a:ext cx="11223851" cy="1895202"/>
          </a:xfrm>
        </p:spPr>
        <p:txBody>
          <a:bodyPr/>
          <a:lstStyle/>
          <a:p>
            <a:pPr marL="129032" lvl="1" indent="0">
              <a:spcBef>
                <a:spcPts val="1413"/>
              </a:spcBef>
              <a:buSzPct val="68000"/>
              <a:buNone/>
            </a:pPr>
            <a:r>
              <a:rPr lang="en-US" sz="2541" dirty="0"/>
              <a:t> Using class members that are themselves objects of another class is referred to as </a:t>
            </a:r>
            <a:r>
              <a:rPr lang="en-US" sz="2541" b="1" i="1" dirty="0"/>
              <a:t>containment</a:t>
            </a:r>
            <a:r>
              <a:rPr lang="en-US" sz="2541" dirty="0"/>
              <a:t> or </a:t>
            </a:r>
            <a:r>
              <a:rPr lang="en-US" sz="2541" b="1" i="1" dirty="0"/>
              <a:t>composition</a:t>
            </a:r>
            <a:r>
              <a:rPr lang="en-US" sz="2541" dirty="0"/>
              <a:t> or </a:t>
            </a:r>
            <a:r>
              <a:rPr lang="en-US" sz="2541" b="1" i="1" dirty="0"/>
              <a:t>layering</a:t>
            </a:r>
            <a:r>
              <a:rPr lang="en-US" sz="2541" dirty="0"/>
              <a:t>.</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bwMode="auto">
          <a:xfrm>
            <a:off x="475745" y="2612103"/>
            <a:ext cx="11223851" cy="1895202"/>
          </a:xfrm>
          <a:prstGeom prst="rect">
            <a:avLst/>
          </a:prstGeom>
          <a:noFill/>
          <a:ln w="9525">
            <a:noFill/>
            <a:miter lim="800000"/>
            <a:headEnd/>
            <a:tailEnd/>
          </a:ln>
        </p:spPr>
        <p:txBody>
          <a:bodyPr vert="horz" wrap="square" lIns="107710" tIns="53855" rIns="107710" bIns="53855"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129032" lvl="1" indent="0">
              <a:spcBef>
                <a:spcPts val="1413"/>
              </a:spcBef>
              <a:buClr>
                <a:srgbClr val="2DA2BF"/>
              </a:buClr>
              <a:buSzPct val="68000"/>
              <a:buNone/>
            </a:pPr>
            <a:r>
              <a:rPr lang="en-US" sz="2541" b="1" dirty="0">
                <a:solidFill>
                  <a:prstClr val="black"/>
                </a:solidFill>
              </a:rPr>
              <a:t>Containment</a:t>
            </a:r>
            <a:r>
              <a:rPr lang="en-US" sz="2541" dirty="0">
                <a:solidFill>
                  <a:prstClr val="black"/>
                </a:solidFill>
              </a:rPr>
              <a:t> is typically used to implement </a:t>
            </a:r>
            <a:r>
              <a:rPr lang="en-US" sz="2541" b="1" i="1" dirty="0">
                <a:solidFill>
                  <a:srgbClr val="00B0F0"/>
                </a:solidFill>
              </a:rPr>
              <a:t>has-a</a:t>
            </a:r>
            <a:r>
              <a:rPr lang="en-US" sz="2541" dirty="0">
                <a:solidFill>
                  <a:prstClr val="black"/>
                </a:solidFill>
              </a:rPr>
              <a:t> relationship, that is, relationship for which the new class has an object of another class.</a:t>
            </a:r>
            <a:endParaRPr lang="zh-CN" altLang="zh-CN" sz="2541" dirty="0">
              <a:solidFill>
                <a:prstClr val="black"/>
              </a:solidFill>
            </a:endParaRPr>
          </a:p>
          <a:p>
            <a:pPr marL="129032" lvl="1" indent="0">
              <a:spcBef>
                <a:spcPts val="1413"/>
              </a:spcBef>
              <a:buClr>
                <a:srgbClr val="2DA2BF"/>
              </a:buClr>
              <a:buSzPct val="68000"/>
              <a:buNone/>
            </a:pPr>
            <a:endParaRPr lang="en-US" sz="2541" dirty="0">
              <a:solidFill>
                <a:prstClr val="black"/>
              </a:solidFill>
            </a:endParaRPr>
          </a:p>
          <a:p>
            <a:pPr marL="129032" lvl="1" indent="0">
              <a:spcBef>
                <a:spcPts val="1413"/>
              </a:spcBef>
              <a:buClr>
                <a:srgbClr val="2DA2BF"/>
              </a:buClr>
              <a:buSzPct val="68000"/>
              <a:buNone/>
            </a:pPr>
            <a:r>
              <a:rPr lang="en-US" sz="2541" dirty="0">
                <a:solidFill>
                  <a:prstClr val="black"/>
                </a:solidFill>
              </a:rPr>
              <a:t>  </a:t>
            </a:r>
          </a:p>
        </p:txBody>
      </p:sp>
    </p:spTree>
    <p:extLst>
      <p:ext uri="{BB962C8B-B14F-4D97-AF65-F5344CB8AC3E}">
        <p14:creationId xmlns:p14="http://schemas.microsoft.com/office/powerpoint/2010/main" val="2482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83D56B7-EF6B-C18A-165E-B2F697A5F7EC}"/>
              </a:ext>
            </a:extLst>
          </p:cNvPr>
          <p:cNvGrpSpPr/>
          <p:nvPr/>
        </p:nvGrpSpPr>
        <p:grpSpPr>
          <a:xfrm>
            <a:off x="555469" y="178810"/>
            <a:ext cx="6783343" cy="5929295"/>
            <a:chOff x="501650" y="197283"/>
            <a:chExt cx="6783343" cy="5929295"/>
          </a:xfrm>
        </p:grpSpPr>
        <p:pic>
          <p:nvPicPr>
            <p:cNvPr id="5" name="图片 4">
              <a:extLst>
                <a:ext uri="{FF2B5EF4-FFF2-40B4-BE49-F238E27FC236}">
                  <a16:creationId xmlns:a16="http://schemas.microsoft.com/office/drawing/2014/main" id="{EE94834B-5A6E-6339-089F-B86400E5C7B2}"/>
                </a:ext>
              </a:extLst>
            </p:cNvPr>
            <p:cNvPicPr>
              <a:picLocks noChangeAspect="1"/>
            </p:cNvPicPr>
            <p:nvPr/>
          </p:nvPicPr>
          <p:blipFill>
            <a:blip r:embed="rId2"/>
            <a:stretch>
              <a:fillRect/>
            </a:stretch>
          </p:blipFill>
          <p:spPr>
            <a:xfrm>
              <a:off x="501650" y="197283"/>
              <a:ext cx="5881273" cy="3081626"/>
            </a:xfrm>
            <a:prstGeom prst="rect">
              <a:avLst/>
            </a:prstGeom>
          </p:spPr>
        </p:pic>
        <p:pic>
          <p:nvPicPr>
            <p:cNvPr id="7" name="图片 6">
              <a:extLst>
                <a:ext uri="{FF2B5EF4-FFF2-40B4-BE49-F238E27FC236}">
                  <a16:creationId xmlns:a16="http://schemas.microsoft.com/office/drawing/2014/main" id="{6F76620E-8DF2-AF9E-D0EB-E86FBDB4DB79}"/>
                </a:ext>
              </a:extLst>
            </p:cNvPr>
            <p:cNvPicPr>
              <a:picLocks noChangeAspect="1"/>
            </p:cNvPicPr>
            <p:nvPr/>
          </p:nvPicPr>
          <p:blipFill>
            <a:blip r:embed="rId3"/>
            <a:stretch>
              <a:fillRect/>
            </a:stretch>
          </p:blipFill>
          <p:spPr>
            <a:xfrm>
              <a:off x="520122" y="3325961"/>
              <a:ext cx="6764871" cy="2800617"/>
            </a:xfrm>
            <a:prstGeom prst="rect">
              <a:avLst/>
            </a:prstGeom>
          </p:spPr>
        </p:pic>
      </p:grpSp>
      <p:grpSp>
        <p:nvGrpSpPr>
          <p:cNvPr id="11" name="组合 10">
            <a:extLst>
              <a:ext uri="{FF2B5EF4-FFF2-40B4-BE49-F238E27FC236}">
                <a16:creationId xmlns:a16="http://schemas.microsoft.com/office/drawing/2014/main" id="{AF6373DE-5DAE-2712-434D-8935D6D00006}"/>
              </a:ext>
            </a:extLst>
          </p:cNvPr>
          <p:cNvGrpSpPr/>
          <p:nvPr/>
        </p:nvGrpSpPr>
        <p:grpSpPr>
          <a:xfrm>
            <a:off x="770013" y="3184811"/>
            <a:ext cx="4631529" cy="924758"/>
            <a:chOff x="340916" y="1261784"/>
            <a:chExt cx="5103262" cy="1018951"/>
          </a:xfrm>
        </p:grpSpPr>
        <p:sp>
          <p:nvSpPr>
            <p:cNvPr id="12" name="矩形 11">
              <a:extLst>
                <a:ext uri="{FF2B5EF4-FFF2-40B4-BE49-F238E27FC236}">
                  <a16:creationId xmlns:a16="http://schemas.microsoft.com/office/drawing/2014/main" id="{FD910B39-D16E-C1BE-A968-4182B898FA64}"/>
                </a:ext>
              </a:extLst>
            </p:cNvPr>
            <p:cNvSpPr/>
            <p:nvPr/>
          </p:nvSpPr>
          <p:spPr>
            <a:xfrm>
              <a:off x="340916" y="2029654"/>
              <a:ext cx="1136091" cy="25108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13" name="组合 12">
              <a:extLst>
                <a:ext uri="{FF2B5EF4-FFF2-40B4-BE49-F238E27FC236}">
                  <a16:creationId xmlns:a16="http://schemas.microsoft.com/office/drawing/2014/main" id="{47CA352E-2DE5-8AC0-1B29-3CC699291FE2}"/>
                </a:ext>
              </a:extLst>
            </p:cNvPr>
            <p:cNvGrpSpPr/>
            <p:nvPr/>
          </p:nvGrpSpPr>
          <p:grpSpPr>
            <a:xfrm>
              <a:off x="1116027" y="1261784"/>
              <a:ext cx="4328151" cy="778301"/>
              <a:chOff x="1116027" y="1261784"/>
              <a:chExt cx="4328151" cy="778301"/>
            </a:xfrm>
          </p:grpSpPr>
          <p:cxnSp>
            <p:nvCxnSpPr>
              <p:cNvPr id="14" name="直接箭头连接符 13">
                <a:extLst>
                  <a:ext uri="{FF2B5EF4-FFF2-40B4-BE49-F238E27FC236}">
                    <a16:creationId xmlns:a16="http://schemas.microsoft.com/office/drawing/2014/main" id="{2449805D-60B6-C9A9-8435-91D80CB084EB}"/>
                  </a:ext>
                </a:extLst>
              </p:cNvPr>
              <p:cNvCxnSpPr>
                <a:cxnSpLocks/>
              </p:cNvCxnSpPr>
              <p:nvPr/>
            </p:nvCxnSpPr>
            <p:spPr>
              <a:xfrm flipH="1">
                <a:off x="1137101" y="1530842"/>
                <a:ext cx="665578" cy="50924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38">
                <a:extLst>
                  <a:ext uri="{FF2B5EF4-FFF2-40B4-BE49-F238E27FC236}">
                    <a16:creationId xmlns:a16="http://schemas.microsoft.com/office/drawing/2014/main" id="{216DE9BC-4B34-0468-7A1E-E917CC58993A}"/>
                  </a:ext>
                </a:extLst>
              </p:cNvPr>
              <p:cNvSpPr txBox="1"/>
              <p:nvPr/>
            </p:nvSpPr>
            <p:spPr>
              <a:xfrm>
                <a:off x="1116027" y="1261784"/>
                <a:ext cx="4328151" cy="378831"/>
              </a:xfrm>
              <a:prstGeom prst="rect">
                <a:avLst/>
              </a:prstGeom>
              <a:noFill/>
            </p:spPr>
            <p:txBody>
              <a:bodyPr wrap="none" rtlCol="0">
                <a:spAutoFit/>
              </a:bodyPr>
              <a:lstStyle/>
              <a:p>
                <a:r>
                  <a:rPr lang="en-US" altLang="zh-CN" sz="1634" dirty="0">
                    <a:solidFill>
                      <a:prstClr val="black"/>
                    </a:solidFill>
                  </a:rPr>
                  <a:t>Define an object of Engine as Car’s attribute</a:t>
                </a:r>
                <a:endParaRPr lang="zh-CN" altLang="en-US" sz="1634" dirty="0">
                  <a:solidFill>
                    <a:prstClr val="black"/>
                  </a:solidFill>
                </a:endParaRPr>
              </a:p>
            </p:txBody>
          </p:sp>
        </p:grpSp>
      </p:grpSp>
      <p:pic>
        <p:nvPicPr>
          <p:cNvPr id="17" name="图片 16">
            <a:extLst>
              <a:ext uri="{FF2B5EF4-FFF2-40B4-BE49-F238E27FC236}">
                <a16:creationId xmlns:a16="http://schemas.microsoft.com/office/drawing/2014/main" id="{408928A5-3F89-BD48-D9CC-C37E28C434BF}"/>
              </a:ext>
            </a:extLst>
          </p:cNvPr>
          <p:cNvPicPr>
            <a:picLocks noChangeAspect="1"/>
          </p:cNvPicPr>
          <p:nvPr/>
        </p:nvPicPr>
        <p:blipFill>
          <a:blip r:embed="rId4"/>
          <a:stretch>
            <a:fillRect/>
          </a:stretch>
        </p:blipFill>
        <p:spPr>
          <a:xfrm>
            <a:off x="7834312" y="295275"/>
            <a:ext cx="1409543" cy="1976870"/>
          </a:xfrm>
          <a:prstGeom prst="rect">
            <a:avLst/>
          </a:prstGeom>
        </p:spPr>
      </p:pic>
      <p:pic>
        <p:nvPicPr>
          <p:cNvPr id="19" name="图片 18">
            <a:extLst>
              <a:ext uri="{FF2B5EF4-FFF2-40B4-BE49-F238E27FC236}">
                <a16:creationId xmlns:a16="http://schemas.microsoft.com/office/drawing/2014/main" id="{E85FE4A0-B98F-A1DD-B042-D2FEBAB322BF}"/>
              </a:ext>
            </a:extLst>
          </p:cNvPr>
          <p:cNvPicPr>
            <a:picLocks noChangeAspect="1"/>
          </p:cNvPicPr>
          <p:nvPr/>
        </p:nvPicPr>
        <p:blipFill>
          <a:blip r:embed="rId5"/>
          <a:stretch>
            <a:fillRect/>
          </a:stretch>
        </p:blipFill>
        <p:spPr>
          <a:xfrm>
            <a:off x="7976572" y="2586617"/>
            <a:ext cx="3488142" cy="2456438"/>
          </a:xfrm>
          <a:prstGeom prst="rect">
            <a:avLst/>
          </a:prstGeom>
        </p:spPr>
      </p:pic>
      <p:grpSp>
        <p:nvGrpSpPr>
          <p:cNvPr id="20" name="组合 19">
            <a:extLst>
              <a:ext uri="{FF2B5EF4-FFF2-40B4-BE49-F238E27FC236}">
                <a16:creationId xmlns:a16="http://schemas.microsoft.com/office/drawing/2014/main" id="{5C3490BC-D132-7EBF-F342-8558D30A8769}"/>
              </a:ext>
            </a:extLst>
          </p:cNvPr>
          <p:cNvGrpSpPr/>
          <p:nvPr/>
        </p:nvGrpSpPr>
        <p:grpSpPr>
          <a:xfrm>
            <a:off x="2261685" y="3524956"/>
            <a:ext cx="4915041" cy="930986"/>
            <a:chOff x="351093" y="1254926"/>
            <a:chExt cx="5415658" cy="1025809"/>
          </a:xfrm>
        </p:grpSpPr>
        <p:sp>
          <p:nvSpPr>
            <p:cNvPr id="21" name="矩形 20">
              <a:extLst>
                <a:ext uri="{FF2B5EF4-FFF2-40B4-BE49-F238E27FC236}">
                  <a16:creationId xmlns:a16="http://schemas.microsoft.com/office/drawing/2014/main" id="{8B0F38D9-462E-F03B-8A74-75ECF59BD80F}"/>
                </a:ext>
              </a:extLst>
            </p:cNvPr>
            <p:cNvSpPr/>
            <p:nvPr/>
          </p:nvSpPr>
          <p:spPr>
            <a:xfrm>
              <a:off x="351093" y="2029655"/>
              <a:ext cx="601796" cy="251080"/>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22" name="组合 21">
              <a:extLst>
                <a:ext uri="{FF2B5EF4-FFF2-40B4-BE49-F238E27FC236}">
                  <a16:creationId xmlns:a16="http://schemas.microsoft.com/office/drawing/2014/main" id="{40AA3619-5CEA-7545-0010-96D5D8541EBA}"/>
                </a:ext>
              </a:extLst>
            </p:cNvPr>
            <p:cNvGrpSpPr/>
            <p:nvPr/>
          </p:nvGrpSpPr>
          <p:grpSpPr>
            <a:xfrm>
              <a:off x="861297" y="1254926"/>
              <a:ext cx="4905454" cy="774729"/>
              <a:chOff x="861297" y="1254926"/>
              <a:chExt cx="4905454" cy="774729"/>
            </a:xfrm>
          </p:grpSpPr>
          <p:cxnSp>
            <p:nvCxnSpPr>
              <p:cNvPr id="23" name="直接箭头连接符 22">
                <a:extLst>
                  <a:ext uri="{FF2B5EF4-FFF2-40B4-BE49-F238E27FC236}">
                    <a16:creationId xmlns:a16="http://schemas.microsoft.com/office/drawing/2014/main" id="{25D2BF8F-67ED-25EB-6D06-D093FE035887}"/>
                  </a:ext>
                </a:extLst>
              </p:cNvPr>
              <p:cNvCxnSpPr>
                <a:cxnSpLocks/>
              </p:cNvCxnSpPr>
              <p:nvPr/>
            </p:nvCxnSpPr>
            <p:spPr>
              <a:xfrm flipH="1">
                <a:off x="861297" y="1553736"/>
                <a:ext cx="885411" cy="47591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38">
                <a:extLst>
                  <a:ext uri="{FF2B5EF4-FFF2-40B4-BE49-F238E27FC236}">
                    <a16:creationId xmlns:a16="http://schemas.microsoft.com/office/drawing/2014/main" id="{0D90CED4-9F35-2D83-0129-8B7742FCCCB7}"/>
                  </a:ext>
                </a:extLst>
              </p:cNvPr>
              <p:cNvSpPr txBox="1"/>
              <p:nvPr/>
            </p:nvSpPr>
            <p:spPr>
              <a:xfrm>
                <a:off x="1571355" y="1254926"/>
                <a:ext cx="4195396" cy="655920"/>
              </a:xfrm>
              <a:prstGeom prst="rect">
                <a:avLst/>
              </a:prstGeom>
              <a:noFill/>
            </p:spPr>
            <p:txBody>
              <a:bodyPr wrap="none" rtlCol="0">
                <a:spAutoFit/>
              </a:bodyPr>
              <a:lstStyle/>
              <a:p>
                <a:r>
                  <a:rPr lang="en-US" altLang="zh-CN" sz="1634" dirty="0">
                    <a:solidFill>
                      <a:prstClr val="black"/>
                    </a:solidFill>
                  </a:rPr>
                  <a:t>Initialize the object by its own constructor </a:t>
                </a:r>
              </a:p>
              <a:p>
                <a:r>
                  <a:rPr lang="en-US" altLang="zh-CN" sz="1634" dirty="0">
                    <a:solidFill>
                      <a:prstClr val="black"/>
                    </a:solidFill>
                  </a:rPr>
                  <a:t>via initialization list in Car’s constructor</a:t>
                </a:r>
                <a:endParaRPr lang="zh-CN" altLang="en-US" sz="1634" dirty="0">
                  <a:solidFill>
                    <a:prstClr val="black"/>
                  </a:solidFill>
                </a:endParaRPr>
              </a:p>
            </p:txBody>
          </p:sp>
        </p:grpSp>
      </p:grpSp>
      <p:grpSp>
        <p:nvGrpSpPr>
          <p:cNvPr id="28" name="组合 27">
            <a:extLst>
              <a:ext uri="{FF2B5EF4-FFF2-40B4-BE49-F238E27FC236}">
                <a16:creationId xmlns:a16="http://schemas.microsoft.com/office/drawing/2014/main" id="{5835B71F-3CAD-F0D9-E1D0-861B023C8F08}"/>
              </a:ext>
            </a:extLst>
          </p:cNvPr>
          <p:cNvGrpSpPr/>
          <p:nvPr/>
        </p:nvGrpSpPr>
        <p:grpSpPr>
          <a:xfrm>
            <a:off x="8073971" y="379790"/>
            <a:ext cx="4178961" cy="846770"/>
            <a:chOff x="340917" y="1452211"/>
            <a:chExt cx="4604613" cy="933013"/>
          </a:xfrm>
        </p:grpSpPr>
        <p:sp>
          <p:nvSpPr>
            <p:cNvPr id="29" name="矩形 28">
              <a:extLst>
                <a:ext uri="{FF2B5EF4-FFF2-40B4-BE49-F238E27FC236}">
                  <a16:creationId xmlns:a16="http://schemas.microsoft.com/office/drawing/2014/main" id="{A85A013E-E001-2451-ED1C-EC68D77D8040}"/>
                </a:ext>
              </a:extLst>
            </p:cNvPr>
            <p:cNvSpPr/>
            <p:nvPr/>
          </p:nvSpPr>
          <p:spPr>
            <a:xfrm>
              <a:off x="340917" y="2071634"/>
              <a:ext cx="887056" cy="191531"/>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nvGrpSpPr>
            <p:cNvPr id="30" name="组合 29">
              <a:extLst>
                <a:ext uri="{FF2B5EF4-FFF2-40B4-BE49-F238E27FC236}">
                  <a16:creationId xmlns:a16="http://schemas.microsoft.com/office/drawing/2014/main" id="{CE6BB647-94DA-EDF7-DD54-8BFB928C14D5}"/>
                </a:ext>
              </a:extLst>
            </p:cNvPr>
            <p:cNvGrpSpPr/>
            <p:nvPr/>
          </p:nvGrpSpPr>
          <p:grpSpPr>
            <a:xfrm>
              <a:off x="853403" y="1452211"/>
              <a:ext cx="4092127" cy="933013"/>
              <a:chOff x="853403" y="1452211"/>
              <a:chExt cx="4092127" cy="933013"/>
            </a:xfrm>
          </p:grpSpPr>
          <p:cxnSp>
            <p:nvCxnSpPr>
              <p:cNvPr id="31" name="直接箭头连接符 30">
                <a:extLst>
                  <a:ext uri="{FF2B5EF4-FFF2-40B4-BE49-F238E27FC236}">
                    <a16:creationId xmlns:a16="http://schemas.microsoft.com/office/drawing/2014/main" id="{F65D05EF-DDED-AD91-A81D-CDB3A17E315C}"/>
                  </a:ext>
                </a:extLst>
              </p:cNvPr>
              <p:cNvCxnSpPr>
                <a:cxnSpLocks/>
              </p:cNvCxnSpPr>
              <p:nvPr/>
            </p:nvCxnSpPr>
            <p:spPr>
              <a:xfrm flipH="1">
                <a:off x="853403" y="1786470"/>
                <a:ext cx="366246" cy="2510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8">
                <a:extLst>
                  <a:ext uri="{FF2B5EF4-FFF2-40B4-BE49-F238E27FC236}">
                    <a16:creationId xmlns:a16="http://schemas.microsoft.com/office/drawing/2014/main" id="{53533272-0C3C-B828-5C9F-22A0B864EDAF}"/>
                  </a:ext>
                </a:extLst>
              </p:cNvPr>
              <p:cNvSpPr txBox="1"/>
              <p:nvPr/>
            </p:nvSpPr>
            <p:spPr>
              <a:xfrm>
                <a:off x="1157009" y="1452211"/>
                <a:ext cx="3788521" cy="933013"/>
              </a:xfrm>
              <a:prstGeom prst="rect">
                <a:avLst/>
              </a:prstGeom>
              <a:noFill/>
            </p:spPr>
            <p:txBody>
              <a:bodyPr wrap="none" rtlCol="0">
                <a:spAutoFit/>
              </a:bodyPr>
              <a:lstStyle/>
              <a:p>
                <a:r>
                  <a:rPr lang="en-US" altLang="zh-CN" sz="1634" dirty="0">
                    <a:solidFill>
                      <a:prstClr val="black"/>
                    </a:solidFill>
                  </a:rPr>
                  <a:t>Call the Car’s default constructor</a:t>
                </a:r>
              </a:p>
              <a:p>
                <a:r>
                  <a:rPr lang="en-US" altLang="zh-CN" sz="1634" dirty="0">
                    <a:solidFill>
                      <a:prstClr val="black"/>
                    </a:solidFill>
                  </a:rPr>
                  <a:t>First, constructs the object in Car class</a:t>
                </a:r>
              </a:p>
              <a:p>
                <a:r>
                  <a:rPr lang="en-US" altLang="zh-CN" sz="1634" dirty="0">
                    <a:solidFill>
                      <a:prstClr val="black"/>
                    </a:solidFill>
                  </a:rPr>
                  <a:t> then, constructs the Car object</a:t>
                </a:r>
                <a:endParaRPr lang="zh-CN" altLang="en-US" sz="1634" dirty="0">
                  <a:solidFill>
                    <a:prstClr val="black"/>
                  </a:solidFill>
                </a:endParaRPr>
              </a:p>
            </p:txBody>
          </p:sp>
        </p:grpSp>
      </p:grpSp>
      <p:grpSp>
        <p:nvGrpSpPr>
          <p:cNvPr id="36" name="组合 35">
            <a:extLst>
              <a:ext uri="{FF2B5EF4-FFF2-40B4-BE49-F238E27FC236}">
                <a16:creationId xmlns:a16="http://schemas.microsoft.com/office/drawing/2014/main" id="{631FB9D0-9A60-A5FB-D287-8CF0A2777A64}"/>
              </a:ext>
            </a:extLst>
          </p:cNvPr>
          <p:cNvGrpSpPr/>
          <p:nvPr/>
        </p:nvGrpSpPr>
        <p:grpSpPr>
          <a:xfrm>
            <a:off x="7950145" y="1115784"/>
            <a:ext cx="2327329" cy="1892355"/>
            <a:chOff x="7950145" y="1115784"/>
            <a:chExt cx="2327329" cy="1892355"/>
          </a:xfrm>
        </p:grpSpPr>
        <p:cxnSp>
          <p:nvCxnSpPr>
            <p:cNvPr id="34" name="直接箭头连接符 33">
              <a:extLst>
                <a:ext uri="{FF2B5EF4-FFF2-40B4-BE49-F238E27FC236}">
                  <a16:creationId xmlns:a16="http://schemas.microsoft.com/office/drawing/2014/main" id="{1382BC9D-29F3-8069-EB68-EBE6CB86375D}"/>
                </a:ext>
              </a:extLst>
            </p:cNvPr>
            <p:cNvCxnSpPr/>
            <p:nvPr/>
          </p:nvCxnSpPr>
          <p:spPr>
            <a:xfrm>
              <a:off x="8705278" y="1115784"/>
              <a:ext cx="638747" cy="14708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2B00257E-9994-CE86-3ABF-8593C972DA2C}"/>
                </a:ext>
              </a:extLst>
            </p:cNvPr>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grpSp>
        <p:nvGrpSpPr>
          <p:cNvPr id="43" name="组合 42">
            <a:extLst>
              <a:ext uri="{FF2B5EF4-FFF2-40B4-BE49-F238E27FC236}">
                <a16:creationId xmlns:a16="http://schemas.microsoft.com/office/drawing/2014/main" id="{22B776B7-BC5C-F3E8-4C05-910E56758C9F}"/>
              </a:ext>
            </a:extLst>
          </p:cNvPr>
          <p:cNvGrpSpPr/>
          <p:nvPr/>
        </p:nvGrpSpPr>
        <p:grpSpPr>
          <a:xfrm>
            <a:off x="7766874" y="4542407"/>
            <a:ext cx="4295278" cy="1837178"/>
            <a:chOff x="7766874" y="4542407"/>
            <a:chExt cx="4295278" cy="1837178"/>
          </a:xfrm>
        </p:grpSpPr>
        <p:grpSp>
          <p:nvGrpSpPr>
            <p:cNvPr id="37" name="组合 36">
              <a:extLst>
                <a:ext uri="{FF2B5EF4-FFF2-40B4-BE49-F238E27FC236}">
                  <a16:creationId xmlns:a16="http://schemas.microsoft.com/office/drawing/2014/main" id="{23F19815-32C1-6995-6281-D4BC084AB767}"/>
                </a:ext>
              </a:extLst>
            </p:cNvPr>
            <p:cNvGrpSpPr/>
            <p:nvPr/>
          </p:nvGrpSpPr>
          <p:grpSpPr>
            <a:xfrm>
              <a:off x="7950145" y="4542407"/>
              <a:ext cx="2327329" cy="1020193"/>
              <a:chOff x="7950145" y="2589782"/>
              <a:chExt cx="2327329" cy="1020193"/>
            </a:xfrm>
          </p:grpSpPr>
          <p:cxnSp>
            <p:nvCxnSpPr>
              <p:cNvPr id="38" name="直接箭头连接符 37">
                <a:extLst>
                  <a:ext uri="{FF2B5EF4-FFF2-40B4-BE49-F238E27FC236}">
                    <a16:creationId xmlns:a16="http://schemas.microsoft.com/office/drawing/2014/main" id="{1E12169E-6036-5F9B-2C78-E1E8095E0BBD}"/>
                  </a:ext>
                </a:extLst>
              </p:cNvPr>
              <p:cNvCxnSpPr>
                <a:cxnSpLocks/>
              </p:cNvCxnSpPr>
              <p:nvPr/>
            </p:nvCxnSpPr>
            <p:spPr>
              <a:xfrm flipV="1">
                <a:off x="8646993" y="3008139"/>
                <a:ext cx="373182" cy="601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9539B594-F15F-521A-F041-D4766CC7FB6E}"/>
                  </a:ext>
                </a:extLst>
              </p:cNvPr>
              <p:cNvSpPr/>
              <p:nvPr/>
            </p:nvSpPr>
            <p:spPr>
              <a:xfrm>
                <a:off x="7950145" y="2589782"/>
                <a:ext cx="2327329" cy="41835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grpSp>
        <p:sp>
          <p:nvSpPr>
            <p:cNvPr id="42" name="TextBox 38">
              <a:extLst>
                <a:ext uri="{FF2B5EF4-FFF2-40B4-BE49-F238E27FC236}">
                  <a16:creationId xmlns:a16="http://schemas.microsoft.com/office/drawing/2014/main" id="{7AE83413-BDD7-8836-5C09-3D455D3E240E}"/>
                </a:ext>
              </a:extLst>
            </p:cNvPr>
            <p:cNvSpPr txBox="1"/>
            <p:nvPr/>
          </p:nvSpPr>
          <p:spPr>
            <a:xfrm>
              <a:off x="7766874" y="5532815"/>
              <a:ext cx="4295278" cy="846770"/>
            </a:xfrm>
            <a:prstGeom prst="rect">
              <a:avLst/>
            </a:prstGeom>
            <a:noFill/>
          </p:spPr>
          <p:txBody>
            <a:bodyPr wrap="none" rtlCol="0">
              <a:spAutoFit/>
            </a:bodyPr>
            <a:lstStyle/>
            <a:p>
              <a:r>
                <a:rPr lang="en-US" altLang="zh-CN" sz="1634" dirty="0">
                  <a:solidFill>
                    <a:prstClr val="black"/>
                  </a:solidFill>
                </a:rPr>
                <a:t>When</a:t>
              </a:r>
              <a:r>
                <a:rPr lang="zh-CN" altLang="en-US" sz="1634" dirty="0">
                  <a:solidFill>
                    <a:prstClr val="black"/>
                  </a:solidFill>
                </a:rPr>
                <a:t> </a:t>
              </a:r>
              <a:r>
                <a:rPr lang="en-US" altLang="zh-CN" sz="1634" dirty="0">
                  <a:solidFill>
                    <a:prstClr val="black"/>
                  </a:solidFill>
                </a:rPr>
                <a:t>an object</a:t>
              </a:r>
              <a:r>
                <a:rPr lang="zh-CN" altLang="en-US" sz="1634" dirty="0">
                  <a:solidFill>
                    <a:prstClr val="black"/>
                  </a:solidFill>
                </a:rPr>
                <a:t> </a:t>
              </a:r>
              <a:r>
                <a:rPr lang="en-US" altLang="zh-CN" sz="1634" dirty="0">
                  <a:solidFill>
                    <a:prstClr val="black"/>
                  </a:solidFill>
                </a:rPr>
                <a:t>is destructed, the complier first </a:t>
              </a:r>
            </a:p>
            <a:p>
              <a:r>
                <a:rPr lang="en-US" altLang="zh-CN" sz="1634" dirty="0">
                  <a:solidFill>
                    <a:prstClr val="black"/>
                  </a:solidFill>
                </a:rPr>
                <a:t>destructs Car’s object, and then destructs the </a:t>
              </a:r>
            </a:p>
            <a:p>
              <a:r>
                <a:rPr lang="en-US" altLang="zh-CN" sz="1634" dirty="0">
                  <a:solidFill>
                    <a:prstClr val="black"/>
                  </a:solidFill>
                </a:rPr>
                <a:t>composition object in Car class.</a:t>
              </a:r>
              <a:endParaRPr lang="zh-CN" altLang="en-US" sz="1634" dirty="0">
                <a:solidFill>
                  <a:prstClr val="black"/>
                </a:solidFill>
              </a:endParaRPr>
            </a:p>
          </p:txBody>
        </p:sp>
      </p:grpSp>
    </p:spTree>
    <p:extLst>
      <p:ext uri="{BB962C8B-B14F-4D97-AF65-F5344CB8AC3E}">
        <p14:creationId xmlns:p14="http://schemas.microsoft.com/office/powerpoint/2010/main" val="259508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4178" y="174568"/>
            <a:ext cx="4052831" cy="1045627"/>
          </a:xfrm>
        </p:spPr>
        <p:txBody>
          <a:bodyPr>
            <a:noAutofit/>
          </a:bodyPr>
          <a:lstStyle/>
          <a:p>
            <a:r>
              <a:rPr lang="en-US" altLang="zh-CN" sz="4720" dirty="0"/>
              <a:t>Template</a:t>
            </a:r>
          </a:p>
        </p:txBody>
      </p:sp>
      <p:sp>
        <p:nvSpPr>
          <p:cNvPr id="4" name="Content Placeholder 2"/>
          <p:cNvSpPr>
            <a:spLocks noGrp="1"/>
          </p:cNvSpPr>
          <p:nvPr>
            <p:ph idx="1"/>
          </p:nvPr>
        </p:nvSpPr>
        <p:spPr>
          <a:xfrm>
            <a:off x="475746" y="1403093"/>
            <a:ext cx="11223851" cy="3738749"/>
          </a:xfrm>
        </p:spPr>
        <p:txBody>
          <a:bodyPr>
            <a:noAutofit/>
          </a:bodyPr>
          <a:lstStyle/>
          <a:p>
            <a:pPr marL="129032" lvl="1" indent="0">
              <a:lnSpc>
                <a:spcPct val="100000"/>
              </a:lnSpc>
              <a:spcBef>
                <a:spcPts val="0"/>
              </a:spcBef>
              <a:buSzPct val="68000"/>
              <a:buNone/>
            </a:pPr>
            <a:r>
              <a:rPr lang="en-US" dirty="0"/>
              <a:t>The C++ programming language offers a powerful feature known as templates, which enable functions and classes to operate on generic types. </a:t>
            </a:r>
          </a:p>
          <a:p>
            <a:pPr marL="129032" lvl="1" indent="0">
              <a:lnSpc>
                <a:spcPct val="100000"/>
              </a:lnSpc>
              <a:spcBef>
                <a:spcPts val="0"/>
              </a:spcBef>
              <a:buSzPct val="68000"/>
              <a:buNone/>
            </a:pPr>
            <a:endParaRPr lang="en-US" dirty="0"/>
          </a:p>
          <a:p>
            <a:pPr marL="129032" lvl="1" indent="0">
              <a:lnSpc>
                <a:spcPct val="100000"/>
              </a:lnSpc>
              <a:spcBef>
                <a:spcPts val="0"/>
              </a:spcBef>
              <a:buSzPct val="68000"/>
              <a:buNone/>
            </a:pPr>
            <a:r>
              <a:rPr lang="en-US" dirty="0"/>
              <a:t>This allows a function or class to be designed to work seamlessly with a diverse range of data types, without the need for tedious and repetitive rewrites for each type. </a:t>
            </a:r>
          </a:p>
          <a:p>
            <a:pPr marL="129032" lvl="1" indent="0">
              <a:lnSpc>
                <a:spcPct val="100000"/>
              </a:lnSpc>
              <a:spcBef>
                <a:spcPts val="0"/>
              </a:spcBef>
              <a:buSzPct val="68000"/>
              <a:buNone/>
            </a:pPr>
            <a:endParaRPr lang="en-US" dirty="0"/>
          </a:p>
          <a:p>
            <a:pPr marL="129032" lvl="1" indent="0">
              <a:lnSpc>
                <a:spcPct val="100000"/>
              </a:lnSpc>
              <a:spcBef>
                <a:spcPts val="0"/>
              </a:spcBef>
              <a:buSzPct val="68000"/>
              <a:buNone/>
            </a:pPr>
            <a:r>
              <a:rPr lang="en-US" dirty="0"/>
              <a:t>By leveraging templates, C++ code can be made more concise, modular, and easier to maintain, while also boosting its flexibility and versatility.</a:t>
            </a:r>
          </a:p>
          <a:p>
            <a:pPr marL="129032" lvl="1" indent="0">
              <a:lnSpc>
                <a:spcPct val="100000"/>
              </a:lnSpc>
              <a:spcBef>
                <a:spcPts val="0"/>
              </a:spcBef>
              <a:buSzPct val="68000"/>
              <a:buNone/>
            </a:pPr>
            <a:r>
              <a:rPr lang="en-US" dirty="0"/>
              <a:t>  </a:t>
            </a:r>
          </a:p>
        </p:txBody>
      </p:sp>
    </p:spTree>
    <p:extLst>
      <p:ext uri="{BB962C8B-B14F-4D97-AF65-F5344CB8AC3E}">
        <p14:creationId xmlns:p14="http://schemas.microsoft.com/office/powerpoint/2010/main" val="167649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749D249-11AA-5527-BFA7-7340128E527B}"/>
              </a:ext>
            </a:extLst>
          </p:cNvPr>
          <p:cNvSpPr txBox="1"/>
          <p:nvPr/>
        </p:nvSpPr>
        <p:spPr>
          <a:xfrm>
            <a:off x="637308" y="1242398"/>
            <a:ext cx="11176001" cy="830997"/>
          </a:xfrm>
          <a:prstGeom prst="rect">
            <a:avLst/>
          </a:prstGeom>
          <a:noFill/>
        </p:spPr>
        <p:txBody>
          <a:bodyPr wrap="square">
            <a:spAutoFit/>
          </a:bodyPr>
          <a:lstStyle/>
          <a:p>
            <a:r>
              <a:rPr lang="en-US" altLang="zh-CN" sz="2400" b="0" i="0" dirty="0">
                <a:effectLst/>
              </a:rPr>
              <a:t>Much like function templates, class templates offer the ability to define a single class that can be utilized with a variety of data types. </a:t>
            </a:r>
            <a:endParaRPr lang="zh-CN" altLang="en-US" sz="2400" dirty="0"/>
          </a:p>
        </p:txBody>
      </p:sp>
      <p:sp>
        <p:nvSpPr>
          <p:cNvPr id="6" name="Title 1">
            <a:extLst>
              <a:ext uri="{FF2B5EF4-FFF2-40B4-BE49-F238E27FC236}">
                <a16:creationId xmlns:a16="http://schemas.microsoft.com/office/drawing/2014/main" id="{464FCC06-49B8-7C1C-776C-BDD5D70247DB}"/>
              </a:ext>
            </a:extLst>
          </p:cNvPr>
          <p:cNvSpPr txBox="1">
            <a:spLocks/>
          </p:cNvSpPr>
          <p:nvPr/>
        </p:nvSpPr>
        <p:spPr>
          <a:xfrm>
            <a:off x="1470354" y="272548"/>
            <a:ext cx="4060578" cy="7548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30" dirty="0"/>
              <a:t> Class Templates</a:t>
            </a:r>
          </a:p>
        </p:txBody>
      </p:sp>
      <p:pic>
        <p:nvPicPr>
          <p:cNvPr id="9" name="图片 8">
            <a:extLst>
              <a:ext uri="{FF2B5EF4-FFF2-40B4-BE49-F238E27FC236}">
                <a16:creationId xmlns:a16="http://schemas.microsoft.com/office/drawing/2014/main" id="{8B79BD2B-9031-6C0C-9030-A25EEDE87287}"/>
              </a:ext>
            </a:extLst>
          </p:cNvPr>
          <p:cNvPicPr>
            <a:picLocks noChangeAspect="1"/>
          </p:cNvPicPr>
          <p:nvPr/>
        </p:nvPicPr>
        <p:blipFill>
          <a:blip r:embed="rId2"/>
          <a:stretch>
            <a:fillRect/>
          </a:stretch>
        </p:blipFill>
        <p:spPr>
          <a:xfrm>
            <a:off x="976518" y="3032569"/>
            <a:ext cx="2524125" cy="1304925"/>
          </a:xfrm>
          <a:prstGeom prst="rect">
            <a:avLst/>
          </a:prstGeom>
        </p:spPr>
      </p:pic>
      <p:grpSp>
        <p:nvGrpSpPr>
          <p:cNvPr id="10" name="组合 9">
            <a:extLst>
              <a:ext uri="{FF2B5EF4-FFF2-40B4-BE49-F238E27FC236}">
                <a16:creationId xmlns:a16="http://schemas.microsoft.com/office/drawing/2014/main" id="{0605E74D-D18A-0559-8A21-BA2C0F28CA23}"/>
              </a:ext>
            </a:extLst>
          </p:cNvPr>
          <p:cNvGrpSpPr/>
          <p:nvPr/>
        </p:nvGrpSpPr>
        <p:grpSpPr>
          <a:xfrm>
            <a:off x="1802149" y="2547231"/>
            <a:ext cx="2144676" cy="771438"/>
            <a:chOff x="2327417" y="1293099"/>
            <a:chExt cx="2144676" cy="771438"/>
          </a:xfrm>
        </p:grpSpPr>
        <p:sp>
          <p:nvSpPr>
            <p:cNvPr id="11" name="椭圆 10">
              <a:extLst>
                <a:ext uri="{FF2B5EF4-FFF2-40B4-BE49-F238E27FC236}">
                  <a16:creationId xmlns:a16="http://schemas.microsoft.com/office/drawing/2014/main" id="{518A3E62-7EB3-9D87-5CFB-1A05BE07F468}"/>
                </a:ext>
              </a:extLst>
            </p:cNvPr>
            <p:cNvSpPr/>
            <p:nvPr/>
          </p:nvSpPr>
          <p:spPr>
            <a:xfrm>
              <a:off x="2327417" y="1759758"/>
              <a:ext cx="1489691"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a:extLst>
                <a:ext uri="{FF2B5EF4-FFF2-40B4-BE49-F238E27FC236}">
                  <a16:creationId xmlns:a16="http://schemas.microsoft.com/office/drawing/2014/main" id="{233DC0B2-1340-5103-2606-553B27104EA4}"/>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1DDFE38-33D2-7FEC-607F-ECFBC1DA4F6D}"/>
                </a:ext>
              </a:extLst>
            </p:cNvPr>
            <p:cNvSpPr txBox="1"/>
            <p:nvPr/>
          </p:nvSpPr>
          <p:spPr>
            <a:xfrm>
              <a:off x="3195782" y="1293099"/>
              <a:ext cx="1276311" cy="369332"/>
            </a:xfrm>
            <a:prstGeom prst="rect">
              <a:avLst/>
            </a:prstGeom>
            <a:noFill/>
          </p:spPr>
          <p:txBody>
            <a:bodyPr wrap="none" rtlCol="0">
              <a:spAutoFit/>
            </a:bodyPr>
            <a:lstStyle/>
            <a:p>
              <a:r>
                <a:rPr lang="en-US" altLang="zh-CN" dirty="0"/>
                <a:t>or &lt;class T&gt;</a:t>
              </a:r>
              <a:endParaRPr lang="zh-CN" altLang="en-US" dirty="0"/>
            </a:p>
          </p:txBody>
        </p:sp>
      </p:grpSp>
      <p:pic>
        <p:nvPicPr>
          <p:cNvPr id="23" name="图片 22">
            <a:extLst>
              <a:ext uri="{FF2B5EF4-FFF2-40B4-BE49-F238E27FC236}">
                <a16:creationId xmlns:a16="http://schemas.microsoft.com/office/drawing/2014/main" id="{C00A62EA-7DAC-CD03-01CC-81F6EF7B3605}"/>
              </a:ext>
            </a:extLst>
          </p:cNvPr>
          <p:cNvPicPr>
            <a:picLocks noChangeAspect="1"/>
          </p:cNvPicPr>
          <p:nvPr/>
        </p:nvPicPr>
        <p:blipFill>
          <a:blip r:embed="rId3"/>
          <a:stretch>
            <a:fillRect/>
          </a:stretch>
        </p:blipFill>
        <p:spPr>
          <a:xfrm>
            <a:off x="5394833" y="2852901"/>
            <a:ext cx="5612257" cy="1259545"/>
          </a:xfrm>
          <a:prstGeom prst="rect">
            <a:avLst/>
          </a:prstGeom>
        </p:spPr>
      </p:pic>
      <p:grpSp>
        <p:nvGrpSpPr>
          <p:cNvPr id="24" name="组合 23">
            <a:extLst>
              <a:ext uri="{FF2B5EF4-FFF2-40B4-BE49-F238E27FC236}">
                <a16:creationId xmlns:a16="http://schemas.microsoft.com/office/drawing/2014/main" id="{76EAD7C7-E8B2-4A18-325C-C58B0E7CF402}"/>
              </a:ext>
            </a:extLst>
          </p:cNvPr>
          <p:cNvGrpSpPr/>
          <p:nvPr/>
        </p:nvGrpSpPr>
        <p:grpSpPr>
          <a:xfrm>
            <a:off x="6263640" y="2413881"/>
            <a:ext cx="4846320" cy="785661"/>
            <a:chOff x="2453128" y="1293099"/>
            <a:chExt cx="4846320" cy="785661"/>
          </a:xfrm>
        </p:grpSpPr>
        <p:sp>
          <p:nvSpPr>
            <p:cNvPr id="25" name="椭圆 24">
              <a:extLst>
                <a:ext uri="{FF2B5EF4-FFF2-40B4-BE49-F238E27FC236}">
                  <a16:creationId xmlns:a16="http://schemas.microsoft.com/office/drawing/2014/main" id="{1500BAE2-FF0D-E2BC-51C2-7E572774EEE9}"/>
                </a:ext>
              </a:extLst>
            </p:cNvPr>
            <p:cNvSpPr/>
            <p:nvPr/>
          </p:nvSpPr>
          <p:spPr>
            <a:xfrm>
              <a:off x="2453128" y="1681482"/>
              <a:ext cx="4846320"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50F505D2-6D78-D5BD-F993-583A2E5FE5F6}"/>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8C62880-2884-FE98-6D5E-49267A656467}"/>
                </a:ext>
              </a:extLst>
            </p:cNvPr>
            <p:cNvSpPr txBox="1"/>
            <p:nvPr/>
          </p:nvSpPr>
          <p:spPr>
            <a:xfrm>
              <a:off x="3195782" y="1293099"/>
              <a:ext cx="2089418" cy="369332"/>
            </a:xfrm>
            <a:prstGeom prst="rect">
              <a:avLst/>
            </a:prstGeom>
            <a:noFill/>
          </p:spPr>
          <p:txBody>
            <a:bodyPr wrap="none" rtlCol="0">
              <a:spAutoFit/>
            </a:bodyPr>
            <a:lstStyle/>
            <a:p>
              <a:r>
                <a:rPr lang="en-US" altLang="zh-CN" dirty="0"/>
                <a:t>multiple parameters</a:t>
              </a:r>
              <a:endParaRPr lang="zh-CN" altLang="en-US" dirty="0"/>
            </a:p>
          </p:txBody>
        </p:sp>
      </p:grpSp>
      <p:pic>
        <p:nvPicPr>
          <p:cNvPr id="29" name="图片 28">
            <a:extLst>
              <a:ext uri="{FF2B5EF4-FFF2-40B4-BE49-F238E27FC236}">
                <a16:creationId xmlns:a16="http://schemas.microsoft.com/office/drawing/2014/main" id="{CAEA9C73-85AE-233D-0A3C-0FA7EFAFA67A}"/>
              </a:ext>
            </a:extLst>
          </p:cNvPr>
          <p:cNvPicPr>
            <a:picLocks noChangeAspect="1"/>
          </p:cNvPicPr>
          <p:nvPr/>
        </p:nvPicPr>
        <p:blipFill>
          <a:blip r:embed="rId4"/>
          <a:stretch>
            <a:fillRect/>
          </a:stretch>
        </p:blipFill>
        <p:spPr>
          <a:xfrm>
            <a:off x="842953" y="4970878"/>
            <a:ext cx="3461150" cy="1289448"/>
          </a:xfrm>
          <a:prstGeom prst="rect">
            <a:avLst/>
          </a:prstGeom>
        </p:spPr>
      </p:pic>
      <p:grpSp>
        <p:nvGrpSpPr>
          <p:cNvPr id="30" name="组合 29">
            <a:extLst>
              <a:ext uri="{FF2B5EF4-FFF2-40B4-BE49-F238E27FC236}">
                <a16:creationId xmlns:a16="http://schemas.microsoft.com/office/drawing/2014/main" id="{F822F88E-1AC9-16D4-79AF-B3BABD84F573}"/>
              </a:ext>
            </a:extLst>
          </p:cNvPr>
          <p:cNvGrpSpPr/>
          <p:nvPr/>
        </p:nvGrpSpPr>
        <p:grpSpPr>
          <a:xfrm>
            <a:off x="2079964" y="4471281"/>
            <a:ext cx="2906501" cy="782868"/>
            <a:chOff x="1412702" y="1281669"/>
            <a:chExt cx="2906501" cy="782868"/>
          </a:xfrm>
        </p:grpSpPr>
        <p:sp>
          <p:nvSpPr>
            <p:cNvPr id="31" name="椭圆 30">
              <a:extLst>
                <a:ext uri="{FF2B5EF4-FFF2-40B4-BE49-F238E27FC236}">
                  <a16:creationId xmlns:a16="http://schemas.microsoft.com/office/drawing/2014/main" id="{97FEF060-B939-5164-34B1-AD3E1C003391}"/>
                </a:ext>
              </a:extLst>
            </p:cNvPr>
            <p:cNvSpPr/>
            <p:nvPr/>
          </p:nvSpPr>
          <p:spPr>
            <a:xfrm>
              <a:off x="2327417" y="1759758"/>
              <a:ext cx="1309424" cy="304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7454BB01-93AF-97C2-E567-FEBE921086EA}"/>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677D6BF-E279-418F-145B-3C3297D4A76F}"/>
                </a:ext>
              </a:extLst>
            </p:cNvPr>
            <p:cNvSpPr txBox="1"/>
            <p:nvPr/>
          </p:nvSpPr>
          <p:spPr>
            <a:xfrm>
              <a:off x="1412702" y="1281669"/>
              <a:ext cx="2906501" cy="369332"/>
            </a:xfrm>
            <a:prstGeom prst="rect">
              <a:avLst/>
            </a:prstGeom>
            <a:noFill/>
          </p:spPr>
          <p:txBody>
            <a:bodyPr wrap="none" rtlCol="0">
              <a:spAutoFit/>
            </a:bodyPr>
            <a:lstStyle/>
            <a:p>
              <a:r>
                <a:rPr lang="en-US" altLang="zh-CN" dirty="0" err="1"/>
                <a:t>nontype</a:t>
              </a:r>
              <a:r>
                <a:rPr lang="en-US" altLang="zh-CN" dirty="0"/>
                <a:t> template parameter</a:t>
              </a:r>
              <a:endParaRPr lang="zh-CN" altLang="en-US" dirty="0"/>
            </a:p>
          </p:txBody>
        </p:sp>
      </p:grpSp>
      <p:pic>
        <p:nvPicPr>
          <p:cNvPr id="35" name="图片 34">
            <a:extLst>
              <a:ext uri="{FF2B5EF4-FFF2-40B4-BE49-F238E27FC236}">
                <a16:creationId xmlns:a16="http://schemas.microsoft.com/office/drawing/2014/main" id="{0091AED3-E30F-05C8-5456-EE1C4C99A43A}"/>
              </a:ext>
            </a:extLst>
          </p:cNvPr>
          <p:cNvPicPr>
            <a:picLocks noChangeAspect="1"/>
          </p:cNvPicPr>
          <p:nvPr/>
        </p:nvPicPr>
        <p:blipFill>
          <a:blip r:embed="rId5"/>
          <a:stretch>
            <a:fillRect/>
          </a:stretch>
        </p:blipFill>
        <p:spPr>
          <a:xfrm>
            <a:off x="5394833" y="4774855"/>
            <a:ext cx="5828156" cy="1111595"/>
          </a:xfrm>
          <a:prstGeom prst="rect">
            <a:avLst/>
          </a:prstGeom>
        </p:spPr>
      </p:pic>
      <p:grpSp>
        <p:nvGrpSpPr>
          <p:cNvPr id="36" name="组合 35">
            <a:extLst>
              <a:ext uri="{FF2B5EF4-FFF2-40B4-BE49-F238E27FC236}">
                <a16:creationId xmlns:a16="http://schemas.microsoft.com/office/drawing/2014/main" id="{F157F6CA-FB8F-82C2-15F6-93721BE0A5E1}"/>
              </a:ext>
            </a:extLst>
          </p:cNvPr>
          <p:cNvGrpSpPr/>
          <p:nvPr/>
        </p:nvGrpSpPr>
        <p:grpSpPr>
          <a:xfrm>
            <a:off x="6244589" y="4315071"/>
            <a:ext cx="4978399" cy="785661"/>
            <a:chOff x="2453127" y="1293099"/>
            <a:chExt cx="4978399" cy="785661"/>
          </a:xfrm>
        </p:grpSpPr>
        <p:sp>
          <p:nvSpPr>
            <p:cNvPr id="37" name="椭圆 36">
              <a:extLst>
                <a:ext uri="{FF2B5EF4-FFF2-40B4-BE49-F238E27FC236}">
                  <a16:creationId xmlns:a16="http://schemas.microsoft.com/office/drawing/2014/main" id="{FFE925FF-442F-84D3-8926-974B64422CA1}"/>
                </a:ext>
              </a:extLst>
            </p:cNvPr>
            <p:cNvSpPr/>
            <p:nvPr/>
          </p:nvSpPr>
          <p:spPr>
            <a:xfrm>
              <a:off x="2453127" y="1681482"/>
              <a:ext cx="4978399" cy="39727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1A333FDE-45EE-154C-2A8F-3CD75FA12B2E}"/>
                </a:ext>
              </a:extLst>
            </p:cNvPr>
            <p:cNvCxnSpPr>
              <a:cxnSpLocks/>
            </p:cNvCxnSpPr>
            <p:nvPr/>
          </p:nvCxnSpPr>
          <p:spPr>
            <a:xfrm flipH="1">
              <a:off x="3098796" y="1584030"/>
              <a:ext cx="300030" cy="212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1D391E50-44CB-2337-0D49-551293318535}"/>
                </a:ext>
              </a:extLst>
            </p:cNvPr>
            <p:cNvSpPr txBox="1"/>
            <p:nvPr/>
          </p:nvSpPr>
          <p:spPr>
            <a:xfrm>
              <a:off x="3195782" y="1293099"/>
              <a:ext cx="3265894" cy="369332"/>
            </a:xfrm>
            <a:prstGeom prst="rect">
              <a:avLst/>
            </a:prstGeom>
            <a:noFill/>
          </p:spPr>
          <p:txBody>
            <a:bodyPr wrap="none" rtlCol="0">
              <a:spAutoFit/>
            </a:bodyPr>
            <a:lstStyle/>
            <a:p>
              <a:r>
                <a:rPr lang="en-US" altLang="zh-CN" dirty="0"/>
                <a:t>multiple and default parameters </a:t>
              </a:r>
              <a:endParaRPr lang="zh-CN" altLang="en-US" dirty="0"/>
            </a:p>
          </p:txBody>
        </p:sp>
      </p:grpSp>
    </p:spTree>
    <p:extLst>
      <p:ext uri="{BB962C8B-B14F-4D97-AF65-F5344CB8AC3E}">
        <p14:creationId xmlns:p14="http://schemas.microsoft.com/office/powerpoint/2010/main" val="381783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87F44C7-BB8B-0A73-E342-7F4DA180DBBE}"/>
              </a:ext>
            </a:extLst>
          </p:cNvPr>
          <p:cNvPicPr>
            <a:picLocks noChangeAspect="1"/>
          </p:cNvPicPr>
          <p:nvPr/>
        </p:nvPicPr>
        <p:blipFill>
          <a:blip r:embed="rId3"/>
          <a:stretch>
            <a:fillRect/>
          </a:stretch>
        </p:blipFill>
        <p:spPr>
          <a:xfrm>
            <a:off x="729585" y="1346437"/>
            <a:ext cx="5153998" cy="5204944"/>
          </a:xfrm>
          <a:prstGeom prst="rect">
            <a:avLst/>
          </a:prstGeom>
          <a:ln w="12700">
            <a:solidFill>
              <a:schemeClr val="accent1"/>
            </a:solidFill>
          </a:ln>
        </p:spPr>
      </p:pic>
      <p:sp>
        <p:nvSpPr>
          <p:cNvPr id="10" name="Title 1"/>
          <p:cNvSpPr>
            <a:spLocks noGrp="1"/>
          </p:cNvSpPr>
          <p:nvPr>
            <p:ph type="title"/>
          </p:nvPr>
        </p:nvSpPr>
        <p:spPr>
          <a:xfrm>
            <a:off x="1830572" y="60111"/>
            <a:ext cx="4060578" cy="754818"/>
          </a:xfrm>
        </p:spPr>
        <p:txBody>
          <a:bodyPr>
            <a:noAutofit/>
          </a:bodyPr>
          <a:lstStyle/>
          <a:p>
            <a:r>
              <a:rPr lang="en-US" altLang="zh-CN" sz="3630" dirty="0"/>
              <a:t> Class Templates</a:t>
            </a:r>
          </a:p>
        </p:txBody>
      </p:sp>
      <p:sp>
        <p:nvSpPr>
          <p:cNvPr id="4" name="Content Placeholder 2"/>
          <p:cNvSpPr txBox="1">
            <a:spLocks/>
          </p:cNvSpPr>
          <p:nvPr/>
        </p:nvSpPr>
        <p:spPr>
          <a:xfrm>
            <a:off x="1129263" y="814928"/>
            <a:ext cx="3790404" cy="359389"/>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400" b="1" dirty="0"/>
              <a:t> 1. Template Definition</a:t>
            </a:r>
            <a:endParaRPr lang="zh-CN" altLang="zh-CN" sz="2400" b="1" dirty="0"/>
          </a:p>
          <a:p>
            <a:pPr marL="129032" lvl="1" indent="0">
              <a:spcBef>
                <a:spcPts val="1413"/>
              </a:spcBef>
              <a:buSzPct val="68000"/>
              <a:buNone/>
            </a:pPr>
            <a:endParaRPr lang="en-US" sz="2400" b="1" dirty="0"/>
          </a:p>
          <a:p>
            <a:pPr marL="129032" lvl="1" indent="0">
              <a:spcBef>
                <a:spcPts val="1413"/>
              </a:spcBef>
              <a:buSzPct val="68000"/>
              <a:buNone/>
            </a:pPr>
            <a:r>
              <a:rPr lang="en-US" sz="2400" b="1" dirty="0"/>
              <a:t>  </a:t>
            </a:r>
          </a:p>
        </p:txBody>
      </p:sp>
      <p:grpSp>
        <p:nvGrpSpPr>
          <p:cNvPr id="2" name="组合 1"/>
          <p:cNvGrpSpPr/>
          <p:nvPr/>
        </p:nvGrpSpPr>
        <p:grpSpPr>
          <a:xfrm>
            <a:off x="730603" y="2860506"/>
            <a:ext cx="5108875" cy="637987"/>
            <a:chOff x="694509" y="3151853"/>
            <a:chExt cx="5629220" cy="702967"/>
          </a:xfrm>
        </p:grpSpPr>
        <p:sp>
          <p:nvSpPr>
            <p:cNvPr id="7" name="矩形 6"/>
            <p:cNvSpPr/>
            <p:nvPr/>
          </p:nvSpPr>
          <p:spPr>
            <a:xfrm>
              <a:off x="694509" y="3151853"/>
              <a:ext cx="2228653" cy="688827"/>
            </a:xfrm>
            <a:prstGeom prst="rect">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solidFill>
                  <a:prstClr val="white"/>
                </a:solidFill>
              </a:endParaRPr>
            </a:p>
          </p:txBody>
        </p:sp>
        <p:cxnSp>
          <p:nvCxnSpPr>
            <p:cNvPr id="8" name="直接箭头连接符 7"/>
            <p:cNvCxnSpPr/>
            <p:nvPr/>
          </p:nvCxnSpPr>
          <p:spPr>
            <a:xfrm flipH="1" flipV="1">
              <a:off x="2874562" y="3425282"/>
              <a:ext cx="739478" cy="24490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82291" y="3475990"/>
              <a:ext cx="2841438" cy="378830"/>
            </a:xfrm>
            <a:prstGeom prst="rect">
              <a:avLst/>
            </a:prstGeom>
            <a:noFill/>
          </p:spPr>
          <p:txBody>
            <a:bodyPr wrap="square" rtlCol="0">
              <a:spAutoFit/>
            </a:bodyPr>
            <a:lstStyle/>
            <a:p>
              <a:r>
                <a:rPr lang="en-US" altLang="zh-CN" sz="1634" dirty="0">
                  <a:solidFill>
                    <a:prstClr val="black"/>
                  </a:solidFill>
                </a:rPr>
                <a:t>data in matrix class</a:t>
              </a:r>
              <a:endParaRPr lang="zh-CN" altLang="en-US" sz="1634" dirty="0">
                <a:solidFill>
                  <a:prstClr val="black"/>
                </a:solidFill>
              </a:endParaRPr>
            </a:p>
          </p:txBody>
        </p:sp>
      </p:grpSp>
      <p:sp>
        <p:nvSpPr>
          <p:cNvPr id="3" name="椭圆 2"/>
          <p:cNvSpPr/>
          <p:nvPr/>
        </p:nvSpPr>
        <p:spPr>
          <a:xfrm>
            <a:off x="998560" y="3036889"/>
            <a:ext cx="261407" cy="182903"/>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0CF9C0B3-105D-409E-8D37-185F076F2C5D}"/>
              </a:ext>
            </a:extLst>
          </p:cNvPr>
          <p:cNvSpPr/>
          <p:nvPr/>
        </p:nvSpPr>
        <p:spPr>
          <a:xfrm>
            <a:off x="730603" y="2318020"/>
            <a:ext cx="1444289" cy="19605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0CF9C0B3-105D-409E-8D37-185F076F2C5D}"/>
              </a:ext>
            </a:extLst>
          </p:cNvPr>
          <p:cNvSpPr/>
          <p:nvPr/>
        </p:nvSpPr>
        <p:spPr>
          <a:xfrm>
            <a:off x="2157713" y="5171179"/>
            <a:ext cx="321619" cy="392111"/>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64907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4137CDC8-F896-E19E-F8B2-255077C24272}"/>
              </a:ext>
            </a:extLst>
          </p:cNvPr>
          <p:cNvPicPr>
            <a:picLocks noChangeAspect="1"/>
          </p:cNvPicPr>
          <p:nvPr/>
        </p:nvPicPr>
        <p:blipFill>
          <a:blip r:embed="rId2"/>
          <a:stretch>
            <a:fillRect/>
          </a:stretch>
        </p:blipFill>
        <p:spPr>
          <a:xfrm>
            <a:off x="7125488" y="404261"/>
            <a:ext cx="4472030" cy="5919499"/>
          </a:xfrm>
          <a:prstGeom prst="rect">
            <a:avLst/>
          </a:prstGeom>
        </p:spPr>
      </p:pic>
      <p:sp>
        <p:nvSpPr>
          <p:cNvPr id="9" name="Content Placeholder 2"/>
          <p:cNvSpPr txBox="1">
            <a:spLocks/>
          </p:cNvSpPr>
          <p:nvPr/>
        </p:nvSpPr>
        <p:spPr>
          <a:xfrm>
            <a:off x="998560" y="801717"/>
            <a:ext cx="509744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solidFill>
                  <a:prstClr val="black"/>
                </a:solidFill>
              </a:rPr>
              <a:t> 2. Member Function Definition</a:t>
            </a:r>
            <a:endParaRPr lang="zh-CN" altLang="zh-CN" sz="2541" b="1" dirty="0">
              <a:solidFill>
                <a:prstClr val="black"/>
              </a:solidFill>
            </a:endParaRPr>
          </a:p>
          <a:p>
            <a:pPr marL="129032" lvl="1" indent="0">
              <a:spcBef>
                <a:spcPts val="1413"/>
              </a:spcBef>
              <a:buSzPct val="68000"/>
              <a:buNone/>
            </a:pPr>
            <a:endParaRPr lang="en-US" sz="2541" b="1" dirty="0">
              <a:solidFill>
                <a:prstClr val="black"/>
              </a:solidFill>
            </a:endParaRPr>
          </a:p>
          <a:p>
            <a:pPr marL="129032" lvl="1" indent="0">
              <a:spcBef>
                <a:spcPts val="1413"/>
              </a:spcBef>
              <a:buSzPct val="68000"/>
              <a:buNone/>
            </a:pPr>
            <a:r>
              <a:rPr lang="en-US" sz="2541" b="1" dirty="0">
                <a:solidFill>
                  <a:prstClr val="black"/>
                </a:solidFill>
              </a:rPr>
              <a:t>  </a:t>
            </a:r>
          </a:p>
        </p:txBody>
      </p:sp>
      <p:sp>
        <p:nvSpPr>
          <p:cNvPr id="6" name="Content Placeholder 2"/>
          <p:cNvSpPr txBox="1">
            <a:spLocks/>
          </p:cNvSpPr>
          <p:nvPr/>
        </p:nvSpPr>
        <p:spPr>
          <a:xfrm>
            <a:off x="965096" y="2865914"/>
            <a:ext cx="5023328" cy="1700923"/>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buSzPct val="68000"/>
              <a:buNone/>
            </a:pPr>
            <a:r>
              <a:rPr lang="en-US" sz="2541" b="1" dirty="0">
                <a:solidFill>
                  <a:prstClr val="black"/>
                </a:solidFill>
              </a:rPr>
              <a:t> </a:t>
            </a:r>
            <a:r>
              <a:rPr lang="en-US" sz="2541" b="1" dirty="0">
                <a:solidFill>
                  <a:srgbClr val="7030A0"/>
                </a:solidFill>
              </a:rPr>
              <a:t>template &lt;class </a:t>
            </a:r>
            <a:r>
              <a:rPr lang="en-US" sz="2541" b="1" dirty="0">
                <a:solidFill>
                  <a:prstClr val="black"/>
                </a:solidFill>
              </a:rPr>
              <a:t>T</a:t>
            </a:r>
            <a:r>
              <a:rPr lang="en-US" sz="2541" b="1" dirty="0">
                <a:solidFill>
                  <a:srgbClr val="7030A0"/>
                </a:solidFill>
              </a:rPr>
              <a:t>&gt;</a:t>
            </a:r>
          </a:p>
          <a:p>
            <a:pPr marL="0" lvl="1" indent="0">
              <a:spcBef>
                <a:spcPts val="0"/>
              </a:spcBef>
              <a:buSzPct val="68000"/>
              <a:buNone/>
            </a:pPr>
            <a:r>
              <a:rPr lang="en-US" altLang="zh-CN" sz="2541" b="1" dirty="0" err="1">
                <a:solidFill>
                  <a:prstClr val="black"/>
                </a:solidFill>
              </a:rPr>
              <a:t>return_type</a:t>
            </a:r>
            <a:r>
              <a:rPr lang="en-US" altLang="zh-CN" sz="2541" b="1" dirty="0">
                <a:solidFill>
                  <a:prstClr val="black"/>
                </a:solidFill>
              </a:rPr>
              <a:t> </a:t>
            </a:r>
            <a:r>
              <a:rPr lang="en-US" altLang="zh-CN" sz="2541" b="1" dirty="0" err="1">
                <a:solidFill>
                  <a:prstClr val="black"/>
                </a:solidFill>
              </a:rPr>
              <a:t>class_name</a:t>
            </a:r>
            <a:r>
              <a:rPr lang="en-US" altLang="zh-CN" sz="2541" b="1" dirty="0">
                <a:solidFill>
                  <a:prstClr val="black"/>
                </a:solidFill>
              </a:rPr>
              <a:t> </a:t>
            </a:r>
            <a:r>
              <a:rPr lang="en-US" altLang="zh-CN" sz="2541" b="1" dirty="0">
                <a:solidFill>
                  <a:srgbClr val="7030A0"/>
                </a:solidFill>
              </a:rPr>
              <a:t>&lt;T&gt;</a:t>
            </a:r>
            <a:r>
              <a:rPr lang="en-US" altLang="zh-CN" sz="2541" b="1" dirty="0">
                <a:solidFill>
                  <a:prstClr val="black"/>
                </a:solidFill>
              </a:rPr>
              <a:t>:: </a:t>
            </a:r>
          </a:p>
          <a:p>
            <a:pPr marL="0" lvl="1" indent="0">
              <a:spcBef>
                <a:spcPts val="0"/>
              </a:spcBef>
              <a:buSzPct val="68000"/>
              <a:buNone/>
            </a:pPr>
            <a:r>
              <a:rPr lang="en-US" altLang="zh-CN" sz="2541" b="1" dirty="0" err="1">
                <a:solidFill>
                  <a:prstClr val="black"/>
                </a:solidFill>
              </a:rPr>
              <a:t>function_name</a:t>
            </a:r>
            <a:r>
              <a:rPr lang="en-US" altLang="zh-CN" sz="2541" b="1" dirty="0">
                <a:solidFill>
                  <a:prstClr val="black"/>
                </a:solidFill>
              </a:rPr>
              <a:t>(</a:t>
            </a:r>
            <a:r>
              <a:rPr lang="en-US" altLang="zh-CN" sz="2541" b="1" dirty="0" err="1">
                <a:solidFill>
                  <a:prstClr val="black"/>
                </a:solidFill>
              </a:rPr>
              <a:t>parameter_list</a:t>
            </a:r>
            <a:r>
              <a:rPr lang="en-US" altLang="zh-CN" sz="2541" b="1" dirty="0">
                <a:solidFill>
                  <a:prstClr val="black"/>
                </a:solidFill>
              </a:rPr>
              <a:t>,…)</a:t>
            </a:r>
            <a:endParaRPr lang="zh-CN" altLang="zh-CN" sz="2541" b="1" dirty="0">
              <a:solidFill>
                <a:prstClr val="black"/>
              </a:solidFill>
            </a:endParaRPr>
          </a:p>
        </p:txBody>
      </p:sp>
      <p:sp>
        <p:nvSpPr>
          <p:cNvPr id="7" name="Content Placeholder 2"/>
          <p:cNvSpPr txBox="1">
            <a:spLocks/>
          </p:cNvSpPr>
          <p:nvPr/>
        </p:nvSpPr>
        <p:spPr>
          <a:xfrm>
            <a:off x="214338" y="1711298"/>
            <a:ext cx="7057994" cy="1177562"/>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178" dirty="0">
                <a:solidFill>
                  <a:prstClr val="black"/>
                </a:solidFill>
              </a:rPr>
              <a:t>To refer to the class in a generic way you must include the placeholder in the class name like this:</a:t>
            </a:r>
          </a:p>
        </p:txBody>
      </p:sp>
      <p:grpSp>
        <p:nvGrpSpPr>
          <p:cNvPr id="20" name="组合 19">
            <a:extLst>
              <a:ext uri="{FF2B5EF4-FFF2-40B4-BE49-F238E27FC236}">
                <a16:creationId xmlns:a16="http://schemas.microsoft.com/office/drawing/2014/main" id="{39751F56-C2A3-4E9D-98E6-DD407F931F9C}"/>
              </a:ext>
            </a:extLst>
          </p:cNvPr>
          <p:cNvGrpSpPr/>
          <p:nvPr/>
        </p:nvGrpSpPr>
        <p:grpSpPr>
          <a:xfrm>
            <a:off x="7196219" y="404262"/>
            <a:ext cx="1853280" cy="4663531"/>
            <a:chOff x="7818663" y="445437"/>
            <a:chExt cx="2042040" cy="5138519"/>
          </a:xfrm>
        </p:grpSpPr>
        <p:sp>
          <p:nvSpPr>
            <p:cNvPr id="12" name="矩形 11">
              <a:extLst>
                <a:ext uri="{FF2B5EF4-FFF2-40B4-BE49-F238E27FC236}">
                  <a16:creationId xmlns:a16="http://schemas.microsoft.com/office/drawing/2014/main" id="{F0C9E471-AD90-45A9-BC90-8FCBF0E45522}"/>
                </a:ext>
              </a:extLst>
            </p:cNvPr>
            <p:cNvSpPr/>
            <p:nvPr/>
          </p:nvSpPr>
          <p:spPr>
            <a:xfrm>
              <a:off x="7830516" y="445437"/>
              <a:ext cx="1974689" cy="249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3" name="矩形 12">
              <a:extLst>
                <a:ext uri="{FF2B5EF4-FFF2-40B4-BE49-F238E27FC236}">
                  <a16:creationId xmlns:a16="http://schemas.microsoft.com/office/drawing/2014/main" id="{43B2802A-492C-460C-BD7F-58AC9824B82F}"/>
                </a:ext>
              </a:extLst>
            </p:cNvPr>
            <p:cNvSpPr/>
            <p:nvPr/>
          </p:nvSpPr>
          <p:spPr>
            <a:xfrm>
              <a:off x="7830517" y="1244230"/>
              <a:ext cx="2005593" cy="28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4" name="矩形 13">
              <a:extLst>
                <a:ext uri="{FF2B5EF4-FFF2-40B4-BE49-F238E27FC236}">
                  <a16:creationId xmlns:a16="http://schemas.microsoft.com/office/drawing/2014/main" id="{8B17771F-5F9B-458F-A5D4-A45278BD38C0}"/>
                </a:ext>
              </a:extLst>
            </p:cNvPr>
            <p:cNvSpPr/>
            <p:nvPr/>
          </p:nvSpPr>
          <p:spPr>
            <a:xfrm>
              <a:off x="7818663" y="3163540"/>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p>
          </p:txBody>
        </p:sp>
        <p:sp>
          <p:nvSpPr>
            <p:cNvPr id="15" name="矩形 14">
              <a:extLst>
                <a:ext uri="{FF2B5EF4-FFF2-40B4-BE49-F238E27FC236}">
                  <a16:creationId xmlns:a16="http://schemas.microsoft.com/office/drawing/2014/main" id="{4C8A3195-0341-45AC-B9EC-DC3433998CA3}"/>
                </a:ext>
              </a:extLst>
            </p:cNvPr>
            <p:cNvSpPr/>
            <p:nvPr/>
          </p:nvSpPr>
          <p:spPr>
            <a:xfrm>
              <a:off x="7855110" y="5326486"/>
              <a:ext cx="2005593" cy="257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3" name="组合 22">
            <a:extLst>
              <a:ext uri="{FF2B5EF4-FFF2-40B4-BE49-F238E27FC236}">
                <a16:creationId xmlns:a16="http://schemas.microsoft.com/office/drawing/2014/main" id="{7A36EA4C-2E1B-478A-B6A2-03691B0502EC}"/>
              </a:ext>
            </a:extLst>
          </p:cNvPr>
          <p:cNvGrpSpPr/>
          <p:nvPr/>
        </p:nvGrpSpPr>
        <p:grpSpPr>
          <a:xfrm>
            <a:off x="9859749" y="1357743"/>
            <a:ext cx="224102" cy="3963173"/>
            <a:chOff x="9805205" y="1816075"/>
            <a:chExt cx="246927" cy="4366833"/>
          </a:xfrm>
        </p:grpSpPr>
        <p:sp>
          <p:nvSpPr>
            <p:cNvPr id="17" name="椭圆 16">
              <a:extLst>
                <a:ext uri="{FF2B5EF4-FFF2-40B4-BE49-F238E27FC236}">
                  <a16:creationId xmlns:a16="http://schemas.microsoft.com/office/drawing/2014/main" id="{D4A860B7-3137-44FC-98AA-37034706ADFB}"/>
                </a:ext>
              </a:extLst>
            </p:cNvPr>
            <p:cNvSpPr/>
            <p:nvPr/>
          </p:nvSpPr>
          <p:spPr>
            <a:xfrm>
              <a:off x="9805205" y="1816075"/>
              <a:ext cx="246927" cy="3184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9" name="椭圆 18">
              <a:extLst>
                <a:ext uri="{FF2B5EF4-FFF2-40B4-BE49-F238E27FC236}">
                  <a16:creationId xmlns:a16="http://schemas.microsoft.com/office/drawing/2014/main" id="{D3FDA16B-B5EC-492F-AB8A-C945377A6C69}"/>
                </a:ext>
              </a:extLst>
            </p:cNvPr>
            <p:cNvSpPr/>
            <p:nvPr/>
          </p:nvSpPr>
          <p:spPr>
            <a:xfrm>
              <a:off x="9805205" y="5893414"/>
              <a:ext cx="246927" cy="2894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grpSp>
        <p:nvGrpSpPr>
          <p:cNvPr id="22" name="组合 21">
            <a:extLst>
              <a:ext uri="{FF2B5EF4-FFF2-40B4-BE49-F238E27FC236}">
                <a16:creationId xmlns:a16="http://schemas.microsoft.com/office/drawing/2014/main" id="{0C7B5E44-254E-4DAA-A5EC-5228496A7B44}"/>
              </a:ext>
            </a:extLst>
          </p:cNvPr>
          <p:cNvGrpSpPr/>
          <p:nvPr/>
        </p:nvGrpSpPr>
        <p:grpSpPr>
          <a:xfrm>
            <a:off x="7902051" y="681660"/>
            <a:ext cx="745460" cy="4595293"/>
            <a:chOff x="8323772" y="561432"/>
            <a:chExt cx="821389" cy="5063328"/>
          </a:xfrm>
        </p:grpSpPr>
        <p:sp>
          <p:nvSpPr>
            <p:cNvPr id="2" name="椭圆 1">
              <a:extLst>
                <a:ext uri="{FF2B5EF4-FFF2-40B4-BE49-F238E27FC236}">
                  <a16:creationId xmlns:a16="http://schemas.microsoft.com/office/drawing/2014/main" id="{0395EF0D-00BF-4647-AAA6-24F75910BA0B}"/>
                </a:ext>
              </a:extLst>
            </p:cNvPr>
            <p:cNvSpPr/>
            <p:nvPr/>
          </p:nvSpPr>
          <p:spPr>
            <a:xfrm>
              <a:off x="8323772" y="561432"/>
              <a:ext cx="237627"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6" name="椭圆 15">
              <a:extLst>
                <a:ext uri="{FF2B5EF4-FFF2-40B4-BE49-F238E27FC236}">
                  <a16:creationId xmlns:a16="http://schemas.microsoft.com/office/drawing/2014/main" id="{281B9465-7707-4196-A881-47B7D68CAEF9}"/>
                </a:ext>
              </a:extLst>
            </p:cNvPr>
            <p:cNvSpPr/>
            <p:nvPr/>
          </p:nvSpPr>
          <p:spPr>
            <a:xfrm>
              <a:off x="8882804" y="1352187"/>
              <a:ext cx="238761" cy="260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8" name="椭圆 17">
              <a:extLst>
                <a:ext uri="{FF2B5EF4-FFF2-40B4-BE49-F238E27FC236}">
                  <a16:creationId xmlns:a16="http://schemas.microsoft.com/office/drawing/2014/main" id="{AF4D1F82-84DD-49BD-AACA-1F6ADFF2E370}"/>
                </a:ext>
              </a:extLst>
            </p:cNvPr>
            <p:cNvSpPr/>
            <p:nvPr/>
          </p:nvSpPr>
          <p:spPr>
            <a:xfrm>
              <a:off x="8868757" y="3242734"/>
              <a:ext cx="261479" cy="257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21" name="椭圆 20">
              <a:extLst>
                <a:ext uri="{FF2B5EF4-FFF2-40B4-BE49-F238E27FC236}">
                  <a16:creationId xmlns:a16="http://schemas.microsoft.com/office/drawing/2014/main" id="{98438EB4-FBC5-44FF-A251-AC6B1E3A93B2}"/>
                </a:ext>
              </a:extLst>
            </p:cNvPr>
            <p:cNvSpPr/>
            <p:nvPr/>
          </p:nvSpPr>
          <p:spPr>
            <a:xfrm>
              <a:off x="8898233" y="5413609"/>
              <a:ext cx="246928" cy="2111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grpSp>
    </p:spTree>
    <p:extLst>
      <p:ext uri="{BB962C8B-B14F-4D97-AF65-F5344CB8AC3E}">
        <p14:creationId xmlns:p14="http://schemas.microsoft.com/office/powerpoint/2010/main" val="40292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584FBEA-DD9C-6638-09D2-897F039552CF}"/>
              </a:ext>
            </a:extLst>
          </p:cNvPr>
          <p:cNvPicPr>
            <a:picLocks noChangeAspect="1"/>
          </p:cNvPicPr>
          <p:nvPr/>
        </p:nvPicPr>
        <p:blipFill>
          <a:blip r:embed="rId2"/>
          <a:stretch>
            <a:fillRect/>
          </a:stretch>
        </p:blipFill>
        <p:spPr>
          <a:xfrm>
            <a:off x="7807804" y="1297784"/>
            <a:ext cx="3086100" cy="3086100"/>
          </a:xfrm>
          <a:prstGeom prst="rect">
            <a:avLst/>
          </a:prstGeom>
        </p:spPr>
      </p:pic>
      <p:sp>
        <p:nvSpPr>
          <p:cNvPr id="9" name="Content Placeholder 2"/>
          <p:cNvSpPr txBox="1">
            <a:spLocks/>
          </p:cNvSpPr>
          <p:nvPr/>
        </p:nvSpPr>
        <p:spPr>
          <a:xfrm>
            <a:off x="1213763" y="299341"/>
            <a:ext cx="3506014"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3. Class Instantiation</a:t>
            </a:r>
            <a:endParaRPr lang="zh-CN" altLang="zh-CN" sz="2541" b="1" dirty="0"/>
          </a:p>
          <a:p>
            <a:pPr marL="129032" lvl="1" indent="0">
              <a:spcBef>
                <a:spcPts val="1413"/>
              </a:spcBef>
              <a:buSzPct val="68000"/>
              <a:buNone/>
            </a:pPr>
            <a:endParaRPr lang="en-US" sz="2541" b="1" dirty="0"/>
          </a:p>
          <a:p>
            <a:pPr marL="129032" lvl="1" indent="0">
              <a:spcBef>
                <a:spcPts val="1413"/>
              </a:spcBef>
              <a:buSzPct val="68000"/>
              <a:buNone/>
            </a:pPr>
            <a:r>
              <a:rPr lang="en-US" sz="2541" b="1" dirty="0"/>
              <a:t>  </a:t>
            </a:r>
          </a:p>
        </p:txBody>
      </p:sp>
      <p:sp>
        <p:nvSpPr>
          <p:cNvPr id="3" name="Content Placeholder 2"/>
          <p:cNvSpPr txBox="1">
            <a:spLocks/>
          </p:cNvSpPr>
          <p:nvPr/>
        </p:nvSpPr>
        <p:spPr>
          <a:xfrm>
            <a:off x="626715" y="856679"/>
            <a:ext cx="6861939"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To make an instance of a class you use this form:</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4" name="Content Placeholder 2"/>
          <p:cNvSpPr txBox="1">
            <a:spLocks/>
          </p:cNvSpPr>
          <p:nvPr/>
        </p:nvSpPr>
        <p:spPr>
          <a:xfrm>
            <a:off x="1129264" y="1518064"/>
            <a:ext cx="6012365"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b="1" dirty="0"/>
              <a:t> </a:t>
            </a:r>
            <a:r>
              <a:rPr lang="en-US" sz="2541" b="1" dirty="0" err="1"/>
              <a:t>class_name</a:t>
            </a:r>
            <a:r>
              <a:rPr lang="en-US" sz="2541" b="1" dirty="0"/>
              <a:t> </a:t>
            </a:r>
            <a:r>
              <a:rPr lang="en-US" sz="2541" b="1" dirty="0">
                <a:solidFill>
                  <a:srgbClr val="7030A0"/>
                </a:solidFill>
              </a:rPr>
              <a:t>&lt;</a:t>
            </a:r>
            <a:r>
              <a:rPr lang="en-US" sz="2541" b="1" dirty="0">
                <a:solidFill>
                  <a:srgbClr val="0070C0"/>
                </a:solidFill>
              </a:rPr>
              <a:t>type</a:t>
            </a:r>
            <a:r>
              <a:rPr lang="en-US" sz="2541" b="1" dirty="0">
                <a:solidFill>
                  <a:srgbClr val="7030A0"/>
                </a:solidFill>
              </a:rPr>
              <a:t>&gt;</a:t>
            </a:r>
            <a:r>
              <a:rPr lang="en-US" sz="2541" b="1" dirty="0"/>
              <a:t> </a:t>
            </a:r>
            <a:r>
              <a:rPr lang="en-US" sz="2541" b="1" dirty="0" err="1"/>
              <a:t>variablename</a:t>
            </a:r>
            <a:r>
              <a:rPr lang="en-US" sz="2541" b="1" dirty="0"/>
              <a:t>;</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5" name="Content Placeholder 2"/>
          <p:cNvSpPr txBox="1">
            <a:spLocks/>
          </p:cNvSpPr>
          <p:nvPr/>
        </p:nvSpPr>
        <p:spPr>
          <a:xfrm>
            <a:off x="810114" y="2114097"/>
            <a:ext cx="6723626"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For example, to create a Matrix with </a:t>
            </a:r>
            <a:r>
              <a:rPr lang="en-US" sz="2541" b="1" dirty="0"/>
              <a:t>int</a:t>
            </a:r>
            <a:r>
              <a:rPr lang="en-US" sz="2541" dirty="0"/>
              <a:t> you would type:</a:t>
            </a:r>
            <a:endParaRPr lang="zh-CN" altLang="zh-CN" sz="254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6" name="Content Placeholder 2"/>
          <p:cNvSpPr txBox="1">
            <a:spLocks/>
          </p:cNvSpPr>
          <p:nvPr/>
        </p:nvSpPr>
        <p:spPr>
          <a:xfrm>
            <a:off x="2240244" y="2926947"/>
            <a:ext cx="3267590"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t> </a:t>
            </a:r>
            <a:r>
              <a:rPr lang="en-US" sz="2541" b="1" dirty="0"/>
              <a:t>Matrix</a:t>
            </a:r>
            <a:r>
              <a:rPr lang="en-US" sz="2541" b="1" dirty="0">
                <a:solidFill>
                  <a:srgbClr val="7030A0"/>
                </a:solidFill>
              </a:rPr>
              <a:t>&lt;</a:t>
            </a:r>
            <a:r>
              <a:rPr lang="en-US" sz="2541" b="1" dirty="0">
                <a:solidFill>
                  <a:srgbClr val="0070C0"/>
                </a:solidFill>
              </a:rPr>
              <a:t>int</a:t>
            </a:r>
            <a:r>
              <a:rPr lang="en-US" sz="2541" b="1" dirty="0">
                <a:solidFill>
                  <a:srgbClr val="7030A0"/>
                </a:solidFill>
              </a:rPr>
              <a:t>&gt;</a:t>
            </a:r>
            <a:r>
              <a:rPr lang="en-US" sz="2541" b="1" dirty="0"/>
              <a:t> m;</a:t>
            </a:r>
            <a:endParaRPr lang="zh-CN" altLang="zh-CN" sz="2541" b="1" dirty="0"/>
          </a:p>
          <a:p>
            <a:pPr marL="129032" lvl="1" indent="0">
              <a:spcBef>
                <a:spcPts val="1413"/>
              </a:spcBef>
              <a:buSzPct val="68000"/>
              <a:buNone/>
            </a:pPr>
            <a:endParaRPr lang="en-US" sz="2541" dirty="0"/>
          </a:p>
          <a:p>
            <a:pPr marL="129032" lvl="1" indent="0">
              <a:spcBef>
                <a:spcPts val="1413"/>
              </a:spcBef>
              <a:buSzPct val="68000"/>
              <a:buNone/>
            </a:pPr>
            <a:r>
              <a:rPr lang="en-US" sz="2541" dirty="0"/>
              <a:t>  </a:t>
            </a:r>
          </a:p>
        </p:txBody>
      </p:sp>
      <p:sp>
        <p:nvSpPr>
          <p:cNvPr id="7" name="Content Placeholder 2"/>
          <p:cNvSpPr txBox="1">
            <a:spLocks/>
          </p:cNvSpPr>
          <p:nvPr/>
        </p:nvSpPr>
        <p:spPr>
          <a:xfrm>
            <a:off x="757418" y="3646132"/>
            <a:ext cx="6600532" cy="661385"/>
          </a:xfrm>
          <a:prstGeom prst="rect">
            <a:avLst/>
          </a:prstGeom>
        </p:spPr>
        <p:txBody>
          <a:bodyPr lIns="107710" tIns="53855" rIns="107710" bIns="53855"/>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9032" lvl="1" indent="0">
              <a:spcBef>
                <a:spcPts val="1413"/>
              </a:spcBef>
              <a:buSzPct val="68000"/>
              <a:buNone/>
            </a:pPr>
            <a:r>
              <a:rPr lang="en-US" sz="2541" dirty="0">
                <a:solidFill>
                  <a:srgbClr val="7030A0"/>
                </a:solidFill>
              </a:rPr>
              <a:t>Matrix&lt;int&gt;</a:t>
            </a:r>
            <a:r>
              <a:rPr lang="en-US" sz="2541" dirty="0"/>
              <a:t> becomes </a:t>
            </a:r>
            <a:r>
              <a:rPr lang="en-US" sz="2541" b="1" dirty="0"/>
              <a:t>the name of a new class</a:t>
            </a:r>
            <a:r>
              <a:rPr lang="en-US" sz="2541" dirty="0"/>
              <a:t>. </a:t>
            </a:r>
          </a:p>
          <a:p>
            <a:pPr marL="129032" lvl="1" indent="0">
              <a:spcBef>
                <a:spcPts val="1413"/>
              </a:spcBef>
              <a:buSzPct val="68000"/>
              <a:buNone/>
            </a:pPr>
            <a:r>
              <a:rPr lang="en-US" sz="2541" dirty="0"/>
              <a:t>  </a:t>
            </a:r>
          </a:p>
        </p:txBody>
      </p:sp>
      <p:sp>
        <p:nvSpPr>
          <p:cNvPr id="2" name="矩形 1">
            <a:extLst>
              <a:ext uri="{FF2B5EF4-FFF2-40B4-BE49-F238E27FC236}">
                <a16:creationId xmlns:a16="http://schemas.microsoft.com/office/drawing/2014/main" id="{22C49DDE-6F8C-4B9F-82BE-A81CDFBE4227}"/>
              </a:ext>
            </a:extLst>
          </p:cNvPr>
          <p:cNvSpPr/>
          <p:nvPr/>
        </p:nvSpPr>
        <p:spPr>
          <a:xfrm>
            <a:off x="8057635" y="2775482"/>
            <a:ext cx="1570997" cy="3213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222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4134</TotalTime>
  <Words>1964</Words>
  <Application>Microsoft Macintosh PowerPoint</Application>
  <PresentationFormat>宽屏</PresentationFormat>
  <Paragraphs>248</Paragraphs>
  <Slides>22</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等线</vt:lpstr>
      <vt:lpstr>SFMono-Regular</vt:lpstr>
      <vt:lpstr>Arial</vt:lpstr>
      <vt:lpstr>Calibri</vt:lpstr>
      <vt:lpstr>Consolas</vt:lpstr>
      <vt:lpstr>Franklin Gothic Demi</vt:lpstr>
      <vt:lpstr>Franklin Gothic Medium</vt:lpstr>
      <vt:lpstr>Segoe UI</vt:lpstr>
      <vt:lpstr>Wingdings</vt:lpstr>
      <vt:lpstr>Office 主题</vt:lpstr>
      <vt:lpstr>C/C++ Program Design</vt:lpstr>
      <vt:lpstr>Composition and Template</vt:lpstr>
      <vt:lpstr>  Class Containment(Composition)</vt:lpstr>
      <vt:lpstr>PowerPoint 演示文稿</vt:lpstr>
      <vt:lpstr>Template</vt:lpstr>
      <vt:lpstr>PowerPoint 演示文稿</vt:lpstr>
      <vt:lpstr> Class Templates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Exercises</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1013</cp:revision>
  <dcterms:created xsi:type="dcterms:W3CDTF">2020-09-05T08:11:00Z</dcterms:created>
  <dcterms:modified xsi:type="dcterms:W3CDTF">2024-05-22T06:38:27Z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