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710" r:id="rId3"/>
    <p:sldId id="572" r:id="rId4"/>
    <p:sldId id="573" r:id="rId5"/>
    <p:sldId id="712" r:id="rId6"/>
    <p:sldId id="718" r:id="rId7"/>
    <p:sldId id="726" r:id="rId8"/>
    <p:sldId id="727" r:id="rId9"/>
    <p:sldId id="728" r:id="rId10"/>
    <p:sldId id="713" r:id="rId11"/>
    <p:sldId id="714" r:id="rId12"/>
    <p:sldId id="709" r:id="rId13"/>
    <p:sldId id="715" r:id="rId14"/>
    <p:sldId id="716" r:id="rId15"/>
    <p:sldId id="720" r:id="rId16"/>
    <p:sldId id="719" r:id="rId17"/>
    <p:sldId id="721" r:id="rId18"/>
    <p:sldId id="723" r:id="rId19"/>
    <p:sldId id="722" r:id="rId20"/>
    <p:sldId id="724" r:id="rId21"/>
    <p:sldId id="72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1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2024/5/28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B11F19D-ED9A-E84C-9436-58922EC20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Template Non-Type Parameters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4ADDFAF-7709-344C-9A6A-03E76C9A9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65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56F28-114F-274D-BE9F-8A0D6471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Non-Type Parameters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C0C9A-55AB-074C-9314-AC3A65A08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To declare a template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 parameters can be</a:t>
            </a:r>
          </a:p>
          <a:p>
            <a:pPr lvl="1"/>
            <a:r>
              <a:rPr lang="en" altLang="zh-CN" sz="2800" dirty="0"/>
              <a:t>type template parameters</a:t>
            </a:r>
          </a:p>
          <a:p>
            <a:pPr lvl="1"/>
            <a:r>
              <a:rPr lang="en" altLang="zh-CN" sz="2800" dirty="0"/>
              <a:t>template template parameters</a:t>
            </a:r>
          </a:p>
          <a:p>
            <a:pPr lvl="1"/>
            <a:r>
              <a:rPr lang="en" altLang="zh-CN" sz="2800" dirty="0"/>
              <a:t>non-type template parameters</a:t>
            </a:r>
          </a:p>
          <a:p>
            <a:pPr lvl="2"/>
            <a:r>
              <a:rPr lang="en" altLang="zh-CN" sz="2800" dirty="0"/>
              <a:t>integral types</a:t>
            </a:r>
          </a:p>
          <a:p>
            <a:pPr lvl="2"/>
            <a:r>
              <a:rPr lang="en" altLang="zh-CN" sz="2800" dirty="0"/>
              <a:t>floating-point type</a:t>
            </a:r>
          </a:p>
          <a:p>
            <a:pPr lvl="2"/>
            <a:r>
              <a:rPr lang="en" altLang="zh-CN" sz="2800" dirty="0"/>
              <a:t>pointer types</a:t>
            </a:r>
          </a:p>
          <a:p>
            <a:pPr lvl="2"/>
            <a:r>
              <a:rPr lang="en" altLang="zh-CN" sz="2800" dirty="0" err="1"/>
              <a:t>lvalue</a:t>
            </a:r>
            <a:r>
              <a:rPr lang="en" altLang="zh-CN" sz="2800" dirty="0"/>
              <a:t> reference types</a:t>
            </a:r>
          </a:p>
          <a:p>
            <a:pPr lvl="2"/>
            <a:r>
              <a:rPr lang="en" altLang="zh-CN" sz="2800" dirty="0"/>
              <a:t>...</a:t>
            </a:r>
          </a:p>
          <a:p>
            <a:pPr lvl="2"/>
            <a:endParaRPr lang="en" altLang="zh-CN" dirty="0"/>
          </a:p>
          <a:p>
            <a:pPr lvl="1"/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B928E5-6095-7D42-9E62-8EFF45CF721B}"/>
              </a:ext>
            </a:extLst>
          </p:cNvPr>
          <p:cNvSpPr/>
          <p:nvPr/>
        </p:nvSpPr>
        <p:spPr>
          <a:xfrm>
            <a:off x="1376479" y="1889062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parameter-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declaration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27D8E1-D568-4541-8A61-9280EB42AC12}"/>
              </a:ext>
            </a:extLst>
          </p:cNvPr>
          <p:cNvSpPr/>
          <p:nvPr/>
        </p:nvSpPr>
        <p:spPr>
          <a:xfrm>
            <a:off x="7336970" y="1097852"/>
            <a:ext cx="4555107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vector&lt;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vector&lt;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0770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74FE2-FF7A-1F40-B9C7-CFF3B7A1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Non-Type Parameters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59F22-C739-0A46-847B-515086672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062774"/>
          </a:xfrm>
        </p:spPr>
        <p:txBody>
          <a:bodyPr/>
          <a:lstStyle/>
          <a:p>
            <a:r>
              <a:rPr kumimoji="1" lang="en-US" altLang="zh-CN" dirty="0"/>
              <a:t>If we want to create a static matrix (no dynamic memory allocation inside)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58DA1C-F9C7-3E4B-A1A0-604F563EBC52}"/>
              </a:ext>
            </a:extLst>
          </p:cNvPr>
          <p:cNvSpPr/>
          <p:nvPr/>
        </p:nvSpPr>
        <p:spPr>
          <a:xfrm>
            <a:off x="664639" y="2136338"/>
            <a:ext cx="86655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[rows][cols];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(){}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70766E-5E87-7748-9689-B5DF8B088706}"/>
              </a:ext>
            </a:extLst>
          </p:cNvPr>
          <p:cNvSpPr/>
          <p:nvPr/>
        </p:nvSpPr>
        <p:spPr>
          <a:xfrm>
            <a:off x="2103147" y="6457890"/>
            <a:ext cx="264687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nontypeparam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A7121E-6780-E942-8A01-410BB156708E}"/>
              </a:ext>
            </a:extLst>
          </p:cNvPr>
          <p:cNvSpPr/>
          <p:nvPr/>
        </p:nvSpPr>
        <p:spPr>
          <a:xfrm>
            <a:off x="8143075" y="2245628"/>
            <a:ext cx="401683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r=3, c=3;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Mat&lt;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vec1(r, c)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Mat&lt;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vec2(3, 3)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Mat&lt;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9383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5C6B4-1D5A-E746-97FA-B86DBFB9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Template in OpenCV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088F34-DA06-D447-A469-3A97EF273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56" y="1690688"/>
            <a:ext cx="6502400" cy="39683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7AB4B4-65FE-0345-B5E0-D5955FDED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200" y="1564923"/>
            <a:ext cx="4749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9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5C6B4-1D5A-E746-97FA-B86DBFB9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Template in OpenCV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332E96-804F-1C42-9C8A-63995812A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" y="1982435"/>
            <a:ext cx="7603626" cy="34522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184F17-A935-4845-B707-78DDF9133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179" y="73378"/>
            <a:ext cx="41783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24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9B461-6A81-024E-9D45-3CF515739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CN" dirty="0"/>
              <a:t>Class Template Specialization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97FD3D-435C-584A-AD7A-56BE429E4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0530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46EFC-295F-2240-AF17-07AC1316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Class template specialization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B3B0D-C879-3246-AFFD-1DC298E61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304397"/>
          </a:xfrm>
        </p:spPr>
        <p:txBody>
          <a:bodyPr/>
          <a:lstStyle/>
          <a:p>
            <a:r>
              <a:rPr kumimoji="1" lang="en-US" altLang="zh-CN" dirty="0"/>
              <a:t>The class template can be for most types</a:t>
            </a:r>
          </a:p>
          <a:p>
            <a:r>
              <a:rPr kumimoji="1" lang="en-US" altLang="zh-CN" dirty="0"/>
              <a:t>But we want to save memory for type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 </a:t>
            </a:r>
            <a:r>
              <a:rPr kumimoji="1" lang="en-US" altLang="zh-CN" dirty="0"/>
              <a:t>(1 byte or 1 bit).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EC807F-07DD-474C-96CC-FBBD888ECB67}"/>
              </a:ext>
            </a:extLst>
          </p:cNvPr>
          <p:cNvSpPr/>
          <p:nvPr/>
        </p:nvSpPr>
        <p:spPr>
          <a:xfrm>
            <a:off x="1159046" y="2591391"/>
            <a:ext cx="95146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>
                <a:solidFill>
                  <a:srgbClr val="000000"/>
                </a:solidFill>
                <a:latin typeface="Menlo" panose="020B0609030804020204" pitchFamily="49" charset="0"/>
              </a:rPr>
              <a:t>]{};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[]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729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0BE0D-1745-D140-99B0-58A119A6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Class template specialization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A5A8E-F452-A74B-92A8-5432E784D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6843" y="1070489"/>
            <a:ext cx="5327993" cy="58344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Specialize </a:t>
            </a:r>
            <a:r>
              <a:rPr kumimoji="1" lang="en-US" altLang="zh-CN" dirty="0" err="1"/>
              <a:t>MyVector</a:t>
            </a:r>
            <a:r>
              <a:rPr kumimoji="1" lang="en-US" altLang="zh-CN" dirty="0"/>
              <a:t> for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</a:t>
            </a:r>
            <a:endParaRPr kumimoji="1" lang="zh-CN" altLang="en-US" dirty="0">
              <a:solidFill>
                <a:srgbClr val="0000CC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EE0573-590A-F34C-A6B1-B5A4703AF519}"/>
              </a:ext>
            </a:extLst>
          </p:cNvPr>
          <p:cNvSpPr/>
          <p:nvPr/>
        </p:nvSpPr>
        <p:spPr>
          <a:xfrm>
            <a:off x="2478704" y="6457890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specialization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3D3F0-4647-2647-BEF0-CD93BE5421C3}"/>
              </a:ext>
            </a:extLst>
          </p:cNvPr>
          <p:cNvSpPr/>
          <p:nvPr/>
        </p:nvSpPr>
        <p:spPr>
          <a:xfrm>
            <a:off x="1376479" y="1094888"/>
            <a:ext cx="78001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&lt;&gt;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num_bytes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num_bytes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]{};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delete []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D2D7DFEC-A1D2-0542-8BD6-7D0817FE110C}"/>
              </a:ext>
            </a:extLst>
          </p:cNvPr>
          <p:cNvSpPr/>
          <p:nvPr/>
        </p:nvSpPr>
        <p:spPr>
          <a:xfrm rot="3252234">
            <a:off x="6550312" y="1189020"/>
            <a:ext cx="522514" cy="1688674"/>
          </a:xfrm>
          <a:prstGeom prst="downArrow">
            <a:avLst>
              <a:gd name="adj1" fmla="val 50000"/>
              <a:gd name="adj2" fmla="val 8437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59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D475B7-92AB-6543-94F6-09462381C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zh-CN" dirty="0"/>
              <a:t> classes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5D97773-90E5-2C4F-84EC-C04494995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618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5A8E4-8A47-4047-88F1-7BCFCF29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std::</a:t>
            </a:r>
            <a:r>
              <a:rPr kumimoji="1" lang="en" altLang="zh-CN" dirty="0" err="1"/>
              <a:t>basic_string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4EE1E-8B16-114B-ABEF-37B374033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2537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Store and manipulate sequences of char-like objects.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647961-33F1-FF4D-959E-2F2DBA833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81511"/>
            <a:ext cx="77851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5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FDBA2D-39E4-CE49-A895-7269C2567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Class Templates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F373957-5C9F-3A49-8FDF-718FC3501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33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C062A-3514-5F4E-A4D9-B8D20D7C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std::array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918BD7-EAF6-5242-9E7E-234A81AFC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6"/>
            <a:ext cx="11053879" cy="833632"/>
          </a:xfrm>
        </p:spPr>
        <p:txBody>
          <a:bodyPr/>
          <a:lstStyle/>
          <a:p>
            <a:r>
              <a:rPr kumimoji="1" lang="en" altLang="zh-CN" dirty="0"/>
              <a:t>a container that encapsulates </a:t>
            </a:r>
            <a:r>
              <a:rPr kumimoji="1" lang="en" altLang="zh-CN" dirty="0">
                <a:solidFill>
                  <a:srgbClr val="FF0000"/>
                </a:solidFill>
              </a:rPr>
              <a:t>fixed</a:t>
            </a:r>
            <a:r>
              <a:rPr kumimoji="1" lang="en" altLang="zh-CN" dirty="0"/>
              <a:t> size arrays.</a:t>
            </a:r>
          </a:p>
          <a:p>
            <a:endParaRPr kumimoji="1" lang="en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D1AC4E-D611-664C-A5F5-9C5B2295E3D7}"/>
              </a:ext>
            </a:extLst>
          </p:cNvPr>
          <p:cNvSpPr/>
          <p:nvPr/>
        </p:nvSpPr>
        <p:spPr>
          <a:xfrm>
            <a:off x="1376479" y="187764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    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  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    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</a:t>
            </a:r>
            <a:r>
              <a:rPr lang="en" altLang="zh-CN" sz="2000" dirty="0" err="1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N</a:t>
            </a: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struct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array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3C97BA-16D2-D842-9E3D-6C00782B6346}"/>
              </a:ext>
            </a:extLst>
          </p:cNvPr>
          <p:cNvSpPr/>
          <p:nvPr/>
        </p:nvSpPr>
        <p:spPr>
          <a:xfrm>
            <a:off x="1376479" y="3350505"/>
            <a:ext cx="343183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" altLang="zh-CN" sz="2000" dirty="0"/>
              <a:t>std</a:t>
            </a:r>
            <a:r>
              <a:rPr lang="en" altLang="zh-CN" sz="2000" dirty="0">
                <a:solidFill>
                  <a:srgbClr val="008080"/>
                </a:solidFill>
              </a:rPr>
              <a:t>::</a:t>
            </a:r>
            <a:r>
              <a:rPr lang="en" altLang="zh-CN" sz="2000" dirty="0"/>
              <a:t>array</a:t>
            </a:r>
            <a:r>
              <a:rPr lang="en" altLang="zh-CN" sz="2000" dirty="0">
                <a:solidFill>
                  <a:srgbClr val="000080"/>
                </a:solidFill>
              </a:rPr>
              <a:t>&lt;</a:t>
            </a:r>
            <a:r>
              <a:rPr lang="en" altLang="zh-CN" sz="2000" dirty="0">
                <a:solidFill>
                  <a:srgbClr val="0000FF"/>
                </a:solidFill>
              </a:rPr>
              <a:t>int</a:t>
            </a:r>
            <a:r>
              <a:rPr lang="en" altLang="zh-CN" sz="2000" dirty="0"/>
              <a:t>, </a:t>
            </a:r>
            <a:r>
              <a:rPr lang="en" altLang="zh-CN" sz="2000" dirty="0">
                <a:solidFill>
                  <a:srgbClr val="000080"/>
                </a:solidFill>
              </a:rPr>
              <a:t>3&gt;</a:t>
            </a:r>
            <a:r>
              <a:rPr lang="en" altLang="zh-CN" sz="2000" dirty="0"/>
              <a:t> a2 </a:t>
            </a:r>
            <a:r>
              <a:rPr lang="en" altLang="zh-CN" sz="2000" dirty="0">
                <a:solidFill>
                  <a:srgbClr val="000080"/>
                </a:solidFill>
              </a:rPr>
              <a:t>=</a:t>
            </a:r>
            <a:r>
              <a:rPr lang="en" altLang="zh-CN" sz="2000" dirty="0"/>
              <a:t> </a:t>
            </a:r>
            <a:r>
              <a:rPr lang="en" altLang="zh-CN" sz="2000" dirty="0">
                <a:solidFill>
                  <a:srgbClr val="008000"/>
                </a:solidFill>
              </a:rPr>
              <a:t>{</a:t>
            </a:r>
            <a:r>
              <a:rPr lang="en" altLang="zh-CN" sz="2000" dirty="0">
                <a:solidFill>
                  <a:srgbClr val="000080"/>
                </a:solidFill>
              </a:rPr>
              <a:t>1</a:t>
            </a:r>
            <a:r>
              <a:rPr lang="en" altLang="zh-CN" sz="2000" dirty="0"/>
              <a:t>, </a:t>
            </a:r>
            <a:r>
              <a:rPr lang="en" altLang="zh-CN" sz="2000" dirty="0">
                <a:solidFill>
                  <a:srgbClr val="000080"/>
                </a:solidFill>
              </a:rPr>
              <a:t>2</a:t>
            </a:r>
            <a:r>
              <a:rPr lang="en" altLang="zh-CN" sz="2000" dirty="0"/>
              <a:t>, </a:t>
            </a:r>
            <a:r>
              <a:rPr lang="en" altLang="zh-CN" sz="2000" dirty="0">
                <a:solidFill>
                  <a:srgbClr val="000080"/>
                </a:solidFill>
              </a:rPr>
              <a:t>3</a:t>
            </a:r>
            <a:r>
              <a:rPr lang="en" altLang="zh-CN" sz="2000" dirty="0">
                <a:solidFill>
                  <a:srgbClr val="008000"/>
                </a:solidFill>
              </a:rPr>
              <a:t>}</a:t>
            </a:r>
            <a:r>
              <a:rPr lang="en" altLang="zh-CN" sz="2000" dirty="0">
                <a:solidFill>
                  <a:srgbClr val="008080"/>
                </a:solidFill>
              </a:rPr>
              <a:t>;</a:t>
            </a:r>
            <a:r>
              <a:rPr lang="en" altLang="zh-CN" sz="2000" dirty="0"/>
              <a:t> 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BBAACA-4AE5-2D46-86A9-1BA441A5F0D0}"/>
              </a:ext>
            </a:extLst>
          </p:cNvPr>
          <p:cNvSpPr/>
          <p:nvPr/>
        </p:nvSpPr>
        <p:spPr>
          <a:xfrm>
            <a:off x="1034847" y="3900042"/>
            <a:ext cx="513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" altLang="zh-CN" dirty="0"/>
              <a:t>*Keyword: </a:t>
            </a:r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typename</a:t>
            </a:r>
            <a:r>
              <a:rPr kumimoji="1" lang="en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/class</a:t>
            </a:r>
            <a:r>
              <a:rPr kumimoji="1" lang="en" altLang="zh-CN" dirty="0"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kumimoji="1" lang="en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class/struct</a:t>
            </a:r>
            <a:endParaRPr lang="zh-CN" altLang="en-US" dirty="0">
              <a:solidFill>
                <a:srgbClr val="0000CC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15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774D2-D169-2646-9629-EFD76E92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other templates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9D2127-E999-6449-AB8E-E8FC888C9351}"/>
              </a:ext>
            </a:extLst>
          </p:cNvPr>
          <p:cNvSpPr/>
          <p:nvPr/>
        </p:nvSpPr>
        <p:spPr>
          <a:xfrm>
            <a:off x="368639" y="1256952"/>
            <a:ext cx="41286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T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vector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609158-07E3-DB4C-AFEE-AC94FBC493C5}"/>
              </a:ext>
            </a:extLst>
          </p:cNvPr>
          <p:cNvSpPr/>
          <p:nvPr/>
        </p:nvSpPr>
        <p:spPr>
          <a:xfrm>
            <a:off x="4257507" y="1097852"/>
            <a:ext cx="41286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T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list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A7763C-5223-644F-A877-2B37AEEADED4}"/>
              </a:ext>
            </a:extLst>
          </p:cNvPr>
          <p:cNvSpPr/>
          <p:nvPr/>
        </p:nvSpPr>
        <p:spPr>
          <a:xfrm>
            <a:off x="8146374" y="1097852"/>
            <a:ext cx="41286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Key,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Compare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std::less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Key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Key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set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34EA98-86E1-ED4A-BCE7-7D73F6A2AE1A}"/>
              </a:ext>
            </a:extLst>
          </p:cNvPr>
          <p:cNvSpPr/>
          <p:nvPr/>
        </p:nvSpPr>
        <p:spPr>
          <a:xfrm>
            <a:off x="1449250" y="2667252"/>
            <a:ext cx="72106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Key,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Compare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std::less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Key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std::pair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FF"/>
                </a:solidFill>
                <a:latin typeface="DejaVuSansMono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Key, T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map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975BF1-24EC-2049-9268-4D062FAC114C}"/>
              </a:ext>
            </a:extLst>
          </p:cNvPr>
          <p:cNvSpPr/>
          <p:nvPr/>
        </p:nvSpPr>
        <p:spPr>
          <a:xfrm>
            <a:off x="1376479" y="5000883"/>
            <a:ext cx="38189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Container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std::deque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T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stack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780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B1646-0710-EB4E-9493-BA7F507E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Function Templates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8C7A6-5F48-B144-9438-104AAE452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7852"/>
            <a:ext cx="11053879" cy="2029909"/>
          </a:xfrm>
        </p:spPr>
        <p:txBody>
          <a:bodyPr>
            <a:normAutofit fontScale="92500" lnSpcReduction="20000"/>
          </a:bodyPr>
          <a:lstStyle/>
          <a:p>
            <a:r>
              <a:rPr kumimoji="1" lang="en" altLang="zh-CN" dirty="0"/>
              <a:t>A function template is not a type, or a function, or any other entity. </a:t>
            </a:r>
          </a:p>
          <a:p>
            <a:r>
              <a:rPr kumimoji="1" lang="en" altLang="zh-CN" dirty="0"/>
              <a:t>No code is generated from a source file that contains only template definitions.</a:t>
            </a:r>
          </a:p>
          <a:p>
            <a:r>
              <a:rPr kumimoji="1" lang="en" altLang="zh-CN" dirty="0"/>
              <a:t>The template arguments must be determined, then the compiler can generate an actual function</a:t>
            </a:r>
          </a:p>
          <a:p>
            <a:r>
              <a:rPr kumimoji="1" lang="en-US" altLang="zh-CN" dirty="0"/>
              <a:t>"</a:t>
            </a:r>
            <a:r>
              <a:rPr kumimoji="1" lang="en-US" altLang="zh-CN" b="1" dirty="0"/>
              <a:t>Function templates</a:t>
            </a:r>
            <a:r>
              <a:rPr kumimoji="1" lang="en-US" altLang="zh-CN" dirty="0"/>
              <a:t>" vs "</a:t>
            </a:r>
            <a:r>
              <a:rPr kumimoji="1" lang="en-US" altLang="zh-CN" b="1" dirty="0"/>
              <a:t>template functions</a:t>
            </a:r>
            <a:r>
              <a:rPr kumimoji="1" lang="en-US" altLang="zh-CN" dirty="0"/>
              <a:t>".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C075EB-B2B4-F945-B3D0-883FE15D8D7D}"/>
              </a:ext>
            </a:extLst>
          </p:cNvPr>
          <p:cNvSpPr/>
          <p:nvPr/>
        </p:nvSpPr>
        <p:spPr>
          <a:xfrm>
            <a:off x="838198" y="2874822"/>
            <a:ext cx="107521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sum&lt;double&gt;(double, double)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sum&lt;char&gt;(char, char), template argument deduced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&lt;&gt;(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sum&lt;int&gt;(int, int), template argument deduced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67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C4A5A-EC4A-9145-B9AB-CEE51977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Review: Function Templates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8FAEE-D493-5843-9834-45CCC8CD9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Implicit instantiation occurs when a function template is not explicitly instantiated.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E28BEF-8DE0-5748-B451-353ADA70A168}"/>
              </a:ext>
            </a:extLst>
          </p:cNvPr>
          <p:cNvSpPr/>
          <p:nvPr/>
        </p:nvSpPr>
        <p:spPr>
          <a:xfrm>
            <a:off x="898676" y="2206645"/>
            <a:ext cx="92785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Implicitly instantiates 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&lt;int&gt;(int, int)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”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Implicitly instantiates 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&lt;float&gt;(float, float)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”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7213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17F6D-219D-4C4A-9DA5-254999E3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Different Classes for Different Type Matrices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12836-FEC8-BB4B-AADE-5E32364F8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198"/>
            <a:ext cx="11053879" cy="721724"/>
          </a:xfrm>
        </p:spPr>
        <p:txBody>
          <a:bodyPr/>
          <a:lstStyle/>
          <a:p>
            <a:r>
              <a:rPr kumimoji="1" lang="en-US" altLang="zh-CN" dirty="0"/>
              <a:t>Matrix with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kumimoji="1" lang="en-US" altLang="zh-CN" dirty="0"/>
              <a:t> elements, Matrix with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kumimoji="1" lang="en-US" altLang="zh-CN" dirty="0"/>
              <a:t> elements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0C6FE0-6678-342C-1B26-1D87E2284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9" y="2010818"/>
            <a:ext cx="4802875" cy="48471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E09CE5-3AC6-8EA8-B253-16E7C0AE5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005" y="2010818"/>
            <a:ext cx="4985148" cy="4850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CD23EB0-AA7F-5BBB-D131-ADD8B85DA309}"/>
              </a:ext>
            </a:extLst>
          </p:cNvPr>
          <p:cNvSpPr/>
          <p:nvPr/>
        </p:nvSpPr>
        <p:spPr>
          <a:xfrm>
            <a:off x="10277613" y="6457890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matclass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5453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1D1D5-FA51-7F4D-8FFE-048FF6C7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 Templates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8B0C8-8F04-D046-9BEA-0A5E295D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521"/>
            <a:ext cx="11053879" cy="833631"/>
          </a:xfrm>
        </p:spPr>
        <p:txBody>
          <a:bodyPr>
            <a:normAutofit fontScale="92500" lnSpcReduction="20000"/>
          </a:bodyPr>
          <a:lstStyle/>
          <a:p>
            <a:r>
              <a:rPr kumimoji="1" lang="en" altLang="zh-CN" dirty="0"/>
              <a:t>A class template defines a family of classes.</a:t>
            </a:r>
          </a:p>
          <a:p>
            <a:r>
              <a:rPr kumimoji="1" lang="en" altLang="zh-CN" dirty="0"/>
              <a:t>Class template instantiation.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1E6079-3076-9342-B2B2-557AD07478C4}"/>
              </a:ext>
            </a:extLst>
          </p:cNvPr>
          <p:cNvSpPr/>
          <p:nvPr/>
        </p:nvSpPr>
        <p:spPr>
          <a:xfrm>
            <a:off x="1219199" y="1935238"/>
            <a:ext cx="843098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]{};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delete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[]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673DED-EF4D-AC48-838C-9E1A0B084E19}"/>
              </a:ext>
            </a:extLst>
          </p:cNvPr>
          <p:cNvSpPr/>
          <p:nvPr/>
        </p:nvSpPr>
        <p:spPr>
          <a:xfrm>
            <a:off x="8306724" y="645789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mattemplate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A8CC26-6285-514D-9060-E1DA4AF97868}"/>
              </a:ext>
            </a:extLst>
          </p:cNvPr>
          <p:cNvSpPr/>
          <p:nvPr/>
        </p:nvSpPr>
        <p:spPr>
          <a:xfrm>
            <a:off x="5434692" y="1799914"/>
            <a:ext cx="513261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Explicitly instantiate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6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C2E09-2056-D08B-6FDE-500BEE0A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 Template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BE3F5-2807-C3CE-ABFF-276E28D8C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982"/>
            <a:ext cx="11053879" cy="734887"/>
          </a:xfrm>
        </p:spPr>
        <p:txBody>
          <a:bodyPr/>
          <a:lstStyle/>
          <a:p>
            <a:r>
              <a:rPr kumimoji="1" lang="en-US" altLang="zh-CN" dirty="0"/>
              <a:t>How to handle different combinations? 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136BF7-7898-7290-E5FD-81CD00A378DE}"/>
              </a:ext>
            </a:extLst>
          </p:cNvPr>
          <p:cNvSpPr txBox="1"/>
          <p:nvPr/>
        </p:nvSpPr>
        <p:spPr>
          <a:xfrm>
            <a:off x="1094089" y="1420948"/>
            <a:ext cx="5271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imat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fmat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dmat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imat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fmat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//?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35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41135-C83C-2033-0739-F3C2AF4C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283" y="49233"/>
            <a:ext cx="10515600" cy="833631"/>
          </a:xfrm>
        </p:spPr>
        <p:txBody>
          <a:bodyPr>
            <a:normAutofit/>
          </a:bodyPr>
          <a:lstStyle/>
          <a:p>
            <a:r>
              <a:rPr kumimoji="1" lang="en-US" altLang="zh-CN" sz="3600" dirty="0"/>
              <a:t>Matrix type in OpenCV</a:t>
            </a:r>
            <a:endParaRPr kumimoji="1"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A1CC0C-1336-E2E7-5ACC-0D71FF7CC1EA}"/>
              </a:ext>
            </a:extLst>
          </p:cNvPr>
          <p:cNvSpPr txBox="1"/>
          <p:nvPr/>
        </p:nvSpPr>
        <p:spPr>
          <a:xfrm>
            <a:off x="0" y="733246"/>
            <a:ext cx="8511591" cy="6124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CV_EXPORTS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Mat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public: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/**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@brief</a:t>
            </a:r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Returns the depth of a matrix element.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b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The method returns the identifier of the matrix element depth (the type of each individual channel).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For example, for a 16-bit signed element array, the method returns CV_16S . A complete list of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matrix types contains the following values: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 CV_8U - 8-bit unsigned integers ( 0..255 )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 CV_8S - 8-bit signed integers ( -128..127 )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 CV_16U - 16-bit unsigned integers ( 0..65535 )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 CV_16S - 16-bit signed integers ( -32768..32767 )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 CV_32S - 32-bit signed integers ( -2147483648..2147483647 )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 CV_32F - 32-bit floating-point numbers ( -FLT_MAX..FLT_MAX, INF, NAN )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 CV_64F - 64-bit floating-point numbers ( -DBL_MAX..DBL_MAX, INF, NAN )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*/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depth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/*! includes several bit-fields: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 the magic signature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 continuity flag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 depth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 number of channels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*/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flags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82B402-2103-BA56-E642-8B91BD0EF3B7}"/>
              </a:ext>
            </a:extLst>
          </p:cNvPr>
          <p:cNvSpPr txBox="1"/>
          <p:nvPr/>
        </p:nvSpPr>
        <p:spPr>
          <a:xfrm>
            <a:off x="3149050" y="5222400"/>
            <a:ext cx="4078941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inline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depth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CV_MAT_DEPTH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(flags);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72E23E-EF2E-C6BD-7B1B-D0972E775E88}"/>
              </a:ext>
            </a:extLst>
          </p:cNvPr>
          <p:cNvSpPr txBox="1"/>
          <p:nvPr/>
        </p:nvSpPr>
        <p:spPr>
          <a:xfrm>
            <a:off x="5871883" y="0"/>
            <a:ext cx="6320117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CV_CN_MAX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512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CV_CN_SHIFT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CV_DEPTH_MAX (1 &lt;&lt; CV_CN_SHIFT)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CV_8U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CV_8S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CV_16U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CV_16S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CV_32S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CV_32F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CV_64F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CV_16F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7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CV_MAT_DEPTH_MASK (CV_DEPTH_MAX - 1)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CV_MAT_DEPTH(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flags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) ((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flags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CV_MAT_DEPTH_MASK)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14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E83B50-06F9-EB88-94AB-C7D877DD207C}"/>
              </a:ext>
            </a:extLst>
          </p:cNvPr>
          <p:cNvSpPr txBox="1"/>
          <p:nvPr/>
        </p:nvSpPr>
        <p:spPr>
          <a:xfrm>
            <a:off x="661343" y="1654691"/>
            <a:ext cx="11084859" cy="4401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srcStripe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depth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==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CV_8U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  thresh_8u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srcStripe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dstStripe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uchar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)thresh, (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uchar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maxval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thresholdType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);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srcStripe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depth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==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CV_16S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)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  thresh_16s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srcStripe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dstStripe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short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)thresh, 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short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maxval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thresholdType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);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srcStripe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depth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==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CV_16U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)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  thresh_16u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srcStripe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dstStripe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ushort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)thresh, (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ushort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maxval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thresholdType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);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srcStripe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depth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==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CV_32F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)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  thresh_32f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srcStripe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dstStripe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)thresh, 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maxval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thresholdType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);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srcStripe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depth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==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CV_64F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)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  thresh_64f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srcStripe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dstStripe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thresh,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maxval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thresholdType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555DB2-79ED-57AD-BD3C-7E916CBB5F28}"/>
              </a:ext>
            </a:extLst>
          </p:cNvPr>
          <p:cNvSpPr txBox="1"/>
          <p:nvPr/>
        </p:nvSpPr>
        <p:spPr>
          <a:xfrm>
            <a:off x="251207" y="11957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modules/imgproc/src/thresh.cpp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7A1CCE6-0AAA-02E4-A31A-8AC9AAA1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283" y="49233"/>
            <a:ext cx="10515600" cy="833631"/>
          </a:xfrm>
        </p:spPr>
        <p:txBody>
          <a:bodyPr>
            <a:normAutofit/>
          </a:bodyPr>
          <a:lstStyle/>
          <a:p>
            <a:r>
              <a:rPr kumimoji="1" lang="en-US" altLang="zh-CN" sz="3600" dirty="0"/>
              <a:t>Matrix type in OpenCV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0020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32291</TotalTime>
  <Words>1687</Words>
  <Application>Microsoft Macintosh PowerPoint</Application>
  <PresentationFormat>宽屏</PresentationFormat>
  <Paragraphs>237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等线</vt:lpstr>
      <vt:lpstr>KaiTi</vt:lpstr>
      <vt:lpstr>DejaVuSansMono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Class Templates</vt:lpstr>
      <vt:lpstr>Review: Function Templates</vt:lpstr>
      <vt:lpstr>Review: Function Templates</vt:lpstr>
      <vt:lpstr>Different Classes for Different Type Matrices</vt:lpstr>
      <vt:lpstr>Class Templates</vt:lpstr>
      <vt:lpstr>Class Template</vt:lpstr>
      <vt:lpstr>Matrix type in OpenCV</vt:lpstr>
      <vt:lpstr>Matrix type in OpenCV</vt:lpstr>
      <vt:lpstr>Template Non-Type Parameters</vt:lpstr>
      <vt:lpstr>Non-Type Parameters</vt:lpstr>
      <vt:lpstr>Non-Type Parameters</vt:lpstr>
      <vt:lpstr>Template in OpenCV</vt:lpstr>
      <vt:lpstr>Template in OpenCV</vt:lpstr>
      <vt:lpstr>Class Template Specialization</vt:lpstr>
      <vt:lpstr>Class template specialization</vt:lpstr>
      <vt:lpstr>Class template specialization</vt:lpstr>
      <vt:lpstr>std classes</vt:lpstr>
      <vt:lpstr>std::basic_string</vt:lpstr>
      <vt:lpstr>std::array</vt:lpstr>
      <vt:lpstr>Some other templates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1652</cp:revision>
  <dcterms:created xsi:type="dcterms:W3CDTF">2020-09-05T08:11:12Z</dcterms:created>
  <dcterms:modified xsi:type="dcterms:W3CDTF">2024-05-28T05:19:30Z</dcterms:modified>
  <cp:category/>
</cp:coreProperties>
</file>