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719" r:id="rId3"/>
    <p:sldId id="628" r:id="rId4"/>
    <p:sldId id="726" r:id="rId5"/>
    <p:sldId id="727" r:id="rId6"/>
    <p:sldId id="729" r:id="rId7"/>
    <p:sldId id="728" r:id="rId8"/>
    <p:sldId id="730" r:id="rId9"/>
    <p:sldId id="731" r:id="rId10"/>
    <p:sldId id="732" r:id="rId11"/>
    <p:sldId id="733" r:id="rId12"/>
    <p:sldId id="736" r:id="rId13"/>
    <p:sldId id="737" r:id="rId14"/>
    <p:sldId id="739" r:id="rId15"/>
    <p:sldId id="738" r:id="rId16"/>
    <p:sldId id="734" r:id="rId17"/>
    <p:sldId id="735" r:id="rId18"/>
    <p:sldId id="740" r:id="rId19"/>
    <p:sldId id="741" r:id="rId20"/>
    <p:sldId id="744" r:id="rId21"/>
    <p:sldId id="742" r:id="rId22"/>
    <p:sldId id="745" r:id="rId23"/>
    <p:sldId id="746" r:id="rId24"/>
    <p:sldId id="747" r:id="rId25"/>
    <p:sldId id="74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9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2024/6/4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road-traffic-car-moving-9235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riend-boy-girls-kids-clipart-2782785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slbfp/ja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3303D-01FE-964B-86F5-8C2C394F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Types: Scope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844B9-AAD7-6946-8E00-E00C893E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518072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b="1" dirty="0"/>
              <a:t>Private:  </a:t>
            </a:r>
          </a:p>
          <a:p>
            <a:r>
              <a:rPr kumimoji="1" lang="en" altLang="zh-CN" dirty="0"/>
              <a:t>Only visible to the containing class</a:t>
            </a:r>
          </a:p>
          <a:p>
            <a:pPr marL="0" indent="0">
              <a:buNone/>
            </a:pPr>
            <a:r>
              <a:rPr kumimoji="1" lang="en" altLang="zh-CN" b="1" dirty="0"/>
              <a:t>Protected: </a:t>
            </a:r>
          </a:p>
          <a:p>
            <a:r>
              <a:rPr kumimoji="1" lang="en" altLang="zh-CN" dirty="0"/>
              <a:t>Visible to the containing class and its derived class.</a:t>
            </a:r>
          </a:p>
          <a:p>
            <a:pPr marL="0" indent="0">
              <a:buNone/>
            </a:pPr>
            <a:r>
              <a:rPr kumimoji="1" lang="en" altLang="zh-CN" b="1" dirty="0"/>
              <a:t>Public:</a:t>
            </a:r>
          </a:p>
          <a:p>
            <a:r>
              <a:rPr kumimoji="1" lang="en" altLang="zh-CN" dirty="0"/>
              <a:t>Visible to the containing class, to its derived classes, and to the outside world.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49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D04D0F-1C39-D64D-80A0-977B5E614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RTTI </a:t>
            </a:r>
            <a:r>
              <a:rPr lang="en-US" altLang="zh-CN" dirty="0"/>
              <a:t>and </a:t>
            </a:r>
            <a:r>
              <a:rPr lang="en" altLang="zh-CN" dirty="0"/>
              <a:t>Type Cast Operators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45FB391-E27F-B24A-8CF1-6A8AEC159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4B3DC9-426A-1428-9D08-FFB20BA5A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14816" y="0"/>
            <a:ext cx="3377184" cy="22371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377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F3CE-D4FD-6B46-8AD7-9A5DD1DB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Runtime Type Identification (RTTI)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AB88F-6AEE-D54D-9DF4-B79F1D15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856880"/>
          </a:xfrm>
        </p:spPr>
        <p:txBody>
          <a:bodyPr/>
          <a:lstStyle/>
          <a:p>
            <a:r>
              <a:rPr kumimoji="1" lang="en-US" altLang="zh-CN" dirty="0"/>
              <a:t>We can convert a pointer explicitly to another, even it isn’t appropriate.</a:t>
            </a:r>
          </a:p>
          <a:p>
            <a:r>
              <a:rPr kumimoji="1" lang="en-US" altLang="zh-CN" dirty="0"/>
              <a:t>How to convert safely?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A76E08-9B8A-E14D-849B-1181DEFA18E7}"/>
              </a:ext>
            </a:extLst>
          </p:cNvPr>
          <p:cNvSpPr/>
          <p:nvPr/>
        </p:nvSpPr>
        <p:spPr>
          <a:xfrm>
            <a:off x="1244893" y="2825694"/>
            <a:ext cx="6852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//danger!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01D79F-3D0A-C241-8160-213A4D6B40B4}"/>
              </a:ext>
            </a:extLst>
          </p:cNvPr>
          <p:cNvSpPr/>
          <p:nvPr/>
        </p:nvSpPr>
        <p:spPr>
          <a:xfrm>
            <a:off x="2142121" y="6406106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rtti.cpp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28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06697-F450-9841-82F9-B881CC56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RTTI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" altLang="zh-CN" dirty="0"/>
              <a:t>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C6942-74F8-8540-97D8-94F5EDB3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9473589" cy="4849968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Runtime type identification (RTTI) </a:t>
            </a:r>
          </a:p>
          <a:p>
            <a:pPr lvl="1"/>
            <a:r>
              <a:rPr kumimoji="1" lang="en" altLang="zh-CN" dirty="0"/>
              <a:t>C++ feature</a:t>
            </a:r>
          </a:p>
          <a:p>
            <a:pPr lvl="1"/>
            <a:r>
              <a:rPr kumimoji="1" lang="en" altLang="zh-CN" dirty="0"/>
              <a:t>The type of an object to be determined during runtime.</a:t>
            </a:r>
          </a:p>
          <a:p>
            <a:pPr lvl="1"/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dynamic_cast</a:t>
            </a:r>
            <a:r>
              <a:rPr kumimoji="1" lang="en" altLang="zh-CN" sz="26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operator: conversion of polymorphic types.</a:t>
            </a:r>
          </a:p>
          <a:p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operator: Identify the exact type of an object.</a:t>
            </a:r>
          </a:p>
          <a:p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sz="26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class. the type information returned by the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operator.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2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E71C-3869-704D-B809-2DA6B3F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F3B1C-D7A2-A44F-B12A-1AE2192C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</a:t>
            </a:r>
          </a:p>
          <a:p>
            <a:pPr lvl="1"/>
            <a:r>
              <a:rPr kumimoji="1" lang="en" altLang="zh-CN" dirty="0"/>
              <a:t>determine whether two objects are the same type</a:t>
            </a:r>
          </a:p>
          <a:p>
            <a:pPr lvl="1"/>
            <a:r>
              <a:rPr kumimoji="1" lang="en" altLang="zh-CN" dirty="0"/>
              <a:t>Accept</a:t>
            </a:r>
            <a:r>
              <a:rPr kumimoji="1" lang="en-US" altLang="zh-CN" dirty="0"/>
              <a:t>: the name of a class, an expression that evaluates to an object</a:t>
            </a:r>
            <a:endParaRPr kumimoji="1" lang="en" altLang="zh-CN" dirty="0"/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dirty="0"/>
              <a:t> class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" altLang="zh-CN" dirty="0"/>
              <a:t>The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 returns a reference to a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sz="2000" dirty="0"/>
              <a:t> </a:t>
            </a:r>
            <a:r>
              <a:rPr kumimoji="1" lang="en" altLang="zh-CN" dirty="0"/>
              <a:t>object</a:t>
            </a:r>
          </a:p>
          <a:p>
            <a:pPr lvl="1"/>
            <a:r>
              <a:rPr kumimoji="1" lang="en" altLang="zh-CN" dirty="0"/>
              <a:t>Defined in the &lt;</a:t>
            </a:r>
            <a:r>
              <a:rPr kumimoji="1" lang="en" altLang="zh-CN" dirty="0" err="1"/>
              <a:t>typeinfo</a:t>
            </a:r>
            <a:r>
              <a:rPr kumimoji="1" lang="en" altLang="zh-CN" dirty="0"/>
              <a:t>&gt; header file</a:t>
            </a:r>
          </a:p>
          <a:p>
            <a:pPr lvl="1"/>
            <a:r>
              <a:rPr kumimoji="1" lang="en" altLang="zh-CN" dirty="0"/>
              <a:t>Comparing type using the overloaded == and != operators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EE8BE7-20B4-584E-827E-7213FE113930}"/>
              </a:ext>
            </a:extLst>
          </p:cNvPr>
          <p:cNvSpPr/>
          <p:nvPr/>
        </p:nvSpPr>
        <p:spPr>
          <a:xfrm>
            <a:off x="2142121" y="640610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typeid.cpp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08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E4355-7F38-414F-9646-5A6412BC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dynamic_cast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D17F1-657D-BD46-9C97-F011B13E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1790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It can safely assign the address of an object to a pointer of a particular type.</a:t>
            </a:r>
          </a:p>
          <a:p>
            <a:r>
              <a:rPr kumimoji="1" lang="en-US" altLang="zh-CN" dirty="0"/>
              <a:t>Invoke the correct version of a class method (remember virtual functions)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36B2C3-CA2F-E842-AAAD-7217EE13E631}"/>
              </a:ext>
            </a:extLst>
          </p:cNvPr>
          <p:cNvSpPr/>
          <p:nvPr/>
        </p:nvSpPr>
        <p:spPr>
          <a:xfrm>
            <a:off x="1131065" y="2972343"/>
            <a:ext cx="6701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NULL;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NULL;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NULL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0521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EBD79-0C4C-014A-AEE2-40692496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3E015-5CBC-A842-AF01-07AA816A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372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CN" dirty="0"/>
              <a:t>Three more operators</a:t>
            </a:r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const_cast</a:t>
            </a:r>
            <a:r>
              <a:rPr kumimoji="1" lang="en" altLang="zh-CN" dirty="0"/>
              <a:t>: </a:t>
            </a:r>
          </a:p>
          <a:p>
            <a:pPr lvl="1"/>
            <a:r>
              <a:rPr kumimoji="1" lang="en" altLang="zh-CN" dirty="0"/>
              <a:t>Type cast for const or volatile value</a:t>
            </a:r>
          </a:p>
          <a:p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static_cast</a:t>
            </a:r>
            <a:r>
              <a:rPr kumimoji="1" lang="en" altLang="zh-CN" dirty="0"/>
              <a:t>: </a:t>
            </a:r>
          </a:p>
          <a:p>
            <a:pPr lvl="1"/>
            <a:r>
              <a:rPr kumimoji="1" lang="en" altLang="zh-CN" dirty="0"/>
              <a:t>It’s valid only if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type_name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can be converted implicitly to the same type that expression has, or vice versa</a:t>
            </a:r>
          </a:p>
          <a:p>
            <a:pPr lvl="1"/>
            <a:r>
              <a:rPr kumimoji="1" lang="en" altLang="zh-CN" dirty="0"/>
              <a:t>Otherwise, the type cast is an error</a:t>
            </a:r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F62745-CFA2-2B4B-B42B-51A99822B8C8}"/>
              </a:ext>
            </a:extLst>
          </p:cNvPr>
          <p:cNvSpPr/>
          <p:nvPr/>
        </p:nvSpPr>
        <p:spPr>
          <a:xfrm>
            <a:off x="1376479" y="4889278"/>
            <a:ext cx="8736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Base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&lt;Base*&gt;(derived);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Derived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&lt;Derived*&gt;(base);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*&gt;(base);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//invalid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69F60B-F5EE-2F40-91DF-B1E5D37B3A2F}"/>
              </a:ext>
            </a:extLst>
          </p:cNvPr>
          <p:cNvSpPr/>
          <p:nvPr/>
        </p:nvSpPr>
        <p:spPr>
          <a:xfrm>
            <a:off x="1376479" y="2789230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const_cast.cpp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50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658F9-AF8C-9941-B2EE-5C08D21A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22F4E-A28A-B74B-8A3F-1837280B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99035"/>
          </a:xfrm>
        </p:spPr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reinterpret_cast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" altLang="zh-CN" dirty="0"/>
              <a:t>Converts between types by reinterpreting the underlying bit pattern.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99D082-B33D-AE4D-8BD3-8E5EE55D244F}"/>
              </a:ext>
            </a:extLst>
          </p:cNvPr>
          <p:cNvSpPr/>
          <p:nvPr/>
        </p:nvSpPr>
        <p:spPr>
          <a:xfrm>
            <a:off x="1376478" y="2805225"/>
            <a:ext cx="10515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reinterpret_cast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*&gt;(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will fail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reinterpret_cast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ED1899-D95D-654F-BCE9-B80283FB3B4F}"/>
              </a:ext>
            </a:extLst>
          </p:cNvPr>
          <p:cNvSpPr/>
          <p:nvPr/>
        </p:nvSpPr>
        <p:spPr>
          <a:xfrm>
            <a:off x="1376478" y="6012490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reinterpret_cast.cpp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36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B65FD9-CDC4-D8DB-866D-38CAD2154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2E08A4A-5621-F6CC-D237-5D6CEB945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4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AAE89-D285-89ED-21BE-FDC8CCA3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Typical Object-oriented Style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3FE5B-D37D-D233-4B99-BC2ADD68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01805"/>
          </a:xfrm>
        </p:spPr>
        <p:txBody>
          <a:bodyPr/>
          <a:lstStyle/>
          <a:p>
            <a:r>
              <a:rPr kumimoji="1" lang="en-US" altLang="zh-CN" dirty="0"/>
              <a:t>Is it a good style?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5FEE65-DC75-628C-55B0-D69B9E0260DB}"/>
              </a:ext>
            </a:extLst>
          </p:cNvPr>
          <p:cNvSpPr txBox="1"/>
          <p:nvPr/>
        </p:nvSpPr>
        <p:spPr>
          <a:xfrm>
            <a:off x="146304" y="1838487"/>
            <a:ext cx="5367528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private: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public: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){...}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getElement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... 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void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setElement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... }</a:t>
            </a:r>
          </a:p>
          <a:p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 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E26FE5-9BA7-321F-AFA4-3A5406CA1D70}"/>
              </a:ext>
            </a:extLst>
          </p:cNvPr>
          <p:cNvSpPr txBox="1"/>
          <p:nvPr/>
        </p:nvSpPr>
        <p:spPr>
          <a:xfrm>
            <a:off x="5608320" y="2368839"/>
            <a:ext cx="6583680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  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  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 ... }</a:t>
            </a:r>
          </a:p>
          <a:p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      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for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 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  for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 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{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    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getElement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        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getElement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setElement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            //result(r, c) = (*this)(r, c) + other(r, c);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}</a:t>
            </a:r>
          </a:p>
          <a:p>
            <a:b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41D258-A00F-8451-728C-84C54A9FF6C2}"/>
              </a:ext>
            </a:extLst>
          </p:cNvPr>
          <p:cNvSpPr/>
          <p:nvPr/>
        </p:nvSpPr>
        <p:spPr>
          <a:xfrm>
            <a:off x="402336" y="2295144"/>
            <a:ext cx="1133856" cy="2468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2FE1AD-068A-2CE7-4012-78B5E9901F8D}"/>
              </a:ext>
            </a:extLst>
          </p:cNvPr>
          <p:cNvSpPr/>
          <p:nvPr/>
        </p:nvSpPr>
        <p:spPr>
          <a:xfrm>
            <a:off x="7330440" y="4669536"/>
            <a:ext cx="4861560" cy="10180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28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Friend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卡通人物&#10;&#10;描述已自动生成">
            <a:extLst>
              <a:ext uri="{FF2B5EF4-FFF2-40B4-BE49-F238E27FC236}">
                <a16:creationId xmlns:a16="http://schemas.microsoft.com/office/drawing/2014/main" id="{A90AF11C-D56C-F650-2E96-F139E8B04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74352" y="54952"/>
            <a:ext cx="2319528" cy="23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4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AAE89-D285-89ED-21BE-FDC8CCA3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 Style: Computational efficiency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3FE5B-D37D-D233-4B99-BC2ADD68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01805"/>
          </a:xfrm>
        </p:spPr>
        <p:txBody>
          <a:bodyPr/>
          <a:lstStyle/>
          <a:p>
            <a:r>
              <a:rPr kumimoji="1" lang="en-US" altLang="zh-CN" dirty="0"/>
              <a:t>Another style: Is it a good style?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5FEE65-DC75-628C-55B0-D69B9E0260DB}"/>
              </a:ext>
            </a:extLst>
          </p:cNvPr>
          <p:cNvSpPr txBox="1"/>
          <p:nvPr/>
        </p:nvSpPr>
        <p:spPr>
          <a:xfrm>
            <a:off x="146304" y="1838487"/>
            <a:ext cx="5367528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pubic: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public: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){...}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getElement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... 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void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setElement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... }</a:t>
            </a:r>
          </a:p>
          <a:p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 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E26FE5-9BA7-321F-AFA4-3A5406CA1D70}"/>
              </a:ext>
            </a:extLst>
          </p:cNvPr>
          <p:cNvSpPr txBox="1"/>
          <p:nvPr/>
        </p:nvSpPr>
        <p:spPr>
          <a:xfrm>
            <a:off x="5608320" y="2368839"/>
            <a:ext cx="6583680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  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  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 ... }</a:t>
            </a:r>
          </a:p>
          <a:p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      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for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+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b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41D258-A00F-8451-728C-84C54A9FF6C2}"/>
              </a:ext>
            </a:extLst>
          </p:cNvPr>
          <p:cNvSpPr/>
          <p:nvPr/>
        </p:nvSpPr>
        <p:spPr>
          <a:xfrm>
            <a:off x="402336" y="2295144"/>
            <a:ext cx="1133856" cy="2468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2FE1AD-068A-2CE7-4012-78B5E9901F8D}"/>
              </a:ext>
            </a:extLst>
          </p:cNvPr>
          <p:cNvSpPr/>
          <p:nvPr/>
        </p:nvSpPr>
        <p:spPr>
          <a:xfrm>
            <a:off x="6365138" y="4076146"/>
            <a:ext cx="5680558" cy="11907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39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AAE89-D285-89ED-21BE-FDC8CCA3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C++: Different Philosophy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3FE5B-D37D-D233-4B99-BC2ADD68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55" y="5032548"/>
            <a:ext cx="5553457" cy="83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b="1" dirty="0"/>
              <a:t>Developer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stupid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colleagues.</a:t>
            </a:r>
          </a:p>
          <a:p>
            <a:pPr marL="0" indent="0">
              <a:buNone/>
            </a:pPr>
            <a:r>
              <a:rPr kumimoji="1" lang="en-US" altLang="zh-CN" sz="2000" b="1" dirty="0"/>
              <a:t>Java</a:t>
            </a:r>
            <a:r>
              <a:rPr kumimoji="1" lang="en-US" altLang="zh-CN" sz="2000" dirty="0"/>
              <a:t>: I may have some stupid developers.</a:t>
            </a:r>
            <a:endParaRPr kumimoji="1" lang="zh-CN" altLang="en-US" sz="2000" dirty="0"/>
          </a:p>
        </p:txBody>
      </p:sp>
      <p:sp>
        <p:nvSpPr>
          <p:cNvPr id="4" name="左右箭头 3">
            <a:extLst>
              <a:ext uri="{FF2B5EF4-FFF2-40B4-BE49-F238E27FC236}">
                <a16:creationId xmlns:a16="http://schemas.microsoft.com/office/drawing/2014/main" id="{7AADB03D-4578-A2C4-FED1-95F145765BC0}"/>
              </a:ext>
            </a:extLst>
          </p:cNvPr>
          <p:cNvSpPr/>
          <p:nvPr/>
        </p:nvSpPr>
        <p:spPr>
          <a:xfrm>
            <a:off x="2944368" y="3466692"/>
            <a:ext cx="6693408" cy="155448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B1112D-BE3B-0422-EF0F-D36DE9940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86" y="1907726"/>
            <a:ext cx="1739138" cy="173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A9D86C-04FE-4D2D-4DA6-BF248B7D1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2052828"/>
            <a:ext cx="1223264" cy="13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CE6CBC-83EE-FF7A-8356-036349312890}"/>
              </a:ext>
            </a:extLst>
          </p:cNvPr>
          <p:cNvSpPr txBox="1">
            <a:spLocks/>
          </p:cNvSpPr>
          <p:nvPr/>
        </p:nvSpPr>
        <p:spPr>
          <a:xfrm>
            <a:off x="8912098" y="5021172"/>
            <a:ext cx="3322320" cy="83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b="1" dirty="0"/>
              <a:t>Developer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Show my talent!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b="1" dirty="0"/>
              <a:t>C++</a:t>
            </a:r>
            <a:r>
              <a:rPr kumimoji="1" lang="en-US" altLang="zh-CN" sz="2000" dirty="0"/>
              <a:t>: Show your talent!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748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C3532F-B9E6-8A41-BE94-99B059F01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1A39475-9FBC-6FF0-8B7D-FB7D645C6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卫星在太空中&#10;&#10;中度可信度描述已自动生成">
            <a:extLst>
              <a:ext uri="{FF2B5EF4-FFF2-40B4-BE49-F238E27FC236}">
                <a16:creationId xmlns:a16="http://schemas.microsoft.com/office/drawing/2014/main" id="{83D25F9E-F648-42DE-FB1F-D3AB6F01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72563" y="0"/>
            <a:ext cx="3119437" cy="1975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757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522A2-680F-7A3B-69DF-A96A118C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will happen?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0917F-A1E7-1A91-1C02-F3BE1B22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 cannot predict, but …</a:t>
            </a:r>
          </a:p>
          <a:p>
            <a:r>
              <a:rPr kumimoji="1" lang="en" altLang="zh-CN" dirty="0"/>
              <a:t>Moore's law</a:t>
            </a:r>
          </a:p>
          <a:p>
            <a:pPr lvl="1"/>
            <a:r>
              <a:rPr kumimoji="1" lang="en-US" altLang="zh-CN" dirty="0"/>
              <a:t>the number of transistors on a microchip doubled about 18 months.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A822CC-46BF-57CC-E248-80ED65BEB90B}"/>
              </a:ext>
            </a:extLst>
          </p:cNvPr>
          <p:cNvSpPr txBox="1"/>
          <p:nvPr/>
        </p:nvSpPr>
        <p:spPr>
          <a:xfrm>
            <a:off x="1283850" y="6593779"/>
            <a:ext cx="10700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000" dirty="0"/>
              <a:t>Wu, Carole-Jean &amp; Manne, Srilatha &amp; Ranganathan, Parthasarathy &amp; Bird, Sarah &amp; Greenstein, Shane. (2021). Socio-Technological Challenges and Opportunities: Paths Forward. </a:t>
            </a:r>
            <a:endParaRPr lang="zh-CN" alt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27B888-BD06-E892-E962-E43E4395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4" y="2925604"/>
            <a:ext cx="4149513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2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287E3-2763-0186-C551-EAF01C88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B14B3-4EBC-6207-4841-69A2FDD4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7330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>
                <a:solidFill>
                  <a:srgbClr val="0000CC"/>
                </a:solidFill>
              </a:rPr>
              <a:t>CPU</a:t>
            </a:r>
            <a:r>
              <a:rPr kumimoji="1" lang="en-US" altLang="zh-CN" dirty="0"/>
              <a:t> -&gt; </a:t>
            </a:r>
            <a:r>
              <a:rPr kumimoji="1" lang="en-US" altLang="zh-CN" b="1" dirty="0">
                <a:solidFill>
                  <a:srgbClr val="7030A0"/>
                </a:solidFill>
              </a:rPr>
              <a:t>CPU + *PU (GPU, NPU, TPU, etc.)</a:t>
            </a:r>
            <a:endParaRPr kumimoji="1"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4" name="图片 3" descr="图形用户界面, 图表&#10;&#10;描述已自动生成">
            <a:extLst>
              <a:ext uri="{FF2B5EF4-FFF2-40B4-BE49-F238E27FC236}">
                <a16:creationId xmlns:a16="http://schemas.microsoft.com/office/drawing/2014/main" id="{14179667-94C5-FEE5-2D1E-810A76399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66" y="2814765"/>
            <a:ext cx="7380478" cy="36472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1B13ABC-EB4D-4418-672A-25385348662D}"/>
              </a:ext>
            </a:extLst>
          </p:cNvPr>
          <p:cNvSpPr txBox="1"/>
          <p:nvPr/>
        </p:nvSpPr>
        <p:spPr>
          <a:xfrm>
            <a:off x="1229867" y="6462039"/>
            <a:ext cx="996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https://docs.nvidia.com/cuda/cuda-c-programming-guide/index.html</a:t>
            </a:r>
          </a:p>
        </p:txBody>
      </p:sp>
      <p:sp>
        <p:nvSpPr>
          <p:cNvPr id="6" name="左右箭头 5">
            <a:extLst>
              <a:ext uri="{FF2B5EF4-FFF2-40B4-BE49-F238E27FC236}">
                <a16:creationId xmlns:a16="http://schemas.microsoft.com/office/drawing/2014/main" id="{396D817A-C0B7-2E9D-30B8-07E7DF7D9ED2}"/>
              </a:ext>
            </a:extLst>
          </p:cNvPr>
          <p:cNvSpPr/>
          <p:nvPr/>
        </p:nvSpPr>
        <p:spPr>
          <a:xfrm>
            <a:off x="5135407" y="5686648"/>
            <a:ext cx="1112196" cy="266679"/>
          </a:xfrm>
          <a:prstGeom prst="left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84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D8E073-6B98-E24C-0F49-893FD6A41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What’s your position?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213FC6D-EB07-63A9-7CC8-D763264D1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Hardware, OS, DB, Cloud, Deep Learning, C/C++/Java/Python/JS,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1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9D2D-3B1E-FC46-8EBE-F8AD8F5F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65AE9-2429-A64B-8940-AB4ED72B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086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friend function is defined out of the class.</a:t>
            </a:r>
          </a:p>
          <a:p>
            <a:r>
              <a:rPr kumimoji="1" lang="en-US" altLang="zh-CN" dirty="0"/>
              <a:t>No </a:t>
            </a: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:: </a:t>
            </a:r>
            <a:r>
              <a:rPr kumimoji="1" lang="en-US" altLang="zh-CN" dirty="0"/>
              <a:t>before its function name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622DF-0812-134D-AA61-787033CCECBB}"/>
              </a:ext>
            </a:extLst>
          </p:cNvPr>
          <p:cNvSpPr/>
          <p:nvPr/>
        </p:nvSpPr>
        <p:spPr>
          <a:xfrm>
            <a:off x="1193800" y="2584214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7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D1F56-BAA9-E044-899F-0FFA040C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Classes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2F71D-9F0E-0145-BB95-C6E26D52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5796080" cy="279599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class is a friend of another class.</a:t>
            </a:r>
          </a:p>
          <a:p>
            <a:r>
              <a:rPr kumimoji="1" lang="en-US" altLang="zh-CN" dirty="0"/>
              <a:t>The friend class can access all members even private members.</a:t>
            </a:r>
          </a:p>
          <a:p>
            <a:r>
              <a:rPr kumimoji="1" lang="en-US" altLang="zh-CN" dirty="0"/>
              <a:t>A friend class can be public, protected and private.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A8F4E-A315-4D45-BC3A-CC477323A52D}"/>
              </a:ext>
            </a:extLst>
          </p:cNvPr>
          <p:cNvSpPr/>
          <p:nvPr/>
        </p:nvSpPr>
        <p:spPr>
          <a:xfrm>
            <a:off x="688239" y="41229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8BCECF-9F3C-334C-811B-248D65AA5EC0}"/>
              </a:ext>
            </a:extLst>
          </p:cNvPr>
          <p:cNvSpPr/>
          <p:nvPr/>
        </p:nvSpPr>
        <p:spPr>
          <a:xfrm>
            <a:off x="6496628" y="26422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Supplier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provide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 bullets is a private member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BA61833-F2FB-2243-99EE-0711DB8A2C10}"/>
              </a:ext>
            </a:extLst>
          </p:cNvPr>
          <p:cNvCxnSpPr/>
          <p:nvPr/>
        </p:nvCxnSpPr>
        <p:spPr>
          <a:xfrm flipH="1" flipV="1">
            <a:off x="3952568" y="6091084"/>
            <a:ext cx="1297858" cy="648929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4CB895F-C0A5-B441-B74C-78F0583B9C5F}"/>
              </a:ext>
            </a:extLst>
          </p:cNvPr>
          <p:cNvCxnSpPr/>
          <p:nvPr/>
        </p:nvCxnSpPr>
        <p:spPr>
          <a:xfrm flipH="1" flipV="1">
            <a:off x="9842828" y="2813030"/>
            <a:ext cx="1297858" cy="648929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6127EFB-14A4-364C-9EFE-AF4BAB0DA633}"/>
              </a:ext>
            </a:extLst>
          </p:cNvPr>
          <p:cNvSpPr/>
          <p:nvPr/>
        </p:nvSpPr>
        <p:spPr>
          <a:xfrm>
            <a:off x="1376479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529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64470-F61E-1E43-A4D4-9BBF35C9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</a:t>
            </a:r>
            <a:r>
              <a:rPr lang="en" altLang="zh-CN" b="1" dirty="0"/>
              <a:t>Member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41079-B2F9-A94C-872E-E430D02C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 single member function 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 class is </a:t>
            </a:r>
            <a:r>
              <a:rPr kumimoji="1" lang="en" altLang="zh-CN" dirty="0"/>
              <a:t>a friend.</a:t>
            </a:r>
          </a:p>
          <a:p>
            <a:r>
              <a:rPr kumimoji="1" lang="en" altLang="zh-CN" dirty="0"/>
              <a:t>Different from friend functions.</a:t>
            </a:r>
            <a:endParaRPr kumimoji="1" lang="en-US" altLang="zh-CN" dirty="0"/>
          </a:p>
          <a:p>
            <a:r>
              <a:rPr kumimoji="1" lang="en-US" altLang="zh-CN" dirty="0"/>
              <a:t>But very similar to a normal friend function.</a:t>
            </a:r>
          </a:p>
          <a:p>
            <a:r>
              <a:rPr kumimoji="1" lang="en-US" altLang="zh-CN" dirty="0"/>
              <a:t>But... declaration problem ...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5E5EF0-EBE5-3743-9B66-AC3C0ECA66A9}"/>
              </a:ext>
            </a:extLst>
          </p:cNvPr>
          <p:cNvSpPr/>
          <p:nvPr/>
        </p:nvSpPr>
        <p:spPr>
          <a:xfrm>
            <a:off x="1056967" y="3837861"/>
            <a:ext cx="810178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b="1" dirty="0">
                <a:solidFill>
                  <a:srgbClr val="795E26"/>
                </a:solidFill>
                <a:latin typeface="Menlo" panose="020B0609030804020204" pitchFamily="49" charset="0"/>
              </a:rPr>
              <a:t>provide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b="1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D0801D9-18BD-AA40-BED4-2901ECB5E1B1}"/>
              </a:ext>
            </a:extLst>
          </p:cNvPr>
          <p:cNvCxnSpPr>
            <a:cxnSpLocks/>
          </p:cNvCxnSpPr>
          <p:nvPr/>
        </p:nvCxnSpPr>
        <p:spPr>
          <a:xfrm flipH="1" flipV="1">
            <a:off x="5352415" y="5821344"/>
            <a:ext cx="1012723" cy="836601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ECCBBE-C1C4-3740-9D3C-B2CCBB9B48BA}"/>
              </a:ext>
            </a:extLst>
          </p:cNvPr>
          <p:cNvSpPr/>
          <p:nvPr/>
        </p:nvSpPr>
        <p:spPr>
          <a:xfrm>
            <a:off x="1376479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76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Nested Types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F64A10-3AB8-4AF4-74BA-1C87DD3C7908}"/>
              </a:ext>
            </a:extLst>
          </p:cNvPr>
          <p:cNvSpPr txBox="1"/>
          <p:nvPr/>
        </p:nvSpPr>
        <p:spPr>
          <a:xfrm>
            <a:off x="1137063" y="6550223"/>
            <a:ext cx="6097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https://www.scientificamerican.com/article/build-a-bird-nest/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C9CB45-0226-E4DC-73B0-21DD460DE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34" y="0"/>
            <a:ext cx="4301066" cy="287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6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F526A-CB99-4645-BA91-B048BCDC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Enumerations (C++11)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81654-BA08-FC4A-BD47-58AFB0DF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9248"/>
          </a:xfrm>
        </p:spPr>
        <p:txBody>
          <a:bodyPr>
            <a:normAutofit/>
          </a:bodyPr>
          <a:lstStyle/>
          <a:p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is only used in class Mat, we can put it inside of Mat.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DC9C6B-A1A7-7E49-9B8C-F7EEFC955943}"/>
              </a:ext>
            </a:extLst>
          </p:cNvPr>
          <p:cNvSpPr/>
          <p:nvPr/>
        </p:nvSpPr>
        <p:spPr>
          <a:xfrm>
            <a:off x="1376479" y="2264420"/>
            <a:ext cx="70448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TYPE8U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TYPE8S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TYPE32F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TYPE64F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315F95-A585-BD46-A806-CC4045819EE8}"/>
              </a:ext>
            </a:extLst>
          </p:cNvPr>
          <p:cNvSpPr/>
          <p:nvPr/>
        </p:nvSpPr>
        <p:spPr>
          <a:xfrm>
            <a:off x="1376479" y="2264420"/>
            <a:ext cx="2797315" cy="1983115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F1DECC-7056-E84A-8A4D-EA15F3491D21}"/>
              </a:ext>
            </a:extLst>
          </p:cNvPr>
          <p:cNvSpPr/>
          <p:nvPr/>
        </p:nvSpPr>
        <p:spPr>
          <a:xfrm>
            <a:off x="2296357" y="650361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</a:t>
            </a:r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09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F952A-23EB-D840-AC66-F1869226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Enumerations (C++11)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D8617-08D9-FF4F-B53B-26CAA101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333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It can be accessed outside of the class, but with the class name scope qualifier.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2B3596-9D3C-2A4B-8EBF-4DA6234857D1}"/>
              </a:ext>
            </a:extLst>
          </p:cNvPr>
          <p:cNvSpPr/>
          <p:nvPr/>
        </p:nvSpPr>
        <p:spPr>
          <a:xfrm>
            <a:off x="1376479" y="2056686"/>
            <a:ext cx="77773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TYPE8U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TYPE8S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TYPE32F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TYPE64F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4687D-FDEE-CE4A-9B00-DD63C69CE3A7}"/>
              </a:ext>
            </a:extLst>
          </p:cNvPr>
          <p:cNvSpPr/>
          <p:nvPr/>
        </p:nvSpPr>
        <p:spPr>
          <a:xfrm>
            <a:off x="1879399" y="2904500"/>
            <a:ext cx="2797315" cy="1983115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8E7289-D6A7-A14B-96CB-84DB90A4ADC5}"/>
              </a:ext>
            </a:extLst>
          </p:cNvPr>
          <p:cNvSpPr/>
          <p:nvPr/>
        </p:nvSpPr>
        <p:spPr>
          <a:xfrm>
            <a:off x="2296357" y="6526470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nested-enum2.cpp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F5AC9E-6AA7-A44D-A6D4-6329AA442B73}"/>
              </a:ext>
            </a:extLst>
          </p:cNvPr>
          <p:cNvSpPr/>
          <p:nvPr/>
        </p:nvSpPr>
        <p:spPr>
          <a:xfrm>
            <a:off x="6812033" y="3273180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D22DD1-04A6-CD4B-95C7-0B29F34AAB93}"/>
              </a:ext>
            </a:extLst>
          </p:cNvPr>
          <p:cNvSpPr/>
          <p:nvPr/>
        </p:nvSpPr>
        <p:spPr>
          <a:xfrm>
            <a:off x="6766313" y="2080017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E876D39-A2DD-A944-A1B0-92D7D9F1D03D}"/>
              </a:ext>
            </a:extLst>
          </p:cNvPr>
          <p:cNvCxnSpPr>
            <a:cxnSpLocks/>
          </p:cNvCxnSpPr>
          <p:nvPr/>
        </p:nvCxnSpPr>
        <p:spPr>
          <a:xfrm>
            <a:off x="7840980" y="2449349"/>
            <a:ext cx="0" cy="918843"/>
          </a:xfrm>
          <a:prstGeom prst="straightConnector1">
            <a:avLst/>
          </a:prstGeom>
          <a:ln w="1905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2D14-9C93-6643-A407-1280581E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Classes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B0EDB-65F5-6B41-B317-9101980A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514176"/>
          </a:xfrm>
        </p:spPr>
        <p:txBody>
          <a:bodyPr/>
          <a:lstStyle/>
          <a:p>
            <a:r>
              <a:rPr kumimoji="1" lang="en-US" altLang="zh-CN" dirty="0"/>
              <a:t>Nested classes: The declaration of a class/struct or union may appear inside another class.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84A114-735F-B24F-AB3C-C83395057E3C}"/>
              </a:ext>
            </a:extLst>
          </p:cNvPr>
          <p:cNvSpPr/>
          <p:nvPr/>
        </p:nvSpPr>
        <p:spPr>
          <a:xfrm>
            <a:off x="1676399" y="2333685"/>
            <a:ext cx="69450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Storage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Fruit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175B31-F75F-9E4D-AFED-3385EE359755}"/>
              </a:ext>
            </a:extLst>
          </p:cNvPr>
          <p:cNvSpPr/>
          <p:nvPr/>
        </p:nvSpPr>
        <p:spPr>
          <a:xfrm>
            <a:off x="2189642" y="3198415"/>
            <a:ext cx="5909329" cy="2190014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8D450A-337C-3C45-BAF4-9A1206B36718}"/>
              </a:ext>
            </a:extLst>
          </p:cNvPr>
          <p:cNvSpPr/>
          <p:nvPr/>
        </p:nvSpPr>
        <p:spPr>
          <a:xfrm>
            <a:off x="2296357" y="652647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970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33419</TotalTime>
  <Words>1775</Words>
  <Application>Microsoft Macintosh PowerPoint</Application>
  <PresentationFormat>宽屏</PresentationFormat>
  <Paragraphs>287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Friend Classes</vt:lpstr>
      <vt:lpstr>friend Functions</vt:lpstr>
      <vt:lpstr>friend Classes</vt:lpstr>
      <vt:lpstr>friend Member Functions</vt:lpstr>
      <vt:lpstr>Nested Types</vt:lpstr>
      <vt:lpstr>Nested Enumerations (C++11)</vt:lpstr>
      <vt:lpstr>Nested Enumerations (C++11)</vt:lpstr>
      <vt:lpstr>Nested Classes</vt:lpstr>
      <vt:lpstr>Nested Types: Scope</vt:lpstr>
      <vt:lpstr>RTTI and Type Cast Operators</vt:lpstr>
      <vt:lpstr>Runtime Type Identification (RTTI) </vt:lpstr>
      <vt:lpstr>RTTI and Type Cast Operators</vt:lpstr>
      <vt:lpstr>typeid</vt:lpstr>
      <vt:lpstr>dynamic_cast</vt:lpstr>
      <vt:lpstr>More Type Cast Operators</vt:lpstr>
      <vt:lpstr>More Type Cast Operators</vt:lpstr>
      <vt:lpstr>The Style</vt:lpstr>
      <vt:lpstr>A Typical Object-oriented Style</vt:lpstr>
      <vt:lpstr>Another Style: Computational efficiency first</vt:lpstr>
      <vt:lpstr>Java vs C++: Different Philosophy</vt:lpstr>
      <vt:lpstr>The Trend</vt:lpstr>
      <vt:lpstr>What will happen?</vt:lpstr>
      <vt:lpstr>The Architecture</vt:lpstr>
      <vt:lpstr>What’s your position?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1865</cp:revision>
  <dcterms:created xsi:type="dcterms:W3CDTF">2020-09-05T08:11:12Z</dcterms:created>
  <dcterms:modified xsi:type="dcterms:W3CDTF">2024-06-04T06:25:04Z</dcterms:modified>
  <cp:category/>
</cp:coreProperties>
</file>