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0" r:id="rId3"/>
    <p:sldId id="258" r:id="rId4"/>
    <p:sldId id="261" r:id="rId5"/>
    <p:sldId id="262" r:id="rId6"/>
    <p:sldId id="263" r:id="rId7"/>
    <p:sldId id="264" r:id="rId8"/>
    <p:sldId id="265" r:id="rId9"/>
    <p:sldId id="266" r:id="rId10"/>
    <p:sldId id="267" r:id="rId11"/>
    <p:sldId id="268" r:id="rId12"/>
    <p:sldId id="270" r:id="rId13"/>
    <p:sldId id="271" r:id="rId14"/>
    <p:sldId id="272" r:id="rId15"/>
    <p:sldId id="275"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222BC7-A2AB-465C-BCF0-EC6237BCCE85}" v="215" dt="2020-01-17T17:02:42.695"/>
    <p1510:client id="{6759EF12-23B5-4F50-BA86-572FC1AA03C1}" v="352" dt="2020-01-17T16:22:46.655"/>
    <p1510:client id="{BCE406E3-50EF-4CB8-853F-12B8B53E8E67}" v="383" dt="2020-01-17T16:36:24.733"/>
    <p1510:client id="{E9926771-5023-4714-B72E-1F1EF1E5EAC4}" v="40" dt="2020-01-17T17:44:01.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shir Rao" userId="02fd0d32ad85b09b" providerId="Windows Live" clId="Web-{E9926771-5023-4714-B72E-1F1EF1E5EAC4}"/>
    <pc:docChg chg="modSld">
      <pc:chgData name="Shishir Rao" userId="02fd0d32ad85b09b" providerId="Windows Live" clId="Web-{E9926771-5023-4714-B72E-1F1EF1E5EAC4}" dt="2020-01-17T17:44:01.290" v="39" actId="20577"/>
      <pc:docMkLst>
        <pc:docMk/>
      </pc:docMkLst>
      <pc:sldChg chg="modSp">
        <pc:chgData name="Shishir Rao" userId="02fd0d32ad85b09b" providerId="Windows Live" clId="Web-{E9926771-5023-4714-B72E-1F1EF1E5EAC4}" dt="2020-01-17T17:44:01.290" v="39" actId="20577"/>
        <pc:sldMkLst>
          <pc:docMk/>
          <pc:sldMk cId="3749002664" sldId="257"/>
        </pc:sldMkLst>
        <pc:spChg chg="mod">
          <ac:chgData name="Shishir Rao" userId="02fd0d32ad85b09b" providerId="Windows Live" clId="Web-{E9926771-5023-4714-B72E-1F1EF1E5EAC4}" dt="2020-01-17T17:44:01.290" v="39" actId="20577"/>
          <ac:spMkLst>
            <pc:docMk/>
            <pc:sldMk cId="3749002664" sldId="257"/>
            <ac:spMk id="2" creationId="{E58F503E-EB12-44C5-9E92-7DFCBED9BFE1}"/>
          </ac:spMkLst>
        </pc:spChg>
        <pc:spChg chg="mod">
          <ac:chgData name="Shishir Rao" userId="02fd0d32ad85b09b" providerId="Windows Live" clId="Web-{E9926771-5023-4714-B72E-1F1EF1E5EAC4}" dt="2020-01-17T17:43:42.649" v="36" actId="20577"/>
          <ac:spMkLst>
            <pc:docMk/>
            <pc:sldMk cId="3749002664" sldId="257"/>
            <ac:spMk id="3" creationId="{8CA49D5A-9430-43EE-B660-B85AF96B8878}"/>
          </ac:spMkLst>
        </pc:spChg>
      </pc:sldChg>
    </pc:docChg>
  </pc:docChgLst>
  <pc:docChgLst>
    <pc:chgData name="Shishir Rao" userId="02fd0d32ad85b09b" providerId="Windows Live" clId="Web-{1C222BC7-A2AB-465C-BCF0-EC6237BCCE85}"/>
    <pc:docChg chg="modSld">
      <pc:chgData name="Shishir Rao" userId="02fd0d32ad85b09b" providerId="Windows Live" clId="Web-{1C222BC7-A2AB-465C-BCF0-EC6237BCCE85}" dt="2020-01-17T17:02:42.695" v="214" actId="20577"/>
      <pc:docMkLst>
        <pc:docMk/>
      </pc:docMkLst>
      <pc:sldChg chg="modSp">
        <pc:chgData name="Shishir Rao" userId="02fd0d32ad85b09b" providerId="Windows Live" clId="Web-{1C222BC7-A2AB-465C-BCF0-EC6237BCCE85}" dt="2020-01-17T17:02:42.695" v="214" actId="20577"/>
        <pc:sldMkLst>
          <pc:docMk/>
          <pc:sldMk cId="3749002664" sldId="257"/>
        </pc:sldMkLst>
        <pc:spChg chg="mod">
          <ac:chgData name="Shishir Rao" userId="02fd0d32ad85b09b" providerId="Windows Live" clId="Web-{1C222BC7-A2AB-465C-BCF0-EC6237BCCE85}" dt="2020-01-17T17:02:42.695" v="214" actId="20577"/>
          <ac:spMkLst>
            <pc:docMk/>
            <pc:sldMk cId="3749002664" sldId="257"/>
            <ac:spMk id="3" creationId="{8CA49D5A-9430-43EE-B660-B85AF96B887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3.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4.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5.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6.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Top States by Geo Area vs Forest Cover%</a:t>
            </a:r>
          </a:p>
        </c:rich>
      </c:tx>
      <c:layout>
        <c:manualLayout>
          <c:xMode val="edge"/>
          <c:yMode val="edge"/>
          <c:x val="0.28556403833551225"/>
          <c:y val="3.5450522484253517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topstatesbyareaandforestcover!$B$1</c:f>
              <c:strCache>
                <c:ptCount val="1"/>
                <c:pt idx="0">
                  <c:v>AvgOfForestCover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topstatesbyareaandforestcover!$A$2:$A$16</c:f>
              <c:strCache>
                <c:ptCount val="15"/>
                <c:pt idx="0">
                  <c:v>Mizoram</c:v>
                </c:pt>
                <c:pt idx="1">
                  <c:v>Lakshwadeep</c:v>
                </c:pt>
                <c:pt idx="2">
                  <c:v>Andaman &amp; Nicobar</c:v>
                </c:pt>
                <c:pt idx="3">
                  <c:v>Arunachal Pradesh</c:v>
                </c:pt>
                <c:pt idx="4">
                  <c:v>Meghalaya</c:v>
                </c:pt>
                <c:pt idx="5">
                  <c:v>Tripura</c:v>
                </c:pt>
                <c:pt idx="6">
                  <c:v>Manipur</c:v>
                </c:pt>
                <c:pt idx="7">
                  <c:v>Nagaland</c:v>
                </c:pt>
                <c:pt idx="8">
                  <c:v>Assam</c:v>
                </c:pt>
                <c:pt idx="9">
                  <c:v>Goa</c:v>
                </c:pt>
                <c:pt idx="10">
                  <c:v>Sikkim</c:v>
                </c:pt>
                <c:pt idx="11">
                  <c:v>Uttarakhand</c:v>
                </c:pt>
                <c:pt idx="12">
                  <c:v>Kerela</c:v>
                </c:pt>
                <c:pt idx="13">
                  <c:v>Dadra&amp;NagarHavei</c:v>
                </c:pt>
                <c:pt idx="14">
                  <c:v>Chhattisgarh</c:v>
                </c:pt>
              </c:strCache>
            </c:strRef>
          </c:cat>
          <c:val>
            <c:numRef>
              <c:f>topstatesbyareaandforestcover!$B$2:$B$16</c:f>
              <c:numCache>
                <c:formatCode>General</c:formatCode>
                <c:ptCount val="15"/>
                <c:pt idx="0">
                  <c:v>2325</c:v>
                </c:pt>
                <c:pt idx="1">
                  <c:v>28</c:v>
                </c:pt>
                <c:pt idx="2">
                  <c:v>3349</c:v>
                </c:pt>
                <c:pt idx="3">
                  <c:v>5608</c:v>
                </c:pt>
                <c:pt idx="4">
                  <c:v>2447</c:v>
                </c:pt>
                <c:pt idx="5">
                  <c:v>1988</c:v>
                </c:pt>
                <c:pt idx="6">
                  <c:v>1890</c:v>
                </c:pt>
                <c:pt idx="7">
                  <c:v>1538</c:v>
                </c:pt>
                <c:pt idx="8">
                  <c:v>2196</c:v>
                </c:pt>
                <c:pt idx="9">
                  <c:v>1103</c:v>
                </c:pt>
                <c:pt idx="10">
                  <c:v>830</c:v>
                </c:pt>
                <c:pt idx="11">
                  <c:v>1878</c:v>
                </c:pt>
                <c:pt idx="12">
                  <c:v>1287</c:v>
                </c:pt>
                <c:pt idx="13">
                  <c:v>222</c:v>
                </c:pt>
                <c:pt idx="14">
                  <c:v>3523</c:v>
                </c:pt>
              </c:numCache>
            </c:numRef>
          </c:val>
        </c:ser>
        <c:ser>
          <c:idx val="1"/>
          <c:order val="1"/>
          <c:tx>
            <c:strRef>
              <c:f>topstatesbyareaandforestcover!$C$1</c:f>
              <c:strCache>
                <c:ptCount val="1"/>
                <c:pt idx="0">
                  <c:v>AvgArea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topstatesbyareaandforestcover!$A$2:$A$16</c:f>
              <c:strCache>
                <c:ptCount val="15"/>
                <c:pt idx="0">
                  <c:v>Mizoram</c:v>
                </c:pt>
                <c:pt idx="1">
                  <c:v>Lakshwadeep</c:v>
                </c:pt>
                <c:pt idx="2">
                  <c:v>Andaman &amp; Nicobar</c:v>
                </c:pt>
                <c:pt idx="3">
                  <c:v>Arunachal Pradesh</c:v>
                </c:pt>
                <c:pt idx="4">
                  <c:v>Meghalaya</c:v>
                </c:pt>
                <c:pt idx="5">
                  <c:v>Tripura</c:v>
                </c:pt>
                <c:pt idx="6">
                  <c:v>Manipur</c:v>
                </c:pt>
                <c:pt idx="7">
                  <c:v>Nagaland</c:v>
                </c:pt>
                <c:pt idx="8">
                  <c:v>Assam</c:v>
                </c:pt>
                <c:pt idx="9">
                  <c:v>Goa</c:v>
                </c:pt>
                <c:pt idx="10">
                  <c:v>Sikkim</c:v>
                </c:pt>
                <c:pt idx="11">
                  <c:v>Uttarakhand</c:v>
                </c:pt>
                <c:pt idx="12">
                  <c:v>Kerela</c:v>
                </c:pt>
                <c:pt idx="13">
                  <c:v>Dadra&amp;NagarHavei</c:v>
                </c:pt>
                <c:pt idx="14">
                  <c:v>Chhattisgarh</c:v>
                </c:pt>
              </c:strCache>
            </c:strRef>
          </c:cat>
          <c:val>
            <c:numRef>
              <c:f>topstatesbyareaandforestcover!$C$2:$C$16</c:f>
              <c:numCache>
                <c:formatCode>General</c:formatCode>
                <c:ptCount val="15"/>
                <c:pt idx="0">
                  <c:v>2635</c:v>
                </c:pt>
                <c:pt idx="1">
                  <c:v>32</c:v>
                </c:pt>
                <c:pt idx="2">
                  <c:v>4125</c:v>
                </c:pt>
                <c:pt idx="3">
                  <c:v>6979</c:v>
                </c:pt>
                <c:pt idx="4">
                  <c:v>3204</c:v>
                </c:pt>
                <c:pt idx="5">
                  <c:v>2623</c:v>
                </c:pt>
                <c:pt idx="6">
                  <c:v>2481</c:v>
                </c:pt>
                <c:pt idx="7">
                  <c:v>2072</c:v>
                </c:pt>
                <c:pt idx="8">
                  <c:v>3410</c:v>
                </c:pt>
                <c:pt idx="9">
                  <c:v>1851</c:v>
                </c:pt>
                <c:pt idx="10">
                  <c:v>1774</c:v>
                </c:pt>
                <c:pt idx="11">
                  <c:v>4114</c:v>
                </c:pt>
                <c:pt idx="12">
                  <c:v>2776</c:v>
                </c:pt>
                <c:pt idx="13">
                  <c:v>491</c:v>
                </c:pt>
                <c:pt idx="14">
                  <c:v>8983</c:v>
                </c:pt>
              </c:numCache>
            </c:numRef>
          </c:val>
        </c:ser>
        <c:dLbls>
          <c:showLegendKey val="0"/>
          <c:showVal val="0"/>
          <c:showCatName val="0"/>
          <c:showSerName val="0"/>
          <c:showPercent val="0"/>
          <c:showBubbleSize val="0"/>
        </c:dLbls>
        <c:gapWidth val="219"/>
        <c:overlap val="-27"/>
        <c:axId val="-1172880528"/>
        <c:axId val="-1172881072"/>
      </c:barChart>
      <c:lineChart>
        <c:grouping val="standard"/>
        <c:varyColors val="0"/>
        <c:ser>
          <c:idx val="2"/>
          <c:order val="2"/>
          <c:tx>
            <c:strRef>
              <c:f>topstatesbyareaandforestcover!$D$1</c:f>
              <c:strCache>
                <c:ptCount val="1"/>
                <c:pt idx="0">
                  <c:v>Forest_Perc</c:v>
                </c:pt>
              </c:strCache>
            </c:strRef>
          </c:tx>
          <c:spPr>
            <a:ln w="34925" cap="rnd">
              <a:solidFill>
                <a:srgbClr val="92D050"/>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topstatesbyareaandforestcover!$A$2:$A$16</c:f>
              <c:strCache>
                <c:ptCount val="15"/>
                <c:pt idx="0">
                  <c:v>Mizoram</c:v>
                </c:pt>
                <c:pt idx="1">
                  <c:v>Lakshwadeep</c:v>
                </c:pt>
                <c:pt idx="2">
                  <c:v>Andaman &amp; Nicobar</c:v>
                </c:pt>
                <c:pt idx="3">
                  <c:v>Arunachal Pradesh</c:v>
                </c:pt>
                <c:pt idx="4">
                  <c:v>Meghalaya</c:v>
                </c:pt>
                <c:pt idx="5">
                  <c:v>Tripura</c:v>
                </c:pt>
                <c:pt idx="6">
                  <c:v>Manipur</c:v>
                </c:pt>
                <c:pt idx="7">
                  <c:v>Nagaland</c:v>
                </c:pt>
                <c:pt idx="8">
                  <c:v>Assam</c:v>
                </c:pt>
                <c:pt idx="9">
                  <c:v>Goa</c:v>
                </c:pt>
                <c:pt idx="10">
                  <c:v>Sikkim</c:v>
                </c:pt>
                <c:pt idx="11">
                  <c:v>Uttarakhand</c:v>
                </c:pt>
                <c:pt idx="12">
                  <c:v>Kerela</c:v>
                </c:pt>
                <c:pt idx="13">
                  <c:v>Dadra&amp;NagarHavei</c:v>
                </c:pt>
                <c:pt idx="14">
                  <c:v>Chhattisgarh</c:v>
                </c:pt>
              </c:strCache>
            </c:strRef>
          </c:cat>
          <c:val>
            <c:numRef>
              <c:f>topstatesbyareaandforestcover!$D$2:$D$16</c:f>
              <c:numCache>
                <c:formatCode>General</c:formatCode>
                <c:ptCount val="15"/>
                <c:pt idx="0">
                  <c:v>88</c:v>
                </c:pt>
                <c:pt idx="1">
                  <c:v>87</c:v>
                </c:pt>
                <c:pt idx="2">
                  <c:v>81</c:v>
                </c:pt>
                <c:pt idx="3">
                  <c:v>80</c:v>
                </c:pt>
                <c:pt idx="4">
                  <c:v>76</c:v>
                </c:pt>
                <c:pt idx="5">
                  <c:v>76</c:v>
                </c:pt>
                <c:pt idx="6">
                  <c:v>76</c:v>
                </c:pt>
                <c:pt idx="7">
                  <c:v>74</c:v>
                </c:pt>
                <c:pt idx="8">
                  <c:v>64</c:v>
                </c:pt>
                <c:pt idx="9">
                  <c:v>60</c:v>
                </c:pt>
                <c:pt idx="10">
                  <c:v>47</c:v>
                </c:pt>
                <c:pt idx="11">
                  <c:v>46</c:v>
                </c:pt>
                <c:pt idx="12">
                  <c:v>46</c:v>
                </c:pt>
                <c:pt idx="13">
                  <c:v>45</c:v>
                </c:pt>
                <c:pt idx="14">
                  <c:v>39</c:v>
                </c:pt>
              </c:numCache>
            </c:numRef>
          </c:val>
          <c:smooth val="0"/>
        </c:ser>
        <c:dLbls>
          <c:showLegendKey val="0"/>
          <c:showVal val="0"/>
          <c:showCatName val="0"/>
          <c:showSerName val="0"/>
          <c:showPercent val="0"/>
          <c:showBubbleSize val="0"/>
        </c:dLbls>
        <c:marker val="1"/>
        <c:smooth val="0"/>
        <c:axId val="-1172894672"/>
        <c:axId val="-1172884880"/>
      </c:lineChart>
      <c:catAx>
        <c:axId val="-117288052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72881072"/>
        <c:crosses val="autoZero"/>
        <c:auto val="1"/>
        <c:lblAlgn val="ctr"/>
        <c:lblOffset val="100"/>
        <c:noMultiLvlLbl val="0"/>
      </c:catAx>
      <c:valAx>
        <c:axId val="-117288107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72880528"/>
        <c:crosses val="autoZero"/>
        <c:crossBetween val="between"/>
      </c:valAx>
      <c:valAx>
        <c:axId val="-1172884880"/>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72894672"/>
        <c:crosses val="max"/>
        <c:crossBetween val="between"/>
      </c:valAx>
      <c:catAx>
        <c:axId val="-1172894672"/>
        <c:scaling>
          <c:orientation val="minMax"/>
        </c:scaling>
        <c:delete val="1"/>
        <c:axPos val="b"/>
        <c:numFmt formatCode="General" sourceLinked="1"/>
        <c:majorTickMark val="none"/>
        <c:minorTickMark val="none"/>
        <c:tickLblPos val="nextTo"/>
        <c:crossAx val="-1172884880"/>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Population Density</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'Top States by Pop Density'!$B$1</c:f>
              <c:strCache>
                <c:ptCount val="1"/>
                <c:pt idx="0">
                  <c:v>Population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'Top States by Pop Density'!$A$2:$A$16</c:f>
              <c:strCache>
                <c:ptCount val="15"/>
                <c:pt idx="0">
                  <c:v>Lakshwadeep</c:v>
                </c:pt>
                <c:pt idx="1">
                  <c:v>Delhi</c:v>
                </c:pt>
                <c:pt idx="2">
                  <c:v>Chandigarh</c:v>
                </c:pt>
                <c:pt idx="3">
                  <c:v>Pondicherry</c:v>
                </c:pt>
                <c:pt idx="4">
                  <c:v>Daman &amp; Diu</c:v>
                </c:pt>
                <c:pt idx="5">
                  <c:v>Kerela</c:v>
                </c:pt>
                <c:pt idx="6">
                  <c:v>Tripura</c:v>
                </c:pt>
                <c:pt idx="7">
                  <c:v>Dadra&amp;NagarHavei</c:v>
                </c:pt>
                <c:pt idx="8">
                  <c:v>Bihar</c:v>
                </c:pt>
                <c:pt idx="9">
                  <c:v>West Bengal</c:v>
                </c:pt>
                <c:pt idx="10">
                  <c:v>Assam</c:v>
                </c:pt>
                <c:pt idx="11">
                  <c:v>Goa</c:v>
                </c:pt>
                <c:pt idx="12">
                  <c:v>Uttar Pradesh</c:v>
                </c:pt>
                <c:pt idx="13">
                  <c:v>Tamil Nadu</c:v>
                </c:pt>
                <c:pt idx="14">
                  <c:v>Meghalaya</c:v>
                </c:pt>
              </c:strCache>
            </c:strRef>
          </c:cat>
          <c:val>
            <c:numRef>
              <c:f>'Top States by Pop Density'!$B$2:$B$16</c:f>
              <c:numCache>
                <c:formatCode>#,"L"</c:formatCode>
                <c:ptCount val="15"/>
                <c:pt idx="0">
                  <c:v>64473</c:v>
                </c:pt>
                <c:pt idx="1">
                  <c:v>1865327</c:v>
                </c:pt>
                <c:pt idx="2">
                  <c:v>1055450</c:v>
                </c:pt>
                <c:pt idx="3">
                  <c:v>311988</c:v>
                </c:pt>
                <c:pt idx="4">
                  <c:v>121624</c:v>
                </c:pt>
                <c:pt idx="5">
                  <c:v>2386147</c:v>
                </c:pt>
                <c:pt idx="6">
                  <c:v>918479</c:v>
                </c:pt>
                <c:pt idx="7">
                  <c:v>343709</c:v>
                </c:pt>
                <c:pt idx="8">
                  <c:v>2794557</c:v>
                </c:pt>
                <c:pt idx="9">
                  <c:v>4804006</c:v>
                </c:pt>
                <c:pt idx="10">
                  <c:v>1249025</c:v>
                </c:pt>
                <c:pt idx="11">
                  <c:v>729273</c:v>
                </c:pt>
                <c:pt idx="12">
                  <c:v>2814258</c:v>
                </c:pt>
                <c:pt idx="13">
                  <c:v>2259606</c:v>
                </c:pt>
                <c:pt idx="14">
                  <c:v>423841</c:v>
                </c:pt>
              </c:numCache>
            </c:numRef>
          </c:val>
        </c:ser>
        <c:dLbls>
          <c:showLegendKey val="0"/>
          <c:showVal val="0"/>
          <c:showCatName val="0"/>
          <c:showSerName val="0"/>
          <c:showPercent val="0"/>
          <c:showBubbleSize val="0"/>
        </c:dLbls>
        <c:gapWidth val="219"/>
        <c:overlap val="-27"/>
        <c:axId val="-1172883248"/>
        <c:axId val="-1172891408"/>
      </c:barChart>
      <c:lineChart>
        <c:grouping val="standard"/>
        <c:varyColors val="0"/>
        <c:ser>
          <c:idx val="1"/>
          <c:order val="1"/>
          <c:tx>
            <c:strRef>
              <c:f>'Top States by Pop Density'!$F$1</c:f>
              <c:strCache>
                <c:ptCount val="1"/>
                <c:pt idx="0">
                  <c:v>population_per_sqkm</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'Top States by Pop Density'!$A$2:$A$16</c:f>
              <c:strCache>
                <c:ptCount val="15"/>
                <c:pt idx="0">
                  <c:v>Lakshwadeep</c:v>
                </c:pt>
                <c:pt idx="1">
                  <c:v>Delhi</c:v>
                </c:pt>
                <c:pt idx="2">
                  <c:v>Chandigarh</c:v>
                </c:pt>
                <c:pt idx="3">
                  <c:v>Pondicherry</c:v>
                </c:pt>
                <c:pt idx="4">
                  <c:v>Daman &amp; Diu</c:v>
                </c:pt>
                <c:pt idx="5">
                  <c:v>Kerela</c:v>
                </c:pt>
                <c:pt idx="6">
                  <c:v>Tripura</c:v>
                </c:pt>
                <c:pt idx="7">
                  <c:v>Dadra&amp;NagarHavei</c:v>
                </c:pt>
                <c:pt idx="8">
                  <c:v>Bihar</c:v>
                </c:pt>
                <c:pt idx="9">
                  <c:v>West Bengal</c:v>
                </c:pt>
                <c:pt idx="10">
                  <c:v>Assam</c:v>
                </c:pt>
                <c:pt idx="11">
                  <c:v>Goa</c:v>
                </c:pt>
                <c:pt idx="12">
                  <c:v>Uttar Pradesh</c:v>
                </c:pt>
                <c:pt idx="13">
                  <c:v>Tamil Nadu</c:v>
                </c:pt>
                <c:pt idx="14">
                  <c:v>Meghalaya</c:v>
                </c:pt>
              </c:strCache>
            </c:strRef>
          </c:cat>
          <c:val>
            <c:numRef>
              <c:f>'Top States by Pop Density'!$F$2:$F$16</c:f>
              <c:numCache>
                <c:formatCode>General</c:formatCode>
                <c:ptCount val="15"/>
                <c:pt idx="0">
                  <c:v>15351</c:v>
                </c:pt>
                <c:pt idx="1">
                  <c:v>12906</c:v>
                </c:pt>
                <c:pt idx="2">
                  <c:v>11341</c:v>
                </c:pt>
                <c:pt idx="3">
                  <c:v>2889</c:v>
                </c:pt>
                <c:pt idx="4">
                  <c:v>2724</c:v>
                </c:pt>
                <c:pt idx="5">
                  <c:v>1602</c:v>
                </c:pt>
                <c:pt idx="6">
                  <c:v>1447</c:v>
                </c:pt>
                <c:pt idx="7">
                  <c:v>1280</c:v>
                </c:pt>
                <c:pt idx="8">
                  <c:v>1181</c:v>
                </c:pt>
                <c:pt idx="9">
                  <c:v>1148</c:v>
                </c:pt>
                <c:pt idx="10">
                  <c:v>1028</c:v>
                </c:pt>
                <c:pt idx="11">
                  <c:v>976</c:v>
                </c:pt>
                <c:pt idx="12">
                  <c:v>844</c:v>
                </c:pt>
                <c:pt idx="13">
                  <c:v>663</c:v>
                </c:pt>
                <c:pt idx="14">
                  <c:v>560</c:v>
                </c:pt>
              </c:numCache>
            </c:numRef>
          </c:val>
          <c:smooth val="0"/>
        </c:ser>
        <c:dLbls>
          <c:showLegendKey val="0"/>
          <c:showVal val="0"/>
          <c:showCatName val="0"/>
          <c:showSerName val="0"/>
          <c:showPercent val="0"/>
          <c:showBubbleSize val="0"/>
        </c:dLbls>
        <c:marker val="1"/>
        <c:smooth val="0"/>
        <c:axId val="-1172890864"/>
        <c:axId val="-1172883792"/>
      </c:lineChart>
      <c:catAx>
        <c:axId val="-117288324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72891408"/>
        <c:crosses val="autoZero"/>
        <c:auto val="1"/>
        <c:lblAlgn val="ctr"/>
        <c:lblOffset val="100"/>
        <c:noMultiLvlLbl val="0"/>
      </c:catAx>
      <c:valAx>
        <c:axId val="-1172891408"/>
        <c:scaling>
          <c:orientation val="minMax"/>
        </c:scaling>
        <c:delete val="0"/>
        <c:axPos val="l"/>
        <c:majorGridlines>
          <c:spPr>
            <a:ln w="9525" cap="flat" cmpd="sng" algn="ctr">
              <a:solidFill>
                <a:schemeClr val="lt1">
                  <a:lumMod val="95000"/>
                  <a:alpha val="10000"/>
                </a:schemeClr>
              </a:solidFill>
              <a:round/>
            </a:ln>
            <a:effectLst/>
          </c:spPr>
        </c:majorGridlines>
        <c:numFmt formatCode="#,&quot;L&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72883248"/>
        <c:crosses val="autoZero"/>
        <c:crossBetween val="between"/>
      </c:valAx>
      <c:valAx>
        <c:axId val="-1172883792"/>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72890864"/>
        <c:crosses val="max"/>
        <c:crossBetween val="between"/>
      </c:valAx>
      <c:catAx>
        <c:axId val="-1172890864"/>
        <c:scaling>
          <c:orientation val="minMax"/>
        </c:scaling>
        <c:delete val="1"/>
        <c:axPos val="b"/>
        <c:numFmt formatCode="General" sourceLinked="1"/>
        <c:majorTickMark val="none"/>
        <c:minorTickMark val="none"/>
        <c:tickLblPos val="nextTo"/>
        <c:crossAx val="-1172883792"/>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Female Literacy Growth</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Female_Literacy!$B$1</c:f>
              <c:strCache>
                <c:ptCount val="1"/>
                <c:pt idx="0">
                  <c:v>Femalelit2001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Female_Literacy!$A$2:$A$16</c:f>
              <c:strCache>
                <c:ptCount val="15"/>
                <c:pt idx="0">
                  <c:v>Goa</c:v>
                </c:pt>
                <c:pt idx="1">
                  <c:v>Dadra&amp;NagarHavei</c:v>
                </c:pt>
                <c:pt idx="2">
                  <c:v>Bihar</c:v>
                </c:pt>
                <c:pt idx="3">
                  <c:v>Jharkhand</c:v>
                </c:pt>
                <c:pt idx="4">
                  <c:v>Uttar Pradesh</c:v>
                </c:pt>
                <c:pt idx="5">
                  <c:v>Arunachal Pradesh</c:v>
                </c:pt>
                <c:pt idx="6">
                  <c:v>Sikkim</c:v>
                </c:pt>
                <c:pt idx="7">
                  <c:v>Tripura</c:v>
                </c:pt>
                <c:pt idx="8">
                  <c:v>J&amp;K</c:v>
                </c:pt>
                <c:pt idx="9">
                  <c:v>Nagaland</c:v>
                </c:pt>
                <c:pt idx="10">
                  <c:v>Assam</c:v>
                </c:pt>
                <c:pt idx="11">
                  <c:v>Orissa</c:v>
                </c:pt>
                <c:pt idx="12">
                  <c:v>Meghalaya</c:v>
                </c:pt>
                <c:pt idx="13">
                  <c:v>Karnataka</c:v>
                </c:pt>
                <c:pt idx="14">
                  <c:v>Andhra Pradesh</c:v>
                </c:pt>
              </c:strCache>
            </c:strRef>
          </c:cat>
          <c:val>
            <c:numRef>
              <c:f>Female_Literacy!$B$2:$B$16</c:f>
              <c:numCache>
                <c:formatCode>General</c:formatCode>
                <c:ptCount val="15"/>
                <c:pt idx="0">
                  <c:v>22</c:v>
                </c:pt>
                <c:pt idx="1">
                  <c:v>14</c:v>
                </c:pt>
                <c:pt idx="2">
                  <c:v>13</c:v>
                </c:pt>
                <c:pt idx="3">
                  <c:v>15</c:v>
                </c:pt>
                <c:pt idx="4">
                  <c:v>16</c:v>
                </c:pt>
                <c:pt idx="5">
                  <c:v>17</c:v>
                </c:pt>
                <c:pt idx="6">
                  <c:v>24</c:v>
                </c:pt>
                <c:pt idx="7">
                  <c:v>27</c:v>
                </c:pt>
                <c:pt idx="8">
                  <c:v>17</c:v>
                </c:pt>
                <c:pt idx="9">
                  <c:v>25</c:v>
                </c:pt>
                <c:pt idx="10">
                  <c:v>22</c:v>
                </c:pt>
                <c:pt idx="11">
                  <c:v>22</c:v>
                </c:pt>
                <c:pt idx="12">
                  <c:v>23</c:v>
                </c:pt>
                <c:pt idx="13">
                  <c:v>24</c:v>
                </c:pt>
                <c:pt idx="14">
                  <c:v>21</c:v>
                </c:pt>
              </c:numCache>
            </c:numRef>
          </c:val>
        </c:ser>
        <c:ser>
          <c:idx val="1"/>
          <c:order val="1"/>
          <c:tx>
            <c:strRef>
              <c:f>Female_Literacy!$C$1</c:f>
              <c:strCache>
                <c:ptCount val="1"/>
                <c:pt idx="0">
                  <c:v>FemaleLit2011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Female_Literacy!$A$2:$A$16</c:f>
              <c:strCache>
                <c:ptCount val="15"/>
                <c:pt idx="0">
                  <c:v>Goa</c:v>
                </c:pt>
                <c:pt idx="1">
                  <c:v>Dadra&amp;NagarHavei</c:v>
                </c:pt>
                <c:pt idx="2">
                  <c:v>Bihar</c:v>
                </c:pt>
                <c:pt idx="3">
                  <c:v>Jharkhand</c:v>
                </c:pt>
                <c:pt idx="4">
                  <c:v>Uttar Pradesh</c:v>
                </c:pt>
                <c:pt idx="5">
                  <c:v>Arunachal Pradesh</c:v>
                </c:pt>
                <c:pt idx="6">
                  <c:v>Sikkim</c:v>
                </c:pt>
                <c:pt idx="7">
                  <c:v>Tripura</c:v>
                </c:pt>
                <c:pt idx="8">
                  <c:v>J&amp;K</c:v>
                </c:pt>
                <c:pt idx="9">
                  <c:v>Nagaland</c:v>
                </c:pt>
                <c:pt idx="10">
                  <c:v>Assam</c:v>
                </c:pt>
                <c:pt idx="11">
                  <c:v>Orissa</c:v>
                </c:pt>
                <c:pt idx="12">
                  <c:v>Meghalaya</c:v>
                </c:pt>
                <c:pt idx="13">
                  <c:v>Karnataka</c:v>
                </c:pt>
                <c:pt idx="14">
                  <c:v>Andhra Pradesh</c:v>
                </c:pt>
              </c:strCache>
            </c:strRef>
          </c:cat>
          <c:val>
            <c:numRef>
              <c:f>Female_Literacy!$C$2:$C$16</c:f>
              <c:numCache>
                <c:formatCode>General</c:formatCode>
                <c:ptCount val="15"/>
                <c:pt idx="0">
                  <c:v>38</c:v>
                </c:pt>
                <c:pt idx="1">
                  <c:v>23</c:v>
                </c:pt>
                <c:pt idx="2">
                  <c:v>20</c:v>
                </c:pt>
                <c:pt idx="3">
                  <c:v>23</c:v>
                </c:pt>
                <c:pt idx="4">
                  <c:v>23</c:v>
                </c:pt>
                <c:pt idx="5">
                  <c:v>24</c:v>
                </c:pt>
                <c:pt idx="6">
                  <c:v>32</c:v>
                </c:pt>
                <c:pt idx="7">
                  <c:v>35</c:v>
                </c:pt>
                <c:pt idx="8">
                  <c:v>22</c:v>
                </c:pt>
                <c:pt idx="9">
                  <c:v>32</c:v>
                </c:pt>
                <c:pt idx="10">
                  <c:v>28</c:v>
                </c:pt>
                <c:pt idx="11">
                  <c:v>28</c:v>
                </c:pt>
                <c:pt idx="12">
                  <c:v>29</c:v>
                </c:pt>
                <c:pt idx="13">
                  <c:v>30</c:v>
                </c:pt>
                <c:pt idx="14">
                  <c:v>26</c:v>
                </c:pt>
              </c:numCache>
            </c:numRef>
          </c:val>
        </c:ser>
        <c:dLbls>
          <c:showLegendKey val="0"/>
          <c:showVal val="0"/>
          <c:showCatName val="0"/>
          <c:showSerName val="0"/>
          <c:showPercent val="0"/>
          <c:showBubbleSize val="0"/>
        </c:dLbls>
        <c:gapWidth val="150"/>
        <c:axId val="-1107455648"/>
        <c:axId val="-1107462720"/>
      </c:barChart>
      <c:lineChart>
        <c:grouping val="standard"/>
        <c:varyColors val="0"/>
        <c:ser>
          <c:idx val="2"/>
          <c:order val="2"/>
          <c:tx>
            <c:strRef>
              <c:f>Female_Literacy!$D$1</c:f>
              <c:strCache>
                <c:ptCount val="1"/>
                <c:pt idx="0">
                  <c:v>Growth</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strRef>
              <c:f>Female_Literacy!$A$2:$A$16</c:f>
              <c:strCache>
                <c:ptCount val="15"/>
                <c:pt idx="0">
                  <c:v>Goa</c:v>
                </c:pt>
                <c:pt idx="1">
                  <c:v>Dadra&amp;NagarHavei</c:v>
                </c:pt>
                <c:pt idx="2">
                  <c:v>Bihar</c:v>
                </c:pt>
                <c:pt idx="3">
                  <c:v>Jharkhand</c:v>
                </c:pt>
                <c:pt idx="4">
                  <c:v>Uttar Pradesh</c:v>
                </c:pt>
                <c:pt idx="5">
                  <c:v>Arunachal Pradesh</c:v>
                </c:pt>
                <c:pt idx="6">
                  <c:v>Sikkim</c:v>
                </c:pt>
                <c:pt idx="7">
                  <c:v>Tripura</c:v>
                </c:pt>
                <c:pt idx="8">
                  <c:v>J&amp;K</c:v>
                </c:pt>
                <c:pt idx="9">
                  <c:v>Nagaland</c:v>
                </c:pt>
                <c:pt idx="10">
                  <c:v>Assam</c:v>
                </c:pt>
                <c:pt idx="11">
                  <c:v>Orissa</c:v>
                </c:pt>
                <c:pt idx="12">
                  <c:v>Meghalaya</c:v>
                </c:pt>
                <c:pt idx="13">
                  <c:v>Karnataka</c:v>
                </c:pt>
                <c:pt idx="14">
                  <c:v>Andhra Pradesh</c:v>
                </c:pt>
              </c:strCache>
            </c:strRef>
          </c:cat>
          <c:val>
            <c:numRef>
              <c:f>Female_Literacy!$D$2:$D$16</c:f>
              <c:numCache>
                <c:formatCode>General</c:formatCode>
                <c:ptCount val="15"/>
                <c:pt idx="0">
                  <c:v>73</c:v>
                </c:pt>
                <c:pt idx="1">
                  <c:v>64</c:v>
                </c:pt>
                <c:pt idx="2">
                  <c:v>54</c:v>
                </c:pt>
                <c:pt idx="3">
                  <c:v>53</c:v>
                </c:pt>
                <c:pt idx="4">
                  <c:v>44</c:v>
                </c:pt>
                <c:pt idx="5">
                  <c:v>41</c:v>
                </c:pt>
                <c:pt idx="6">
                  <c:v>33</c:v>
                </c:pt>
                <c:pt idx="7">
                  <c:v>30</c:v>
                </c:pt>
                <c:pt idx="8">
                  <c:v>29</c:v>
                </c:pt>
                <c:pt idx="9">
                  <c:v>28</c:v>
                </c:pt>
                <c:pt idx="10">
                  <c:v>27</c:v>
                </c:pt>
                <c:pt idx="11">
                  <c:v>27</c:v>
                </c:pt>
                <c:pt idx="12">
                  <c:v>26</c:v>
                </c:pt>
                <c:pt idx="13">
                  <c:v>25</c:v>
                </c:pt>
                <c:pt idx="14">
                  <c:v>24</c:v>
                </c:pt>
              </c:numCache>
            </c:numRef>
          </c:val>
          <c:smooth val="0"/>
        </c:ser>
        <c:dLbls>
          <c:showLegendKey val="0"/>
          <c:showVal val="0"/>
          <c:showCatName val="0"/>
          <c:showSerName val="0"/>
          <c:showPercent val="0"/>
          <c:showBubbleSize val="0"/>
        </c:dLbls>
        <c:marker val="1"/>
        <c:smooth val="0"/>
        <c:axId val="-1107465440"/>
        <c:axId val="-1107463808"/>
      </c:lineChart>
      <c:catAx>
        <c:axId val="-110745564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07462720"/>
        <c:crosses val="autoZero"/>
        <c:auto val="1"/>
        <c:lblAlgn val="ctr"/>
        <c:lblOffset val="100"/>
        <c:noMultiLvlLbl val="0"/>
      </c:catAx>
      <c:valAx>
        <c:axId val="-110746272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07455648"/>
        <c:crosses val="autoZero"/>
        <c:crossBetween val="between"/>
      </c:valAx>
      <c:valAx>
        <c:axId val="-110746380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07465440"/>
        <c:crosses val="max"/>
        <c:crossBetween val="between"/>
      </c:valAx>
      <c:catAx>
        <c:axId val="-1107465440"/>
        <c:scaling>
          <c:orientation val="minMax"/>
        </c:scaling>
        <c:delete val="1"/>
        <c:axPos val="b"/>
        <c:numFmt formatCode="General" sourceLinked="1"/>
        <c:majorTickMark val="out"/>
        <c:minorTickMark val="none"/>
        <c:tickLblPos val="nextTo"/>
        <c:crossAx val="-1107463808"/>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Migration</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tx>
            <c:strRef>
              <c:f>migration_distribution!$B$1</c:f>
              <c:strCache>
                <c:ptCount val="1"/>
                <c:pt idx="0">
                  <c:v>Employment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migration_distribution!$A$2:$A$16</c:f>
              <c:strCache>
                <c:ptCount val="15"/>
                <c:pt idx="0">
                  <c:v>Maharashtra</c:v>
                </c:pt>
                <c:pt idx="1">
                  <c:v>Uttar Pradesh</c:v>
                </c:pt>
                <c:pt idx="2">
                  <c:v>Andhra Pradesh</c:v>
                </c:pt>
                <c:pt idx="3">
                  <c:v>West Bengal</c:v>
                </c:pt>
                <c:pt idx="4">
                  <c:v>Tamil Nadu</c:v>
                </c:pt>
                <c:pt idx="5">
                  <c:v>Bihar</c:v>
                </c:pt>
                <c:pt idx="6">
                  <c:v>Gujarat</c:v>
                </c:pt>
                <c:pt idx="7">
                  <c:v>Karnataka</c:v>
                </c:pt>
                <c:pt idx="8">
                  <c:v>Madhya Pradesh</c:v>
                </c:pt>
                <c:pt idx="9">
                  <c:v>Rajasthan</c:v>
                </c:pt>
                <c:pt idx="10">
                  <c:v>Kerela</c:v>
                </c:pt>
                <c:pt idx="11">
                  <c:v>Orissa</c:v>
                </c:pt>
                <c:pt idx="12">
                  <c:v>Delhi</c:v>
                </c:pt>
                <c:pt idx="13">
                  <c:v>Punjab</c:v>
                </c:pt>
                <c:pt idx="14">
                  <c:v>Haryana</c:v>
                </c:pt>
              </c:strCache>
            </c:strRef>
          </c:cat>
          <c:val>
            <c:numRef>
              <c:f>migration_distribution!$B$2:$B$16</c:f>
              <c:numCache>
                <c:formatCode>0%</c:formatCode>
                <c:ptCount val="15"/>
                <c:pt idx="0">
                  <c:v>0.13769999999999999</c:v>
                </c:pt>
                <c:pt idx="1">
                  <c:v>5.5899999999999998E-2</c:v>
                </c:pt>
                <c:pt idx="2">
                  <c:v>9.7699999999999995E-2</c:v>
                </c:pt>
                <c:pt idx="3">
                  <c:v>4.8599999999999997E-2</c:v>
                </c:pt>
                <c:pt idx="4">
                  <c:v>0.1053</c:v>
                </c:pt>
                <c:pt idx="5">
                  <c:v>2.5999999999999999E-2</c:v>
                </c:pt>
                <c:pt idx="6">
                  <c:v>0.11310000000000001</c:v>
                </c:pt>
                <c:pt idx="7">
                  <c:v>0.1091</c:v>
                </c:pt>
                <c:pt idx="8">
                  <c:v>9.7699999999999995E-2</c:v>
                </c:pt>
                <c:pt idx="9">
                  <c:v>7.8E-2</c:v>
                </c:pt>
                <c:pt idx="10">
                  <c:v>0.04</c:v>
                </c:pt>
                <c:pt idx="11">
                  <c:v>5.5199999999999999E-2</c:v>
                </c:pt>
                <c:pt idx="12">
                  <c:v>0.28089999999999998</c:v>
                </c:pt>
                <c:pt idx="13">
                  <c:v>9.06E-2</c:v>
                </c:pt>
                <c:pt idx="14">
                  <c:v>0.126</c:v>
                </c:pt>
              </c:numCache>
            </c:numRef>
          </c:val>
        </c:ser>
        <c:ser>
          <c:idx val="1"/>
          <c:order val="1"/>
          <c:tx>
            <c:strRef>
              <c:f>migration_distribution!$C$1</c:f>
              <c:strCache>
                <c:ptCount val="1"/>
                <c:pt idx="0">
                  <c:v>Business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migration_distribution!$A$2:$A$16</c:f>
              <c:strCache>
                <c:ptCount val="15"/>
                <c:pt idx="0">
                  <c:v>Maharashtra</c:v>
                </c:pt>
                <c:pt idx="1">
                  <c:v>Uttar Pradesh</c:v>
                </c:pt>
                <c:pt idx="2">
                  <c:v>Andhra Pradesh</c:v>
                </c:pt>
                <c:pt idx="3">
                  <c:v>West Bengal</c:v>
                </c:pt>
                <c:pt idx="4">
                  <c:v>Tamil Nadu</c:v>
                </c:pt>
                <c:pt idx="5">
                  <c:v>Bihar</c:v>
                </c:pt>
                <c:pt idx="6">
                  <c:v>Gujarat</c:v>
                </c:pt>
                <c:pt idx="7">
                  <c:v>Karnataka</c:v>
                </c:pt>
                <c:pt idx="8">
                  <c:v>Madhya Pradesh</c:v>
                </c:pt>
                <c:pt idx="9">
                  <c:v>Rajasthan</c:v>
                </c:pt>
                <c:pt idx="10">
                  <c:v>Kerela</c:v>
                </c:pt>
                <c:pt idx="11">
                  <c:v>Orissa</c:v>
                </c:pt>
                <c:pt idx="12">
                  <c:v>Delhi</c:v>
                </c:pt>
                <c:pt idx="13">
                  <c:v>Punjab</c:v>
                </c:pt>
                <c:pt idx="14">
                  <c:v>Haryana</c:v>
                </c:pt>
              </c:strCache>
            </c:strRef>
          </c:cat>
          <c:val>
            <c:numRef>
              <c:f>migration_distribution!$C$2:$C$16</c:f>
              <c:numCache>
                <c:formatCode>0%</c:formatCode>
                <c:ptCount val="15"/>
                <c:pt idx="0">
                  <c:v>6.7000000000000002E-3</c:v>
                </c:pt>
                <c:pt idx="1">
                  <c:v>5.1999999999999998E-3</c:v>
                </c:pt>
                <c:pt idx="2">
                  <c:v>1.06E-2</c:v>
                </c:pt>
                <c:pt idx="3">
                  <c:v>1.0500000000000001E-2</c:v>
                </c:pt>
                <c:pt idx="4">
                  <c:v>5.4000000000000003E-3</c:v>
                </c:pt>
                <c:pt idx="5">
                  <c:v>3.0999999999999999E-3</c:v>
                </c:pt>
                <c:pt idx="6">
                  <c:v>2.2200000000000001E-2</c:v>
                </c:pt>
                <c:pt idx="7">
                  <c:v>8.9999999999999993E-3</c:v>
                </c:pt>
                <c:pt idx="8">
                  <c:v>4.4999999999999997E-3</c:v>
                </c:pt>
                <c:pt idx="9">
                  <c:v>3.5000000000000001E-3</c:v>
                </c:pt>
                <c:pt idx="10">
                  <c:v>2.5999999999999999E-3</c:v>
                </c:pt>
                <c:pt idx="11">
                  <c:v>1.3899999999999999E-2</c:v>
                </c:pt>
                <c:pt idx="12">
                  <c:v>7.1000000000000004E-3</c:v>
                </c:pt>
                <c:pt idx="13">
                  <c:v>4.4000000000000003E-3</c:v>
                </c:pt>
                <c:pt idx="14">
                  <c:v>4.4000000000000003E-3</c:v>
                </c:pt>
              </c:numCache>
            </c:numRef>
          </c:val>
        </c:ser>
        <c:ser>
          <c:idx val="2"/>
          <c:order val="2"/>
          <c:tx>
            <c:strRef>
              <c:f>migration_distribution!$D$1</c:f>
              <c:strCache>
                <c:ptCount val="1"/>
                <c:pt idx="0">
                  <c:v>Education</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migration_distribution!$A$2:$A$16</c:f>
              <c:strCache>
                <c:ptCount val="15"/>
                <c:pt idx="0">
                  <c:v>Maharashtra</c:v>
                </c:pt>
                <c:pt idx="1">
                  <c:v>Uttar Pradesh</c:v>
                </c:pt>
                <c:pt idx="2">
                  <c:v>Andhra Pradesh</c:v>
                </c:pt>
                <c:pt idx="3">
                  <c:v>West Bengal</c:v>
                </c:pt>
                <c:pt idx="4">
                  <c:v>Tamil Nadu</c:v>
                </c:pt>
                <c:pt idx="5">
                  <c:v>Bihar</c:v>
                </c:pt>
                <c:pt idx="6">
                  <c:v>Gujarat</c:v>
                </c:pt>
                <c:pt idx="7">
                  <c:v>Karnataka</c:v>
                </c:pt>
                <c:pt idx="8">
                  <c:v>Madhya Pradesh</c:v>
                </c:pt>
                <c:pt idx="9">
                  <c:v>Rajasthan</c:v>
                </c:pt>
                <c:pt idx="10">
                  <c:v>Kerela</c:v>
                </c:pt>
                <c:pt idx="11">
                  <c:v>Orissa</c:v>
                </c:pt>
                <c:pt idx="12">
                  <c:v>Delhi</c:v>
                </c:pt>
                <c:pt idx="13">
                  <c:v>Punjab</c:v>
                </c:pt>
                <c:pt idx="14">
                  <c:v>Haryana</c:v>
                </c:pt>
              </c:strCache>
            </c:strRef>
          </c:cat>
          <c:val>
            <c:numRef>
              <c:f>migration_distribution!$D$2:$D$16</c:f>
              <c:numCache>
                <c:formatCode>0%</c:formatCode>
                <c:ptCount val="15"/>
                <c:pt idx="0">
                  <c:v>1.35E-2</c:v>
                </c:pt>
                <c:pt idx="1">
                  <c:v>6.3E-3</c:v>
                </c:pt>
                <c:pt idx="2">
                  <c:v>2.4400000000000002E-2</c:v>
                </c:pt>
                <c:pt idx="3">
                  <c:v>5.0000000000000001E-3</c:v>
                </c:pt>
                <c:pt idx="4">
                  <c:v>1.89E-2</c:v>
                </c:pt>
                <c:pt idx="5">
                  <c:v>4.4999999999999997E-3</c:v>
                </c:pt>
                <c:pt idx="6">
                  <c:v>9.4999999999999998E-3</c:v>
                </c:pt>
                <c:pt idx="7">
                  <c:v>2.0500000000000001E-2</c:v>
                </c:pt>
                <c:pt idx="8">
                  <c:v>1.2699999999999999E-2</c:v>
                </c:pt>
                <c:pt idx="9">
                  <c:v>7.7000000000000002E-3</c:v>
                </c:pt>
                <c:pt idx="10">
                  <c:v>4.5999999999999999E-3</c:v>
                </c:pt>
                <c:pt idx="11">
                  <c:v>1.8200000000000001E-2</c:v>
                </c:pt>
                <c:pt idx="12">
                  <c:v>1.41E-2</c:v>
                </c:pt>
                <c:pt idx="13">
                  <c:v>4.4000000000000003E-3</c:v>
                </c:pt>
                <c:pt idx="14">
                  <c:v>6.7000000000000002E-3</c:v>
                </c:pt>
              </c:numCache>
            </c:numRef>
          </c:val>
        </c:ser>
        <c:ser>
          <c:idx val="3"/>
          <c:order val="3"/>
          <c:tx>
            <c:strRef>
              <c:f>migration_distribution!$E$1</c:f>
              <c:strCache>
                <c:ptCount val="1"/>
                <c:pt idx="0">
                  <c:v>Marriage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migration_distribution!$A$2:$A$16</c:f>
              <c:strCache>
                <c:ptCount val="15"/>
                <c:pt idx="0">
                  <c:v>Maharashtra</c:v>
                </c:pt>
                <c:pt idx="1">
                  <c:v>Uttar Pradesh</c:v>
                </c:pt>
                <c:pt idx="2">
                  <c:v>Andhra Pradesh</c:v>
                </c:pt>
                <c:pt idx="3">
                  <c:v>West Bengal</c:v>
                </c:pt>
                <c:pt idx="4">
                  <c:v>Tamil Nadu</c:v>
                </c:pt>
                <c:pt idx="5">
                  <c:v>Bihar</c:v>
                </c:pt>
                <c:pt idx="6">
                  <c:v>Gujarat</c:v>
                </c:pt>
                <c:pt idx="7">
                  <c:v>Karnataka</c:v>
                </c:pt>
                <c:pt idx="8">
                  <c:v>Madhya Pradesh</c:v>
                </c:pt>
                <c:pt idx="9">
                  <c:v>Rajasthan</c:v>
                </c:pt>
                <c:pt idx="10">
                  <c:v>Kerela</c:v>
                </c:pt>
                <c:pt idx="11">
                  <c:v>Orissa</c:v>
                </c:pt>
                <c:pt idx="12">
                  <c:v>Delhi</c:v>
                </c:pt>
                <c:pt idx="13">
                  <c:v>Punjab</c:v>
                </c:pt>
                <c:pt idx="14">
                  <c:v>Haryana</c:v>
                </c:pt>
              </c:strCache>
            </c:strRef>
          </c:cat>
          <c:val>
            <c:numRef>
              <c:f>migration_distribution!$E$2:$E$16</c:f>
              <c:numCache>
                <c:formatCode>0%</c:formatCode>
                <c:ptCount val="15"/>
                <c:pt idx="0">
                  <c:v>0.32290000000000002</c:v>
                </c:pt>
                <c:pt idx="1">
                  <c:v>0.64739999999999998</c:v>
                </c:pt>
                <c:pt idx="2">
                  <c:v>0.33900000000000002</c:v>
                </c:pt>
                <c:pt idx="3">
                  <c:v>0.49740000000000001</c:v>
                </c:pt>
                <c:pt idx="4">
                  <c:v>0.3014</c:v>
                </c:pt>
                <c:pt idx="5">
                  <c:v>0.74939999999999996</c:v>
                </c:pt>
                <c:pt idx="6">
                  <c:v>0.38590000000000002</c:v>
                </c:pt>
                <c:pt idx="7">
                  <c:v>0.3579</c:v>
                </c:pt>
                <c:pt idx="8">
                  <c:v>0.56820000000000004</c:v>
                </c:pt>
                <c:pt idx="9">
                  <c:v>0.6371</c:v>
                </c:pt>
                <c:pt idx="10">
                  <c:v>0.3</c:v>
                </c:pt>
                <c:pt idx="11">
                  <c:v>0.54090000000000005</c:v>
                </c:pt>
                <c:pt idx="12">
                  <c:v>0.1842</c:v>
                </c:pt>
                <c:pt idx="13">
                  <c:v>0.40620000000000001</c:v>
                </c:pt>
                <c:pt idx="14">
                  <c:v>0.498</c:v>
                </c:pt>
              </c:numCache>
            </c:numRef>
          </c:val>
        </c:ser>
        <c:dLbls>
          <c:showLegendKey val="0"/>
          <c:showVal val="0"/>
          <c:showCatName val="0"/>
          <c:showSerName val="0"/>
          <c:showPercent val="0"/>
          <c:showBubbleSize val="0"/>
        </c:dLbls>
        <c:gapWidth val="150"/>
        <c:overlap val="100"/>
        <c:axId val="-1107461632"/>
        <c:axId val="-1107453472"/>
      </c:barChart>
      <c:lineChart>
        <c:grouping val="standard"/>
        <c:varyColors val="0"/>
        <c:ser>
          <c:idx val="4"/>
          <c:order val="4"/>
          <c:tx>
            <c:strRef>
              <c:f>migration_distribution!$F$1</c:f>
              <c:strCache>
                <c:ptCount val="1"/>
                <c:pt idx="0">
                  <c:v>Total_Migration</c:v>
                </c:pt>
              </c:strCache>
            </c:strRef>
          </c:tx>
          <c:spPr>
            <a:ln w="34925" cap="rnd">
              <a:solidFill>
                <a:schemeClr val="accent5"/>
              </a:solidFill>
              <a:round/>
            </a:ln>
            <a:effectLst>
              <a:outerShdw blurRad="57150" dist="19050" dir="5400000" algn="ctr" rotWithShape="0">
                <a:srgbClr val="000000">
                  <a:alpha val="63000"/>
                </a:srgbClr>
              </a:outerShdw>
            </a:effectLst>
          </c:spPr>
          <c:marker>
            <c:symbol val="none"/>
          </c:marker>
          <c:cat>
            <c:strRef>
              <c:f>migration_distribution!$A$2:$A$16</c:f>
              <c:strCache>
                <c:ptCount val="15"/>
                <c:pt idx="0">
                  <c:v>Maharashtra</c:v>
                </c:pt>
                <c:pt idx="1">
                  <c:v>Uttar Pradesh</c:v>
                </c:pt>
                <c:pt idx="2">
                  <c:v>Andhra Pradesh</c:v>
                </c:pt>
                <c:pt idx="3">
                  <c:v>West Bengal</c:v>
                </c:pt>
                <c:pt idx="4">
                  <c:v>Tamil Nadu</c:v>
                </c:pt>
                <c:pt idx="5">
                  <c:v>Bihar</c:v>
                </c:pt>
                <c:pt idx="6">
                  <c:v>Gujarat</c:v>
                </c:pt>
                <c:pt idx="7">
                  <c:v>Karnataka</c:v>
                </c:pt>
                <c:pt idx="8">
                  <c:v>Madhya Pradesh</c:v>
                </c:pt>
                <c:pt idx="9">
                  <c:v>Rajasthan</c:v>
                </c:pt>
                <c:pt idx="10">
                  <c:v>Kerela</c:v>
                </c:pt>
                <c:pt idx="11">
                  <c:v>Orissa</c:v>
                </c:pt>
                <c:pt idx="12">
                  <c:v>Delhi</c:v>
                </c:pt>
                <c:pt idx="13">
                  <c:v>Punjab</c:v>
                </c:pt>
                <c:pt idx="14">
                  <c:v>Haryana</c:v>
                </c:pt>
              </c:strCache>
            </c:strRef>
          </c:cat>
          <c:val>
            <c:numRef>
              <c:f>migration_distribution!$F$2:$F$16</c:f>
              <c:numCache>
                <c:formatCode>#,,"M"</c:formatCode>
                <c:ptCount val="15"/>
                <c:pt idx="0">
                  <c:v>57376776</c:v>
                </c:pt>
                <c:pt idx="1">
                  <c:v>56452083</c:v>
                </c:pt>
                <c:pt idx="2">
                  <c:v>37162494</c:v>
                </c:pt>
                <c:pt idx="3">
                  <c:v>31602741</c:v>
                </c:pt>
                <c:pt idx="4">
                  <c:v>29029503</c:v>
                </c:pt>
                <c:pt idx="5">
                  <c:v>27072416</c:v>
                </c:pt>
                <c:pt idx="6">
                  <c:v>26898286</c:v>
                </c:pt>
                <c:pt idx="7">
                  <c:v>26463170</c:v>
                </c:pt>
                <c:pt idx="8">
                  <c:v>24735119</c:v>
                </c:pt>
                <c:pt idx="9">
                  <c:v>20453491</c:v>
                </c:pt>
                <c:pt idx="10">
                  <c:v>17863419</c:v>
                </c:pt>
                <c:pt idx="11">
                  <c:v>15421793</c:v>
                </c:pt>
                <c:pt idx="12">
                  <c:v>14449028</c:v>
                </c:pt>
                <c:pt idx="13">
                  <c:v>13735616</c:v>
                </c:pt>
                <c:pt idx="14">
                  <c:v>10585460</c:v>
                </c:pt>
              </c:numCache>
            </c:numRef>
          </c:val>
          <c:smooth val="0"/>
        </c:ser>
        <c:dLbls>
          <c:showLegendKey val="0"/>
          <c:showVal val="0"/>
          <c:showCatName val="0"/>
          <c:showSerName val="0"/>
          <c:showPercent val="0"/>
          <c:showBubbleSize val="0"/>
        </c:dLbls>
        <c:marker val="1"/>
        <c:smooth val="0"/>
        <c:axId val="-1107467616"/>
        <c:axId val="-1107457824"/>
      </c:lineChart>
      <c:catAx>
        <c:axId val="-110746163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07453472"/>
        <c:crosses val="autoZero"/>
        <c:auto val="1"/>
        <c:lblAlgn val="ctr"/>
        <c:lblOffset val="100"/>
        <c:noMultiLvlLbl val="0"/>
      </c:catAx>
      <c:valAx>
        <c:axId val="-1107453472"/>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07461632"/>
        <c:crosses val="autoZero"/>
        <c:crossBetween val="between"/>
      </c:valAx>
      <c:valAx>
        <c:axId val="-1107457824"/>
        <c:scaling>
          <c:orientation val="minMax"/>
        </c:scaling>
        <c:delete val="0"/>
        <c:axPos val="r"/>
        <c:numFmt formatCode="#,,&quot;M&quot;"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07467616"/>
        <c:crosses val="max"/>
        <c:crossBetween val="between"/>
      </c:valAx>
      <c:catAx>
        <c:axId val="-1107467616"/>
        <c:scaling>
          <c:orientation val="minMax"/>
        </c:scaling>
        <c:delete val="1"/>
        <c:axPos val="b"/>
        <c:numFmt formatCode="General" sourceLinked="1"/>
        <c:majorTickMark val="out"/>
        <c:minorTickMark val="none"/>
        <c:tickLblPos val="nextTo"/>
        <c:crossAx val="-1107457824"/>
        <c:crosses val="autoZero"/>
        <c:auto val="1"/>
        <c:lblAlgn val="ctr"/>
        <c:lblOffset val="100"/>
        <c:noMultiLvlLbl val="0"/>
      </c:cat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Infant Mortality (per thousand)</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1"/>
          <c:order val="1"/>
          <c:tx>
            <c:strRef>
              <c:f>Mortality!$T$1</c:f>
              <c:strCache>
                <c:ptCount val="1"/>
                <c:pt idx="0">
                  <c:v>Population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Mortality!$A$2:$A$16</c:f>
              <c:strCache>
                <c:ptCount val="15"/>
                <c:pt idx="0">
                  <c:v>Madhya Pradesh</c:v>
                </c:pt>
                <c:pt idx="1">
                  <c:v>Orissa</c:v>
                </c:pt>
                <c:pt idx="2">
                  <c:v>Uttar Pradesh</c:v>
                </c:pt>
                <c:pt idx="3">
                  <c:v>Rajasthan</c:v>
                </c:pt>
                <c:pt idx="4">
                  <c:v>Chhattisgarh</c:v>
                </c:pt>
                <c:pt idx="5">
                  <c:v>Bihar</c:v>
                </c:pt>
                <c:pt idx="6">
                  <c:v>Andhra Pradesh</c:v>
                </c:pt>
                <c:pt idx="7">
                  <c:v>Gujarat</c:v>
                </c:pt>
                <c:pt idx="8">
                  <c:v>Karnataka</c:v>
                </c:pt>
                <c:pt idx="9">
                  <c:v>Punjab</c:v>
                </c:pt>
                <c:pt idx="10">
                  <c:v>West Bengal</c:v>
                </c:pt>
                <c:pt idx="11">
                  <c:v>Delhi</c:v>
                </c:pt>
                <c:pt idx="12">
                  <c:v>Maharashtra</c:v>
                </c:pt>
                <c:pt idx="13">
                  <c:v>Tamil Nadu</c:v>
                </c:pt>
                <c:pt idx="14">
                  <c:v>Kerela</c:v>
                </c:pt>
              </c:strCache>
            </c:strRef>
          </c:cat>
          <c:val>
            <c:numRef>
              <c:f>Mortality!$T$2:$T$16</c:f>
              <c:numCache>
                <c:formatCode>#,,"M"</c:formatCode>
                <c:ptCount val="15"/>
                <c:pt idx="0">
                  <c:v>1452536</c:v>
                </c:pt>
                <c:pt idx="1">
                  <c:v>1385258</c:v>
                </c:pt>
                <c:pt idx="2">
                  <c:v>2814258</c:v>
                </c:pt>
                <c:pt idx="3">
                  <c:v>2122703</c:v>
                </c:pt>
                <c:pt idx="4">
                  <c:v>1419178</c:v>
                </c:pt>
                <c:pt idx="5">
                  <c:v>2794557</c:v>
                </c:pt>
                <c:pt idx="6">
                  <c:v>3713559</c:v>
                </c:pt>
                <c:pt idx="7">
                  <c:v>2324604</c:v>
                </c:pt>
                <c:pt idx="8">
                  <c:v>2036510</c:v>
                </c:pt>
                <c:pt idx="9">
                  <c:v>1387167</c:v>
                </c:pt>
                <c:pt idx="10">
                  <c:v>4804006</c:v>
                </c:pt>
                <c:pt idx="11">
                  <c:v>1865327</c:v>
                </c:pt>
                <c:pt idx="12">
                  <c:v>3210695</c:v>
                </c:pt>
                <c:pt idx="13">
                  <c:v>2259606</c:v>
                </c:pt>
                <c:pt idx="14">
                  <c:v>2386147</c:v>
                </c:pt>
              </c:numCache>
            </c:numRef>
          </c:val>
        </c:ser>
        <c:dLbls>
          <c:showLegendKey val="0"/>
          <c:showVal val="0"/>
          <c:showCatName val="0"/>
          <c:showSerName val="0"/>
          <c:showPercent val="0"/>
          <c:showBubbleSize val="0"/>
        </c:dLbls>
        <c:gapWidth val="219"/>
        <c:overlap val="-27"/>
        <c:axId val="-1107452928"/>
        <c:axId val="-1107454016"/>
      </c:barChart>
      <c:lineChart>
        <c:grouping val="standard"/>
        <c:varyColors val="0"/>
        <c:ser>
          <c:idx val="0"/>
          <c:order val="0"/>
          <c:tx>
            <c:strRef>
              <c:f>Mortality!$S$1</c:f>
              <c:strCache>
                <c:ptCount val="1"/>
                <c:pt idx="0">
                  <c:v>Average Mortality</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Mortality!$A$2:$A$16</c:f>
              <c:strCache>
                <c:ptCount val="15"/>
                <c:pt idx="0">
                  <c:v>Madhya Pradesh</c:v>
                </c:pt>
                <c:pt idx="1">
                  <c:v>Orissa</c:v>
                </c:pt>
                <c:pt idx="2">
                  <c:v>Uttar Pradesh</c:v>
                </c:pt>
                <c:pt idx="3">
                  <c:v>Rajasthan</c:v>
                </c:pt>
                <c:pt idx="4">
                  <c:v>Chhattisgarh</c:v>
                </c:pt>
                <c:pt idx="5">
                  <c:v>Bihar</c:v>
                </c:pt>
                <c:pt idx="6">
                  <c:v>Andhra Pradesh</c:v>
                </c:pt>
                <c:pt idx="7">
                  <c:v>Gujarat</c:v>
                </c:pt>
                <c:pt idx="8">
                  <c:v>Karnataka</c:v>
                </c:pt>
                <c:pt idx="9">
                  <c:v>Punjab</c:v>
                </c:pt>
                <c:pt idx="10">
                  <c:v>West Bengal</c:v>
                </c:pt>
                <c:pt idx="11">
                  <c:v>Delhi</c:v>
                </c:pt>
                <c:pt idx="12">
                  <c:v>Maharashtra</c:v>
                </c:pt>
                <c:pt idx="13">
                  <c:v>Tamil Nadu</c:v>
                </c:pt>
                <c:pt idx="14">
                  <c:v>Kerela</c:v>
                </c:pt>
              </c:strCache>
            </c:strRef>
          </c:cat>
          <c:val>
            <c:numRef>
              <c:f>Mortality!$S$2:$S$16</c:f>
              <c:numCache>
                <c:formatCode>0</c:formatCode>
                <c:ptCount val="15"/>
                <c:pt idx="0">
                  <c:v>67.07692307692308</c:v>
                </c:pt>
                <c:pt idx="1">
                  <c:v>64.461538461538467</c:v>
                </c:pt>
                <c:pt idx="2">
                  <c:v>62.384615384615387</c:v>
                </c:pt>
                <c:pt idx="3">
                  <c:v>57.846153846153847</c:v>
                </c:pt>
                <c:pt idx="4">
                  <c:v>57.769230769230766</c:v>
                </c:pt>
                <c:pt idx="5">
                  <c:v>52.53846153846154</c:v>
                </c:pt>
                <c:pt idx="6">
                  <c:v>47.615384615384613</c:v>
                </c:pt>
                <c:pt idx="7">
                  <c:v>45.769230769230766</c:v>
                </c:pt>
                <c:pt idx="8">
                  <c:v>39.53846153846154</c:v>
                </c:pt>
                <c:pt idx="9">
                  <c:v>35.46153846153846</c:v>
                </c:pt>
                <c:pt idx="10">
                  <c:v>33.846153846153847</c:v>
                </c:pt>
                <c:pt idx="11">
                  <c:v>29.692307692307693</c:v>
                </c:pt>
                <c:pt idx="12">
                  <c:v>29</c:v>
                </c:pt>
                <c:pt idx="13">
                  <c:v>27.76923076923077</c:v>
                </c:pt>
                <c:pt idx="14">
                  <c:v>12.692307692307692</c:v>
                </c:pt>
              </c:numCache>
            </c:numRef>
          </c:val>
          <c:smooth val="0"/>
        </c:ser>
        <c:dLbls>
          <c:showLegendKey val="0"/>
          <c:showVal val="0"/>
          <c:showCatName val="0"/>
          <c:showSerName val="0"/>
          <c:showPercent val="0"/>
          <c:showBubbleSize val="0"/>
        </c:dLbls>
        <c:marker val="1"/>
        <c:smooth val="0"/>
        <c:axId val="-1107457280"/>
        <c:axId val="-1107455104"/>
      </c:lineChart>
      <c:catAx>
        <c:axId val="-110745292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07454016"/>
        <c:crosses val="autoZero"/>
        <c:auto val="1"/>
        <c:lblAlgn val="ctr"/>
        <c:lblOffset val="100"/>
        <c:noMultiLvlLbl val="0"/>
      </c:catAx>
      <c:valAx>
        <c:axId val="-1107454016"/>
        <c:scaling>
          <c:orientation val="minMax"/>
        </c:scaling>
        <c:delete val="0"/>
        <c:axPos val="l"/>
        <c:majorGridlines>
          <c:spPr>
            <a:ln w="9525" cap="flat" cmpd="sng" algn="ctr">
              <a:solidFill>
                <a:schemeClr val="lt1">
                  <a:lumMod val="95000"/>
                  <a:alpha val="10000"/>
                </a:schemeClr>
              </a:solidFill>
              <a:round/>
            </a:ln>
            <a:effectLst/>
          </c:spPr>
        </c:majorGridlines>
        <c:numFmt formatCode="#,,&quot;M&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07452928"/>
        <c:crosses val="autoZero"/>
        <c:crossBetween val="between"/>
      </c:valAx>
      <c:valAx>
        <c:axId val="-1107455104"/>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07457280"/>
        <c:crosses val="max"/>
        <c:crossBetween val="between"/>
      </c:valAx>
      <c:catAx>
        <c:axId val="-1107457280"/>
        <c:scaling>
          <c:orientation val="minMax"/>
        </c:scaling>
        <c:delete val="1"/>
        <c:axPos val="b"/>
        <c:numFmt formatCode="General" sourceLinked="1"/>
        <c:majorTickMark val="none"/>
        <c:minorTickMark val="none"/>
        <c:tickLblPos val="nextTo"/>
        <c:crossAx val="-1107455104"/>
        <c:crosses val="autoZero"/>
        <c:auto val="1"/>
        <c:lblAlgn val="ctr"/>
        <c:lblOffset val="100"/>
        <c:noMultiLvlLbl val="0"/>
      </c:cat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_rels/data2.xml.rels><?xml version="1.0" encoding="UTF-8" standalone="yes"?>
<Relationships xmlns="http://schemas.openxmlformats.org/package/2006/relationships"><Relationship Id="rId3" Type="http://schemas.openxmlformats.org/officeDocument/2006/relationships/hyperlink" Target="http://www.fsi.nic.in/forest-report-2009" TargetMode="External"/><Relationship Id="rId2" Type="http://schemas.openxmlformats.org/officeDocument/2006/relationships/hyperlink" Target="https://www.kaggle.com/danofer/india-census/data" TargetMode="External"/><Relationship Id="rId1" Type="http://schemas.openxmlformats.org/officeDocument/2006/relationships/hyperlink" Target="https://www.kaggle.com/bazuka/census2001" TargetMode="External"/><Relationship Id="rId5" Type="http://schemas.openxmlformats.org/officeDocument/2006/relationships/hyperlink" Target="http://www.google.com/" TargetMode="External"/><Relationship Id="rId4" Type="http://schemas.openxmlformats.org/officeDocument/2006/relationships/hyperlink" Target="https://www.google.com/search?client=firefox-b-d&amp;biw=1536&amp;bih=737&amp;sxsrf=ACYBGNQlnNQlgyjtZSh9fkFlMgByVtPTeQ:1579281992388&amp;ei=SO4hXuWrF4WM4-EPmeydEA&amp;q=migration+in+india+2010+data+excel&amp;oq=migration+in+india+2010+data+excel&amp;gs_l=psy-ab.3...5975.6325..6633...0.2..0.109.190.1j1......0....1..gws-wiz.......0i71.94J-1cN11bk&amp;ved=0ahUKEwjl75_xk4vnAhUFxjgGHRl2BwIQ4dUDCAo&amp;uact=5"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www.fsi.nic.in/forest-report-2009" TargetMode="External"/><Relationship Id="rId2" Type="http://schemas.openxmlformats.org/officeDocument/2006/relationships/hyperlink" Target="https://www.kaggle.com/danofer/india-census/data" TargetMode="External"/><Relationship Id="rId1" Type="http://schemas.openxmlformats.org/officeDocument/2006/relationships/hyperlink" Target="https://www.kaggle.com/bazuka/census2001" TargetMode="External"/><Relationship Id="rId5" Type="http://schemas.openxmlformats.org/officeDocument/2006/relationships/hyperlink" Target="http://www.google.com/" TargetMode="External"/><Relationship Id="rId4" Type="http://schemas.openxmlformats.org/officeDocument/2006/relationships/hyperlink" Target="https://www.google.com/search?client=firefox-b-d&amp;biw=1536&amp;bih=737&amp;sxsrf=ACYBGNQlnNQlgyjtZSh9fkFlMgByVtPTeQ:1579281992388&amp;ei=SO4hXuWrF4WM4-EPmeydEA&amp;q=migration+in+india+2010+data+excel&amp;oq=migration+in+india+2010+data+excel&amp;gs_l=psy-ab.3...5975.6325..6633...0.2..0.109.190.1j1......0....1..gws-wiz.......0i71.94J-1cN11bk&amp;ved=0ahUKEwjl75_xk4vnAhUFxjgGHRl2BwIQ4dUDCAo&amp;uact=5"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63F5BA-D44E-4778-8E69-2DB995B290DA}"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N"/>
        </a:p>
      </dgm:t>
    </dgm:pt>
    <dgm:pt modelId="{20645454-6A85-4A2A-A965-14E264531AAF}">
      <dgm:prSet phldrT="[Text]"/>
      <dgm:spPr/>
      <dgm:t>
        <a:bodyPr/>
        <a:lstStyle/>
        <a:p>
          <a:r>
            <a:rPr lang="en-IN" dirty="0" smtClean="0"/>
            <a:t>UNF</a:t>
          </a:r>
          <a:endParaRPr lang="en-IN" dirty="0"/>
        </a:p>
      </dgm:t>
    </dgm:pt>
    <dgm:pt modelId="{3DA8DFEE-F216-43F8-A40F-8C9153A5F4FF}" type="parTrans" cxnId="{4576A70E-A2DB-4C8B-BD72-E2F2104B4F32}">
      <dgm:prSet/>
      <dgm:spPr/>
      <dgm:t>
        <a:bodyPr/>
        <a:lstStyle/>
        <a:p>
          <a:endParaRPr lang="en-IN"/>
        </a:p>
      </dgm:t>
    </dgm:pt>
    <dgm:pt modelId="{202D603F-1921-4DDF-B03B-E8438D2817D7}" type="sibTrans" cxnId="{4576A70E-A2DB-4C8B-BD72-E2F2104B4F32}">
      <dgm:prSet/>
      <dgm:spPr/>
      <dgm:t>
        <a:bodyPr/>
        <a:lstStyle/>
        <a:p>
          <a:endParaRPr lang="en-IN"/>
        </a:p>
      </dgm:t>
    </dgm:pt>
    <dgm:pt modelId="{883494BC-CFF5-4481-BA89-35C42F4F394F}">
      <dgm:prSet phldrT="[Text]" custT="1"/>
      <dgm:spPr/>
      <dgm:t>
        <a:bodyPr/>
        <a:lstStyle/>
        <a:p>
          <a:r>
            <a:rPr lang="en-IN" sz="1200" dirty="0" smtClean="0"/>
            <a:t>Base data was downloaded in UNF </a:t>
          </a:r>
          <a:endParaRPr lang="en-IN" sz="1200" dirty="0"/>
        </a:p>
      </dgm:t>
    </dgm:pt>
    <dgm:pt modelId="{42A372F3-E351-4F47-A5C2-5FC0DD6C765C}" type="parTrans" cxnId="{5A5F32FA-4930-40DD-8B2A-FD4A7F46C605}">
      <dgm:prSet/>
      <dgm:spPr/>
      <dgm:t>
        <a:bodyPr/>
        <a:lstStyle/>
        <a:p>
          <a:endParaRPr lang="en-IN"/>
        </a:p>
      </dgm:t>
    </dgm:pt>
    <dgm:pt modelId="{07B4B444-124A-444D-BC2C-4BDA73B50BDB}" type="sibTrans" cxnId="{5A5F32FA-4930-40DD-8B2A-FD4A7F46C605}">
      <dgm:prSet/>
      <dgm:spPr/>
      <dgm:t>
        <a:bodyPr/>
        <a:lstStyle/>
        <a:p>
          <a:endParaRPr lang="en-IN"/>
        </a:p>
      </dgm:t>
    </dgm:pt>
    <dgm:pt modelId="{D552E214-1517-4D38-BF3B-1B42615F9E2B}">
      <dgm:prSet phldrT="[Text]"/>
      <dgm:spPr/>
      <dgm:t>
        <a:bodyPr/>
        <a:lstStyle/>
        <a:p>
          <a:r>
            <a:rPr lang="en-IN" dirty="0" smtClean="0"/>
            <a:t>1NF</a:t>
          </a:r>
          <a:endParaRPr lang="en-IN" dirty="0"/>
        </a:p>
      </dgm:t>
    </dgm:pt>
    <dgm:pt modelId="{88081D5C-53AC-4779-B7FC-DC4F779FB509}" type="parTrans" cxnId="{9804B155-4621-4727-B3C3-BF1291A6D620}">
      <dgm:prSet/>
      <dgm:spPr/>
      <dgm:t>
        <a:bodyPr/>
        <a:lstStyle/>
        <a:p>
          <a:endParaRPr lang="en-IN"/>
        </a:p>
      </dgm:t>
    </dgm:pt>
    <dgm:pt modelId="{DAF81415-C761-4E75-86E8-FF0B48BF18D2}" type="sibTrans" cxnId="{9804B155-4621-4727-B3C3-BF1291A6D620}">
      <dgm:prSet/>
      <dgm:spPr/>
      <dgm:t>
        <a:bodyPr/>
        <a:lstStyle/>
        <a:p>
          <a:endParaRPr lang="en-IN"/>
        </a:p>
      </dgm:t>
    </dgm:pt>
    <dgm:pt modelId="{1B417727-CED4-4230-BFDE-B3384E46D924}">
      <dgm:prSet phldrT="[Text]" custT="1"/>
      <dgm:spPr/>
      <dgm:t>
        <a:bodyPr/>
        <a:lstStyle/>
        <a:p>
          <a:r>
            <a:rPr lang="en-IN" sz="1200" dirty="0" smtClean="0"/>
            <a:t>No Repeating groups</a:t>
          </a:r>
          <a:endParaRPr lang="en-IN" sz="1200" dirty="0"/>
        </a:p>
      </dgm:t>
    </dgm:pt>
    <dgm:pt modelId="{BC3A46EC-66F7-4F3A-BDC7-427177EC0448}" type="parTrans" cxnId="{7025E815-24E5-4873-B171-003000505106}">
      <dgm:prSet/>
      <dgm:spPr/>
      <dgm:t>
        <a:bodyPr/>
        <a:lstStyle/>
        <a:p>
          <a:endParaRPr lang="en-IN"/>
        </a:p>
      </dgm:t>
    </dgm:pt>
    <dgm:pt modelId="{7817958A-5E2F-4E21-B63A-DB3E93F442FE}" type="sibTrans" cxnId="{7025E815-24E5-4873-B171-003000505106}">
      <dgm:prSet/>
      <dgm:spPr/>
      <dgm:t>
        <a:bodyPr/>
        <a:lstStyle/>
        <a:p>
          <a:endParaRPr lang="en-IN"/>
        </a:p>
      </dgm:t>
    </dgm:pt>
    <dgm:pt modelId="{07E1B9A0-2AFA-4951-BD76-CFD8469C0E6B}">
      <dgm:prSet phldrT="[Text]"/>
      <dgm:spPr/>
      <dgm:t>
        <a:bodyPr/>
        <a:lstStyle/>
        <a:p>
          <a:r>
            <a:rPr lang="en-IN" dirty="0" smtClean="0"/>
            <a:t>2NF</a:t>
          </a:r>
          <a:endParaRPr lang="en-IN" dirty="0"/>
        </a:p>
      </dgm:t>
    </dgm:pt>
    <dgm:pt modelId="{AC9C1B9C-55E9-4C92-81F4-83B149C9BE77}" type="parTrans" cxnId="{7E2CB8F0-CCC4-419B-9057-EECDE2A41D12}">
      <dgm:prSet/>
      <dgm:spPr/>
      <dgm:t>
        <a:bodyPr/>
        <a:lstStyle/>
        <a:p>
          <a:endParaRPr lang="en-IN"/>
        </a:p>
      </dgm:t>
    </dgm:pt>
    <dgm:pt modelId="{A53A53B5-330C-4120-9DC4-9D0068C606E2}" type="sibTrans" cxnId="{7E2CB8F0-CCC4-419B-9057-EECDE2A41D12}">
      <dgm:prSet/>
      <dgm:spPr/>
      <dgm:t>
        <a:bodyPr/>
        <a:lstStyle/>
        <a:p>
          <a:endParaRPr lang="en-IN"/>
        </a:p>
      </dgm:t>
    </dgm:pt>
    <dgm:pt modelId="{5367B526-C96E-48E2-BC38-7AA0EAC30CEF}">
      <dgm:prSet phldrT="[Text]" custT="1"/>
      <dgm:spPr/>
      <dgm:t>
        <a:bodyPr/>
        <a:lstStyle/>
        <a:p>
          <a:r>
            <a:rPr lang="en-IN" sz="1200" dirty="0" smtClean="0"/>
            <a:t>1</a:t>
          </a:r>
          <a:r>
            <a:rPr lang="en-IN" sz="1200" baseline="30000" dirty="0" smtClean="0"/>
            <a:t>st</a:t>
          </a:r>
          <a:r>
            <a:rPr lang="en-IN" sz="1200" dirty="0" smtClean="0"/>
            <a:t> Normal Form</a:t>
          </a:r>
          <a:endParaRPr lang="en-IN" sz="1200" dirty="0"/>
        </a:p>
      </dgm:t>
    </dgm:pt>
    <dgm:pt modelId="{2A83A52C-E6F8-4295-B423-0C419B754B54}" type="parTrans" cxnId="{2E25AE56-510C-4F67-9D4C-5EE577B40902}">
      <dgm:prSet/>
      <dgm:spPr/>
      <dgm:t>
        <a:bodyPr/>
        <a:lstStyle/>
        <a:p>
          <a:endParaRPr lang="en-IN"/>
        </a:p>
      </dgm:t>
    </dgm:pt>
    <dgm:pt modelId="{6A42823E-7DB0-4B55-A675-CFF2D795FAFC}" type="sibTrans" cxnId="{2E25AE56-510C-4F67-9D4C-5EE577B40902}">
      <dgm:prSet/>
      <dgm:spPr/>
      <dgm:t>
        <a:bodyPr/>
        <a:lstStyle/>
        <a:p>
          <a:endParaRPr lang="en-IN"/>
        </a:p>
      </dgm:t>
    </dgm:pt>
    <dgm:pt modelId="{DA99AB9A-D459-4D22-A370-7893FE30C2CA}">
      <dgm:prSet phldrT="[Text]" custT="1"/>
      <dgm:spPr/>
      <dgm:t>
        <a:bodyPr/>
        <a:lstStyle/>
        <a:p>
          <a:r>
            <a:rPr lang="en-IN" sz="1200" dirty="0" smtClean="0"/>
            <a:t>All Non key attributes are dependent on all parts of primary key</a:t>
          </a:r>
          <a:endParaRPr lang="en-IN" sz="1200" dirty="0"/>
        </a:p>
      </dgm:t>
    </dgm:pt>
    <dgm:pt modelId="{FE5F8A1C-8F02-4F04-982A-34FDE867203A}" type="parTrans" cxnId="{61A82915-8C6E-4F37-94AA-B1C0BD20FCE1}">
      <dgm:prSet/>
      <dgm:spPr/>
      <dgm:t>
        <a:bodyPr/>
        <a:lstStyle/>
        <a:p>
          <a:endParaRPr lang="en-IN"/>
        </a:p>
      </dgm:t>
    </dgm:pt>
    <dgm:pt modelId="{8E7DE628-F4C6-4F77-8AE6-101E57968BB1}" type="sibTrans" cxnId="{61A82915-8C6E-4F37-94AA-B1C0BD20FCE1}">
      <dgm:prSet/>
      <dgm:spPr/>
      <dgm:t>
        <a:bodyPr/>
        <a:lstStyle/>
        <a:p>
          <a:endParaRPr lang="en-IN"/>
        </a:p>
      </dgm:t>
    </dgm:pt>
    <dgm:pt modelId="{F85C312A-A5D7-4808-87DE-168528B6B340}">
      <dgm:prSet/>
      <dgm:spPr/>
      <dgm:t>
        <a:bodyPr/>
        <a:lstStyle/>
        <a:p>
          <a:r>
            <a:rPr lang="en-IN" dirty="0" smtClean="0"/>
            <a:t>3NF</a:t>
          </a:r>
          <a:endParaRPr lang="en-IN" dirty="0"/>
        </a:p>
      </dgm:t>
    </dgm:pt>
    <dgm:pt modelId="{56EFCD8E-D43B-46B3-AE9F-7414F80481B5}" type="parTrans" cxnId="{6A9F9786-292F-4FFE-8AD3-9E360E88C312}">
      <dgm:prSet/>
      <dgm:spPr/>
      <dgm:t>
        <a:bodyPr/>
        <a:lstStyle/>
        <a:p>
          <a:endParaRPr lang="en-IN"/>
        </a:p>
      </dgm:t>
    </dgm:pt>
    <dgm:pt modelId="{2B25B51B-9DCC-48F1-B076-4B844432410B}" type="sibTrans" cxnId="{6A9F9786-292F-4FFE-8AD3-9E360E88C312}">
      <dgm:prSet/>
      <dgm:spPr/>
      <dgm:t>
        <a:bodyPr/>
        <a:lstStyle/>
        <a:p>
          <a:endParaRPr lang="en-IN"/>
        </a:p>
      </dgm:t>
    </dgm:pt>
    <dgm:pt modelId="{FC816C55-5FD6-46E6-91D7-8E533DFF1FF0}">
      <dgm:prSet phldrT="[Text]" custT="1"/>
      <dgm:spPr/>
      <dgm:t>
        <a:bodyPr/>
        <a:lstStyle/>
        <a:p>
          <a:r>
            <a:rPr lang="en-IN" sz="1200" dirty="0" smtClean="0"/>
            <a:t>Each Field is unique</a:t>
          </a:r>
          <a:endParaRPr lang="en-IN" sz="1200" dirty="0"/>
        </a:p>
      </dgm:t>
    </dgm:pt>
    <dgm:pt modelId="{A425FE92-ABF0-43AB-84F1-3CC4FBD23166}" type="parTrans" cxnId="{52CBDAA0-FF2D-4463-A8D4-ABA19C9E7DA1}">
      <dgm:prSet/>
      <dgm:spPr/>
      <dgm:t>
        <a:bodyPr/>
        <a:lstStyle/>
        <a:p>
          <a:endParaRPr lang="en-IN"/>
        </a:p>
      </dgm:t>
    </dgm:pt>
    <dgm:pt modelId="{27120E8C-0ED9-4AB9-90AF-83EBE038EA4A}" type="sibTrans" cxnId="{52CBDAA0-FF2D-4463-A8D4-ABA19C9E7DA1}">
      <dgm:prSet/>
      <dgm:spPr/>
      <dgm:t>
        <a:bodyPr/>
        <a:lstStyle/>
        <a:p>
          <a:endParaRPr lang="en-IN"/>
        </a:p>
      </dgm:t>
    </dgm:pt>
    <dgm:pt modelId="{6EC2352F-961A-4616-B512-73C8246D9B28}">
      <dgm:prSet phldrT="[Text]" custT="1"/>
      <dgm:spPr/>
      <dgm:t>
        <a:bodyPr/>
        <a:lstStyle/>
        <a:p>
          <a:r>
            <a:rPr lang="en-IN" sz="1200" dirty="0" smtClean="0"/>
            <a:t>Data is Atomic</a:t>
          </a:r>
          <a:endParaRPr lang="en-IN" sz="1200" dirty="0"/>
        </a:p>
      </dgm:t>
    </dgm:pt>
    <dgm:pt modelId="{2D589353-0BC0-47B5-990D-39CDDEF23CA1}" type="parTrans" cxnId="{CE9F9548-5F97-4C85-A8DC-64FF37A16BF4}">
      <dgm:prSet/>
      <dgm:spPr/>
      <dgm:t>
        <a:bodyPr/>
        <a:lstStyle/>
        <a:p>
          <a:endParaRPr lang="en-IN"/>
        </a:p>
      </dgm:t>
    </dgm:pt>
    <dgm:pt modelId="{549A3671-6F75-47CF-9271-7612AC4FD2A7}" type="sibTrans" cxnId="{CE9F9548-5F97-4C85-A8DC-64FF37A16BF4}">
      <dgm:prSet/>
      <dgm:spPr/>
      <dgm:t>
        <a:bodyPr/>
        <a:lstStyle/>
        <a:p>
          <a:endParaRPr lang="en-IN"/>
        </a:p>
      </dgm:t>
    </dgm:pt>
    <dgm:pt modelId="{C3D80174-B025-4E60-AA7E-A4FFF0227A1B}">
      <dgm:prSet phldrT="[Text]" custT="1"/>
      <dgm:spPr/>
      <dgm:t>
        <a:bodyPr/>
        <a:lstStyle/>
        <a:p>
          <a:r>
            <a:rPr lang="en-IN" sz="1200" dirty="0" smtClean="0"/>
            <a:t>Primary Key</a:t>
          </a:r>
          <a:endParaRPr lang="en-IN" sz="1200" dirty="0"/>
        </a:p>
      </dgm:t>
    </dgm:pt>
    <dgm:pt modelId="{4F439A38-D699-4207-BF0D-37D3D9433426}" type="parTrans" cxnId="{B0435F9A-E0E9-44B3-B3AC-87B347893383}">
      <dgm:prSet/>
      <dgm:spPr/>
      <dgm:t>
        <a:bodyPr/>
        <a:lstStyle/>
        <a:p>
          <a:endParaRPr lang="en-IN"/>
        </a:p>
      </dgm:t>
    </dgm:pt>
    <dgm:pt modelId="{92A09B09-A0FF-4EC9-AEB3-4E9D549E00A1}" type="sibTrans" cxnId="{B0435F9A-E0E9-44B3-B3AC-87B347893383}">
      <dgm:prSet/>
      <dgm:spPr/>
      <dgm:t>
        <a:bodyPr/>
        <a:lstStyle/>
        <a:p>
          <a:endParaRPr lang="en-IN"/>
        </a:p>
      </dgm:t>
    </dgm:pt>
    <dgm:pt modelId="{9D0942D8-D2EF-42D7-8BD5-C8AD35547CDE}">
      <dgm:prSet phldrT="[Text]" custT="1"/>
      <dgm:spPr/>
      <dgm:t>
        <a:bodyPr/>
        <a:lstStyle/>
        <a:p>
          <a:endParaRPr lang="en-IN" sz="1200" dirty="0"/>
        </a:p>
      </dgm:t>
    </dgm:pt>
    <dgm:pt modelId="{C8B6C5BF-B4DD-4F58-8EA4-1651E5B63813}" type="parTrans" cxnId="{C0A8BBF5-DCA3-4860-9262-3194F6CCC172}">
      <dgm:prSet/>
      <dgm:spPr/>
      <dgm:t>
        <a:bodyPr/>
        <a:lstStyle/>
        <a:p>
          <a:endParaRPr lang="en-IN"/>
        </a:p>
      </dgm:t>
    </dgm:pt>
    <dgm:pt modelId="{DAF22693-6843-4E70-9486-E91427410FDC}" type="sibTrans" cxnId="{C0A8BBF5-DCA3-4860-9262-3194F6CCC172}">
      <dgm:prSet/>
      <dgm:spPr/>
      <dgm:t>
        <a:bodyPr/>
        <a:lstStyle/>
        <a:p>
          <a:endParaRPr lang="en-IN"/>
        </a:p>
      </dgm:t>
    </dgm:pt>
    <dgm:pt modelId="{7C740A22-7455-455E-968B-4D6EFDA9DFC7}">
      <dgm:prSet phldrT="[Text]" custT="1"/>
      <dgm:spPr/>
      <dgm:t>
        <a:bodyPr/>
        <a:lstStyle/>
        <a:p>
          <a:r>
            <a:rPr lang="en-IN" sz="1200" dirty="0" smtClean="0"/>
            <a:t>Eliminated Partial Dependencies</a:t>
          </a:r>
          <a:endParaRPr lang="en-IN" sz="1200" dirty="0"/>
        </a:p>
      </dgm:t>
    </dgm:pt>
    <dgm:pt modelId="{9B206530-B302-40C9-996E-58922F4A30D8}" type="parTrans" cxnId="{A5031874-47C4-4EDF-93CA-9663A04BFAB4}">
      <dgm:prSet/>
      <dgm:spPr/>
      <dgm:t>
        <a:bodyPr/>
        <a:lstStyle/>
        <a:p>
          <a:endParaRPr lang="en-IN"/>
        </a:p>
      </dgm:t>
    </dgm:pt>
    <dgm:pt modelId="{A06EE7E4-F9E3-40BD-B0C3-0D62BEE9FA3A}" type="sibTrans" cxnId="{A5031874-47C4-4EDF-93CA-9663A04BFAB4}">
      <dgm:prSet/>
      <dgm:spPr/>
      <dgm:t>
        <a:bodyPr/>
        <a:lstStyle/>
        <a:p>
          <a:endParaRPr lang="en-IN"/>
        </a:p>
      </dgm:t>
    </dgm:pt>
    <dgm:pt modelId="{2D3A6DA9-996C-4F05-A1F1-AC2965551578}" type="pres">
      <dgm:prSet presAssocID="{8A63F5BA-D44E-4778-8E69-2DB995B290DA}" presName="Name0" presStyleCnt="0">
        <dgm:presLayoutVars>
          <dgm:chMax val="11"/>
          <dgm:chPref val="11"/>
          <dgm:dir/>
          <dgm:resizeHandles/>
        </dgm:presLayoutVars>
      </dgm:prSet>
      <dgm:spPr/>
      <dgm:t>
        <a:bodyPr/>
        <a:lstStyle/>
        <a:p>
          <a:endParaRPr lang="en-IN"/>
        </a:p>
      </dgm:t>
    </dgm:pt>
    <dgm:pt modelId="{DD5E149D-023C-4058-AF73-E6372B6DDDED}" type="pres">
      <dgm:prSet presAssocID="{F85C312A-A5D7-4808-87DE-168528B6B340}" presName="Accent4" presStyleCnt="0"/>
      <dgm:spPr/>
    </dgm:pt>
    <dgm:pt modelId="{1335DBBB-CA1C-4AE3-802B-AB25B72917B8}" type="pres">
      <dgm:prSet presAssocID="{F85C312A-A5D7-4808-87DE-168528B6B340}" presName="Accent" presStyleLbl="node1" presStyleIdx="0" presStyleCnt="4"/>
      <dgm:spPr/>
      <dgm:t>
        <a:bodyPr/>
        <a:lstStyle/>
        <a:p>
          <a:endParaRPr lang="en-IN"/>
        </a:p>
      </dgm:t>
    </dgm:pt>
    <dgm:pt modelId="{D4D55235-5FD4-49EA-9261-85032650AF88}" type="pres">
      <dgm:prSet presAssocID="{F85C312A-A5D7-4808-87DE-168528B6B340}" presName="ParentBackground4" presStyleCnt="0"/>
      <dgm:spPr/>
    </dgm:pt>
    <dgm:pt modelId="{B8222DA3-F585-4D64-8FC3-E6C0B5A96EDD}" type="pres">
      <dgm:prSet presAssocID="{F85C312A-A5D7-4808-87DE-168528B6B340}" presName="ParentBackground" presStyleLbl="fgAcc1" presStyleIdx="0" presStyleCnt="4"/>
      <dgm:spPr/>
      <dgm:t>
        <a:bodyPr/>
        <a:lstStyle/>
        <a:p>
          <a:endParaRPr lang="en-IN"/>
        </a:p>
      </dgm:t>
    </dgm:pt>
    <dgm:pt modelId="{324D108A-FEB5-4E2C-9401-4A998CF2CE11}" type="pres">
      <dgm:prSet presAssocID="{F85C312A-A5D7-4808-87DE-168528B6B340}" presName="Parent4" presStyleLbl="revTx" presStyleIdx="0" presStyleCnt="3">
        <dgm:presLayoutVars>
          <dgm:chMax val="1"/>
          <dgm:chPref val="1"/>
          <dgm:bulletEnabled val="1"/>
        </dgm:presLayoutVars>
      </dgm:prSet>
      <dgm:spPr/>
      <dgm:t>
        <a:bodyPr/>
        <a:lstStyle/>
        <a:p>
          <a:endParaRPr lang="en-IN"/>
        </a:p>
      </dgm:t>
    </dgm:pt>
    <dgm:pt modelId="{FB91263E-292D-4241-89A0-2B78FFC5DC32}" type="pres">
      <dgm:prSet presAssocID="{07E1B9A0-2AFA-4951-BD76-CFD8469C0E6B}" presName="Accent3" presStyleCnt="0"/>
      <dgm:spPr/>
    </dgm:pt>
    <dgm:pt modelId="{6E24A556-8083-4B63-90E7-3941077C4C1E}" type="pres">
      <dgm:prSet presAssocID="{07E1B9A0-2AFA-4951-BD76-CFD8469C0E6B}" presName="Accent" presStyleLbl="node1" presStyleIdx="1" presStyleCnt="4"/>
      <dgm:spPr/>
      <dgm:t>
        <a:bodyPr/>
        <a:lstStyle/>
        <a:p>
          <a:endParaRPr lang="en-IN"/>
        </a:p>
      </dgm:t>
    </dgm:pt>
    <dgm:pt modelId="{77E03433-E05A-4827-B4DE-C67CD2A8AD8D}" type="pres">
      <dgm:prSet presAssocID="{07E1B9A0-2AFA-4951-BD76-CFD8469C0E6B}" presName="ParentBackground3" presStyleCnt="0"/>
      <dgm:spPr/>
    </dgm:pt>
    <dgm:pt modelId="{942BF3C2-5F20-4BFE-A0C9-4C8B21982DD9}" type="pres">
      <dgm:prSet presAssocID="{07E1B9A0-2AFA-4951-BD76-CFD8469C0E6B}" presName="ParentBackground" presStyleLbl="fgAcc1" presStyleIdx="1" presStyleCnt="4"/>
      <dgm:spPr/>
      <dgm:t>
        <a:bodyPr/>
        <a:lstStyle/>
        <a:p>
          <a:endParaRPr lang="en-IN"/>
        </a:p>
      </dgm:t>
    </dgm:pt>
    <dgm:pt modelId="{3705A40A-120A-4C3F-B83A-4421A23D856D}" type="pres">
      <dgm:prSet presAssocID="{07E1B9A0-2AFA-4951-BD76-CFD8469C0E6B}" presName="Child3" presStyleLbl="revTx" presStyleIdx="0" presStyleCnt="3" custLinFactNeighborX="7174" custLinFactNeighborY="5052">
        <dgm:presLayoutVars>
          <dgm:chMax val="0"/>
          <dgm:chPref val="0"/>
          <dgm:bulletEnabled val="1"/>
        </dgm:presLayoutVars>
      </dgm:prSet>
      <dgm:spPr/>
      <dgm:t>
        <a:bodyPr/>
        <a:lstStyle/>
        <a:p>
          <a:endParaRPr lang="en-IN"/>
        </a:p>
      </dgm:t>
    </dgm:pt>
    <dgm:pt modelId="{D72E40A1-0B3A-4B8A-B53B-3012578D1478}" type="pres">
      <dgm:prSet presAssocID="{07E1B9A0-2AFA-4951-BD76-CFD8469C0E6B}" presName="Parent3" presStyleLbl="revTx" presStyleIdx="0" presStyleCnt="3">
        <dgm:presLayoutVars>
          <dgm:chMax val="1"/>
          <dgm:chPref val="1"/>
          <dgm:bulletEnabled val="1"/>
        </dgm:presLayoutVars>
      </dgm:prSet>
      <dgm:spPr/>
      <dgm:t>
        <a:bodyPr/>
        <a:lstStyle/>
        <a:p>
          <a:endParaRPr lang="en-IN"/>
        </a:p>
      </dgm:t>
    </dgm:pt>
    <dgm:pt modelId="{0A907EE8-CDF8-4B89-B871-FDD03029B898}" type="pres">
      <dgm:prSet presAssocID="{D552E214-1517-4D38-BF3B-1B42615F9E2B}" presName="Accent2" presStyleCnt="0"/>
      <dgm:spPr/>
    </dgm:pt>
    <dgm:pt modelId="{5681057B-12E7-453C-8791-0A30977ED2AC}" type="pres">
      <dgm:prSet presAssocID="{D552E214-1517-4D38-BF3B-1B42615F9E2B}" presName="Accent" presStyleLbl="node1" presStyleIdx="2" presStyleCnt="4"/>
      <dgm:spPr/>
      <dgm:t>
        <a:bodyPr/>
        <a:lstStyle/>
        <a:p>
          <a:endParaRPr lang="en-IN"/>
        </a:p>
      </dgm:t>
    </dgm:pt>
    <dgm:pt modelId="{B33DF1A1-BDA1-45F3-84DA-9788DD602BC1}" type="pres">
      <dgm:prSet presAssocID="{D552E214-1517-4D38-BF3B-1B42615F9E2B}" presName="ParentBackground2" presStyleCnt="0"/>
      <dgm:spPr/>
    </dgm:pt>
    <dgm:pt modelId="{3946D877-F1D1-460C-B6DD-22F4D12432B3}" type="pres">
      <dgm:prSet presAssocID="{D552E214-1517-4D38-BF3B-1B42615F9E2B}" presName="ParentBackground" presStyleLbl="fgAcc1" presStyleIdx="2" presStyleCnt="4"/>
      <dgm:spPr/>
      <dgm:t>
        <a:bodyPr/>
        <a:lstStyle/>
        <a:p>
          <a:endParaRPr lang="en-IN"/>
        </a:p>
      </dgm:t>
    </dgm:pt>
    <dgm:pt modelId="{593DF3E9-4E5D-4090-BF13-15E857B68705}" type="pres">
      <dgm:prSet presAssocID="{D552E214-1517-4D38-BF3B-1B42615F9E2B}" presName="Child2" presStyleLbl="revTx" presStyleIdx="1" presStyleCnt="3">
        <dgm:presLayoutVars>
          <dgm:chMax val="0"/>
          <dgm:chPref val="0"/>
          <dgm:bulletEnabled val="1"/>
        </dgm:presLayoutVars>
      </dgm:prSet>
      <dgm:spPr/>
      <dgm:t>
        <a:bodyPr/>
        <a:lstStyle/>
        <a:p>
          <a:endParaRPr lang="en-IN"/>
        </a:p>
      </dgm:t>
    </dgm:pt>
    <dgm:pt modelId="{BB27E514-DBAC-4D61-ACB1-316B3CF3A4CE}" type="pres">
      <dgm:prSet presAssocID="{D552E214-1517-4D38-BF3B-1B42615F9E2B}" presName="Parent2" presStyleLbl="revTx" presStyleIdx="1" presStyleCnt="3">
        <dgm:presLayoutVars>
          <dgm:chMax val="1"/>
          <dgm:chPref val="1"/>
          <dgm:bulletEnabled val="1"/>
        </dgm:presLayoutVars>
      </dgm:prSet>
      <dgm:spPr/>
      <dgm:t>
        <a:bodyPr/>
        <a:lstStyle/>
        <a:p>
          <a:endParaRPr lang="en-IN"/>
        </a:p>
      </dgm:t>
    </dgm:pt>
    <dgm:pt modelId="{91C25D54-2A86-40B7-8806-B00D56E9B5C3}" type="pres">
      <dgm:prSet presAssocID="{20645454-6A85-4A2A-A965-14E264531AAF}" presName="Accent1" presStyleCnt="0"/>
      <dgm:spPr/>
    </dgm:pt>
    <dgm:pt modelId="{8C4A6FF6-E1D9-4F8F-9062-7100B3C6E40A}" type="pres">
      <dgm:prSet presAssocID="{20645454-6A85-4A2A-A965-14E264531AAF}" presName="Accent" presStyleLbl="node1" presStyleIdx="3" presStyleCnt="4"/>
      <dgm:spPr/>
      <dgm:t>
        <a:bodyPr/>
        <a:lstStyle/>
        <a:p>
          <a:endParaRPr lang="en-IN"/>
        </a:p>
      </dgm:t>
    </dgm:pt>
    <dgm:pt modelId="{EA7543BB-B2D1-4879-AF4A-77674F1B95C5}" type="pres">
      <dgm:prSet presAssocID="{20645454-6A85-4A2A-A965-14E264531AAF}" presName="ParentBackground1" presStyleCnt="0"/>
      <dgm:spPr/>
    </dgm:pt>
    <dgm:pt modelId="{A562A67E-E7FB-48B8-8E31-CFECEDCA7EC5}" type="pres">
      <dgm:prSet presAssocID="{20645454-6A85-4A2A-A965-14E264531AAF}" presName="ParentBackground" presStyleLbl="fgAcc1" presStyleIdx="3" presStyleCnt="4"/>
      <dgm:spPr/>
      <dgm:t>
        <a:bodyPr/>
        <a:lstStyle/>
        <a:p>
          <a:endParaRPr lang="en-IN"/>
        </a:p>
      </dgm:t>
    </dgm:pt>
    <dgm:pt modelId="{009D2CAE-8C93-4300-A9BF-C9234D624AE1}" type="pres">
      <dgm:prSet presAssocID="{20645454-6A85-4A2A-A965-14E264531AAF}" presName="Child1" presStyleLbl="revTx" presStyleIdx="2" presStyleCnt="3">
        <dgm:presLayoutVars>
          <dgm:chMax val="0"/>
          <dgm:chPref val="0"/>
          <dgm:bulletEnabled val="1"/>
        </dgm:presLayoutVars>
      </dgm:prSet>
      <dgm:spPr/>
      <dgm:t>
        <a:bodyPr/>
        <a:lstStyle/>
        <a:p>
          <a:endParaRPr lang="en-IN"/>
        </a:p>
      </dgm:t>
    </dgm:pt>
    <dgm:pt modelId="{A6035972-51B8-4ACF-AD1B-77E7AABA3692}" type="pres">
      <dgm:prSet presAssocID="{20645454-6A85-4A2A-A965-14E264531AAF}" presName="Parent1" presStyleLbl="revTx" presStyleIdx="2" presStyleCnt="3">
        <dgm:presLayoutVars>
          <dgm:chMax val="1"/>
          <dgm:chPref val="1"/>
          <dgm:bulletEnabled val="1"/>
        </dgm:presLayoutVars>
      </dgm:prSet>
      <dgm:spPr/>
      <dgm:t>
        <a:bodyPr/>
        <a:lstStyle/>
        <a:p>
          <a:endParaRPr lang="en-IN"/>
        </a:p>
      </dgm:t>
    </dgm:pt>
  </dgm:ptLst>
  <dgm:cxnLst>
    <dgm:cxn modelId="{ADE5D0FD-655F-4514-B85C-77263F87D14F}" type="presOf" srcId="{9D0942D8-D2EF-42D7-8BD5-C8AD35547CDE}" destId="{3705A40A-120A-4C3F-B83A-4421A23D856D}" srcOrd="0" destOrd="3" presId="urn:microsoft.com/office/officeart/2011/layout/CircleProcess"/>
    <dgm:cxn modelId="{7E2CB8F0-CCC4-419B-9057-EECDE2A41D12}" srcId="{8A63F5BA-D44E-4778-8E69-2DB995B290DA}" destId="{07E1B9A0-2AFA-4951-BD76-CFD8469C0E6B}" srcOrd="2" destOrd="0" parTransId="{AC9C1B9C-55E9-4C92-81F4-83B149C9BE77}" sibTransId="{A53A53B5-330C-4120-9DC4-9D0068C606E2}"/>
    <dgm:cxn modelId="{BA2CEADC-C98D-427F-8614-7578D5C1D37B}" type="presOf" srcId="{C3D80174-B025-4E60-AA7E-A4FFF0227A1B}" destId="{593DF3E9-4E5D-4090-BF13-15E857B68705}" srcOrd="0" destOrd="3" presId="urn:microsoft.com/office/officeart/2011/layout/CircleProcess"/>
    <dgm:cxn modelId="{2E0E4ACB-8DB0-4F87-8E12-C4069FEC025C}" type="presOf" srcId="{F85C312A-A5D7-4808-87DE-168528B6B340}" destId="{324D108A-FEB5-4E2C-9401-4A998CF2CE11}" srcOrd="1" destOrd="0" presId="urn:microsoft.com/office/officeart/2011/layout/CircleProcess"/>
    <dgm:cxn modelId="{710677FD-B2D6-43AF-9AEC-3A67713AEBE3}" type="presOf" srcId="{20645454-6A85-4A2A-A965-14E264531AAF}" destId="{A562A67E-E7FB-48B8-8E31-CFECEDCA7EC5}" srcOrd="0" destOrd="0" presId="urn:microsoft.com/office/officeart/2011/layout/CircleProcess"/>
    <dgm:cxn modelId="{C6B8C50E-0495-42BC-BF14-3D70D681859F}" type="presOf" srcId="{07E1B9A0-2AFA-4951-BD76-CFD8469C0E6B}" destId="{D72E40A1-0B3A-4B8A-B53B-3012578D1478}" srcOrd="1" destOrd="0" presId="urn:microsoft.com/office/officeart/2011/layout/CircleProcess"/>
    <dgm:cxn modelId="{7025E815-24E5-4873-B171-003000505106}" srcId="{D552E214-1517-4D38-BF3B-1B42615F9E2B}" destId="{1B417727-CED4-4230-BFDE-B3384E46D924}" srcOrd="0" destOrd="0" parTransId="{BC3A46EC-66F7-4F3A-BDC7-427177EC0448}" sibTransId="{7817958A-5E2F-4E21-B63A-DB3E93F442FE}"/>
    <dgm:cxn modelId="{A0CAFB11-A20A-43E2-80C9-47879F9BC9D5}" type="presOf" srcId="{883494BC-CFF5-4481-BA89-35C42F4F394F}" destId="{009D2CAE-8C93-4300-A9BF-C9234D624AE1}" srcOrd="0" destOrd="0" presId="urn:microsoft.com/office/officeart/2011/layout/CircleProcess"/>
    <dgm:cxn modelId="{4576A70E-A2DB-4C8B-BD72-E2F2104B4F32}" srcId="{8A63F5BA-D44E-4778-8E69-2DB995B290DA}" destId="{20645454-6A85-4A2A-A965-14E264531AAF}" srcOrd="0" destOrd="0" parTransId="{3DA8DFEE-F216-43F8-A40F-8C9153A5F4FF}" sibTransId="{202D603F-1921-4DDF-B03B-E8438D2817D7}"/>
    <dgm:cxn modelId="{E6C1942E-D0F2-409B-89A6-DA6F20C42B1F}" type="presOf" srcId="{1B417727-CED4-4230-BFDE-B3384E46D924}" destId="{593DF3E9-4E5D-4090-BF13-15E857B68705}" srcOrd="0" destOrd="0" presId="urn:microsoft.com/office/officeart/2011/layout/CircleProcess"/>
    <dgm:cxn modelId="{5A5F32FA-4930-40DD-8B2A-FD4A7F46C605}" srcId="{20645454-6A85-4A2A-A965-14E264531AAF}" destId="{883494BC-CFF5-4481-BA89-35C42F4F394F}" srcOrd="0" destOrd="0" parTransId="{42A372F3-E351-4F47-A5C2-5FC0DD6C765C}" sibTransId="{07B4B444-124A-444D-BC2C-4BDA73B50BDB}"/>
    <dgm:cxn modelId="{6CB39CF3-F8CE-4F15-9AFF-F9DEDC18136D}" type="presOf" srcId="{07E1B9A0-2AFA-4951-BD76-CFD8469C0E6B}" destId="{942BF3C2-5F20-4BFE-A0C9-4C8B21982DD9}" srcOrd="0" destOrd="0" presId="urn:microsoft.com/office/officeart/2011/layout/CircleProcess"/>
    <dgm:cxn modelId="{4333C8FA-F112-408E-9930-1A5BD4CA8625}" type="presOf" srcId="{DA99AB9A-D459-4D22-A370-7893FE30C2CA}" destId="{3705A40A-120A-4C3F-B83A-4421A23D856D}" srcOrd="0" destOrd="1" presId="urn:microsoft.com/office/officeart/2011/layout/CircleProcess"/>
    <dgm:cxn modelId="{0226878C-2BD2-46AF-B06E-152089418DEC}" type="presOf" srcId="{D552E214-1517-4D38-BF3B-1B42615F9E2B}" destId="{BB27E514-DBAC-4D61-ACB1-316B3CF3A4CE}" srcOrd="1" destOrd="0" presId="urn:microsoft.com/office/officeart/2011/layout/CircleProcess"/>
    <dgm:cxn modelId="{EA4BDAE3-C47E-4377-A4E6-4AED01EB4C97}" type="presOf" srcId="{FC816C55-5FD6-46E6-91D7-8E533DFF1FF0}" destId="{593DF3E9-4E5D-4090-BF13-15E857B68705}" srcOrd="0" destOrd="2" presId="urn:microsoft.com/office/officeart/2011/layout/CircleProcess"/>
    <dgm:cxn modelId="{52CBDAA0-FF2D-4463-A8D4-ABA19C9E7DA1}" srcId="{D552E214-1517-4D38-BF3B-1B42615F9E2B}" destId="{FC816C55-5FD6-46E6-91D7-8E533DFF1FF0}" srcOrd="2" destOrd="0" parTransId="{A425FE92-ABF0-43AB-84F1-3CC4FBD23166}" sibTransId="{27120E8C-0ED9-4AB9-90AF-83EBE038EA4A}"/>
    <dgm:cxn modelId="{ADBEC4E4-838E-4C03-9A79-5CCCED1550BF}" type="presOf" srcId="{F85C312A-A5D7-4808-87DE-168528B6B340}" destId="{B8222DA3-F585-4D64-8FC3-E6C0B5A96EDD}" srcOrd="0" destOrd="0" presId="urn:microsoft.com/office/officeart/2011/layout/CircleProcess"/>
    <dgm:cxn modelId="{61A82915-8C6E-4F37-94AA-B1C0BD20FCE1}" srcId="{07E1B9A0-2AFA-4951-BD76-CFD8469C0E6B}" destId="{DA99AB9A-D459-4D22-A370-7893FE30C2CA}" srcOrd="1" destOrd="0" parTransId="{FE5F8A1C-8F02-4F04-982A-34FDE867203A}" sibTransId="{8E7DE628-F4C6-4F77-8AE6-101E57968BB1}"/>
    <dgm:cxn modelId="{E5CE4479-A66F-41BB-A604-497764E613C6}" type="presOf" srcId="{8A63F5BA-D44E-4778-8E69-2DB995B290DA}" destId="{2D3A6DA9-996C-4F05-A1F1-AC2965551578}" srcOrd="0" destOrd="0" presId="urn:microsoft.com/office/officeart/2011/layout/CircleProcess"/>
    <dgm:cxn modelId="{A5031874-47C4-4EDF-93CA-9663A04BFAB4}" srcId="{07E1B9A0-2AFA-4951-BD76-CFD8469C0E6B}" destId="{7C740A22-7455-455E-968B-4D6EFDA9DFC7}" srcOrd="2" destOrd="0" parTransId="{9B206530-B302-40C9-996E-58922F4A30D8}" sibTransId="{A06EE7E4-F9E3-40BD-B0C3-0D62BEE9FA3A}"/>
    <dgm:cxn modelId="{C0A8BBF5-DCA3-4860-9262-3194F6CCC172}" srcId="{07E1B9A0-2AFA-4951-BD76-CFD8469C0E6B}" destId="{9D0942D8-D2EF-42D7-8BD5-C8AD35547CDE}" srcOrd="3" destOrd="0" parTransId="{C8B6C5BF-B4DD-4F58-8EA4-1651E5B63813}" sibTransId="{DAF22693-6843-4E70-9486-E91427410FDC}"/>
    <dgm:cxn modelId="{B1C1B583-1CF8-4F82-9315-88AD42A28F87}" type="presOf" srcId="{D552E214-1517-4D38-BF3B-1B42615F9E2B}" destId="{3946D877-F1D1-460C-B6DD-22F4D12432B3}" srcOrd="0" destOrd="0" presId="urn:microsoft.com/office/officeart/2011/layout/CircleProcess"/>
    <dgm:cxn modelId="{B0435F9A-E0E9-44B3-B3AC-87B347893383}" srcId="{D552E214-1517-4D38-BF3B-1B42615F9E2B}" destId="{C3D80174-B025-4E60-AA7E-A4FFF0227A1B}" srcOrd="3" destOrd="0" parTransId="{4F439A38-D699-4207-BF0D-37D3D9433426}" sibTransId="{92A09B09-A0FF-4EC9-AEB3-4E9D549E00A1}"/>
    <dgm:cxn modelId="{E15EFCC6-6CBC-48C2-881E-3F106168468E}" type="presOf" srcId="{7C740A22-7455-455E-968B-4D6EFDA9DFC7}" destId="{3705A40A-120A-4C3F-B83A-4421A23D856D}" srcOrd="0" destOrd="2" presId="urn:microsoft.com/office/officeart/2011/layout/CircleProcess"/>
    <dgm:cxn modelId="{6A9F9786-292F-4FFE-8AD3-9E360E88C312}" srcId="{8A63F5BA-D44E-4778-8E69-2DB995B290DA}" destId="{F85C312A-A5D7-4808-87DE-168528B6B340}" srcOrd="3" destOrd="0" parTransId="{56EFCD8E-D43B-46B3-AE9F-7414F80481B5}" sibTransId="{2B25B51B-9DCC-48F1-B076-4B844432410B}"/>
    <dgm:cxn modelId="{CE9F9548-5F97-4C85-A8DC-64FF37A16BF4}" srcId="{D552E214-1517-4D38-BF3B-1B42615F9E2B}" destId="{6EC2352F-961A-4616-B512-73C8246D9B28}" srcOrd="1" destOrd="0" parTransId="{2D589353-0BC0-47B5-990D-39CDDEF23CA1}" sibTransId="{549A3671-6F75-47CF-9271-7612AC4FD2A7}"/>
    <dgm:cxn modelId="{2E25AE56-510C-4F67-9D4C-5EE577B40902}" srcId="{07E1B9A0-2AFA-4951-BD76-CFD8469C0E6B}" destId="{5367B526-C96E-48E2-BC38-7AA0EAC30CEF}" srcOrd="0" destOrd="0" parTransId="{2A83A52C-E6F8-4295-B423-0C419B754B54}" sibTransId="{6A42823E-7DB0-4B55-A675-CFF2D795FAFC}"/>
    <dgm:cxn modelId="{0434AF47-CB2D-492D-B3C1-50059306536C}" type="presOf" srcId="{5367B526-C96E-48E2-BC38-7AA0EAC30CEF}" destId="{3705A40A-120A-4C3F-B83A-4421A23D856D}" srcOrd="0" destOrd="0" presId="urn:microsoft.com/office/officeart/2011/layout/CircleProcess"/>
    <dgm:cxn modelId="{86DFD3E4-A034-459A-A758-49614DB700FA}" type="presOf" srcId="{20645454-6A85-4A2A-A965-14E264531AAF}" destId="{A6035972-51B8-4ACF-AD1B-77E7AABA3692}" srcOrd="1" destOrd="0" presId="urn:microsoft.com/office/officeart/2011/layout/CircleProcess"/>
    <dgm:cxn modelId="{2B5CD6D7-4498-484C-B50B-49EA8DB9D2A8}" type="presOf" srcId="{6EC2352F-961A-4616-B512-73C8246D9B28}" destId="{593DF3E9-4E5D-4090-BF13-15E857B68705}" srcOrd="0" destOrd="1" presId="urn:microsoft.com/office/officeart/2011/layout/CircleProcess"/>
    <dgm:cxn modelId="{9804B155-4621-4727-B3C3-BF1291A6D620}" srcId="{8A63F5BA-D44E-4778-8E69-2DB995B290DA}" destId="{D552E214-1517-4D38-BF3B-1B42615F9E2B}" srcOrd="1" destOrd="0" parTransId="{88081D5C-53AC-4779-B7FC-DC4F779FB509}" sibTransId="{DAF81415-C761-4E75-86E8-FF0B48BF18D2}"/>
    <dgm:cxn modelId="{71138CC6-B8DB-4E64-AE03-12F0C94FA930}" type="presParOf" srcId="{2D3A6DA9-996C-4F05-A1F1-AC2965551578}" destId="{DD5E149D-023C-4058-AF73-E6372B6DDDED}" srcOrd="0" destOrd="0" presId="urn:microsoft.com/office/officeart/2011/layout/CircleProcess"/>
    <dgm:cxn modelId="{826D65AC-44EA-4B0B-8416-EA04893A7471}" type="presParOf" srcId="{DD5E149D-023C-4058-AF73-E6372B6DDDED}" destId="{1335DBBB-CA1C-4AE3-802B-AB25B72917B8}" srcOrd="0" destOrd="0" presId="urn:microsoft.com/office/officeart/2011/layout/CircleProcess"/>
    <dgm:cxn modelId="{07DCC10C-3A42-4ECF-88C9-B7B960DEC3CB}" type="presParOf" srcId="{2D3A6DA9-996C-4F05-A1F1-AC2965551578}" destId="{D4D55235-5FD4-49EA-9261-85032650AF88}" srcOrd="1" destOrd="0" presId="urn:microsoft.com/office/officeart/2011/layout/CircleProcess"/>
    <dgm:cxn modelId="{124D2E3A-608C-4628-86D6-F3EBBC2E6A14}" type="presParOf" srcId="{D4D55235-5FD4-49EA-9261-85032650AF88}" destId="{B8222DA3-F585-4D64-8FC3-E6C0B5A96EDD}" srcOrd="0" destOrd="0" presId="urn:microsoft.com/office/officeart/2011/layout/CircleProcess"/>
    <dgm:cxn modelId="{3D4B4096-C857-4BA9-80A7-453281E71791}" type="presParOf" srcId="{2D3A6DA9-996C-4F05-A1F1-AC2965551578}" destId="{324D108A-FEB5-4E2C-9401-4A998CF2CE11}" srcOrd="2" destOrd="0" presId="urn:microsoft.com/office/officeart/2011/layout/CircleProcess"/>
    <dgm:cxn modelId="{27121549-6CDC-41EB-A76E-8EDF82526B1B}" type="presParOf" srcId="{2D3A6DA9-996C-4F05-A1F1-AC2965551578}" destId="{FB91263E-292D-4241-89A0-2B78FFC5DC32}" srcOrd="3" destOrd="0" presId="urn:microsoft.com/office/officeart/2011/layout/CircleProcess"/>
    <dgm:cxn modelId="{551F9A05-E39C-4686-BE89-7B6D0A6F89DB}" type="presParOf" srcId="{FB91263E-292D-4241-89A0-2B78FFC5DC32}" destId="{6E24A556-8083-4B63-90E7-3941077C4C1E}" srcOrd="0" destOrd="0" presId="urn:microsoft.com/office/officeart/2011/layout/CircleProcess"/>
    <dgm:cxn modelId="{6C22F79E-79FB-49BC-B5F4-ED229149608C}" type="presParOf" srcId="{2D3A6DA9-996C-4F05-A1F1-AC2965551578}" destId="{77E03433-E05A-4827-B4DE-C67CD2A8AD8D}" srcOrd="4" destOrd="0" presId="urn:microsoft.com/office/officeart/2011/layout/CircleProcess"/>
    <dgm:cxn modelId="{B96D0DDD-62BE-477D-868E-8C0BCE517C7D}" type="presParOf" srcId="{77E03433-E05A-4827-B4DE-C67CD2A8AD8D}" destId="{942BF3C2-5F20-4BFE-A0C9-4C8B21982DD9}" srcOrd="0" destOrd="0" presId="urn:microsoft.com/office/officeart/2011/layout/CircleProcess"/>
    <dgm:cxn modelId="{6383271E-FF90-4F00-910B-8ABFE48FEDED}" type="presParOf" srcId="{2D3A6DA9-996C-4F05-A1F1-AC2965551578}" destId="{3705A40A-120A-4C3F-B83A-4421A23D856D}" srcOrd="5" destOrd="0" presId="urn:microsoft.com/office/officeart/2011/layout/CircleProcess"/>
    <dgm:cxn modelId="{702D4576-78AF-4811-BE42-8F07CFEFDF81}" type="presParOf" srcId="{2D3A6DA9-996C-4F05-A1F1-AC2965551578}" destId="{D72E40A1-0B3A-4B8A-B53B-3012578D1478}" srcOrd="6" destOrd="0" presId="urn:microsoft.com/office/officeart/2011/layout/CircleProcess"/>
    <dgm:cxn modelId="{45A26E6D-D09D-4F01-80D1-D41B2AD1C7BB}" type="presParOf" srcId="{2D3A6DA9-996C-4F05-A1F1-AC2965551578}" destId="{0A907EE8-CDF8-4B89-B871-FDD03029B898}" srcOrd="7" destOrd="0" presId="urn:microsoft.com/office/officeart/2011/layout/CircleProcess"/>
    <dgm:cxn modelId="{F4B4AE72-9E8F-40F8-9252-E75B96FDE693}" type="presParOf" srcId="{0A907EE8-CDF8-4B89-B871-FDD03029B898}" destId="{5681057B-12E7-453C-8791-0A30977ED2AC}" srcOrd="0" destOrd="0" presId="urn:microsoft.com/office/officeart/2011/layout/CircleProcess"/>
    <dgm:cxn modelId="{60A6AFA4-51A5-4942-8452-8F2316FB41DD}" type="presParOf" srcId="{2D3A6DA9-996C-4F05-A1F1-AC2965551578}" destId="{B33DF1A1-BDA1-45F3-84DA-9788DD602BC1}" srcOrd="8" destOrd="0" presId="urn:microsoft.com/office/officeart/2011/layout/CircleProcess"/>
    <dgm:cxn modelId="{7A907EC8-406D-4DCA-9894-07764A5DB6BB}" type="presParOf" srcId="{B33DF1A1-BDA1-45F3-84DA-9788DD602BC1}" destId="{3946D877-F1D1-460C-B6DD-22F4D12432B3}" srcOrd="0" destOrd="0" presId="urn:microsoft.com/office/officeart/2011/layout/CircleProcess"/>
    <dgm:cxn modelId="{ACD631F9-939F-4301-8931-22509FB5E808}" type="presParOf" srcId="{2D3A6DA9-996C-4F05-A1F1-AC2965551578}" destId="{593DF3E9-4E5D-4090-BF13-15E857B68705}" srcOrd="9" destOrd="0" presId="urn:microsoft.com/office/officeart/2011/layout/CircleProcess"/>
    <dgm:cxn modelId="{D07C5E36-AAB5-4600-BF1E-B78E42A57C91}" type="presParOf" srcId="{2D3A6DA9-996C-4F05-A1F1-AC2965551578}" destId="{BB27E514-DBAC-4D61-ACB1-316B3CF3A4CE}" srcOrd="10" destOrd="0" presId="urn:microsoft.com/office/officeart/2011/layout/CircleProcess"/>
    <dgm:cxn modelId="{0BF32283-D03C-4A82-9A0E-C1C6D1A831EB}" type="presParOf" srcId="{2D3A6DA9-996C-4F05-A1F1-AC2965551578}" destId="{91C25D54-2A86-40B7-8806-B00D56E9B5C3}" srcOrd="11" destOrd="0" presId="urn:microsoft.com/office/officeart/2011/layout/CircleProcess"/>
    <dgm:cxn modelId="{81BC3BC0-722A-46D5-86D2-C62D425A74F8}" type="presParOf" srcId="{91C25D54-2A86-40B7-8806-B00D56E9B5C3}" destId="{8C4A6FF6-E1D9-4F8F-9062-7100B3C6E40A}" srcOrd="0" destOrd="0" presId="urn:microsoft.com/office/officeart/2011/layout/CircleProcess"/>
    <dgm:cxn modelId="{1CCDF11E-BD74-4E6E-9638-179F346D9769}" type="presParOf" srcId="{2D3A6DA9-996C-4F05-A1F1-AC2965551578}" destId="{EA7543BB-B2D1-4879-AF4A-77674F1B95C5}" srcOrd="12" destOrd="0" presId="urn:microsoft.com/office/officeart/2011/layout/CircleProcess"/>
    <dgm:cxn modelId="{081AE4E8-55D4-4D1B-BA12-9C61B73B6875}" type="presParOf" srcId="{EA7543BB-B2D1-4879-AF4A-77674F1B95C5}" destId="{A562A67E-E7FB-48B8-8E31-CFECEDCA7EC5}" srcOrd="0" destOrd="0" presId="urn:microsoft.com/office/officeart/2011/layout/CircleProcess"/>
    <dgm:cxn modelId="{EFAACEA6-FBFC-4D0F-A35C-F962161242F5}" type="presParOf" srcId="{2D3A6DA9-996C-4F05-A1F1-AC2965551578}" destId="{009D2CAE-8C93-4300-A9BF-C9234D624AE1}" srcOrd="13" destOrd="0" presId="urn:microsoft.com/office/officeart/2011/layout/CircleProcess"/>
    <dgm:cxn modelId="{C5A59822-3FE9-4EED-86E4-8E5A0EC26409}" type="presParOf" srcId="{2D3A6DA9-996C-4F05-A1F1-AC2965551578}" destId="{A6035972-51B8-4ACF-AD1B-77E7AABA3692}"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4736A2-B5B3-4767-9F00-6CE0950466E6}" type="doc">
      <dgm:prSet loTypeId="urn:microsoft.com/office/officeart/2005/8/layout/chevron2" loCatId="process" qsTypeId="urn:microsoft.com/office/officeart/2005/8/quickstyle/simple1" qsCatId="simple" csTypeId="urn:microsoft.com/office/officeart/2005/8/colors/accent5_5" csCatId="accent5" phldr="1"/>
      <dgm:spPr/>
      <dgm:t>
        <a:bodyPr/>
        <a:lstStyle/>
        <a:p>
          <a:endParaRPr lang="en-IN"/>
        </a:p>
      </dgm:t>
    </dgm:pt>
    <dgm:pt modelId="{4AE37D32-4C58-49AB-8821-727DA61A5A7C}">
      <dgm:prSet phldrT="[Text]" custT="1"/>
      <dgm:spPr/>
      <dgm:t>
        <a:bodyPr/>
        <a:lstStyle/>
        <a:p>
          <a:r>
            <a:rPr lang="en-IN" sz="1200" b="1" dirty="0" smtClean="0">
              <a:solidFill>
                <a:schemeClr val="tx1"/>
              </a:solidFill>
            </a:rPr>
            <a:t>Data</a:t>
          </a:r>
          <a:r>
            <a:rPr lang="en-IN" sz="1200" dirty="0" smtClean="0">
              <a:solidFill>
                <a:schemeClr val="tx1"/>
              </a:solidFill>
            </a:rPr>
            <a:t> </a:t>
          </a:r>
          <a:r>
            <a:rPr lang="en-IN" sz="1200" b="1" dirty="0" smtClean="0">
              <a:solidFill>
                <a:schemeClr val="tx1"/>
              </a:solidFill>
            </a:rPr>
            <a:t>Sources</a:t>
          </a:r>
          <a:endParaRPr lang="en-IN" sz="1200" b="1" dirty="0">
            <a:solidFill>
              <a:schemeClr val="tx1"/>
            </a:solidFill>
          </a:endParaRPr>
        </a:p>
      </dgm:t>
    </dgm:pt>
    <dgm:pt modelId="{7C4EC9D6-525A-4334-8075-F9C83A42EDA4}" type="parTrans" cxnId="{EF604404-3ACE-4838-814E-A1B37F11FD40}">
      <dgm:prSet/>
      <dgm:spPr/>
      <dgm:t>
        <a:bodyPr/>
        <a:lstStyle/>
        <a:p>
          <a:endParaRPr lang="en-IN"/>
        </a:p>
      </dgm:t>
    </dgm:pt>
    <dgm:pt modelId="{95A5248F-6456-4405-A7E5-3B3C192C3609}" type="sibTrans" cxnId="{EF604404-3ACE-4838-814E-A1B37F11FD40}">
      <dgm:prSet/>
      <dgm:spPr/>
      <dgm:t>
        <a:bodyPr/>
        <a:lstStyle/>
        <a:p>
          <a:endParaRPr lang="en-IN"/>
        </a:p>
      </dgm:t>
    </dgm:pt>
    <dgm:pt modelId="{E78EF692-76A9-4A2F-9567-BD9DCDEAB442}">
      <dgm:prSet phldrT="[Text]"/>
      <dgm:spPr/>
      <dgm:t>
        <a:bodyPr/>
        <a:lstStyle/>
        <a:p>
          <a:r>
            <a:rPr lang="en-IN" dirty="0" smtClean="0">
              <a:hlinkClick xmlns:r="http://schemas.openxmlformats.org/officeDocument/2006/relationships" r:id="rId1"/>
            </a:rPr>
            <a:t>Census 2001</a:t>
          </a:r>
          <a:r>
            <a:rPr lang="en-IN" dirty="0" smtClean="0"/>
            <a:t>, </a:t>
          </a:r>
          <a:r>
            <a:rPr lang="en-IN" dirty="0" smtClean="0">
              <a:hlinkClick xmlns:r="http://schemas.openxmlformats.org/officeDocument/2006/relationships" r:id="rId2"/>
            </a:rPr>
            <a:t>Census 2011</a:t>
          </a:r>
          <a:r>
            <a:rPr lang="en-IN" dirty="0" smtClean="0"/>
            <a:t>, </a:t>
          </a:r>
          <a:r>
            <a:rPr lang="en-IN" dirty="0" smtClean="0">
              <a:hlinkClick xmlns:r="http://schemas.openxmlformats.org/officeDocument/2006/relationships" r:id="rId3"/>
            </a:rPr>
            <a:t>Forest Cover</a:t>
          </a:r>
          <a:r>
            <a:rPr lang="en-IN" dirty="0" smtClean="0"/>
            <a:t>, </a:t>
          </a:r>
          <a:r>
            <a:rPr lang="en-IN" dirty="0" smtClean="0">
              <a:hlinkClick xmlns:r="http://schemas.openxmlformats.org/officeDocument/2006/relationships" r:id="rId4"/>
            </a:rPr>
            <a:t>Migration</a:t>
          </a:r>
          <a:r>
            <a:rPr lang="en-IN" dirty="0" smtClean="0"/>
            <a:t>, </a:t>
          </a:r>
          <a:r>
            <a:rPr lang="en-IN" dirty="0" smtClean="0">
              <a:hlinkClick xmlns:r="http://schemas.openxmlformats.org/officeDocument/2006/relationships" r:id="rId5"/>
            </a:rPr>
            <a:t>Mortality</a:t>
          </a:r>
          <a:endParaRPr lang="en-IN" dirty="0"/>
        </a:p>
      </dgm:t>
    </dgm:pt>
    <dgm:pt modelId="{26E5AEC7-DB11-4919-B14D-3AFCF9B22B35}" type="parTrans" cxnId="{6FA20789-DB15-44C6-9A76-37568DB7F7E6}">
      <dgm:prSet/>
      <dgm:spPr/>
      <dgm:t>
        <a:bodyPr/>
        <a:lstStyle/>
        <a:p>
          <a:endParaRPr lang="en-IN"/>
        </a:p>
      </dgm:t>
    </dgm:pt>
    <dgm:pt modelId="{91BA3D0A-1028-4A44-8B1D-01F0E79939C2}" type="sibTrans" cxnId="{6FA20789-DB15-44C6-9A76-37568DB7F7E6}">
      <dgm:prSet/>
      <dgm:spPr/>
      <dgm:t>
        <a:bodyPr/>
        <a:lstStyle/>
        <a:p>
          <a:endParaRPr lang="en-IN"/>
        </a:p>
      </dgm:t>
    </dgm:pt>
    <dgm:pt modelId="{02758BB1-77AC-430B-9AE9-B1B15DF9E112}">
      <dgm:prSet phldrT="[Text]" custT="1"/>
      <dgm:spPr/>
      <dgm:t>
        <a:bodyPr/>
        <a:lstStyle/>
        <a:p>
          <a:r>
            <a:rPr lang="en-IN" sz="1200" b="1" dirty="0" smtClean="0">
              <a:solidFill>
                <a:schemeClr val="tx1"/>
              </a:solidFill>
            </a:rPr>
            <a:t>Preparation</a:t>
          </a:r>
          <a:endParaRPr lang="en-IN" sz="1200" b="1" dirty="0">
            <a:solidFill>
              <a:schemeClr val="tx1"/>
            </a:solidFill>
          </a:endParaRPr>
        </a:p>
      </dgm:t>
    </dgm:pt>
    <dgm:pt modelId="{F7C47F3D-AFA1-4C07-AE31-5CF41C784F41}" type="parTrans" cxnId="{4098237B-1268-4A53-862E-1B05CFCB4078}">
      <dgm:prSet/>
      <dgm:spPr/>
      <dgm:t>
        <a:bodyPr/>
        <a:lstStyle/>
        <a:p>
          <a:endParaRPr lang="en-IN"/>
        </a:p>
      </dgm:t>
    </dgm:pt>
    <dgm:pt modelId="{AF9DA552-E8C0-4936-8EA6-6B27C4E15921}" type="sibTrans" cxnId="{4098237B-1268-4A53-862E-1B05CFCB4078}">
      <dgm:prSet/>
      <dgm:spPr/>
      <dgm:t>
        <a:bodyPr/>
        <a:lstStyle/>
        <a:p>
          <a:endParaRPr lang="en-IN"/>
        </a:p>
      </dgm:t>
    </dgm:pt>
    <dgm:pt modelId="{546A5CCA-37E6-477C-9EA6-0C5AC993EB6D}">
      <dgm:prSet phldrT="[Text]"/>
      <dgm:spPr/>
      <dgm:t>
        <a:bodyPr/>
        <a:lstStyle/>
        <a:p>
          <a:r>
            <a:rPr lang="en-IN" dirty="0" smtClean="0"/>
            <a:t>Removed State names and City names from the base tables</a:t>
          </a:r>
          <a:endParaRPr lang="en-IN" dirty="0"/>
        </a:p>
      </dgm:t>
    </dgm:pt>
    <dgm:pt modelId="{48D5A0ED-12E0-48B7-9BFF-38CA24AB5CE4}" type="parTrans" cxnId="{CBEF8058-4CEF-49E6-AD0E-4ECD018CAB60}">
      <dgm:prSet/>
      <dgm:spPr/>
      <dgm:t>
        <a:bodyPr/>
        <a:lstStyle/>
        <a:p>
          <a:endParaRPr lang="en-IN"/>
        </a:p>
      </dgm:t>
    </dgm:pt>
    <dgm:pt modelId="{0111374B-15B9-4BA9-8E65-EB26B38AD7E3}" type="sibTrans" cxnId="{CBEF8058-4CEF-49E6-AD0E-4ECD018CAB60}">
      <dgm:prSet/>
      <dgm:spPr/>
      <dgm:t>
        <a:bodyPr/>
        <a:lstStyle/>
        <a:p>
          <a:endParaRPr lang="en-IN"/>
        </a:p>
      </dgm:t>
    </dgm:pt>
    <dgm:pt modelId="{E15CF435-D98E-4E68-B9CA-4EB56095AF9A}">
      <dgm:prSet phldrT="[Text]"/>
      <dgm:spPr/>
      <dgm:t>
        <a:bodyPr/>
        <a:lstStyle/>
        <a:p>
          <a:r>
            <a:rPr lang="en-IN" dirty="0" smtClean="0"/>
            <a:t>Added primary Keys as </a:t>
          </a:r>
          <a:r>
            <a:rPr lang="en-IN" dirty="0" err="1" smtClean="0"/>
            <a:t>City_id</a:t>
          </a:r>
          <a:r>
            <a:rPr lang="en-IN" dirty="0" smtClean="0"/>
            <a:t> and </a:t>
          </a:r>
          <a:r>
            <a:rPr lang="en-IN" dirty="0" err="1" smtClean="0"/>
            <a:t>state_id</a:t>
          </a:r>
          <a:r>
            <a:rPr lang="en-IN" dirty="0" smtClean="0"/>
            <a:t> to all the base tables using </a:t>
          </a:r>
          <a:r>
            <a:rPr lang="en-IN" dirty="0" err="1" smtClean="0"/>
            <a:t>vlookup</a:t>
          </a:r>
          <a:r>
            <a:rPr lang="en-IN" dirty="0" smtClean="0"/>
            <a:t> and fuzzy lookup algorithm within excel for normalization.</a:t>
          </a:r>
          <a:endParaRPr lang="en-IN" dirty="0"/>
        </a:p>
      </dgm:t>
    </dgm:pt>
    <dgm:pt modelId="{2089151C-FA6D-4300-AA41-8A58708067D9}" type="parTrans" cxnId="{2434CA59-638B-405E-B075-7F6C7E8036B4}">
      <dgm:prSet/>
      <dgm:spPr/>
      <dgm:t>
        <a:bodyPr/>
        <a:lstStyle/>
        <a:p>
          <a:endParaRPr lang="en-IN"/>
        </a:p>
      </dgm:t>
    </dgm:pt>
    <dgm:pt modelId="{94B7F05C-833A-4C70-8366-21BC5AA4C470}" type="sibTrans" cxnId="{2434CA59-638B-405E-B075-7F6C7E8036B4}">
      <dgm:prSet/>
      <dgm:spPr/>
      <dgm:t>
        <a:bodyPr/>
        <a:lstStyle/>
        <a:p>
          <a:endParaRPr lang="en-IN"/>
        </a:p>
      </dgm:t>
    </dgm:pt>
    <dgm:pt modelId="{398240FD-D33A-46C1-899C-014FD2E4C615}">
      <dgm:prSet phldrT="[Text]" custT="1"/>
      <dgm:spPr/>
      <dgm:t>
        <a:bodyPr/>
        <a:lstStyle/>
        <a:p>
          <a:r>
            <a:rPr lang="en-IN" sz="1200" b="1" dirty="0" smtClean="0">
              <a:solidFill>
                <a:schemeClr val="tx1"/>
              </a:solidFill>
            </a:rPr>
            <a:t>Clean-up</a:t>
          </a:r>
          <a:endParaRPr lang="en-IN" sz="1200" b="1" dirty="0">
            <a:solidFill>
              <a:schemeClr val="tx1"/>
            </a:solidFill>
          </a:endParaRPr>
        </a:p>
      </dgm:t>
    </dgm:pt>
    <dgm:pt modelId="{7D04B85E-476C-4B4B-A42F-1996F777FD35}" type="parTrans" cxnId="{2E05331D-CA4E-4366-B2BF-5B674922716C}">
      <dgm:prSet/>
      <dgm:spPr/>
      <dgm:t>
        <a:bodyPr/>
        <a:lstStyle/>
        <a:p>
          <a:endParaRPr lang="en-IN"/>
        </a:p>
      </dgm:t>
    </dgm:pt>
    <dgm:pt modelId="{99100D33-E056-4054-A67F-E74C49AF29EC}" type="sibTrans" cxnId="{2E05331D-CA4E-4366-B2BF-5B674922716C}">
      <dgm:prSet/>
      <dgm:spPr/>
      <dgm:t>
        <a:bodyPr/>
        <a:lstStyle/>
        <a:p>
          <a:endParaRPr lang="en-IN"/>
        </a:p>
      </dgm:t>
    </dgm:pt>
    <dgm:pt modelId="{EE6B65A8-AFCC-41AF-BF0A-249C4CAC96F0}">
      <dgm:prSet phldrT="[Text]"/>
      <dgm:spPr/>
      <dgm:t>
        <a:bodyPr/>
        <a:lstStyle/>
        <a:p>
          <a:r>
            <a:rPr lang="en-IN" dirty="0" smtClean="0"/>
            <a:t>Used </a:t>
          </a:r>
          <a:r>
            <a:rPr lang="en-IN" dirty="0" err="1" smtClean="0"/>
            <a:t>OpenRefine</a:t>
          </a:r>
          <a:r>
            <a:rPr lang="en-IN" dirty="0" smtClean="0"/>
            <a:t>, Excel and MySQL to remove spaces and special characters from state and city names</a:t>
          </a:r>
          <a:endParaRPr lang="en-IN" dirty="0"/>
        </a:p>
      </dgm:t>
    </dgm:pt>
    <dgm:pt modelId="{21F92054-294C-4170-9E69-B7B63FF0F034}" type="parTrans" cxnId="{E73A8545-4BCF-482A-9F57-E453B36FF310}">
      <dgm:prSet/>
      <dgm:spPr/>
      <dgm:t>
        <a:bodyPr/>
        <a:lstStyle/>
        <a:p>
          <a:endParaRPr lang="en-IN"/>
        </a:p>
      </dgm:t>
    </dgm:pt>
    <dgm:pt modelId="{034C5D3D-DA0C-4EDF-A9E5-42850688449C}" type="sibTrans" cxnId="{E73A8545-4BCF-482A-9F57-E453B36FF310}">
      <dgm:prSet/>
      <dgm:spPr/>
      <dgm:t>
        <a:bodyPr/>
        <a:lstStyle/>
        <a:p>
          <a:endParaRPr lang="en-IN"/>
        </a:p>
      </dgm:t>
    </dgm:pt>
    <dgm:pt modelId="{A19F77DC-00FE-40C9-AE05-5B8BEC850426}">
      <dgm:prSet phldrT="[Text]"/>
      <dgm:spPr/>
      <dgm:t>
        <a:bodyPr/>
        <a:lstStyle/>
        <a:p>
          <a:r>
            <a:rPr lang="en-IN" dirty="0" smtClean="0"/>
            <a:t>Used Fuzzy lookup to do the Primary key mappings to all the tables.</a:t>
          </a:r>
          <a:endParaRPr lang="en-IN" dirty="0"/>
        </a:p>
      </dgm:t>
    </dgm:pt>
    <dgm:pt modelId="{05C0621C-6353-402B-9112-9A854095AC66}" type="parTrans" cxnId="{558ADF7E-02F5-4402-A78E-C43F92B3C5D3}">
      <dgm:prSet/>
      <dgm:spPr/>
      <dgm:t>
        <a:bodyPr/>
        <a:lstStyle/>
        <a:p>
          <a:endParaRPr lang="en-IN"/>
        </a:p>
      </dgm:t>
    </dgm:pt>
    <dgm:pt modelId="{8CBCA3C8-20BF-434F-9601-6F6B223809E7}" type="sibTrans" cxnId="{558ADF7E-02F5-4402-A78E-C43F92B3C5D3}">
      <dgm:prSet/>
      <dgm:spPr/>
      <dgm:t>
        <a:bodyPr/>
        <a:lstStyle/>
        <a:p>
          <a:endParaRPr lang="en-IN"/>
        </a:p>
      </dgm:t>
    </dgm:pt>
    <dgm:pt modelId="{BCA7F8D1-BA6E-476D-B78D-A6A089CAAB57}">
      <dgm:prSet custT="1"/>
      <dgm:spPr/>
      <dgm:t>
        <a:bodyPr/>
        <a:lstStyle/>
        <a:p>
          <a:r>
            <a:rPr lang="en-IN" sz="1200" b="1" dirty="0" smtClean="0">
              <a:solidFill>
                <a:schemeClr val="tx1"/>
              </a:solidFill>
            </a:rPr>
            <a:t>Transformation</a:t>
          </a:r>
          <a:endParaRPr lang="en-IN" sz="1200" b="1" dirty="0">
            <a:solidFill>
              <a:schemeClr val="tx1"/>
            </a:solidFill>
          </a:endParaRPr>
        </a:p>
      </dgm:t>
    </dgm:pt>
    <dgm:pt modelId="{8383AC77-E785-4146-AE95-BD80C3E1D01A}" type="parTrans" cxnId="{639D410C-6BCA-43BF-A7A1-4EC23ECC929B}">
      <dgm:prSet/>
      <dgm:spPr/>
      <dgm:t>
        <a:bodyPr/>
        <a:lstStyle/>
        <a:p>
          <a:endParaRPr lang="en-IN"/>
        </a:p>
      </dgm:t>
    </dgm:pt>
    <dgm:pt modelId="{87E1756A-32DD-478C-ADD9-B29D88E9F6A0}" type="sibTrans" cxnId="{639D410C-6BCA-43BF-A7A1-4EC23ECC929B}">
      <dgm:prSet/>
      <dgm:spPr/>
      <dgm:t>
        <a:bodyPr/>
        <a:lstStyle/>
        <a:p>
          <a:endParaRPr lang="en-IN"/>
        </a:p>
      </dgm:t>
    </dgm:pt>
    <dgm:pt modelId="{FEB1EBB6-BBAD-46A5-95D1-B6C47F9DBC74}">
      <dgm:prSet/>
      <dgm:spPr/>
      <dgm:t>
        <a:bodyPr/>
        <a:lstStyle/>
        <a:p>
          <a:r>
            <a:rPr lang="en-IN" dirty="0" smtClean="0"/>
            <a:t>Large Numbers were converted to “M”(millions) and “T” (Thousands)</a:t>
          </a:r>
          <a:endParaRPr lang="en-IN" dirty="0"/>
        </a:p>
      </dgm:t>
    </dgm:pt>
    <dgm:pt modelId="{DB3C3E10-426E-44C2-ABCA-4B983B5479E1}" type="parTrans" cxnId="{68A98F15-439B-4946-B3BF-5F7E92907920}">
      <dgm:prSet/>
      <dgm:spPr/>
      <dgm:t>
        <a:bodyPr/>
        <a:lstStyle/>
        <a:p>
          <a:endParaRPr lang="en-IN"/>
        </a:p>
      </dgm:t>
    </dgm:pt>
    <dgm:pt modelId="{3DC5CE09-1D2F-49F4-8650-A18F31FFD2E1}" type="sibTrans" cxnId="{68A98F15-439B-4946-B3BF-5F7E92907920}">
      <dgm:prSet/>
      <dgm:spPr/>
      <dgm:t>
        <a:bodyPr/>
        <a:lstStyle/>
        <a:p>
          <a:endParaRPr lang="en-IN"/>
        </a:p>
      </dgm:t>
    </dgm:pt>
    <dgm:pt modelId="{827DB3C9-7E1F-4092-B805-190F03B2FE3D}">
      <dgm:prSet/>
      <dgm:spPr/>
      <dgm:t>
        <a:bodyPr/>
        <a:lstStyle/>
        <a:p>
          <a:r>
            <a:rPr lang="en-IN" dirty="0" smtClean="0"/>
            <a:t>Percentages were calculated  and stored in MySQL views</a:t>
          </a:r>
          <a:endParaRPr lang="en-IN" dirty="0"/>
        </a:p>
      </dgm:t>
    </dgm:pt>
    <dgm:pt modelId="{6FFE9056-7F4D-4281-B32A-5F4A912F858E}" type="parTrans" cxnId="{2DDAE6D5-9BDB-4928-A546-4C7278F6BB76}">
      <dgm:prSet/>
      <dgm:spPr/>
      <dgm:t>
        <a:bodyPr/>
        <a:lstStyle/>
        <a:p>
          <a:endParaRPr lang="en-IN"/>
        </a:p>
      </dgm:t>
    </dgm:pt>
    <dgm:pt modelId="{5C31DAF7-4206-4AB6-BA66-C3C450B80605}" type="sibTrans" cxnId="{2DDAE6D5-9BDB-4928-A546-4C7278F6BB76}">
      <dgm:prSet/>
      <dgm:spPr/>
      <dgm:t>
        <a:bodyPr/>
        <a:lstStyle/>
        <a:p>
          <a:endParaRPr lang="en-IN"/>
        </a:p>
      </dgm:t>
    </dgm:pt>
    <dgm:pt modelId="{B631C172-B51E-4A97-8E8F-47FFDD53E4BF}">
      <dgm:prSet custT="1"/>
      <dgm:spPr/>
      <dgm:t>
        <a:bodyPr/>
        <a:lstStyle/>
        <a:p>
          <a:r>
            <a:rPr lang="en-IN" sz="1200" b="1" dirty="0" smtClean="0">
              <a:solidFill>
                <a:schemeClr val="tx1"/>
              </a:solidFill>
            </a:rPr>
            <a:t>Loading</a:t>
          </a:r>
          <a:endParaRPr lang="en-IN" sz="1200" b="1" dirty="0">
            <a:solidFill>
              <a:schemeClr val="tx1"/>
            </a:solidFill>
          </a:endParaRPr>
        </a:p>
      </dgm:t>
    </dgm:pt>
    <dgm:pt modelId="{AAE9759B-882E-491E-B8E6-E750B0231ED8}" type="parTrans" cxnId="{15381975-6A27-48ED-A354-6ABA12765968}">
      <dgm:prSet/>
      <dgm:spPr/>
      <dgm:t>
        <a:bodyPr/>
        <a:lstStyle/>
        <a:p>
          <a:endParaRPr lang="en-IN"/>
        </a:p>
      </dgm:t>
    </dgm:pt>
    <dgm:pt modelId="{878E9807-D8A2-416B-B6B6-24CDD94A51A3}" type="sibTrans" cxnId="{15381975-6A27-48ED-A354-6ABA12765968}">
      <dgm:prSet/>
      <dgm:spPr/>
      <dgm:t>
        <a:bodyPr/>
        <a:lstStyle/>
        <a:p>
          <a:endParaRPr lang="en-IN"/>
        </a:p>
      </dgm:t>
    </dgm:pt>
    <dgm:pt modelId="{2A1FEED7-AE98-49BD-B9DB-E895770E05B2}">
      <dgm:prSet/>
      <dgm:spPr/>
      <dgm:t>
        <a:bodyPr/>
        <a:lstStyle/>
        <a:p>
          <a:r>
            <a:rPr lang="en-IN" dirty="0" smtClean="0"/>
            <a:t>We have used </a:t>
          </a:r>
          <a:r>
            <a:rPr lang="en-IN" dirty="0" err="1" smtClean="0"/>
            <a:t>MySQl</a:t>
          </a:r>
          <a:r>
            <a:rPr lang="en-IN" dirty="0" smtClean="0"/>
            <a:t> insert statements and </a:t>
          </a:r>
          <a:r>
            <a:rPr lang="en-IN" dirty="0" err="1" smtClean="0"/>
            <a:t>SQLizer</a:t>
          </a:r>
          <a:r>
            <a:rPr lang="en-IN" dirty="0" smtClean="0"/>
            <a:t> tool to load data to the base tables.</a:t>
          </a:r>
          <a:endParaRPr lang="en-IN" dirty="0"/>
        </a:p>
      </dgm:t>
    </dgm:pt>
    <dgm:pt modelId="{D0714481-B927-4C50-8E85-922D9B2BFCEC}" type="parTrans" cxnId="{E56CFC91-B0E1-459A-AACF-12E51D6B42D7}">
      <dgm:prSet/>
      <dgm:spPr/>
      <dgm:t>
        <a:bodyPr/>
        <a:lstStyle/>
        <a:p>
          <a:endParaRPr lang="en-IN"/>
        </a:p>
      </dgm:t>
    </dgm:pt>
    <dgm:pt modelId="{1B05F919-488F-470E-8B2C-744B9ED7B26B}" type="sibTrans" cxnId="{E56CFC91-B0E1-459A-AACF-12E51D6B42D7}">
      <dgm:prSet/>
      <dgm:spPr/>
      <dgm:t>
        <a:bodyPr/>
        <a:lstStyle/>
        <a:p>
          <a:endParaRPr lang="en-IN"/>
        </a:p>
      </dgm:t>
    </dgm:pt>
    <dgm:pt modelId="{E8A6BF11-2EBF-43F5-A09A-331971716572}">
      <dgm:prSet custT="1"/>
      <dgm:spPr/>
      <dgm:t>
        <a:bodyPr/>
        <a:lstStyle/>
        <a:p>
          <a:r>
            <a:rPr lang="en-IN" sz="1200" b="1" dirty="0" smtClean="0">
              <a:solidFill>
                <a:schemeClr val="tx1"/>
              </a:solidFill>
            </a:rPr>
            <a:t>Lessons</a:t>
          </a:r>
          <a:endParaRPr lang="en-IN" sz="1200" b="1" dirty="0">
            <a:solidFill>
              <a:schemeClr val="tx1"/>
            </a:solidFill>
          </a:endParaRPr>
        </a:p>
      </dgm:t>
    </dgm:pt>
    <dgm:pt modelId="{1A23A064-AED0-41B4-A3FB-9FFAD9CC1AFF}" type="parTrans" cxnId="{BD00BC79-54C1-49BD-9154-1BE587BEB2C7}">
      <dgm:prSet/>
      <dgm:spPr/>
      <dgm:t>
        <a:bodyPr/>
        <a:lstStyle/>
        <a:p>
          <a:endParaRPr lang="en-IN"/>
        </a:p>
      </dgm:t>
    </dgm:pt>
    <dgm:pt modelId="{1D5E4BC2-3632-4D84-AAEF-AF2335D253AC}" type="sibTrans" cxnId="{BD00BC79-54C1-49BD-9154-1BE587BEB2C7}">
      <dgm:prSet/>
      <dgm:spPr/>
      <dgm:t>
        <a:bodyPr/>
        <a:lstStyle/>
        <a:p>
          <a:endParaRPr lang="en-IN"/>
        </a:p>
      </dgm:t>
    </dgm:pt>
    <dgm:pt modelId="{9B0BDA49-BACE-4528-8325-FE4BACB298FE}">
      <dgm:prSet/>
      <dgm:spPr/>
      <dgm:t>
        <a:bodyPr/>
        <a:lstStyle/>
        <a:p>
          <a:r>
            <a:rPr lang="en-IN" dirty="0" smtClean="0"/>
            <a:t>Update statements could only be executed with </a:t>
          </a:r>
          <a:r>
            <a:rPr lang="en-IN" dirty="0" err="1" smtClean="0"/>
            <a:t>SQL_Safe_Updates</a:t>
          </a:r>
          <a:r>
            <a:rPr lang="en-IN" dirty="0" smtClean="0"/>
            <a:t> = 0</a:t>
          </a:r>
          <a:endParaRPr lang="en-IN" dirty="0"/>
        </a:p>
      </dgm:t>
    </dgm:pt>
    <dgm:pt modelId="{89F75EA0-F541-4105-8C06-77FAB11612D2}" type="parTrans" cxnId="{66F17DE7-DACC-49C1-9CCF-33884AB608E5}">
      <dgm:prSet/>
      <dgm:spPr/>
      <dgm:t>
        <a:bodyPr/>
        <a:lstStyle/>
        <a:p>
          <a:endParaRPr lang="en-IN"/>
        </a:p>
      </dgm:t>
    </dgm:pt>
    <dgm:pt modelId="{944353A4-7326-412A-A0A8-8408DBFC356C}" type="sibTrans" cxnId="{66F17DE7-DACC-49C1-9CCF-33884AB608E5}">
      <dgm:prSet/>
      <dgm:spPr/>
      <dgm:t>
        <a:bodyPr/>
        <a:lstStyle/>
        <a:p>
          <a:endParaRPr lang="en-IN"/>
        </a:p>
      </dgm:t>
    </dgm:pt>
    <dgm:pt modelId="{A96A5D69-0F43-4077-9C61-F39E01A94A13}" type="pres">
      <dgm:prSet presAssocID="{254736A2-B5B3-4767-9F00-6CE0950466E6}" presName="linearFlow" presStyleCnt="0">
        <dgm:presLayoutVars>
          <dgm:dir/>
          <dgm:animLvl val="lvl"/>
          <dgm:resizeHandles val="exact"/>
        </dgm:presLayoutVars>
      </dgm:prSet>
      <dgm:spPr/>
      <dgm:t>
        <a:bodyPr/>
        <a:lstStyle/>
        <a:p>
          <a:endParaRPr lang="en-IN"/>
        </a:p>
      </dgm:t>
    </dgm:pt>
    <dgm:pt modelId="{9B256B86-C744-4B04-B1AA-37EF8D05C3FB}" type="pres">
      <dgm:prSet presAssocID="{4AE37D32-4C58-49AB-8821-727DA61A5A7C}" presName="composite" presStyleCnt="0"/>
      <dgm:spPr/>
    </dgm:pt>
    <dgm:pt modelId="{23D6315A-16D9-468A-BAF4-B2FC983D2201}" type="pres">
      <dgm:prSet presAssocID="{4AE37D32-4C58-49AB-8821-727DA61A5A7C}" presName="parentText" presStyleLbl="alignNode1" presStyleIdx="0" presStyleCnt="6">
        <dgm:presLayoutVars>
          <dgm:chMax val="1"/>
          <dgm:bulletEnabled val="1"/>
        </dgm:presLayoutVars>
      </dgm:prSet>
      <dgm:spPr/>
      <dgm:t>
        <a:bodyPr/>
        <a:lstStyle/>
        <a:p>
          <a:endParaRPr lang="en-IN"/>
        </a:p>
      </dgm:t>
    </dgm:pt>
    <dgm:pt modelId="{CEC3EA26-53F9-41B1-8B7A-D4C4F36CAE01}" type="pres">
      <dgm:prSet presAssocID="{4AE37D32-4C58-49AB-8821-727DA61A5A7C}" presName="descendantText" presStyleLbl="alignAcc1" presStyleIdx="0" presStyleCnt="6" custScaleX="73365" custScaleY="100000" custLinFactNeighborX="-13218" custLinFactNeighborY="-507">
        <dgm:presLayoutVars>
          <dgm:bulletEnabled val="1"/>
        </dgm:presLayoutVars>
      </dgm:prSet>
      <dgm:spPr/>
      <dgm:t>
        <a:bodyPr/>
        <a:lstStyle/>
        <a:p>
          <a:endParaRPr lang="en-IN"/>
        </a:p>
      </dgm:t>
    </dgm:pt>
    <dgm:pt modelId="{BDB890AD-9D1B-49B8-8E5E-F3FA21524E25}" type="pres">
      <dgm:prSet presAssocID="{95A5248F-6456-4405-A7E5-3B3C192C3609}" presName="sp" presStyleCnt="0"/>
      <dgm:spPr/>
    </dgm:pt>
    <dgm:pt modelId="{DCE92909-F1C9-4347-93BF-FFC3CDBE9DD4}" type="pres">
      <dgm:prSet presAssocID="{02758BB1-77AC-430B-9AE9-B1B15DF9E112}" presName="composite" presStyleCnt="0"/>
      <dgm:spPr/>
    </dgm:pt>
    <dgm:pt modelId="{038CA873-2F04-45E5-8332-E71CBA3C1911}" type="pres">
      <dgm:prSet presAssocID="{02758BB1-77AC-430B-9AE9-B1B15DF9E112}" presName="parentText" presStyleLbl="alignNode1" presStyleIdx="1" presStyleCnt="6">
        <dgm:presLayoutVars>
          <dgm:chMax val="1"/>
          <dgm:bulletEnabled val="1"/>
        </dgm:presLayoutVars>
      </dgm:prSet>
      <dgm:spPr/>
      <dgm:t>
        <a:bodyPr/>
        <a:lstStyle/>
        <a:p>
          <a:endParaRPr lang="en-IN"/>
        </a:p>
      </dgm:t>
    </dgm:pt>
    <dgm:pt modelId="{5DDF5324-276B-4876-B925-A9B4B1D0B0ED}" type="pres">
      <dgm:prSet presAssocID="{02758BB1-77AC-430B-9AE9-B1B15DF9E112}" presName="descendantText" presStyleLbl="alignAcc1" presStyleIdx="1" presStyleCnt="6">
        <dgm:presLayoutVars>
          <dgm:bulletEnabled val="1"/>
        </dgm:presLayoutVars>
      </dgm:prSet>
      <dgm:spPr/>
      <dgm:t>
        <a:bodyPr/>
        <a:lstStyle/>
        <a:p>
          <a:endParaRPr lang="en-IN"/>
        </a:p>
      </dgm:t>
    </dgm:pt>
    <dgm:pt modelId="{D391A431-63D8-44B7-8ACD-1874B44EA501}" type="pres">
      <dgm:prSet presAssocID="{AF9DA552-E8C0-4936-8EA6-6B27C4E15921}" presName="sp" presStyleCnt="0"/>
      <dgm:spPr/>
    </dgm:pt>
    <dgm:pt modelId="{8A2422A3-0098-45D8-8BA0-48DA213FE1EE}" type="pres">
      <dgm:prSet presAssocID="{398240FD-D33A-46C1-899C-014FD2E4C615}" presName="composite" presStyleCnt="0"/>
      <dgm:spPr/>
    </dgm:pt>
    <dgm:pt modelId="{78D181BB-A8E6-4702-88BB-AEF5CE25B1EB}" type="pres">
      <dgm:prSet presAssocID="{398240FD-D33A-46C1-899C-014FD2E4C615}" presName="parentText" presStyleLbl="alignNode1" presStyleIdx="2" presStyleCnt="6">
        <dgm:presLayoutVars>
          <dgm:chMax val="1"/>
          <dgm:bulletEnabled val="1"/>
        </dgm:presLayoutVars>
      </dgm:prSet>
      <dgm:spPr/>
      <dgm:t>
        <a:bodyPr/>
        <a:lstStyle/>
        <a:p>
          <a:endParaRPr lang="en-IN"/>
        </a:p>
      </dgm:t>
    </dgm:pt>
    <dgm:pt modelId="{50DDDD46-FF52-4FE4-9E63-FA6DB16A91FE}" type="pres">
      <dgm:prSet presAssocID="{398240FD-D33A-46C1-899C-014FD2E4C615}" presName="descendantText" presStyleLbl="alignAcc1" presStyleIdx="2" presStyleCnt="6">
        <dgm:presLayoutVars>
          <dgm:bulletEnabled val="1"/>
        </dgm:presLayoutVars>
      </dgm:prSet>
      <dgm:spPr/>
      <dgm:t>
        <a:bodyPr/>
        <a:lstStyle/>
        <a:p>
          <a:endParaRPr lang="en-IN"/>
        </a:p>
      </dgm:t>
    </dgm:pt>
    <dgm:pt modelId="{DC5DF5B8-4D3F-4C5E-9543-567CFF1667D9}" type="pres">
      <dgm:prSet presAssocID="{99100D33-E056-4054-A67F-E74C49AF29EC}" presName="sp" presStyleCnt="0"/>
      <dgm:spPr/>
    </dgm:pt>
    <dgm:pt modelId="{AA4B3649-67A0-47F0-A6BD-EF8780B516E7}" type="pres">
      <dgm:prSet presAssocID="{BCA7F8D1-BA6E-476D-B78D-A6A089CAAB57}" presName="composite" presStyleCnt="0"/>
      <dgm:spPr/>
    </dgm:pt>
    <dgm:pt modelId="{CCA873E9-C06D-405F-8AA6-D23368DD322E}" type="pres">
      <dgm:prSet presAssocID="{BCA7F8D1-BA6E-476D-B78D-A6A089CAAB57}" presName="parentText" presStyleLbl="alignNode1" presStyleIdx="3" presStyleCnt="6">
        <dgm:presLayoutVars>
          <dgm:chMax val="1"/>
          <dgm:bulletEnabled val="1"/>
        </dgm:presLayoutVars>
      </dgm:prSet>
      <dgm:spPr/>
      <dgm:t>
        <a:bodyPr/>
        <a:lstStyle/>
        <a:p>
          <a:endParaRPr lang="en-IN"/>
        </a:p>
      </dgm:t>
    </dgm:pt>
    <dgm:pt modelId="{852FCCB9-C353-4AD6-B9C4-CF29EAB2F48D}" type="pres">
      <dgm:prSet presAssocID="{BCA7F8D1-BA6E-476D-B78D-A6A089CAAB57}" presName="descendantText" presStyleLbl="alignAcc1" presStyleIdx="3" presStyleCnt="6">
        <dgm:presLayoutVars>
          <dgm:bulletEnabled val="1"/>
        </dgm:presLayoutVars>
      </dgm:prSet>
      <dgm:spPr/>
      <dgm:t>
        <a:bodyPr/>
        <a:lstStyle/>
        <a:p>
          <a:endParaRPr lang="en-IN"/>
        </a:p>
      </dgm:t>
    </dgm:pt>
    <dgm:pt modelId="{ABB0B7A6-71E3-406B-93F2-12EDE2D9234E}" type="pres">
      <dgm:prSet presAssocID="{87E1756A-32DD-478C-ADD9-B29D88E9F6A0}" presName="sp" presStyleCnt="0"/>
      <dgm:spPr/>
    </dgm:pt>
    <dgm:pt modelId="{591291E7-AD52-4B95-9559-421C886E5BB9}" type="pres">
      <dgm:prSet presAssocID="{B631C172-B51E-4A97-8E8F-47FFDD53E4BF}" presName="composite" presStyleCnt="0"/>
      <dgm:spPr/>
    </dgm:pt>
    <dgm:pt modelId="{25C358D1-AF75-4120-9E38-B2251ECAA3A2}" type="pres">
      <dgm:prSet presAssocID="{B631C172-B51E-4A97-8E8F-47FFDD53E4BF}" presName="parentText" presStyleLbl="alignNode1" presStyleIdx="4" presStyleCnt="6">
        <dgm:presLayoutVars>
          <dgm:chMax val="1"/>
          <dgm:bulletEnabled val="1"/>
        </dgm:presLayoutVars>
      </dgm:prSet>
      <dgm:spPr/>
      <dgm:t>
        <a:bodyPr/>
        <a:lstStyle/>
        <a:p>
          <a:endParaRPr lang="en-IN"/>
        </a:p>
      </dgm:t>
    </dgm:pt>
    <dgm:pt modelId="{36AD78FE-8819-4005-9B6E-ABBC90936A54}" type="pres">
      <dgm:prSet presAssocID="{B631C172-B51E-4A97-8E8F-47FFDD53E4BF}" presName="descendantText" presStyleLbl="alignAcc1" presStyleIdx="4" presStyleCnt="6">
        <dgm:presLayoutVars>
          <dgm:bulletEnabled val="1"/>
        </dgm:presLayoutVars>
      </dgm:prSet>
      <dgm:spPr/>
      <dgm:t>
        <a:bodyPr/>
        <a:lstStyle/>
        <a:p>
          <a:endParaRPr lang="en-IN"/>
        </a:p>
      </dgm:t>
    </dgm:pt>
    <dgm:pt modelId="{098A04FA-3CD7-4391-B744-67930574D639}" type="pres">
      <dgm:prSet presAssocID="{878E9807-D8A2-416B-B6B6-24CDD94A51A3}" presName="sp" presStyleCnt="0"/>
      <dgm:spPr/>
    </dgm:pt>
    <dgm:pt modelId="{EC8B0967-5F2D-4D59-8F26-9567EE97A179}" type="pres">
      <dgm:prSet presAssocID="{E8A6BF11-2EBF-43F5-A09A-331971716572}" presName="composite" presStyleCnt="0"/>
      <dgm:spPr/>
    </dgm:pt>
    <dgm:pt modelId="{8155A51D-DDA4-4D2F-9BAC-F4700E0707D3}" type="pres">
      <dgm:prSet presAssocID="{E8A6BF11-2EBF-43F5-A09A-331971716572}" presName="parentText" presStyleLbl="alignNode1" presStyleIdx="5" presStyleCnt="6">
        <dgm:presLayoutVars>
          <dgm:chMax val="1"/>
          <dgm:bulletEnabled val="1"/>
        </dgm:presLayoutVars>
      </dgm:prSet>
      <dgm:spPr/>
      <dgm:t>
        <a:bodyPr/>
        <a:lstStyle/>
        <a:p>
          <a:endParaRPr lang="en-IN"/>
        </a:p>
      </dgm:t>
    </dgm:pt>
    <dgm:pt modelId="{E41B7B9D-7CBC-47D5-BCE3-EE84A8EF8DBF}" type="pres">
      <dgm:prSet presAssocID="{E8A6BF11-2EBF-43F5-A09A-331971716572}" presName="descendantText" presStyleLbl="alignAcc1" presStyleIdx="5" presStyleCnt="6">
        <dgm:presLayoutVars>
          <dgm:bulletEnabled val="1"/>
        </dgm:presLayoutVars>
      </dgm:prSet>
      <dgm:spPr/>
      <dgm:t>
        <a:bodyPr/>
        <a:lstStyle/>
        <a:p>
          <a:endParaRPr lang="en-IN"/>
        </a:p>
      </dgm:t>
    </dgm:pt>
  </dgm:ptLst>
  <dgm:cxnLst>
    <dgm:cxn modelId="{68A98F15-439B-4946-B3BF-5F7E92907920}" srcId="{BCA7F8D1-BA6E-476D-B78D-A6A089CAAB57}" destId="{FEB1EBB6-BBAD-46A5-95D1-B6C47F9DBC74}" srcOrd="0" destOrd="0" parTransId="{DB3C3E10-426E-44C2-ABCA-4B983B5479E1}" sibTransId="{3DC5CE09-1D2F-49F4-8650-A18F31FFD2E1}"/>
    <dgm:cxn modelId="{639D410C-6BCA-43BF-A7A1-4EC23ECC929B}" srcId="{254736A2-B5B3-4767-9F00-6CE0950466E6}" destId="{BCA7F8D1-BA6E-476D-B78D-A6A089CAAB57}" srcOrd="3" destOrd="0" parTransId="{8383AC77-E785-4146-AE95-BD80C3E1D01A}" sibTransId="{87E1756A-32DD-478C-ADD9-B29D88E9F6A0}"/>
    <dgm:cxn modelId="{C787CFAD-65C9-409F-B523-F65E6B44951D}" type="presOf" srcId="{FEB1EBB6-BBAD-46A5-95D1-B6C47F9DBC74}" destId="{852FCCB9-C353-4AD6-B9C4-CF29EAB2F48D}" srcOrd="0" destOrd="0" presId="urn:microsoft.com/office/officeart/2005/8/layout/chevron2"/>
    <dgm:cxn modelId="{2E05331D-CA4E-4366-B2BF-5B674922716C}" srcId="{254736A2-B5B3-4767-9F00-6CE0950466E6}" destId="{398240FD-D33A-46C1-899C-014FD2E4C615}" srcOrd="2" destOrd="0" parTransId="{7D04B85E-476C-4B4B-A42F-1996F777FD35}" sibTransId="{99100D33-E056-4054-A67F-E74C49AF29EC}"/>
    <dgm:cxn modelId="{558ADF7E-02F5-4402-A78E-C43F92B3C5D3}" srcId="{398240FD-D33A-46C1-899C-014FD2E4C615}" destId="{A19F77DC-00FE-40C9-AE05-5B8BEC850426}" srcOrd="1" destOrd="0" parTransId="{05C0621C-6353-402B-9112-9A854095AC66}" sibTransId="{8CBCA3C8-20BF-434F-9601-6F6B223809E7}"/>
    <dgm:cxn modelId="{AA2F175E-C575-421E-9A68-BC185B2F66C0}" type="presOf" srcId="{4AE37D32-4C58-49AB-8821-727DA61A5A7C}" destId="{23D6315A-16D9-468A-BAF4-B2FC983D2201}" srcOrd="0" destOrd="0" presId="urn:microsoft.com/office/officeart/2005/8/layout/chevron2"/>
    <dgm:cxn modelId="{78174F18-85EA-45C7-B4B3-E1DF51A28CA4}" type="presOf" srcId="{E15CF435-D98E-4E68-B9CA-4EB56095AF9A}" destId="{5DDF5324-276B-4876-B925-A9B4B1D0B0ED}" srcOrd="0" destOrd="1" presId="urn:microsoft.com/office/officeart/2005/8/layout/chevron2"/>
    <dgm:cxn modelId="{2434CA59-638B-405E-B075-7F6C7E8036B4}" srcId="{02758BB1-77AC-430B-9AE9-B1B15DF9E112}" destId="{E15CF435-D98E-4E68-B9CA-4EB56095AF9A}" srcOrd="1" destOrd="0" parTransId="{2089151C-FA6D-4300-AA41-8A58708067D9}" sibTransId="{94B7F05C-833A-4C70-8366-21BC5AA4C470}"/>
    <dgm:cxn modelId="{139C2E58-2CC7-4D51-B6C7-7AC9DE9BC733}" type="presOf" srcId="{398240FD-D33A-46C1-899C-014FD2E4C615}" destId="{78D181BB-A8E6-4702-88BB-AEF5CE25B1EB}" srcOrd="0" destOrd="0" presId="urn:microsoft.com/office/officeart/2005/8/layout/chevron2"/>
    <dgm:cxn modelId="{2DDAE6D5-9BDB-4928-A546-4C7278F6BB76}" srcId="{BCA7F8D1-BA6E-476D-B78D-A6A089CAAB57}" destId="{827DB3C9-7E1F-4092-B805-190F03B2FE3D}" srcOrd="1" destOrd="0" parTransId="{6FFE9056-7F4D-4281-B32A-5F4A912F858E}" sibTransId="{5C31DAF7-4206-4AB6-BA66-C3C450B80605}"/>
    <dgm:cxn modelId="{E56CFC91-B0E1-459A-AACF-12E51D6B42D7}" srcId="{B631C172-B51E-4A97-8E8F-47FFDD53E4BF}" destId="{2A1FEED7-AE98-49BD-B9DB-E895770E05B2}" srcOrd="0" destOrd="0" parTransId="{D0714481-B927-4C50-8E85-922D9B2BFCEC}" sibTransId="{1B05F919-488F-470E-8B2C-744B9ED7B26B}"/>
    <dgm:cxn modelId="{15381975-6A27-48ED-A354-6ABA12765968}" srcId="{254736A2-B5B3-4767-9F00-6CE0950466E6}" destId="{B631C172-B51E-4A97-8E8F-47FFDD53E4BF}" srcOrd="4" destOrd="0" parTransId="{AAE9759B-882E-491E-B8E6-E750B0231ED8}" sibTransId="{878E9807-D8A2-416B-B6B6-24CDD94A51A3}"/>
    <dgm:cxn modelId="{7033A157-4ACE-4B79-8EDB-A0DEE6F0932C}" type="presOf" srcId="{546A5CCA-37E6-477C-9EA6-0C5AC993EB6D}" destId="{5DDF5324-276B-4876-B925-A9B4B1D0B0ED}" srcOrd="0" destOrd="0" presId="urn:microsoft.com/office/officeart/2005/8/layout/chevron2"/>
    <dgm:cxn modelId="{61EF455A-3BCB-48DD-A5F7-A253992D7574}" type="presOf" srcId="{827DB3C9-7E1F-4092-B805-190F03B2FE3D}" destId="{852FCCB9-C353-4AD6-B9C4-CF29EAB2F48D}" srcOrd="0" destOrd="1" presId="urn:microsoft.com/office/officeart/2005/8/layout/chevron2"/>
    <dgm:cxn modelId="{66F17DE7-DACC-49C1-9CCF-33884AB608E5}" srcId="{E8A6BF11-2EBF-43F5-A09A-331971716572}" destId="{9B0BDA49-BACE-4528-8325-FE4BACB298FE}" srcOrd="0" destOrd="0" parTransId="{89F75EA0-F541-4105-8C06-77FAB11612D2}" sibTransId="{944353A4-7326-412A-A0A8-8408DBFC356C}"/>
    <dgm:cxn modelId="{EF604404-3ACE-4838-814E-A1B37F11FD40}" srcId="{254736A2-B5B3-4767-9F00-6CE0950466E6}" destId="{4AE37D32-4C58-49AB-8821-727DA61A5A7C}" srcOrd="0" destOrd="0" parTransId="{7C4EC9D6-525A-4334-8075-F9C83A42EDA4}" sibTransId="{95A5248F-6456-4405-A7E5-3B3C192C3609}"/>
    <dgm:cxn modelId="{9615B3C7-805F-470B-9053-1ED94D16F6B2}" type="presOf" srcId="{2A1FEED7-AE98-49BD-B9DB-E895770E05B2}" destId="{36AD78FE-8819-4005-9B6E-ABBC90936A54}" srcOrd="0" destOrd="0" presId="urn:microsoft.com/office/officeart/2005/8/layout/chevron2"/>
    <dgm:cxn modelId="{4098237B-1268-4A53-862E-1B05CFCB4078}" srcId="{254736A2-B5B3-4767-9F00-6CE0950466E6}" destId="{02758BB1-77AC-430B-9AE9-B1B15DF9E112}" srcOrd="1" destOrd="0" parTransId="{F7C47F3D-AFA1-4C07-AE31-5CF41C784F41}" sibTransId="{AF9DA552-E8C0-4936-8EA6-6B27C4E15921}"/>
    <dgm:cxn modelId="{A41FCAD8-152C-4420-B388-3AA0D5C5A775}" type="presOf" srcId="{9B0BDA49-BACE-4528-8325-FE4BACB298FE}" destId="{E41B7B9D-7CBC-47D5-BCE3-EE84A8EF8DBF}" srcOrd="0" destOrd="0" presId="urn:microsoft.com/office/officeart/2005/8/layout/chevron2"/>
    <dgm:cxn modelId="{06259C7A-A2AA-41EB-920D-29573EC7DA56}" type="presOf" srcId="{B631C172-B51E-4A97-8E8F-47FFDD53E4BF}" destId="{25C358D1-AF75-4120-9E38-B2251ECAA3A2}" srcOrd="0" destOrd="0" presId="urn:microsoft.com/office/officeart/2005/8/layout/chevron2"/>
    <dgm:cxn modelId="{E73A8545-4BCF-482A-9F57-E453B36FF310}" srcId="{398240FD-D33A-46C1-899C-014FD2E4C615}" destId="{EE6B65A8-AFCC-41AF-BF0A-249C4CAC96F0}" srcOrd="0" destOrd="0" parTransId="{21F92054-294C-4170-9E69-B7B63FF0F034}" sibTransId="{034C5D3D-DA0C-4EDF-A9E5-42850688449C}"/>
    <dgm:cxn modelId="{6FA20789-DB15-44C6-9A76-37568DB7F7E6}" srcId="{4AE37D32-4C58-49AB-8821-727DA61A5A7C}" destId="{E78EF692-76A9-4A2F-9567-BD9DCDEAB442}" srcOrd="0" destOrd="0" parTransId="{26E5AEC7-DB11-4919-B14D-3AFCF9B22B35}" sibTransId="{91BA3D0A-1028-4A44-8B1D-01F0E79939C2}"/>
    <dgm:cxn modelId="{CBEF8058-4CEF-49E6-AD0E-4ECD018CAB60}" srcId="{02758BB1-77AC-430B-9AE9-B1B15DF9E112}" destId="{546A5CCA-37E6-477C-9EA6-0C5AC993EB6D}" srcOrd="0" destOrd="0" parTransId="{48D5A0ED-12E0-48B7-9BFF-38CA24AB5CE4}" sibTransId="{0111374B-15B9-4BA9-8E65-EB26B38AD7E3}"/>
    <dgm:cxn modelId="{A2E2F525-3732-4CED-B92A-6F6B699C878A}" type="presOf" srcId="{E8A6BF11-2EBF-43F5-A09A-331971716572}" destId="{8155A51D-DDA4-4D2F-9BAC-F4700E0707D3}" srcOrd="0" destOrd="0" presId="urn:microsoft.com/office/officeart/2005/8/layout/chevron2"/>
    <dgm:cxn modelId="{29FFE774-D5A7-4F98-A919-DA167E464764}" type="presOf" srcId="{254736A2-B5B3-4767-9F00-6CE0950466E6}" destId="{A96A5D69-0F43-4077-9C61-F39E01A94A13}" srcOrd="0" destOrd="0" presId="urn:microsoft.com/office/officeart/2005/8/layout/chevron2"/>
    <dgm:cxn modelId="{F4BAA57C-A0D4-4AC8-AAF8-3DB298F9B252}" type="presOf" srcId="{A19F77DC-00FE-40C9-AE05-5B8BEC850426}" destId="{50DDDD46-FF52-4FE4-9E63-FA6DB16A91FE}" srcOrd="0" destOrd="1" presId="urn:microsoft.com/office/officeart/2005/8/layout/chevron2"/>
    <dgm:cxn modelId="{C4297484-D195-4DDC-86B2-0DDFB7B8CC8A}" type="presOf" srcId="{E78EF692-76A9-4A2F-9567-BD9DCDEAB442}" destId="{CEC3EA26-53F9-41B1-8B7A-D4C4F36CAE01}" srcOrd="0" destOrd="0" presId="urn:microsoft.com/office/officeart/2005/8/layout/chevron2"/>
    <dgm:cxn modelId="{BD00BC79-54C1-49BD-9154-1BE587BEB2C7}" srcId="{254736A2-B5B3-4767-9F00-6CE0950466E6}" destId="{E8A6BF11-2EBF-43F5-A09A-331971716572}" srcOrd="5" destOrd="0" parTransId="{1A23A064-AED0-41B4-A3FB-9FFAD9CC1AFF}" sibTransId="{1D5E4BC2-3632-4D84-AAEF-AF2335D253AC}"/>
    <dgm:cxn modelId="{9982C31B-B22B-491F-812B-3FEC765C8080}" type="presOf" srcId="{02758BB1-77AC-430B-9AE9-B1B15DF9E112}" destId="{038CA873-2F04-45E5-8332-E71CBA3C1911}" srcOrd="0" destOrd="0" presId="urn:microsoft.com/office/officeart/2005/8/layout/chevron2"/>
    <dgm:cxn modelId="{7A37E5A3-6B59-4985-89FA-E4AC7D1665C5}" type="presOf" srcId="{EE6B65A8-AFCC-41AF-BF0A-249C4CAC96F0}" destId="{50DDDD46-FF52-4FE4-9E63-FA6DB16A91FE}" srcOrd="0" destOrd="0" presId="urn:microsoft.com/office/officeart/2005/8/layout/chevron2"/>
    <dgm:cxn modelId="{5A6FF13A-9B98-4D58-AD2F-2A0FA18F99BE}" type="presOf" srcId="{BCA7F8D1-BA6E-476D-B78D-A6A089CAAB57}" destId="{CCA873E9-C06D-405F-8AA6-D23368DD322E}" srcOrd="0" destOrd="0" presId="urn:microsoft.com/office/officeart/2005/8/layout/chevron2"/>
    <dgm:cxn modelId="{C38DA6C6-2922-4551-B0D9-0B666C49E228}" type="presParOf" srcId="{A96A5D69-0F43-4077-9C61-F39E01A94A13}" destId="{9B256B86-C744-4B04-B1AA-37EF8D05C3FB}" srcOrd="0" destOrd="0" presId="urn:microsoft.com/office/officeart/2005/8/layout/chevron2"/>
    <dgm:cxn modelId="{3DBEFE3B-9F64-481C-A66F-DC06036C7BFD}" type="presParOf" srcId="{9B256B86-C744-4B04-B1AA-37EF8D05C3FB}" destId="{23D6315A-16D9-468A-BAF4-B2FC983D2201}" srcOrd="0" destOrd="0" presId="urn:microsoft.com/office/officeart/2005/8/layout/chevron2"/>
    <dgm:cxn modelId="{59E4D64B-5063-4B80-A735-584D25A996DC}" type="presParOf" srcId="{9B256B86-C744-4B04-B1AA-37EF8D05C3FB}" destId="{CEC3EA26-53F9-41B1-8B7A-D4C4F36CAE01}" srcOrd="1" destOrd="0" presId="urn:microsoft.com/office/officeart/2005/8/layout/chevron2"/>
    <dgm:cxn modelId="{D07069F4-65CA-4B5F-B587-FAD0CC19B3DD}" type="presParOf" srcId="{A96A5D69-0F43-4077-9C61-F39E01A94A13}" destId="{BDB890AD-9D1B-49B8-8E5E-F3FA21524E25}" srcOrd="1" destOrd="0" presId="urn:microsoft.com/office/officeart/2005/8/layout/chevron2"/>
    <dgm:cxn modelId="{B7B27C47-29C7-488E-8A4D-394C7AEC7BD3}" type="presParOf" srcId="{A96A5D69-0F43-4077-9C61-F39E01A94A13}" destId="{DCE92909-F1C9-4347-93BF-FFC3CDBE9DD4}" srcOrd="2" destOrd="0" presId="urn:microsoft.com/office/officeart/2005/8/layout/chevron2"/>
    <dgm:cxn modelId="{04FBA48F-5C9D-4E52-9544-53DA349B632E}" type="presParOf" srcId="{DCE92909-F1C9-4347-93BF-FFC3CDBE9DD4}" destId="{038CA873-2F04-45E5-8332-E71CBA3C1911}" srcOrd="0" destOrd="0" presId="urn:microsoft.com/office/officeart/2005/8/layout/chevron2"/>
    <dgm:cxn modelId="{F4849CB3-312E-4069-8766-B44694B0E190}" type="presParOf" srcId="{DCE92909-F1C9-4347-93BF-FFC3CDBE9DD4}" destId="{5DDF5324-276B-4876-B925-A9B4B1D0B0ED}" srcOrd="1" destOrd="0" presId="urn:microsoft.com/office/officeart/2005/8/layout/chevron2"/>
    <dgm:cxn modelId="{22100093-E552-4E74-911A-4D13214FBBB5}" type="presParOf" srcId="{A96A5D69-0F43-4077-9C61-F39E01A94A13}" destId="{D391A431-63D8-44B7-8ACD-1874B44EA501}" srcOrd="3" destOrd="0" presId="urn:microsoft.com/office/officeart/2005/8/layout/chevron2"/>
    <dgm:cxn modelId="{CFD7F07E-31E6-4FC0-9420-F187A94D01FD}" type="presParOf" srcId="{A96A5D69-0F43-4077-9C61-F39E01A94A13}" destId="{8A2422A3-0098-45D8-8BA0-48DA213FE1EE}" srcOrd="4" destOrd="0" presId="urn:microsoft.com/office/officeart/2005/8/layout/chevron2"/>
    <dgm:cxn modelId="{B7204F26-BB31-44C7-A7FC-3C0D057B115F}" type="presParOf" srcId="{8A2422A3-0098-45D8-8BA0-48DA213FE1EE}" destId="{78D181BB-A8E6-4702-88BB-AEF5CE25B1EB}" srcOrd="0" destOrd="0" presId="urn:microsoft.com/office/officeart/2005/8/layout/chevron2"/>
    <dgm:cxn modelId="{88864C60-DC50-4816-8305-2FA807110F46}" type="presParOf" srcId="{8A2422A3-0098-45D8-8BA0-48DA213FE1EE}" destId="{50DDDD46-FF52-4FE4-9E63-FA6DB16A91FE}" srcOrd="1" destOrd="0" presId="urn:microsoft.com/office/officeart/2005/8/layout/chevron2"/>
    <dgm:cxn modelId="{C42E1862-09A5-4529-8DEF-86500818C9B2}" type="presParOf" srcId="{A96A5D69-0F43-4077-9C61-F39E01A94A13}" destId="{DC5DF5B8-4D3F-4C5E-9543-567CFF1667D9}" srcOrd="5" destOrd="0" presId="urn:microsoft.com/office/officeart/2005/8/layout/chevron2"/>
    <dgm:cxn modelId="{6BAD93E7-7AA9-4FCD-A9E2-8E39D1D6CCB3}" type="presParOf" srcId="{A96A5D69-0F43-4077-9C61-F39E01A94A13}" destId="{AA4B3649-67A0-47F0-A6BD-EF8780B516E7}" srcOrd="6" destOrd="0" presId="urn:microsoft.com/office/officeart/2005/8/layout/chevron2"/>
    <dgm:cxn modelId="{46E14FB2-B3A1-4CB1-8700-22B7FE8992E3}" type="presParOf" srcId="{AA4B3649-67A0-47F0-A6BD-EF8780B516E7}" destId="{CCA873E9-C06D-405F-8AA6-D23368DD322E}" srcOrd="0" destOrd="0" presId="urn:microsoft.com/office/officeart/2005/8/layout/chevron2"/>
    <dgm:cxn modelId="{24AB256D-316B-4FC4-B6A3-1BEC3D76C3CD}" type="presParOf" srcId="{AA4B3649-67A0-47F0-A6BD-EF8780B516E7}" destId="{852FCCB9-C353-4AD6-B9C4-CF29EAB2F48D}" srcOrd="1" destOrd="0" presId="urn:microsoft.com/office/officeart/2005/8/layout/chevron2"/>
    <dgm:cxn modelId="{ADB69DB0-5542-4522-ACCA-6885B292356A}" type="presParOf" srcId="{A96A5D69-0F43-4077-9C61-F39E01A94A13}" destId="{ABB0B7A6-71E3-406B-93F2-12EDE2D9234E}" srcOrd="7" destOrd="0" presId="urn:microsoft.com/office/officeart/2005/8/layout/chevron2"/>
    <dgm:cxn modelId="{5E3F649D-549C-4654-A8E0-C2655FEB84D1}" type="presParOf" srcId="{A96A5D69-0F43-4077-9C61-F39E01A94A13}" destId="{591291E7-AD52-4B95-9559-421C886E5BB9}" srcOrd="8" destOrd="0" presId="urn:microsoft.com/office/officeart/2005/8/layout/chevron2"/>
    <dgm:cxn modelId="{E66916E4-0D21-41EA-B87F-C63338F3A979}" type="presParOf" srcId="{591291E7-AD52-4B95-9559-421C886E5BB9}" destId="{25C358D1-AF75-4120-9E38-B2251ECAA3A2}" srcOrd="0" destOrd="0" presId="urn:microsoft.com/office/officeart/2005/8/layout/chevron2"/>
    <dgm:cxn modelId="{87E970A2-2BBC-4019-83CA-AE2A81D21B2F}" type="presParOf" srcId="{591291E7-AD52-4B95-9559-421C886E5BB9}" destId="{36AD78FE-8819-4005-9B6E-ABBC90936A54}" srcOrd="1" destOrd="0" presId="urn:microsoft.com/office/officeart/2005/8/layout/chevron2"/>
    <dgm:cxn modelId="{C1F748C6-29F0-4B7E-8345-992CA011120D}" type="presParOf" srcId="{A96A5D69-0F43-4077-9C61-F39E01A94A13}" destId="{098A04FA-3CD7-4391-B744-67930574D639}" srcOrd="9" destOrd="0" presId="urn:microsoft.com/office/officeart/2005/8/layout/chevron2"/>
    <dgm:cxn modelId="{B6209D9F-54C3-4538-885E-6924159C0B17}" type="presParOf" srcId="{A96A5D69-0F43-4077-9C61-F39E01A94A13}" destId="{EC8B0967-5F2D-4D59-8F26-9567EE97A179}" srcOrd="10" destOrd="0" presId="urn:microsoft.com/office/officeart/2005/8/layout/chevron2"/>
    <dgm:cxn modelId="{617D11E5-C29C-4664-8D46-F8F7E2F6899D}" type="presParOf" srcId="{EC8B0967-5F2D-4D59-8F26-9567EE97A179}" destId="{8155A51D-DDA4-4D2F-9BAC-F4700E0707D3}" srcOrd="0" destOrd="0" presId="urn:microsoft.com/office/officeart/2005/8/layout/chevron2"/>
    <dgm:cxn modelId="{3658FF7B-6333-4729-9314-3763C87D294F}" type="presParOf" srcId="{EC8B0967-5F2D-4D59-8F26-9567EE97A179}" destId="{E41B7B9D-7CBC-47D5-BCE3-EE84A8EF8DB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5DBBB-CA1C-4AE3-802B-AB25B72917B8}">
      <dsp:nvSpPr>
        <dsp:cNvPr id="0" name=""/>
        <dsp:cNvSpPr/>
      </dsp:nvSpPr>
      <dsp:spPr>
        <a:xfrm>
          <a:off x="7454368" y="488328"/>
          <a:ext cx="2176684" cy="217679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222DA3-F585-4D64-8FC3-E6C0B5A96EDD}">
      <dsp:nvSpPr>
        <dsp:cNvPr id="0" name=""/>
        <dsp:cNvSpPr/>
      </dsp:nvSpPr>
      <dsp:spPr>
        <a:xfrm>
          <a:off x="7527173" y="560900"/>
          <a:ext cx="2032007" cy="2031650"/>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2400300">
            <a:lnSpc>
              <a:spcPct val="90000"/>
            </a:lnSpc>
            <a:spcBef>
              <a:spcPct val="0"/>
            </a:spcBef>
            <a:spcAft>
              <a:spcPct val="35000"/>
            </a:spcAft>
          </a:pPr>
          <a:r>
            <a:rPr lang="en-IN" sz="5400" kern="1200" dirty="0" smtClean="0"/>
            <a:t>3NF</a:t>
          </a:r>
          <a:endParaRPr lang="en-IN" sz="5400" kern="1200" dirty="0"/>
        </a:p>
      </dsp:txBody>
      <dsp:txXfrm>
        <a:off x="7817460" y="851191"/>
        <a:ext cx="1451433" cy="1451069"/>
      </dsp:txXfrm>
    </dsp:sp>
    <dsp:sp modelId="{6E24A556-8083-4B63-90E7-3941077C4C1E}">
      <dsp:nvSpPr>
        <dsp:cNvPr id="0" name=""/>
        <dsp:cNvSpPr/>
      </dsp:nvSpPr>
      <dsp:spPr>
        <a:xfrm rot="2700000">
          <a:off x="5195527" y="488175"/>
          <a:ext cx="2176719" cy="2176719"/>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2BF3C2-5F20-4BFE-A0C9-4C8B21982DD9}">
      <dsp:nvSpPr>
        <dsp:cNvPr id="0" name=""/>
        <dsp:cNvSpPr/>
      </dsp:nvSpPr>
      <dsp:spPr>
        <a:xfrm>
          <a:off x="5277684" y="560900"/>
          <a:ext cx="2032007" cy="2031650"/>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2400300">
            <a:lnSpc>
              <a:spcPct val="90000"/>
            </a:lnSpc>
            <a:spcBef>
              <a:spcPct val="0"/>
            </a:spcBef>
            <a:spcAft>
              <a:spcPct val="35000"/>
            </a:spcAft>
          </a:pPr>
          <a:r>
            <a:rPr lang="en-IN" sz="5400" kern="1200" dirty="0" smtClean="0"/>
            <a:t>2NF</a:t>
          </a:r>
          <a:endParaRPr lang="en-IN" sz="5400" kern="1200" dirty="0"/>
        </a:p>
      </dsp:txBody>
      <dsp:txXfrm>
        <a:off x="5567971" y="851191"/>
        <a:ext cx="1451433" cy="1451069"/>
      </dsp:txXfrm>
    </dsp:sp>
    <dsp:sp modelId="{3705A40A-120A-4C3F-B83A-4421A23D856D}">
      <dsp:nvSpPr>
        <dsp:cNvPr id="0" name=""/>
        <dsp:cNvSpPr/>
      </dsp:nvSpPr>
      <dsp:spPr>
        <a:xfrm>
          <a:off x="5423460" y="2742462"/>
          <a:ext cx="2032007" cy="1193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a:lnSpc>
              <a:spcPct val="90000"/>
            </a:lnSpc>
            <a:spcBef>
              <a:spcPct val="0"/>
            </a:spcBef>
            <a:spcAft>
              <a:spcPct val="15000"/>
            </a:spcAft>
            <a:buChar char="••"/>
          </a:pPr>
          <a:r>
            <a:rPr lang="en-IN" sz="1200" kern="1200" dirty="0" smtClean="0"/>
            <a:t>1</a:t>
          </a:r>
          <a:r>
            <a:rPr lang="en-IN" sz="1200" kern="1200" baseline="30000" dirty="0" smtClean="0"/>
            <a:t>st</a:t>
          </a:r>
          <a:r>
            <a:rPr lang="en-IN" sz="1200" kern="1200" dirty="0" smtClean="0"/>
            <a:t> Normal Form</a:t>
          </a:r>
          <a:endParaRPr lang="en-IN" sz="1200" kern="1200" dirty="0"/>
        </a:p>
        <a:p>
          <a:pPr marL="114300" lvl="1" indent="-114300" algn="l" defTabSz="533400">
            <a:lnSpc>
              <a:spcPct val="90000"/>
            </a:lnSpc>
            <a:spcBef>
              <a:spcPct val="0"/>
            </a:spcBef>
            <a:spcAft>
              <a:spcPct val="15000"/>
            </a:spcAft>
            <a:buChar char="••"/>
          </a:pPr>
          <a:r>
            <a:rPr lang="en-IN" sz="1200" kern="1200" dirty="0" smtClean="0"/>
            <a:t>All Non key attributes are dependent on all parts of primary key</a:t>
          </a:r>
          <a:endParaRPr lang="en-IN" sz="1200" kern="1200" dirty="0"/>
        </a:p>
        <a:p>
          <a:pPr marL="114300" lvl="1" indent="-114300" algn="l" defTabSz="533400">
            <a:lnSpc>
              <a:spcPct val="90000"/>
            </a:lnSpc>
            <a:spcBef>
              <a:spcPct val="0"/>
            </a:spcBef>
            <a:spcAft>
              <a:spcPct val="15000"/>
            </a:spcAft>
            <a:buChar char="••"/>
          </a:pPr>
          <a:r>
            <a:rPr lang="en-IN" sz="1200" kern="1200" dirty="0" smtClean="0"/>
            <a:t>Eliminated Partial Dependencies</a:t>
          </a:r>
          <a:endParaRPr lang="en-IN" sz="1200" kern="1200" dirty="0"/>
        </a:p>
        <a:p>
          <a:pPr marL="114300" lvl="1" indent="-114300" algn="l" defTabSz="533400">
            <a:lnSpc>
              <a:spcPct val="90000"/>
            </a:lnSpc>
            <a:spcBef>
              <a:spcPct val="0"/>
            </a:spcBef>
            <a:spcAft>
              <a:spcPct val="15000"/>
            </a:spcAft>
            <a:buChar char="••"/>
          </a:pPr>
          <a:endParaRPr lang="en-IN" sz="1200" kern="1200" dirty="0"/>
        </a:p>
      </dsp:txBody>
      <dsp:txXfrm>
        <a:off x="5423460" y="2742462"/>
        <a:ext cx="2032007" cy="1193245"/>
      </dsp:txXfrm>
    </dsp:sp>
    <dsp:sp modelId="{5681057B-12E7-453C-8791-0A30977ED2AC}">
      <dsp:nvSpPr>
        <dsp:cNvPr id="0" name=""/>
        <dsp:cNvSpPr/>
      </dsp:nvSpPr>
      <dsp:spPr>
        <a:xfrm rot="2700000">
          <a:off x="2955372" y="488175"/>
          <a:ext cx="2176719" cy="2176719"/>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46D877-F1D1-460C-B6DD-22F4D12432B3}">
      <dsp:nvSpPr>
        <dsp:cNvPr id="0" name=""/>
        <dsp:cNvSpPr/>
      </dsp:nvSpPr>
      <dsp:spPr>
        <a:xfrm>
          <a:off x="3028195" y="560900"/>
          <a:ext cx="2032007" cy="2031650"/>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2400300">
            <a:lnSpc>
              <a:spcPct val="90000"/>
            </a:lnSpc>
            <a:spcBef>
              <a:spcPct val="0"/>
            </a:spcBef>
            <a:spcAft>
              <a:spcPct val="35000"/>
            </a:spcAft>
          </a:pPr>
          <a:r>
            <a:rPr lang="en-IN" sz="5400" kern="1200" dirty="0" smtClean="0"/>
            <a:t>1NF</a:t>
          </a:r>
          <a:endParaRPr lang="en-IN" sz="5400" kern="1200" dirty="0"/>
        </a:p>
      </dsp:txBody>
      <dsp:txXfrm>
        <a:off x="3318482" y="851191"/>
        <a:ext cx="1451433" cy="1451069"/>
      </dsp:txXfrm>
    </dsp:sp>
    <dsp:sp modelId="{593DF3E9-4E5D-4090-BF13-15E857B68705}">
      <dsp:nvSpPr>
        <dsp:cNvPr id="0" name=""/>
        <dsp:cNvSpPr/>
      </dsp:nvSpPr>
      <dsp:spPr>
        <a:xfrm>
          <a:off x="3028195" y="2705229"/>
          <a:ext cx="2032007" cy="1193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a:lnSpc>
              <a:spcPct val="90000"/>
            </a:lnSpc>
            <a:spcBef>
              <a:spcPct val="0"/>
            </a:spcBef>
            <a:spcAft>
              <a:spcPct val="15000"/>
            </a:spcAft>
            <a:buChar char="••"/>
          </a:pPr>
          <a:r>
            <a:rPr lang="en-IN" sz="1200" kern="1200" dirty="0" smtClean="0"/>
            <a:t>No Repeating groups</a:t>
          </a:r>
          <a:endParaRPr lang="en-IN" sz="1200" kern="1200" dirty="0"/>
        </a:p>
        <a:p>
          <a:pPr marL="114300" lvl="1" indent="-114300" algn="l" defTabSz="533400">
            <a:lnSpc>
              <a:spcPct val="90000"/>
            </a:lnSpc>
            <a:spcBef>
              <a:spcPct val="0"/>
            </a:spcBef>
            <a:spcAft>
              <a:spcPct val="15000"/>
            </a:spcAft>
            <a:buChar char="••"/>
          </a:pPr>
          <a:r>
            <a:rPr lang="en-IN" sz="1200" kern="1200" dirty="0" smtClean="0"/>
            <a:t>Data is Atomic</a:t>
          </a:r>
          <a:endParaRPr lang="en-IN" sz="1200" kern="1200" dirty="0"/>
        </a:p>
        <a:p>
          <a:pPr marL="114300" lvl="1" indent="-114300" algn="l" defTabSz="533400">
            <a:lnSpc>
              <a:spcPct val="90000"/>
            </a:lnSpc>
            <a:spcBef>
              <a:spcPct val="0"/>
            </a:spcBef>
            <a:spcAft>
              <a:spcPct val="15000"/>
            </a:spcAft>
            <a:buChar char="••"/>
          </a:pPr>
          <a:r>
            <a:rPr lang="en-IN" sz="1200" kern="1200" dirty="0" smtClean="0"/>
            <a:t>Each Field is unique</a:t>
          </a:r>
          <a:endParaRPr lang="en-IN" sz="1200" kern="1200" dirty="0"/>
        </a:p>
        <a:p>
          <a:pPr marL="114300" lvl="1" indent="-114300" algn="l" defTabSz="533400">
            <a:lnSpc>
              <a:spcPct val="90000"/>
            </a:lnSpc>
            <a:spcBef>
              <a:spcPct val="0"/>
            </a:spcBef>
            <a:spcAft>
              <a:spcPct val="15000"/>
            </a:spcAft>
            <a:buChar char="••"/>
          </a:pPr>
          <a:r>
            <a:rPr lang="en-IN" sz="1200" kern="1200" dirty="0" smtClean="0"/>
            <a:t>Primary Key</a:t>
          </a:r>
          <a:endParaRPr lang="en-IN" sz="1200" kern="1200" dirty="0"/>
        </a:p>
      </dsp:txBody>
      <dsp:txXfrm>
        <a:off x="3028195" y="2705229"/>
        <a:ext cx="2032007" cy="1193245"/>
      </dsp:txXfrm>
    </dsp:sp>
    <dsp:sp modelId="{8C4A6FF6-E1D9-4F8F-9062-7100B3C6E40A}">
      <dsp:nvSpPr>
        <dsp:cNvPr id="0" name=""/>
        <dsp:cNvSpPr/>
      </dsp:nvSpPr>
      <dsp:spPr>
        <a:xfrm rot="2700000">
          <a:off x="705883" y="488175"/>
          <a:ext cx="2176719" cy="2176719"/>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62A67E-E7FB-48B8-8E31-CFECEDCA7EC5}">
      <dsp:nvSpPr>
        <dsp:cNvPr id="0" name=""/>
        <dsp:cNvSpPr/>
      </dsp:nvSpPr>
      <dsp:spPr>
        <a:xfrm>
          <a:off x="778706" y="560900"/>
          <a:ext cx="2032007" cy="2031650"/>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2400300">
            <a:lnSpc>
              <a:spcPct val="90000"/>
            </a:lnSpc>
            <a:spcBef>
              <a:spcPct val="0"/>
            </a:spcBef>
            <a:spcAft>
              <a:spcPct val="35000"/>
            </a:spcAft>
          </a:pPr>
          <a:r>
            <a:rPr lang="en-IN" sz="5400" kern="1200" dirty="0" smtClean="0"/>
            <a:t>UNF</a:t>
          </a:r>
          <a:endParaRPr lang="en-IN" sz="5400" kern="1200" dirty="0"/>
        </a:p>
      </dsp:txBody>
      <dsp:txXfrm>
        <a:off x="1068993" y="851191"/>
        <a:ext cx="1451433" cy="1451069"/>
      </dsp:txXfrm>
    </dsp:sp>
    <dsp:sp modelId="{009D2CAE-8C93-4300-A9BF-C9234D624AE1}">
      <dsp:nvSpPr>
        <dsp:cNvPr id="0" name=""/>
        <dsp:cNvSpPr/>
      </dsp:nvSpPr>
      <dsp:spPr>
        <a:xfrm>
          <a:off x="778706" y="2705229"/>
          <a:ext cx="2032007" cy="1193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a:lnSpc>
              <a:spcPct val="90000"/>
            </a:lnSpc>
            <a:spcBef>
              <a:spcPct val="0"/>
            </a:spcBef>
            <a:spcAft>
              <a:spcPct val="15000"/>
            </a:spcAft>
            <a:buChar char="••"/>
          </a:pPr>
          <a:r>
            <a:rPr lang="en-IN" sz="1200" kern="1200" dirty="0" smtClean="0"/>
            <a:t>Base data was downloaded in UNF </a:t>
          </a:r>
          <a:endParaRPr lang="en-IN" sz="1200" kern="1200" dirty="0"/>
        </a:p>
      </dsp:txBody>
      <dsp:txXfrm>
        <a:off x="778706" y="2705229"/>
        <a:ext cx="2032007" cy="11932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D6315A-16D9-468A-BAF4-B2FC983D2201}">
      <dsp:nvSpPr>
        <dsp:cNvPr id="0" name=""/>
        <dsp:cNvSpPr/>
      </dsp:nvSpPr>
      <dsp:spPr>
        <a:xfrm rot="5400000">
          <a:off x="-168136" y="171833"/>
          <a:ext cx="1120908" cy="784635"/>
        </a:xfrm>
        <a:prstGeom prst="chevron">
          <a:avLst/>
        </a:prstGeom>
        <a:solidFill>
          <a:schemeClr val="accent5">
            <a:alpha val="90000"/>
            <a:hueOff val="0"/>
            <a:satOff val="0"/>
            <a:lumOff val="0"/>
            <a:alphaOff val="0"/>
          </a:schemeClr>
        </a:solidFill>
        <a:ln w="19050" cap="rnd" cmpd="sng" algn="ctr">
          <a:solidFill>
            <a:schemeClr val="accent5">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b="1" kern="1200" dirty="0" smtClean="0">
              <a:solidFill>
                <a:schemeClr val="tx1"/>
              </a:solidFill>
            </a:rPr>
            <a:t>Data</a:t>
          </a:r>
          <a:r>
            <a:rPr lang="en-IN" sz="1200" kern="1200" dirty="0" smtClean="0">
              <a:solidFill>
                <a:schemeClr val="tx1"/>
              </a:solidFill>
            </a:rPr>
            <a:t> </a:t>
          </a:r>
          <a:r>
            <a:rPr lang="en-IN" sz="1200" b="1" kern="1200" dirty="0" smtClean="0">
              <a:solidFill>
                <a:schemeClr val="tx1"/>
              </a:solidFill>
            </a:rPr>
            <a:t>Sources</a:t>
          </a:r>
          <a:endParaRPr lang="en-IN" sz="1200" b="1" kern="1200" dirty="0">
            <a:solidFill>
              <a:schemeClr val="tx1"/>
            </a:solidFill>
          </a:endParaRPr>
        </a:p>
      </dsp:txBody>
      <dsp:txXfrm rot="-5400000">
        <a:off x="1" y="396015"/>
        <a:ext cx="784635" cy="336273"/>
      </dsp:txXfrm>
    </dsp:sp>
    <dsp:sp modelId="{CEC3EA26-53F9-41B1-8B7A-D4C4F36CAE01}">
      <dsp:nvSpPr>
        <dsp:cNvPr id="0" name=""/>
        <dsp:cNvSpPr/>
      </dsp:nvSpPr>
      <dsp:spPr>
        <a:xfrm rot="5400000">
          <a:off x="3596645" y="-2803415"/>
          <a:ext cx="728973" cy="6335806"/>
        </a:xfrm>
        <a:prstGeom prst="round2SameRect">
          <a:avLst/>
        </a:prstGeom>
        <a:solidFill>
          <a:schemeClr val="lt1">
            <a:alpha val="90000"/>
            <a:hueOff val="0"/>
            <a:satOff val="0"/>
            <a:lumOff val="0"/>
            <a:alphaOff val="0"/>
          </a:schemeClr>
        </a:solidFill>
        <a:ln w="19050" cap="rnd" cmpd="sng" algn="ctr">
          <a:solidFill>
            <a:schemeClr val="accent5">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smtClean="0">
              <a:hlinkClick xmlns:r="http://schemas.openxmlformats.org/officeDocument/2006/relationships" r:id="rId1"/>
            </a:rPr>
            <a:t>Census 2001</a:t>
          </a:r>
          <a:r>
            <a:rPr lang="en-IN" sz="1400" kern="1200" dirty="0" smtClean="0"/>
            <a:t>, </a:t>
          </a:r>
          <a:r>
            <a:rPr lang="en-IN" sz="1400" kern="1200" dirty="0" smtClean="0">
              <a:hlinkClick xmlns:r="http://schemas.openxmlformats.org/officeDocument/2006/relationships" r:id="rId2"/>
            </a:rPr>
            <a:t>Census 2011</a:t>
          </a:r>
          <a:r>
            <a:rPr lang="en-IN" sz="1400" kern="1200" dirty="0" smtClean="0"/>
            <a:t>, </a:t>
          </a:r>
          <a:r>
            <a:rPr lang="en-IN" sz="1400" kern="1200" dirty="0" smtClean="0">
              <a:hlinkClick xmlns:r="http://schemas.openxmlformats.org/officeDocument/2006/relationships" r:id="rId3"/>
            </a:rPr>
            <a:t>Forest Cover</a:t>
          </a:r>
          <a:r>
            <a:rPr lang="en-IN" sz="1400" kern="1200" dirty="0" smtClean="0"/>
            <a:t>, </a:t>
          </a:r>
          <a:r>
            <a:rPr lang="en-IN" sz="1400" kern="1200" dirty="0" smtClean="0">
              <a:hlinkClick xmlns:r="http://schemas.openxmlformats.org/officeDocument/2006/relationships" r:id="rId4"/>
            </a:rPr>
            <a:t>Migration</a:t>
          </a:r>
          <a:r>
            <a:rPr lang="en-IN" sz="1400" kern="1200" dirty="0" smtClean="0"/>
            <a:t>, </a:t>
          </a:r>
          <a:r>
            <a:rPr lang="en-IN" sz="1400" kern="1200" dirty="0" smtClean="0">
              <a:hlinkClick xmlns:r="http://schemas.openxmlformats.org/officeDocument/2006/relationships" r:id="rId5"/>
            </a:rPr>
            <a:t>Mortality</a:t>
          </a:r>
          <a:endParaRPr lang="en-IN" sz="1400" kern="1200" dirty="0"/>
        </a:p>
      </dsp:txBody>
      <dsp:txXfrm rot="-5400000">
        <a:off x="793229" y="35587"/>
        <a:ext cx="6300220" cy="657801"/>
      </dsp:txXfrm>
    </dsp:sp>
    <dsp:sp modelId="{038CA873-2F04-45E5-8332-E71CBA3C1911}">
      <dsp:nvSpPr>
        <dsp:cNvPr id="0" name=""/>
        <dsp:cNvSpPr/>
      </dsp:nvSpPr>
      <dsp:spPr>
        <a:xfrm rot="5400000">
          <a:off x="-168136" y="1196711"/>
          <a:ext cx="1120908" cy="784635"/>
        </a:xfrm>
        <a:prstGeom prst="chevron">
          <a:avLst/>
        </a:prstGeom>
        <a:solidFill>
          <a:schemeClr val="accent5">
            <a:alpha val="90000"/>
            <a:hueOff val="0"/>
            <a:satOff val="0"/>
            <a:lumOff val="0"/>
            <a:alphaOff val="-8000"/>
          </a:schemeClr>
        </a:solidFill>
        <a:ln w="19050" cap="rnd" cmpd="sng" algn="ctr">
          <a:solidFill>
            <a:schemeClr val="accent5">
              <a:alpha val="90000"/>
              <a:hueOff val="0"/>
              <a:satOff val="0"/>
              <a:lumOff val="0"/>
              <a:alphaOff val="-8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b="1" kern="1200" dirty="0" smtClean="0">
              <a:solidFill>
                <a:schemeClr val="tx1"/>
              </a:solidFill>
            </a:rPr>
            <a:t>Preparation</a:t>
          </a:r>
          <a:endParaRPr lang="en-IN" sz="1200" b="1" kern="1200" dirty="0">
            <a:solidFill>
              <a:schemeClr val="tx1"/>
            </a:solidFill>
          </a:endParaRPr>
        </a:p>
      </dsp:txBody>
      <dsp:txXfrm rot="-5400000">
        <a:off x="1" y="1420893"/>
        <a:ext cx="784635" cy="336273"/>
      </dsp:txXfrm>
    </dsp:sp>
    <dsp:sp modelId="{5DDF5324-276B-4876-B925-A9B4B1D0B0ED}">
      <dsp:nvSpPr>
        <dsp:cNvPr id="0" name=""/>
        <dsp:cNvSpPr/>
      </dsp:nvSpPr>
      <dsp:spPr>
        <a:xfrm rot="5400000">
          <a:off x="5913667" y="-4100456"/>
          <a:ext cx="728590" cy="10986654"/>
        </a:xfrm>
        <a:prstGeom prst="round2SameRect">
          <a:avLst/>
        </a:prstGeom>
        <a:solidFill>
          <a:schemeClr val="lt1">
            <a:alpha val="90000"/>
            <a:hueOff val="0"/>
            <a:satOff val="0"/>
            <a:lumOff val="0"/>
            <a:alphaOff val="0"/>
          </a:schemeClr>
        </a:solidFill>
        <a:ln w="19050" cap="rnd" cmpd="sng" algn="ctr">
          <a:solidFill>
            <a:schemeClr val="accent5">
              <a:alpha val="90000"/>
              <a:hueOff val="0"/>
              <a:satOff val="0"/>
              <a:lumOff val="0"/>
              <a:alphaOff val="-8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smtClean="0"/>
            <a:t>Removed State names and City names from the base tables</a:t>
          </a:r>
          <a:endParaRPr lang="en-IN" sz="1400" kern="1200" dirty="0"/>
        </a:p>
        <a:p>
          <a:pPr marL="114300" lvl="1" indent="-114300" algn="l" defTabSz="622300">
            <a:lnSpc>
              <a:spcPct val="90000"/>
            </a:lnSpc>
            <a:spcBef>
              <a:spcPct val="0"/>
            </a:spcBef>
            <a:spcAft>
              <a:spcPct val="15000"/>
            </a:spcAft>
            <a:buChar char="••"/>
          </a:pPr>
          <a:r>
            <a:rPr lang="en-IN" sz="1400" kern="1200" dirty="0" smtClean="0"/>
            <a:t>Added primary Keys as </a:t>
          </a:r>
          <a:r>
            <a:rPr lang="en-IN" sz="1400" kern="1200" dirty="0" err="1" smtClean="0"/>
            <a:t>City_id</a:t>
          </a:r>
          <a:r>
            <a:rPr lang="en-IN" sz="1400" kern="1200" dirty="0" smtClean="0"/>
            <a:t> and </a:t>
          </a:r>
          <a:r>
            <a:rPr lang="en-IN" sz="1400" kern="1200" dirty="0" err="1" smtClean="0"/>
            <a:t>state_id</a:t>
          </a:r>
          <a:r>
            <a:rPr lang="en-IN" sz="1400" kern="1200" dirty="0" smtClean="0"/>
            <a:t> to all the base tables using </a:t>
          </a:r>
          <a:r>
            <a:rPr lang="en-IN" sz="1400" kern="1200" dirty="0" err="1" smtClean="0"/>
            <a:t>vlookup</a:t>
          </a:r>
          <a:r>
            <a:rPr lang="en-IN" sz="1400" kern="1200" dirty="0" smtClean="0"/>
            <a:t> and fuzzy lookup algorithm within excel for normalization.</a:t>
          </a:r>
          <a:endParaRPr lang="en-IN" sz="1400" kern="1200" dirty="0"/>
        </a:p>
      </dsp:txBody>
      <dsp:txXfrm rot="-5400000">
        <a:off x="784636" y="1064142"/>
        <a:ext cx="10951087" cy="657456"/>
      </dsp:txXfrm>
    </dsp:sp>
    <dsp:sp modelId="{78D181BB-A8E6-4702-88BB-AEF5CE25B1EB}">
      <dsp:nvSpPr>
        <dsp:cNvPr id="0" name=""/>
        <dsp:cNvSpPr/>
      </dsp:nvSpPr>
      <dsp:spPr>
        <a:xfrm rot="5400000">
          <a:off x="-168136" y="2221589"/>
          <a:ext cx="1120908" cy="784635"/>
        </a:xfrm>
        <a:prstGeom prst="chevron">
          <a:avLst/>
        </a:prstGeom>
        <a:solidFill>
          <a:schemeClr val="accent5">
            <a:alpha val="90000"/>
            <a:hueOff val="0"/>
            <a:satOff val="0"/>
            <a:lumOff val="0"/>
            <a:alphaOff val="-16000"/>
          </a:schemeClr>
        </a:solidFill>
        <a:ln w="19050" cap="rnd" cmpd="sng" algn="ctr">
          <a:solidFill>
            <a:schemeClr val="accent5">
              <a:alpha val="90000"/>
              <a:hueOff val="0"/>
              <a:satOff val="0"/>
              <a:lumOff val="0"/>
              <a:alphaOff val="-16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b="1" kern="1200" dirty="0" smtClean="0">
              <a:solidFill>
                <a:schemeClr val="tx1"/>
              </a:solidFill>
            </a:rPr>
            <a:t>Clean-up</a:t>
          </a:r>
          <a:endParaRPr lang="en-IN" sz="1200" b="1" kern="1200" dirty="0">
            <a:solidFill>
              <a:schemeClr val="tx1"/>
            </a:solidFill>
          </a:endParaRPr>
        </a:p>
      </dsp:txBody>
      <dsp:txXfrm rot="-5400000">
        <a:off x="1" y="2445771"/>
        <a:ext cx="784635" cy="336273"/>
      </dsp:txXfrm>
    </dsp:sp>
    <dsp:sp modelId="{50DDDD46-FF52-4FE4-9E63-FA6DB16A91FE}">
      <dsp:nvSpPr>
        <dsp:cNvPr id="0" name=""/>
        <dsp:cNvSpPr/>
      </dsp:nvSpPr>
      <dsp:spPr>
        <a:xfrm rot="5400000">
          <a:off x="5913667" y="-3075578"/>
          <a:ext cx="728590" cy="10986654"/>
        </a:xfrm>
        <a:prstGeom prst="round2SameRect">
          <a:avLst/>
        </a:prstGeom>
        <a:solidFill>
          <a:schemeClr val="lt1">
            <a:alpha val="90000"/>
            <a:hueOff val="0"/>
            <a:satOff val="0"/>
            <a:lumOff val="0"/>
            <a:alphaOff val="0"/>
          </a:schemeClr>
        </a:solidFill>
        <a:ln w="19050" cap="rnd" cmpd="sng" algn="ctr">
          <a:solidFill>
            <a:schemeClr val="accent5">
              <a:alpha val="90000"/>
              <a:hueOff val="0"/>
              <a:satOff val="0"/>
              <a:lumOff val="0"/>
              <a:alphaOff val="-16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smtClean="0"/>
            <a:t>Used </a:t>
          </a:r>
          <a:r>
            <a:rPr lang="en-IN" sz="1400" kern="1200" dirty="0" err="1" smtClean="0"/>
            <a:t>OpenRefine</a:t>
          </a:r>
          <a:r>
            <a:rPr lang="en-IN" sz="1400" kern="1200" dirty="0" smtClean="0"/>
            <a:t>, Excel and MySQL to remove spaces and special characters from state and city names</a:t>
          </a:r>
          <a:endParaRPr lang="en-IN" sz="1400" kern="1200" dirty="0"/>
        </a:p>
        <a:p>
          <a:pPr marL="114300" lvl="1" indent="-114300" algn="l" defTabSz="622300">
            <a:lnSpc>
              <a:spcPct val="90000"/>
            </a:lnSpc>
            <a:spcBef>
              <a:spcPct val="0"/>
            </a:spcBef>
            <a:spcAft>
              <a:spcPct val="15000"/>
            </a:spcAft>
            <a:buChar char="••"/>
          </a:pPr>
          <a:r>
            <a:rPr lang="en-IN" sz="1400" kern="1200" dirty="0" smtClean="0"/>
            <a:t>Used Fuzzy lookup to do the Primary key mappings to all the tables.</a:t>
          </a:r>
          <a:endParaRPr lang="en-IN" sz="1400" kern="1200" dirty="0"/>
        </a:p>
      </dsp:txBody>
      <dsp:txXfrm rot="-5400000">
        <a:off x="784636" y="2089020"/>
        <a:ext cx="10951087" cy="657456"/>
      </dsp:txXfrm>
    </dsp:sp>
    <dsp:sp modelId="{CCA873E9-C06D-405F-8AA6-D23368DD322E}">
      <dsp:nvSpPr>
        <dsp:cNvPr id="0" name=""/>
        <dsp:cNvSpPr/>
      </dsp:nvSpPr>
      <dsp:spPr>
        <a:xfrm rot="5400000">
          <a:off x="-168136" y="3246467"/>
          <a:ext cx="1120908" cy="784635"/>
        </a:xfrm>
        <a:prstGeom prst="chevron">
          <a:avLst/>
        </a:prstGeom>
        <a:solidFill>
          <a:schemeClr val="accent5">
            <a:alpha val="90000"/>
            <a:hueOff val="0"/>
            <a:satOff val="0"/>
            <a:lumOff val="0"/>
            <a:alphaOff val="-24000"/>
          </a:schemeClr>
        </a:solidFill>
        <a:ln w="19050" cap="rnd" cmpd="sng" algn="ctr">
          <a:solidFill>
            <a:schemeClr val="accent5">
              <a:alpha val="90000"/>
              <a:hueOff val="0"/>
              <a:satOff val="0"/>
              <a:lumOff val="0"/>
              <a:alphaOff val="-24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b="1" kern="1200" dirty="0" smtClean="0">
              <a:solidFill>
                <a:schemeClr val="tx1"/>
              </a:solidFill>
            </a:rPr>
            <a:t>Transformation</a:t>
          </a:r>
          <a:endParaRPr lang="en-IN" sz="1200" b="1" kern="1200" dirty="0">
            <a:solidFill>
              <a:schemeClr val="tx1"/>
            </a:solidFill>
          </a:endParaRPr>
        </a:p>
      </dsp:txBody>
      <dsp:txXfrm rot="-5400000">
        <a:off x="1" y="3470649"/>
        <a:ext cx="784635" cy="336273"/>
      </dsp:txXfrm>
    </dsp:sp>
    <dsp:sp modelId="{852FCCB9-C353-4AD6-B9C4-CF29EAB2F48D}">
      <dsp:nvSpPr>
        <dsp:cNvPr id="0" name=""/>
        <dsp:cNvSpPr/>
      </dsp:nvSpPr>
      <dsp:spPr>
        <a:xfrm rot="5400000">
          <a:off x="5913667" y="-2050700"/>
          <a:ext cx="728590" cy="10986654"/>
        </a:xfrm>
        <a:prstGeom prst="round2SameRect">
          <a:avLst/>
        </a:prstGeom>
        <a:solidFill>
          <a:schemeClr val="lt1">
            <a:alpha val="90000"/>
            <a:hueOff val="0"/>
            <a:satOff val="0"/>
            <a:lumOff val="0"/>
            <a:alphaOff val="0"/>
          </a:schemeClr>
        </a:solidFill>
        <a:ln w="19050" cap="rnd" cmpd="sng" algn="ctr">
          <a:solidFill>
            <a:schemeClr val="accent5">
              <a:alpha val="90000"/>
              <a:hueOff val="0"/>
              <a:satOff val="0"/>
              <a:lumOff val="0"/>
              <a:alphaOff val="-24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smtClean="0"/>
            <a:t>Large Numbers were converted to “M”(millions) and “T” (Thousands)</a:t>
          </a:r>
          <a:endParaRPr lang="en-IN" sz="1400" kern="1200" dirty="0"/>
        </a:p>
        <a:p>
          <a:pPr marL="114300" lvl="1" indent="-114300" algn="l" defTabSz="622300">
            <a:lnSpc>
              <a:spcPct val="90000"/>
            </a:lnSpc>
            <a:spcBef>
              <a:spcPct val="0"/>
            </a:spcBef>
            <a:spcAft>
              <a:spcPct val="15000"/>
            </a:spcAft>
            <a:buChar char="••"/>
          </a:pPr>
          <a:r>
            <a:rPr lang="en-IN" sz="1400" kern="1200" dirty="0" smtClean="0"/>
            <a:t>Percentages were calculated  and stored in MySQL views</a:t>
          </a:r>
          <a:endParaRPr lang="en-IN" sz="1400" kern="1200" dirty="0"/>
        </a:p>
      </dsp:txBody>
      <dsp:txXfrm rot="-5400000">
        <a:off x="784636" y="3113898"/>
        <a:ext cx="10951087" cy="657456"/>
      </dsp:txXfrm>
    </dsp:sp>
    <dsp:sp modelId="{25C358D1-AF75-4120-9E38-B2251ECAA3A2}">
      <dsp:nvSpPr>
        <dsp:cNvPr id="0" name=""/>
        <dsp:cNvSpPr/>
      </dsp:nvSpPr>
      <dsp:spPr>
        <a:xfrm rot="5400000">
          <a:off x="-168136" y="4271345"/>
          <a:ext cx="1120908" cy="784635"/>
        </a:xfrm>
        <a:prstGeom prst="chevron">
          <a:avLst/>
        </a:prstGeom>
        <a:solidFill>
          <a:schemeClr val="accent5">
            <a:alpha val="90000"/>
            <a:hueOff val="0"/>
            <a:satOff val="0"/>
            <a:lumOff val="0"/>
            <a:alphaOff val="-32000"/>
          </a:schemeClr>
        </a:solidFill>
        <a:ln w="19050" cap="rnd" cmpd="sng" algn="ctr">
          <a:solidFill>
            <a:schemeClr val="accent5">
              <a:alpha val="90000"/>
              <a:hueOff val="0"/>
              <a:satOff val="0"/>
              <a:lumOff val="0"/>
              <a:alphaOff val="-32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b="1" kern="1200" dirty="0" smtClean="0">
              <a:solidFill>
                <a:schemeClr val="tx1"/>
              </a:solidFill>
            </a:rPr>
            <a:t>Loading</a:t>
          </a:r>
          <a:endParaRPr lang="en-IN" sz="1200" b="1" kern="1200" dirty="0">
            <a:solidFill>
              <a:schemeClr val="tx1"/>
            </a:solidFill>
          </a:endParaRPr>
        </a:p>
      </dsp:txBody>
      <dsp:txXfrm rot="-5400000">
        <a:off x="1" y="4495527"/>
        <a:ext cx="784635" cy="336273"/>
      </dsp:txXfrm>
    </dsp:sp>
    <dsp:sp modelId="{36AD78FE-8819-4005-9B6E-ABBC90936A54}">
      <dsp:nvSpPr>
        <dsp:cNvPr id="0" name=""/>
        <dsp:cNvSpPr/>
      </dsp:nvSpPr>
      <dsp:spPr>
        <a:xfrm rot="5400000">
          <a:off x="5913667" y="-1025822"/>
          <a:ext cx="728590" cy="10986654"/>
        </a:xfrm>
        <a:prstGeom prst="round2SameRect">
          <a:avLst/>
        </a:prstGeom>
        <a:solidFill>
          <a:schemeClr val="lt1">
            <a:alpha val="90000"/>
            <a:hueOff val="0"/>
            <a:satOff val="0"/>
            <a:lumOff val="0"/>
            <a:alphaOff val="0"/>
          </a:schemeClr>
        </a:solidFill>
        <a:ln w="19050" cap="rnd" cmpd="sng" algn="ctr">
          <a:solidFill>
            <a:schemeClr val="accent5">
              <a:alpha val="90000"/>
              <a:hueOff val="0"/>
              <a:satOff val="0"/>
              <a:lumOff val="0"/>
              <a:alphaOff val="-32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smtClean="0"/>
            <a:t>We have used </a:t>
          </a:r>
          <a:r>
            <a:rPr lang="en-IN" sz="1400" kern="1200" dirty="0" err="1" smtClean="0"/>
            <a:t>MySQl</a:t>
          </a:r>
          <a:r>
            <a:rPr lang="en-IN" sz="1400" kern="1200" dirty="0" smtClean="0"/>
            <a:t> insert statements and </a:t>
          </a:r>
          <a:r>
            <a:rPr lang="en-IN" sz="1400" kern="1200" dirty="0" err="1" smtClean="0"/>
            <a:t>SQLizer</a:t>
          </a:r>
          <a:r>
            <a:rPr lang="en-IN" sz="1400" kern="1200" dirty="0" smtClean="0"/>
            <a:t> tool to load data to the base tables.</a:t>
          </a:r>
          <a:endParaRPr lang="en-IN" sz="1400" kern="1200" dirty="0"/>
        </a:p>
      </dsp:txBody>
      <dsp:txXfrm rot="-5400000">
        <a:off x="784636" y="4138776"/>
        <a:ext cx="10951087" cy="657456"/>
      </dsp:txXfrm>
    </dsp:sp>
    <dsp:sp modelId="{8155A51D-DDA4-4D2F-9BAC-F4700E0707D3}">
      <dsp:nvSpPr>
        <dsp:cNvPr id="0" name=""/>
        <dsp:cNvSpPr/>
      </dsp:nvSpPr>
      <dsp:spPr>
        <a:xfrm rot="5400000">
          <a:off x="-168136" y="5296223"/>
          <a:ext cx="1120908" cy="784635"/>
        </a:xfrm>
        <a:prstGeom prst="chevron">
          <a:avLst/>
        </a:prstGeom>
        <a:solidFill>
          <a:schemeClr val="accent5">
            <a:alpha val="90000"/>
            <a:hueOff val="0"/>
            <a:satOff val="0"/>
            <a:lumOff val="0"/>
            <a:alphaOff val="-40000"/>
          </a:schemeClr>
        </a:solidFill>
        <a:ln w="19050" cap="rnd" cmpd="sng" algn="ctr">
          <a:solidFill>
            <a:schemeClr val="accent5">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b="1" kern="1200" dirty="0" smtClean="0">
              <a:solidFill>
                <a:schemeClr val="tx1"/>
              </a:solidFill>
            </a:rPr>
            <a:t>Lessons</a:t>
          </a:r>
          <a:endParaRPr lang="en-IN" sz="1200" b="1" kern="1200" dirty="0">
            <a:solidFill>
              <a:schemeClr val="tx1"/>
            </a:solidFill>
          </a:endParaRPr>
        </a:p>
      </dsp:txBody>
      <dsp:txXfrm rot="-5400000">
        <a:off x="1" y="5520405"/>
        <a:ext cx="784635" cy="336273"/>
      </dsp:txXfrm>
    </dsp:sp>
    <dsp:sp modelId="{E41B7B9D-7CBC-47D5-BCE3-EE84A8EF8DBF}">
      <dsp:nvSpPr>
        <dsp:cNvPr id="0" name=""/>
        <dsp:cNvSpPr/>
      </dsp:nvSpPr>
      <dsp:spPr>
        <a:xfrm rot="5400000">
          <a:off x="5913667" y="-944"/>
          <a:ext cx="728590" cy="10986654"/>
        </a:xfrm>
        <a:prstGeom prst="round2SameRect">
          <a:avLst/>
        </a:prstGeom>
        <a:solidFill>
          <a:schemeClr val="lt1">
            <a:alpha val="90000"/>
            <a:hueOff val="0"/>
            <a:satOff val="0"/>
            <a:lumOff val="0"/>
            <a:alphaOff val="0"/>
          </a:schemeClr>
        </a:solidFill>
        <a:ln w="19050" cap="rnd" cmpd="sng" algn="ctr">
          <a:solidFill>
            <a:schemeClr val="accent5">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smtClean="0"/>
            <a:t>Update statements could only be executed with </a:t>
          </a:r>
          <a:r>
            <a:rPr lang="en-IN" sz="1400" kern="1200" dirty="0" err="1" smtClean="0"/>
            <a:t>SQL_Safe_Updates</a:t>
          </a:r>
          <a:r>
            <a:rPr lang="en-IN" sz="1400" kern="1200" dirty="0" smtClean="0"/>
            <a:t> = 0</a:t>
          </a:r>
          <a:endParaRPr lang="en-IN" sz="1400" kern="1200" dirty="0"/>
        </a:p>
      </dsp:txBody>
      <dsp:txXfrm rot="-5400000">
        <a:off x="784636" y="5163655"/>
        <a:ext cx="10951087" cy="657456"/>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 Id="rId9"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2/14/2020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2/14/2020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2/14/2020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2/14/2020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2/14/2020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2/14/2020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2/14/2020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2/14/2020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2/14/2020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2/14/2020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2/14/2020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2/14/2020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2/14/2020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2/14/2020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2/14/2020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2/14/2020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2/14/2020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2/14/2020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public.tableau.com/profile/shishir4472#!/vizhome/DemographicAnalysis_15816841542010/DemographicAnalyis" TargetMode="Externa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public.tableau.com/profile/shishir4472#!/vizhome/DemographicAnalysis_15816841542010/DemographicAnalyis" TargetMode="External"/><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public.tableau.com/profile/shishir4472#!/vizhome/DemographicAnalysis_15816841542010/DemographicAnalyis" TargetMode="Externa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png"/><Relationship Id="rId5" Type="http://schemas.openxmlformats.org/officeDocument/2006/relationships/hyperlink" Target="https://public.tableau.com/profile/shishir4472#!/vizhome/DemographicAnalysis_15816841542010/DemographicAnalyis" TargetMode="External"/><Relationship Id="rId4" Type="http://schemas.openxmlformats.org/officeDocument/2006/relationships/image" Target="../media/image16.wmf"/></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package" Target="../embeddings/Microsoft_Excel_Worksheet1.xlsx"/><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5.bin"/><Relationship Id="rId18" Type="http://schemas.openxmlformats.org/officeDocument/2006/relationships/image" Target="../media/image11.wmf"/><Relationship Id="rId3" Type="http://schemas.openxmlformats.org/officeDocument/2006/relationships/package" Target="../embeddings/Microsoft_Excel_Worksheet2.xlsx"/><Relationship Id="rId7" Type="http://schemas.openxmlformats.org/officeDocument/2006/relationships/oleObject" Target="../embeddings/oleObject2.bin"/><Relationship Id="rId12" Type="http://schemas.openxmlformats.org/officeDocument/2006/relationships/image" Target="../media/image8.wmf"/><Relationship Id="rId17" Type="http://schemas.openxmlformats.org/officeDocument/2006/relationships/oleObject" Target="../embeddings/oleObject7.bin"/><Relationship Id="rId2" Type="http://schemas.openxmlformats.org/officeDocument/2006/relationships/slideLayout" Target="../slideLayouts/slideLayout7.xml"/><Relationship Id="rId16" Type="http://schemas.openxmlformats.org/officeDocument/2006/relationships/image" Target="../media/image10.wmf"/><Relationship Id="rId20" Type="http://schemas.openxmlformats.org/officeDocument/2006/relationships/image" Target="../media/image12.wmf"/><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oleObject" Target="../embeddings/oleObject6.bin"/><Relationship Id="rId10" Type="http://schemas.openxmlformats.org/officeDocument/2006/relationships/image" Target="../media/image7.wmf"/><Relationship Id="rId19" Type="http://schemas.openxmlformats.org/officeDocument/2006/relationships/oleObject" Target="../embeddings/oleObject8.bin"/><Relationship Id="rId4" Type="http://schemas.openxmlformats.org/officeDocument/2006/relationships/image" Target="../media/image4.wmf"/><Relationship Id="rId9" Type="http://schemas.openxmlformats.org/officeDocument/2006/relationships/oleObject" Target="../embeddings/oleObject3.bin"/><Relationship Id="rId14" Type="http://schemas.openxmlformats.org/officeDocument/2006/relationships/image" Target="../media/image9.wmf"/></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8F503E-EB12-44C5-9E92-7DFCBED9BFE1}"/>
              </a:ext>
            </a:extLst>
          </p:cNvPr>
          <p:cNvSpPr>
            <a:spLocks noGrp="1"/>
          </p:cNvSpPr>
          <p:nvPr>
            <p:ph type="title"/>
          </p:nvPr>
        </p:nvSpPr>
        <p:spPr/>
        <p:txBody>
          <a:bodyPr/>
          <a:lstStyle/>
          <a:p>
            <a:r>
              <a:rPr lang="en-US" dirty="0"/>
              <a:t>Demographic Analysis of India</a:t>
            </a:r>
            <a:br>
              <a:rPr lang="en-US" dirty="0"/>
            </a:br>
            <a:r>
              <a:rPr lang="en-US" dirty="0"/>
              <a:t/>
            </a:r>
            <a:br>
              <a:rPr lang="en-US" dirty="0"/>
            </a:br>
            <a:r>
              <a:rPr lang="en-US" sz="2800" dirty="0"/>
              <a:t>Tech Ninjas - </a:t>
            </a:r>
            <a:br>
              <a:rPr lang="en-US" sz="2800" dirty="0"/>
            </a:br>
            <a:r>
              <a:rPr lang="en-US" sz="2800" dirty="0"/>
              <a:t>Abhishek, Arpit, Bhupender and Shishir</a:t>
            </a:r>
          </a:p>
        </p:txBody>
      </p:sp>
      <p:sp>
        <p:nvSpPr>
          <p:cNvPr id="3" name="Text Placeholder 2">
            <a:extLst>
              <a:ext uri="{FF2B5EF4-FFF2-40B4-BE49-F238E27FC236}">
                <a16:creationId xmlns="" xmlns:a16="http://schemas.microsoft.com/office/drawing/2014/main" id="{8CA49D5A-9430-43EE-B660-B85AF96B8878}"/>
              </a:ext>
            </a:extLst>
          </p:cNvPr>
          <p:cNvSpPr>
            <a:spLocks noGrp="1"/>
          </p:cNvSpPr>
          <p:nvPr>
            <p:ph type="body" idx="1"/>
          </p:nvPr>
        </p:nvSpPr>
        <p:spPr>
          <a:xfrm>
            <a:off x="6881182" y="1354926"/>
            <a:ext cx="5310299" cy="5188051"/>
          </a:xfrm>
        </p:spPr>
        <p:txBody>
          <a:bodyPr>
            <a:normAutofit/>
          </a:bodyPr>
          <a:lstStyle/>
          <a:p>
            <a:r>
              <a:rPr lang="en-US" dirty="0">
                <a:ea typeface="+mn-lt"/>
                <a:cs typeface="+mn-lt"/>
              </a:rPr>
              <a:t>The Oxford Dictionary of Economics defines demography as </a:t>
            </a:r>
            <a:r>
              <a:rPr lang="en-US" b="1" dirty="0">
                <a:ea typeface="+mn-lt"/>
                <a:cs typeface="+mn-lt"/>
              </a:rPr>
              <a:t>“The study of the characteristics of human populations.”</a:t>
            </a:r>
            <a:endParaRPr lang="en-US" dirty="0">
              <a:ea typeface="+mn-lt"/>
              <a:cs typeface="+mn-lt"/>
            </a:endParaRPr>
          </a:p>
          <a:p>
            <a:r>
              <a:rPr lang="en-US" dirty="0"/>
              <a:t>for our project ,we are showcasing and analyzing some of the pressing  demographic aspects like population density and related topics like birth rate and death rate,</a:t>
            </a:r>
            <a:r>
              <a:rPr lang="en-US" dirty="0">
                <a:ea typeface="+mn-lt"/>
                <a:cs typeface="+mn-lt"/>
              </a:rPr>
              <a:t> high density due to industrialization and deforestation. We will also address some of the socio economic issue like illiteracy rate, illegal immigration and mortality rate</a:t>
            </a:r>
            <a:r>
              <a:rPr lang="en-US" dirty="0" smtClean="0">
                <a:ea typeface="+mn-lt"/>
                <a:cs typeface="+mn-lt"/>
              </a:rPr>
              <a:t>.</a:t>
            </a:r>
            <a:endParaRPr lang="en-US" dirty="0"/>
          </a:p>
          <a:p>
            <a:endParaRPr lang="en-US" dirty="0"/>
          </a:p>
        </p:txBody>
      </p:sp>
    </p:spTree>
    <p:extLst>
      <p:ext uri="{BB962C8B-B14F-4D97-AF65-F5344CB8AC3E}">
        <p14:creationId xmlns:p14="http://schemas.microsoft.com/office/powerpoint/2010/main" val="37490026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06243"/>
            <a:ext cx="8761413" cy="706964"/>
          </a:xfrm>
        </p:spPr>
        <p:txBody>
          <a:bodyPr/>
          <a:lstStyle/>
          <a:p>
            <a:r>
              <a:rPr lang="en-IN" dirty="0" smtClean="0"/>
              <a:t>Query4: Migration in India</a:t>
            </a:r>
            <a:br>
              <a:rPr lang="en-IN" dirty="0" smtClean="0"/>
            </a:br>
            <a:r>
              <a:rPr lang="en-IN" dirty="0" smtClean="0"/>
              <a:t>#NRC &amp; CAA</a:t>
            </a:r>
            <a:endParaRPr lang="en-IN" dirty="0"/>
          </a:p>
        </p:txBody>
      </p:sp>
      <p:sp>
        <p:nvSpPr>
          <p:cNvPr id="7" name="TextBox 6"/>
          <p:cNvSpPr txBox="1"/>
          <p:nvPr/>
        </p:nvSpPr>
        <p:spPr>
          <a:xfrm>
            <a:off x="553791" y="5850854"/>
            <a:ext cx="10676586" cy="1077218"/>
          </a:xfrm>
          <a:prstGeom prst="rect">
            <a:avLst/>
          </a:prstGeom>
          <a:noFill/>
        </p:spPr>
        <p:txBody>
          <a:bodyPr wrap="square" rtlCol="0">
            <a:spAutoFit/>
          </a:bodyPr>
          <a:lstStyle/>
          <a:p>
            <a:r>
              <a:rPr lang="en-US" sz="1600" dirty="0"/>
              <a:t>This graph shows states with highest migration counts with reason </a:t>
            </a:r>
            <a:r>
              <a:rPr lang="en-US" sz="1600" dirty="0" smtClean="0"/>
              <a:t>breakup.</a:t>
            </a:r>
          </a:p>
          <a:p>
            <a:r>
              <a:rPr lang="en-US" sz="1600" dirty="0" smtClean="0"/>
              <a:t>We could infer from this graph that Marriage and Employment are the major reasons people migrate to India.</a:t>
            </a:r>
          </a:p>
          <a:p>
            <a:r>
              <a:rPr lang="en-US" sz="1600" dirty="0" smtClean="0"/>
              <a:t>Maharashtra and UP have registered the highest migrants amongst all the states.</a:t>
            </a:r>
          </a:p>
        </p:txBody>
      </p:sp>
      <p:graphicFrame>
        <p:nvGraphicFramePr>
          <p:cNvPr id="9" name="Content Placeholder 8"/>
          <p:cNvGraphicFramePr>
            <a:graphicFrameLocks noGrp="1"/>
          </p:cNvGraphicFramePr>
          <p:nvPr>
            <p:ph sz="half" idx="1"/>
            <p:extLst>
              <p:ext uri="{D42A27DB-BD31-4B8C-83A1-F6EECF244321}">
                <p14:modId xmlns:p14="http://schemas.microsoft.com/office/powerpoint/2010/main" val="3298444302"/>
              </p:ext>
            </p:extLst>
          </p:nvPr>
        </p:nvGraphicFramePr>
        <p:xfrm>
          <a:off x="566670" y="2357281"/>
          <a:ext cx="1106295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511439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06243"/>
            <a:ext cx="8761413" cy="706964"/>
          </a:xfrm>
        </p:spPr>
        <p:txBody>
          <a:bodyPr/>
          <a:lstStyle/>
          <a:p>
            <a:r>
              <a:rPr lang="en-IN" sz="3200" dirty="0" smtClean="0"/>
              <a:t>Query5: Infant Mortality</a:t>
            </a:r>
            <a:br>
              <a:rPr lang="en-IN" sz="3200" dirty="0" smtClean="0"/>
            </a:br>
            <a:r>
              <a:rPr lang="en-IN" sz="3200" dirty="0" smtClean="0"/>
              <a:t>#Todays children are tomorrows helmsman</a:t>
            </a:r>
            <a:endParaRPr lang="en-IN" sz="3200" dirty="0"/>
          </a:p>
        </p:txBody>
      </p:sp>
      <p:sp>
        <p:nvSpPr>
          <p:cNvPr id="7" name="TextBox 6"/>
          <p:cNvSpPr txBox="1"/>
          <p:nvPr/>
        </p:nvSpPr>
        <p:spPr>
          <a:xfrm>
            <a:off x="553791" y="5850854"/>
            <a:ext cx="10676586" cy="830997"/>
          </a:xfrm>
          <a:prstGeom prst="rect">
            <a:avLst/>
          </a:prstGeom>
          <a:noFill/>
        </p:spPr>
        <p:txBody>
          <a:bodyPr wrap="square" rtlCol="0">
            <a:spAutoFit/>
          </a:bodyPr>
          <a:lstStyle/>
          <a:p>
            <a:r>
              <a:rPr lang="en-US" sz="1600" dirty="0"/>
              <a:t>This graph shows states with highest </a:t>
            </a:r>
            <a:r>
              <a:rPr lang="en-US" sz="1600" dirty="0" smtClean="0"/>
              <a:t>population counts </a:t>
            </a:r>
            <a:r>
              <a:rPr lang="en-US" sz="1600" dirty="0"/>
              <a:t>with </a:t>
            </a:r>
            <a:r>
              <a:rPr lang="en-US" sz="1600" dirty="0" smtClean="0"/>
              <a:t>infant mortality rate per thousand.</a:t>
            </a:r>
          </a:p>
          <a:p>
            <a:r>
              <a:rPr lang="en-US" sz="1600" dirty="0" smtClean="0"/>
              <a:t>We could infer from this graph that population and Infant mortality have no direct correlation.</a:t>
            </a:r>
          </a:p>
          <a:p>
            <a:r>
              <a:rPr lang="en-US" sz="1600" dirty="0" smtClean="0"/>
              <a:t>MP, Orissa have relatively less population than TN and </a:t>
            </a:r>
            <a:r>
              <a:rPr lang="en-US" sz="1600" dirty="0" err="1" smtClean="0"/>
              <a:t>kerala</a:t>
            </a:r>
            <a:r>
              <a:rPr lang="en-US" sz="1600" dirty="0" smtClean="0"/>
              <a:t> but still have a high infant mortality rate.</a:t>
            </a: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976191009"/>
              </p:ext>
            </p:extLst>
          </p:nvPr>
        </p:nvGraphicFramePr>
        <p:xfrm>
          <a:off x="553791" y="2434554"/>
          <a:ext cx="10985679"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32639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emographic Analyis1">
            <a:extLst>
              <a:ext uri="{FF2B5EF4-FFF2-40B4-BE49-F238E27FC236}">
                <a16:creationId xmlns="" xmlns:a16="http://schemas.microsoft.com/office/drawing/2014/main" id="{4BB88F6C-DDDD-49B7-A1C0-C19036EEA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841" y="0"/>
            <a:ext cx="7228318" cy="6858000"/>
          </a:xfrm>
          <a:prstGeom prst="rect">
            <a:avLst/>
          </a:prstGeom>
        </p:spPr>
      </p:pic>
      <p:sp>
        <p:nvSpPr>
          <p:cNvPr id="3" name="TextBox 2"/>
          <p:cNvSpPr txBox="1"/>
          <p:nvPr/>
        </p:nvSpPr>
        <p:spPr>
          <a:xfrm>
            <a:off x="257577" y="206062"/>
            <a:ext cx="3387144" cy="923330"/>
          </a:xfrm>
          <a:prstGeom prst="rect">
            <a:avLst/>
          </a:prstGeom>
          <a:noFill/>
        </p:spPr>
        <p:txBody>
          <a:bodyPr wrap="square" rtlCol="0">
            <a:spAutoFit/>
          </a:bodyPr>
          <a:lstStyle/>
          <a:p>
            <a:r>
              <a:rPr lang="en-IN" dirty="0" smtClean="0"/>
              <a:t>Tableau Integration –</a:t>
            </a:r>
          </a:p>
          <a:p>
            <a:r>
              <a:rPr lang="en-IN" dirty="0" smtClean="0">
                <a:hlinkClick r:id="rId3"/>
              </a:rPr>
              <a:t>States with their most populated cities</a:t>
            </a:r>
            <a:endParaRPr lang="en-IN" dirty="0"/>
          </a:p>
        </p:txBody>
      </p:sp>
    </p:spTree>
    <p:extLst>
      <p:ext uri="{BB962C8B-B14F-4D97-AF65-F5344CB8AC3E}">
        <p14:creationId xmlns:p14="http://schemas.microsoft.com/office/powerpoint/2010/main" val="749294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Demographic Analyis2">
            <a:extLst>
              <a:ext uri="{FF2B5EF4-FFF2-40B4-BE49-F238E27FC236}">
                <a16:creationId xmlns="" xmlns:a16="http://schemas.microsoft.com/office/drawing/2014/main" id="{531D048E-942C-4B9E-9F9D-E9F7F395F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841" y="0"/>
            <a:ext cx="7228318" cy="6858000"/>
          </a:xfrm>
          <a:prstGeom prst="rect">
            <a:avLst/>
          </a:prstGeom>
        </p:spPr>
      </p:pic>
      <p:sp>
        <p:nvSpPr>
          <p:cNvPr id="4" name="TextBox 3"/>
          <p:cNvSpPr txBox="1"/>
          <p:nvPr/>
        </p:nvSpPr>
        <p:spPr>
          <a:xfrm>
            <a:off x="257577" y="206062"/>
            <a:ext cx="3387144" cy="646331"/>
          </a:xfrm>
          <a:prstGeom prst="rect">
            <a:avLst/>
          </a:prstGeom>
          <a:noFill/>
        </p:spPr>
        <p:txBody>
          <a:bodyPr wrap="square" rtlCol="0">
            <a:spAutoFit/>
          </a:bodyPr>
          <a:lstStyle/>
          <a:p>
            <a:r>
              <a:rPr lang="en-IN" dirty="0" smtClean="0"/>
              <a:t>Tableau Integration – </a:t>
            </a:r>
          </a:p>
          <a:p>
            <a:r>
              <a:rPr lang="en-IN" dirty="0" smtClean="0">
                <a:hlinkClick r:id="rId3"/>
              </a:rPr>
              <a:t>Population by State</a:t>
            </a:r>
            <a:endParaRPr lang="en-IN" dirty="0"/>
          </a:p>
        </p:txBody>
      </p:sp>
    </p:spTree>
    <p:extLst>
      <p:ext uri="{BB962C8B-B14F-4D97-AF65-F5344CB8AC3E}">
        <p14:creationId xmlns:p14="http://schemas.microsoft.com/office/powerpoint/2010/main" val="1603589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Demographic Analyis3">
            <a:extLst>
              <a:ext uri="{FF2B5EF4-FFF2-40B4-BE49-F238E27FC236}">
                <a16:creationId xmlns="" xmlns:a16="http://schemas.microsoft.com/office/drawing/2014/main" id="{2E81FA39-3DD3-4B51-AE21-C7BC736AD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841" y="0"/>
            <a:ext cx="7228318" cy="6858000"/>
          </a:xfrm>
          <a:prstGeom prst="rect">
            <a:avLst/>
          </a:prstGeom>
        </p:spPr>
      </p:pic>
      <p:sp>
        <p:nvSpPr>
          <p:cNvPr id="3" name="TextBox 2"/>
          <p:cNvSpPr txBox="1"/>
          <p:nvPr/>
        </p:nvSpPr>
        <p:spPr>
          <a:xfrm>
            <a:off x="257577" y="206062"/>
            <a:ext cx="3387144" cy="646331"/>
          </a:xfrm>
          <a:prstGeom prst="rect">
            <a:avLst/>
          </a:prstGeom>
          <a:noFill/>
        </p:spPr>
        <p:txBody>
          <a:bodyPr wrap="square" rtlCol="0">
            <a:spAutoFit/>
          </a:bodyPr>
          <a:lstStyle/>
          <a:p>
            <a:r>
              <a:rPr lang="en-IN" dirty="0" smtClean="0"/>
              <a:t>Tableau Integration -</a:t>
            </a:r>
          </a:p>
          <a:p>
            <a:r>
              <a:rPr lang="en-IN" dirty="0" smtClean="0">
                <a:hlinkClick r:id="rId3"/>
              </a:rPr>
              <a:t>Forest Cover by State</a:t>
            </a:r>
            <a:endParaRPr lang="en-IN" dirty="0"/>
          </a:p>
        </p:txBody>
      </p:sp>
    </p:spTree>
    <p:extLst>
      <p:ext uri="{BB962C8B-B14F-4D97-AF65-F5344CB8AC3E}">
        <p14:creationId xmlns:p14="http://schemas.microsoft.com/office/powerpoint/2010/main" val="3393661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Insights, Corrective measures and recommendations from Data Analysis</a:t>
            </a:r>
            <a:endParaRPr lang="en-IN" dirty="0"/>
          </a:p>
        </p:txBody>
      </p:sp>
      <p:sp>
        <p:nvSpPr>
          <p:cNvPr id="3" name="Content Placeholder 2"/>
          <p:cNvSpPr>
            <a:spLocks noGrp="1"/>
          </p:cNvSpPr>
          <p:nvPr>
            <p:ph idx="1"/>
          </p:nvPr>
        </p:nvSpPr>
        <p:spPr>
          <a:xfrm>
            <a:off x="180304" y="2603500"/>
            <a:ext cx="11912958" cy="3416300"/>
          </a:xfrm>
        </p:spPr>
        <p:txBody>
          <a:bodyPr>
            <a:normAutofit fontScale="70000" lnSpcReduction="20000"/>
          </a:bodyPr>
          <a:lstStyle/>
          <a:p>
            <a:r>
              <a:rPr lang="en-IN" dirty="0" smtClean="0"/>
              <a:t>North-East states have highest forest covers in India and needs to be preserved with the help of various green initiatives to help reduce carbon footprints.</a:t>
            </a:r>
          </a:p>
          <a:p>
            <a:r>
              <a:rPr lang="en-IN" dirty="0" smtClean="0"/>
              <a:t>Delhi, Haryana and Punjab has highest populations and lowest forest covers. More and more tree plantation drives in these states would help reduce pollution as well as improve life expectancy.</a:t>
            </a:r>
          </a:p>
          <a:p>
            <a:r>
              <a:rPr lang="en-IN" dirty="0" smtClean="0"/>
              <a:t>Union Territories have higher population densities than other states. Measures can be taken to migrate people to other states by means of creating employment opportunities and livelihood  to help reduce population concentration.</a:t>
            </a:r>
          </a:p>
          <a:p>
            <a:r>
              <a:rPr lang="en-IN" dirty="0" smtClean="0"/>
              <a:t>Some states like Goa &amp; Bihar has shown steep growth in the female literacy rates. Best practices from these states can be learnt and implemented across other states to help improve this metric across all the states in India</a:t>
            </a:r>
          </a:p>
          <a:p>
            <a:r>
              <a:rPr lang="en-US" dirty="0"/>
              <a:t>Marriage and Employment are the major reasons people migrate to </a:t>
            </a:r>
            <a:r>
              <a:rPr lang="en-US" dirty="0" smtClean="0"/>
              <a:t>India. Maharashtra </a:t>
            </a:r>
            <a:r>
              <a:rPr lang="en-US" dirty="0"/>
              <a:t>and UP have registered the highest migrants amongst all the states</a:t>
            </a:r>
            <a:r>
              <a:rPr lang="en-US" dirty="0" smtClean="0"/>
              <a:t>. Measures can be taken to distribute migrants across other states to help reduce population concentration.</a:t>
            </a:r>
          </a:p>
          <a:p>
            <a:r>
              <a:rPr lang="en-US" dirty="0" smtClean="0"/>
              <a:t>Population </a:t>
            </a:r>
            <a:r>
              <a:rPr lang="en-US" dirty="0"/>
              <a:t>and Infant mortality have no direct </a:t>
            </a:r>
            <a:r>
              <a:rPr lang="en-US" dirty="0" smtClean="0"/>
              <a:t>correlation. MP</a:t>
            </a:r>
            <a:r>
              <a:rPr lang="en-US" dirty="0"/>
              <a:t>, Orissa have relatively less population than TN </a:t>
            </a:r>
            <a:r>
              <a:rPr lang="en-US" dirty="0" smtClean="0"/>
              <a:t>and Kerala </a:t>
            </a:r>
            <a:r>
              <a:rPr lang="en-US" dirty="0"/>
              <a:t>but still have a high infant mortality rate</a:t>
            </a:r>
            <a:r>
              <a:rPr lang="en-US" dirty="0" smtClean="0"/>
              <a:t>. Better facilities like vaccinations, healthy and vitamin enrich food can be provided at subsidized rates for infants and expectant mothers in </a:t>
            </a:r>
            <a:r>
              <a:rPr lang="en-US" dirty="0"/>
              <a:t>MP &amp; Orissa</a:t>
            </a:r>
            <a:r>
              <a:rPr lang="en-US" dirty="0" smtClean="0"/>
              <a:t> to help decrease infant mortality rates.</a:t>
            </a:r>
          </a:p>
          <a:p>
            <a:r>
              <a:rPr lang="en-US" dirty="0" smtClean="0"/>
              <a:t>Jaipur, Ahmedabad, Patna, </a:t>
            </a:r>
            <a:r>
              <a:rPr lang="en-US" dirty="0" err="1" smtClean="0"/>
              <a:t>Prayagraj</a:t>
            </a:r>
            <a:r>
              <a:rPr lang="en-US" dirty="0" smtClean="0"/>
              <a:t> and Bengaluru could be the next metropolitan cities looking at the population density distribution.</a:t>
            </a:r>
          </a:p>
          <a:p>
            <a:endParaRPr lang="en-US" dirty="0"/>
          </a:p>
          <a:p>
            <a:endParaRPr lang="en-US" dirty="0"/>
          </a:p>
          <a:p>
            <a:endParaRPr lang="en-IN" dirty="0" smtClean="0"/>
          </a:p>
          <a:p>
            <a:endParaRPr lang="en-IN" dirty="0" smtClean="0"/>
          </a:p>
          <a:p>
            <a:endParaRPr lang="en-IN" dirty="0" smtClean="0"/>
          </a:p>
          <a:p>
            <a:endParaRPr lang="en-IN" dirty="0"/>
          </a:p>
        </p:txBody>
      </p:sp>
    </p:spTree>
    <p:extLst>
      <p:ext uri="{BB962C8B-B14F-4D97-AF65-F5344CB8AC3E}">
        <p14:creationId xmlns:p14="http://schemas.microsoft.com/office/powerpoint/2010/main" val="2244383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Lessons Learned</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Data Wrangling – City name, State name standardization across population, migration, forest cover data using open refine and MYSQL</a:t>
            </a:r>
          </a:p>
          <a:p>
            <a:r>
              <a:rPr lang="en-IN" dirty="0" smtClean="0"/>
              <a:t>Learnt and used fuzzy lookup method for indexing.</a:t>
            </a:r>
          </a:p>
          <a:p>
            <a:r>
              <a:rPr lang="en-IN" dirty="0" smtClean="0"/>
              <a:t>Learnt and applied database normalization</a:t>
            </a:r>
          </a:p>
          <a:p>
            <a:r>
              <a:rPr lang="en-IN" dirty="0" smtClean="0"/>
              <a:t>Learnt to create views, tables using complex MYSQL queries with functions like group by, joins, in, where </a:t>
            </a:r>
            <a:r>
              <a:rPr lang="en-IN" dirty="0" err="1" smtClean="0"/>
              <a:t>etc</a:t>
            </a:r>
            <a:endParaRPr lang="en-IN" dirty="0" smtClean="0"/>
          </a:p>
          <a:p>
            <a:r>
              <a:rPr lang="en-IN" dirty="0" smtClean="0"/>
              <a:t>Connected MySQL views to excel reports/dashboards to enable auto-refresh of data.</a:t>
            </a:r>
          </a:p>
          <a:p>
            <a:r>
              <a:rPr lang="en-IN" dirty="0" smtClean="0"/>
              <a:t>Learnt and used excel as well as Tableau to visualize data in an intuitive manner.</a:t>
            </a:r>
          </a:p>
          <a:p>
            <a:r>
              <a:rPr lang="en-IN" dirty="0" smtClean="0"/>
              <a:t>Learnt to connect excel as a source for tableau and used geo spatial maps in tableau to visualize data for states and cities.</a:t>
            </a:r>
          </a:p>
          <a:p>
            <a:endParaRPr lang="en-IN" dirty="0"/>
          </a:p>
        </p:txBody>
      </p:sp>
    </p:spTree>
    <p:extLst>
      <p:ext uri="{BB962C8B-B14F-4D97-AF65-F5344CB8AC3E}">
        <p14:creationId xmlns:p14="http://schemas.microsoft.com/office/powerpoint/2010/main" val="326086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Report Files</a:t>
            </a:r>
            <a:endParaRPr lang="en-IN"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495949508"/>
              </p:ext>
            </p:extLst>
          </p:nvPr>
        </p:nvGraphicFramePr>
        <p:xfrm>
          <a:off x="2378893" y="2885264"/>
          <a:ext cx="2205037" cy="1860500"/>
        </p:xfrm>
        <a:graphic>
          <a:graphicData uri="http://schemas.openxmlformats.org/presentationml/2006/ole">
            <mc:AlternateContent xmlns:mc="http://schemas.openxmlformats.org/markup-compatibility/2006">
              <mc:Choice xmlns:v="urn:schemas-microsoft-com:vml" Requires="v">
                <p:oleObj spid="_x0000_s3079"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2378893" y="2885264"/>
                        <a:ext cx="2205037" cy="1860500"/>
                      </a:xfrm>
                      <a:prstGeom prst="rect">
                        <a:avLst/>
                      </a:prstGeom>
                    </p:spPr>
                  </p:pic>
                </p:oleObj>
              </mc:Fallback>
            </mc:AlternateContent>
          </a:graphicData>
        </a:graphic>
      </p:graphicFrame>
      <p:pic>
        <p:nvPicPr>
          <p:cNvPr id="5" name="Picture 4">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4689" y="2915083"/>
            <a:ext cx="873273" cy="832968"/>
          </a:xfrm>
          <a:prstGeom prst="rect">
            <a:avLst/>
          </a:prstGeom>
        </p:spPr>
      </p:pic>
      <p:sp>
        <p:nvSpPr>
          <p:cNvPr id="6" name="TextBox 5"/>
          <p:cNvSpPr txBox="1"/>
          <p:nvPr/>
        </p:nvSpPr>
        <p:spPr>
          <a:xfrm>
            <a:off x="6099195" y="3748051"/>
            <a:ext cx="2524260" cy="369332"/>
          </a:xfrm>
          <a:prstGeom prst="rect">
            <a:avLst/>
          </a:prstGeom>
          <a:noFill/>
        </p:spPr>
        <p:txBody>
          <a:bodyPr wrap="square" rtlCol="0">
            <a:spAutoFit/>
          </a:bodyPr>
          <a:lstStyle/>
          <a:p>
            <a:r>
              <a:rPr lang="en-IN" dirty="0" smtClean="0">
                <a:hlinkClick r:id="rId5"/>
              </a:rPr>
              <a:t>Tableau Dashboard</a:t>
            </a:r>
            <a:endParaRPr lang="en-IN" dirty="0"/>
          </a:p>
        </p:txBody>
      </p:sp>
    </p:spTree>
    <p:extLst>
      <p:ext uri="{BB962C8B-B14F-4D97-AF65-F5344CB8AC3E}">
        <p14:creationId xmlns:p14="http://schemas.microsoft.com/office/powerpoint/2010/main" val="364325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1163" y="381240"/>
            <a:ext cx="8761413" cy="706964"/>
          </a:xfrm>
          <a:prstGeom prst="rect">
            <a:avLst/>
          </a:prstGeom>
        </p:spPr>
        <p:txBody>
          <a:bodyPr>
            <a:normAutofit fontScale="9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solidFill>
                  <a:schemeClr val="tx1"/>
                </a:solidFill>
              </a:rPr>
              <a:t>Demographic: Entity Relationship Diagram</a:t>
            </a:r>
            <a:endParaRPr lang="en-IN" dirty="0">
              <a:solidFill>
                <a:schemeClr val="tx1"/>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4684" r="9848" b="1934"/>
          <a:stretch/>
        </p:blipFill>
        <p:spPr>
          <a:xfrm>
            <a:off x="601162" y="1197735"/>
            <a:ext cx="10487547" cy="5550795"/>
          </a:xfrm>
          <a:prstGeom prst="rect">
            <a:avLst/>
          </a:prstGeom>
        </p:spPr>
      </p:pic>
    </p:spTree>
    <p:extLst>
      <p:ext uri="{BB962C8B-B14F-4D97-AF65-F5344CB8AC3E}">
        <p14:creationId xmlns:p14="http://schemas.microsoft.com/office/powerpoint/2010/main" val="1809577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Normalization Process</a:t>
            </a:r>
            <a:endParaRPr lang="en-IN" dirty="0"/>
          </a:p>
        </p:txBody>
      </p:sp>
      <p:graphicFrame>
        <p:nvGraphicFramePr>
          <p:cNvPr id="3" name="Diagram 2"/>
          <p:cNvGraphicFramePr/>
          <p:nvPr>
            <p:extLst>
              <p:ext uri="{D42A27DB-BD31-4B8C-83A1-F6EECF244321}">
                <p14:modId xmlns:p14="http://schemas.microsoft.com/office/powerpoint/2010/main" val="4227604112"/>
              </p:ext>
            </p:extLst>
          </p:nvPr>
        </p:nvGraphicFramePr>
        <p:xfrm>
          <a:off x="413679" y="2210500"/>
          <a:ext cx="9886123" cy="39357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004350277"/>
              </p:ext>
            </p:extLst>
          </p:nvPr>
        </p:nvGraphicFramePr>
        <p:xfrm>
          <a:off x="10338439" y="5243008"/>
          <a:ext cx="1488007" cy="1255506"/>
        </p:xfrm>
        <a:graphic>
          <a:graphicData uri="http://schemas.openxmlformats.org/presentationml/2006/ole">
            <mc:AlternateContent xmlns:mc="http://schemas.openxmlformats.org/markup-compatibility/2006">
              <mc:Choice xmlns:v="urn:schemas-microsoft-com:vml" Requires="v">
                <p:oleObj spid="_x0000_s1047" name="Worksheet" showAsIcon="1" r:id="rId8" imgW="914400" imgH="771480" progId="Excel.Sheet.12">
                  <p:embed/>
                </p:oleObj>
              </mc:Choice>
              <mc:Fallback>
                <p:oleObj name="Worksheet" showAsIcon="1" r:id="rId8" imgW="914400" imgH="771480" progId="Excel.Sheet.12">
                  <p:embed/>
                  <p:pic>
                    <p:nvPicPr>
                      <p:cNvPr id="0" name=""/>
                      <p:cNvPicPr/>
                      <p:nvPr/>
                    </p:nvPicPr>
                    <p:blipFill>
                      <a:blip r:embed="rId9"/>
                      <a:stretch>
                        <a:fillRect/>
                      </a:stretch>
                    </p:blipFill>
                    <p:spPr>
                      <a:xfrm>
                        <a:off x="10338439" y="5243008"/>
                        <a:ext cx="1488007" cy="1255506"/>
                      </a:xfrm>
                      <a:prstGeom prst="rect">
                        <a:avLst/>
                      </a:prstGeom>
                    </p:spPr>
                  </p:pic>
                </p:oleObj>
              </mc:Fallback>
            </mc:AlternateContent>
          </a:graphicData>
        </a:graphic>
      </p:graphicFrame>
      <p:sp>
        <p:nvSpPr>
          <p:cNvPr id="7" name="TextBox 6"/>
          <p:cNvSpPr txBox="1"/>
          <p:nvPr/>
        </p:nvSpPr>
        <p:spPr>
          <a:xfrm>
            <a:off x="8203096" y="5075583"/>
            <a:ext cx="1713271" cy="1015663"/>
          </a:xfrm>
          <a:prstGeom prst="rect">
            <a:avLst/>
          </a:prstGeom>
          <a:noFill/>
        </p:spPr>
        <p:txBody>
          <a:bodyPr wrap="square" rtlCol="0">
            <a:spAutoFit/>
          </a:bodyPr>
          <a:lstStyle/>
          <a:p>
            <a:pPr marL="171450" lvl="0" indent="-171450">
              <a:buFont typeface="Arial" panose="020B0604020202020204" pitchFamily="34" charset="0"/>
              <a:buChar char="•"/>
            </a:pPr>
            <a:r>
              <a:rPr lang="en-IN" sz="1200" dirty="0"/>
              <a:t>1st Normal </a:t>
            </a:r>
            <a:r>
              <a:rPr lang="en-IN" sz="1200" dirty="0" smtClean="0"/>
              <a:t>Form</a:t>
            </a:r>
          </a:p>
          <a:p>
            <a:pPr marL="171450" lvl="0" indent="-171450">
              <a:buFont typeface="Arial" panose="020B0604020202020204" pitchFamily="34" charset="0"/>
              <a:buChar char="•"/>
            </a:pPr>
            <a:r>
              <a:rPr lang="en-IN" sz="1200" dirty="0" smtClean="0"/>
              <a:t>2</a:t>
            </a:r>
            <a:r>
              <a:rPr lang="en-IN" sz="1200" baseline="30000" dirty="0" smtClean="0"/>
              <a:t>nd</a:t>
            </a:r>
            <a:r>
              <a:rPr lang="en-IN" sz="1200" dirty="0" smtClean="0"/>
              <a:t> Normal Form</a:t>
            </a:r>
          </a:p>
          <a:p>
            <a:pPr marL="171450" lvl="0" indent="-171450">
              <a:buFont typeface="Arial" panose="020B0604020202020204" pitchFamily="34" charset="0"/>
              <a:buChar char="•"/>
            </a:pPr>
            <a:r>
              <a:rPr lang="en-IN" sz="1200" dirty="0" smtClean="0"/>
              <a:t>Eliminated transitive dependencies</a:t>
            </a:r>
            <a:endParaRPr lang="en-IN" sz="1200" dirty="0"/>
          </a:p>
        </p:txBody>
      </p:sp>
    </p:spTree>
    <p:extLst>
      <p:ext uri="{BB962C8B-B14F-4D97-AF65-F5344CB8AC3E}">
        <p14:creationId xmlns:p14="http://schemas.microsoft.com/office/powerpoint/2010/main" val="915592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 Business Need</a:t>
            </a:r>
            <a:endParaRPr lang="en-IN" dirty="0"/>
          </a:p>
        </p:txBody>
      </p:sp>
      <p:sp>
        <p:nvSpPr>
          <p:cNvPr id="3" name="TextBox 2"/>
          <p:cNvSpPr txBox="1"/>
          <p:nvPr/>
        </p:nvSpPr>
        <p:spPr>
          <a:xfrm>
            <a:off x="1017431" y="2936383"/>
            <a:ext cx="9903854" cy="3139321"/>
          </a:xfrm>
          <a:prstGeom prst="rect">
            <a:avLst/>
          </a:prstGeom>
          <a:noFill/>
        </p:spPr>
        <p:txBody>
          <a:bodyPr wrap="square" rtlCol="0">
            <a:spAutoFit/>
          </a:bodyPr>
          <a:lstStyle/>
          <a:p>
            <a:r>
              <a:rPr lang="en-IN" dirty="0" smtClean="0"/>
              <a:t>The Purpose of this database is to act as a </a:t>
            </a:r>
            <a:r>
              <a:rPr lang="en-IN" dirty="0" err="1" smtClean="0"/>
              <a:t>datamart</a:t>
            </a:r>
            <a:r>
              <a:rPr lang="en-IN" dirty="0" smtClean="0"/>
              <a:t> for the metrics, dimensions and facts related to Demographics of India.</a:t>
            </a:r>
          </a:p>
          <a:p>
            <a:endParaRPr lang="en-IN" dirty="0" smtClean="0"/>
          </a:p>
          <a:p>
            <a:r>
              <a:rPr lang="en-IN" dirty="0" smtClean="0"/>
              <a:t>We chose this dataset for few different reasons:</a:t>
            </a:r>
          </a:p>
          <a:p>
            <a:pPr marL="342900" indent="-342900">
              <a:buAutoNum type="arabicParenR"/>
            </a:pPr>
            <a:r>
              <a:rPr lang="en-IN" dirty="0" smtClean="0"/>
              <a:t>To show population growth over last 20 years and how it has affected forest cover, mortality and gender diversity.</a:t>
            </a:r>
          </a:p>
          <a:p>
            <a:pPr marL="342900" indent="-342900">
              <a:buAutoNum type="arabicParenR"/>
            </a:pPr>
            <a:r>
              <a:rPr lang="en-IN" dirty="0" smtClean="0"/>
              <a:t>To find out the reason for Population Migration in India</a:t>
            </a:r>
          </a:p>
          <a:p>
            <a:pPr marL="342900" indent="-342900">
              <a:buAutoNum type="arabicParenR"/>
            </a:pPr>
            <a:r>
              <a:rPr lang="en-IN" dirty="0" smtClean="0"/>
              <a:t>To find out the most populated city for every state and tried to infer which cities can be our next metropolitan city as per development.</a:t>
            </a:r>
          </a:p>
          <a:p>
            <a:pPr marL="342900" indent="-342900">
              <a:buAutoNum type="arabicParenR"/>
            </a:pPr>
            <a:r>
              <a:rPr lang="en-IN" dirty="0" smtClean="0"/>
              <a:t>To find out Female Literacy growth and how women empowerment and awareness has increased over the years. </a:t>
            </a:r>
            <a:endParaRPr lang="en-IN" dirty="0"/>
          </a:p>
        </p:txBody>
      </p:sp>
    </p:spTree>
    <p:extLst>
      <p:ext uri="{BB962C8B-B14F-4D97-AF65-F5344CB8AC3E}">
        <p14:creationId xmlns:p14="http://schemas.microsoft.com/office/powerpoint/2010/main" val="2355640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66670" y="103031"/>
            <a:ext cx="8783027" cy="468765"/>
          </a:xfrm>
          <a:prstGeom prst="rect">
            <a:avLst/>
          </a:prstGeom>
        </p:spPr>
        <p:txBody>
          <a:bodyPr>
            <a:normAutofit fontScale="82500" lnSpcReduction="2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solidFill>
                  <a:schemeClr val="tx1"/>
                </a:solidFill>
              </a:rPr>
              <a:t>Extract – Transform - Load</a:t>
            </a:r>
            <a:endParaRPr lang="en-IN" dirty="0">
              <a:solidFill>
                <a:schemeClr val="tx1"/>
              </a:solidFill>
            </a:endParaRPr>
          </a:p>
        </p:txBody>
      </p:sp>
      <p:graphicFrame>
        <p:nvGraphicFramePr>
          <p:cNvPr id="4" name="Diagram 3"/>
          <p:cNvGraphicFramePr/>
          <p:nvPr>
            <p:extLst>
              <p:ext uri="{D42A27DB-BD31-4B8C-83A1-F6EECF244321}">
                <p14:modId xmlns:p14="http://schemas.microsoft.com/office/powerpoint/2010/main" val="2391968214"/>
              </p:ext>
            </p:extLst>
          </p:nvPr>
        </p:nvGraphicFramePr>
        <p:xfrm>
          <a:off x="180305" y="605307"/>
          <a:ext cx="11771290" cy="6252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3668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88284" y="0"/>
            <a:ext cx="8761413" cy="468765"/>
          </a:xfrm>
          <a:prstGeom prst="rect">
            <a:avLst/>
          </a:prstGeom>
        </p:spPr>
        <p:txBody>
          <a:bodyPr>
            <a:normAutofit fontScale="82500" lnSpcReduction="2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solidFill>
                  <a:schemeClr val="tx1"/>
                </a:solidFill>
              </a:rPr>
              <a:t>Create Table &amp; Views Queries</a:t>
            </a:r>
            <a:endParaRPr lang="en-IN" dirty="0">
              <a:solidFill>
                <a:schemeClr val="tx1"/>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586405464"/>
              </p:ext>
            </p:extLst>
          </p:nvPr>
        </p:nvGraphicFramePr>
        <p:xfrm>
          <a:off x="156917" y="1481071"/>
          <a:ext cx="1800000" cy="1518739"/>
        </p:xfrm>
        <a:graphic>
          <a:graphicData uri="http://schemas.openxmlformats.org/presentationml/2006/ole">
            <mc:AlternateContent xmlns:mc="http://schemas.openxmlformats.org/markup-compatibility/2006">
              <mc:Choice xmlns:v="urn:schemas-microsoft-com:vml" Requires="v">
                <p:oleObj spid="_x0000_s2186"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156917" y="1481071"/>
                        <a:ext cx="1800000" cy="1518739"/>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169749948"/>
              </p:ext>
            </p:extLst>
          </p:nvPr>
        </p:nvGraphicFramePr>
        <p:xfrm>
          <a:off x="4660378" y="1521537"/>
          <a:ext cx="1800000" cy="1420118"/>
        </p:xfrm>
        <a:graphic>
          <a:graphicData uri="http://schemas.openxmlformats.org/presentationml/2006/ole">
            <mc:AlternateContent xmlns:mc="http://schemas.openxmlformats.org/markup-compatibility/2006">
              <mc:Choice xmlns:v="urn:schemas-microsoft-com:vml" Requires="v">
                <p:oleObj spid="_x0000_s2187"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4660378" y="1521537"/>
                        <a:ext cx="1800000" cy="1420118"/>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826081254"/>
              </p:ext>
            </p:extLst>
          </p:nvPr>
        </p:nvGraphicFramePr>
        <p:xfrm>
          <a:off x="6912110" y="1575127"/>
          <a:ext cx="1800000" cy="1289527"/>
        </p:xfrm>
        <a:graphic>
          <a:graphicData uri="http://schemas.openxmlformats.org/presentationml/2006/ole">
            <mc:AlternateContent xmlns:mc="http://schemas.openxmlformats.org/markup-compatibility/2006">
              <mc:Choice xmlns:v="urn:schemas-microsoft-com:vml" Requires="v">
                <p:oleObj spid="_x0000_s2188" name="Packager Shell Object" showAsIcon="1" r:id="rId7" imgW="914400" imgH="771480" progId="Package">
                  <p:embed/>
                </p:oleObj>
              </mc:Choice>
              <mc:Fallback>
                <p:oleObj name="Packager Shell Object" showAsIcon="1" r:id="rId7" imgW="914400" imgH="771480" progId="Package">
                  <p:embed/>
                  <p:pic>
                    <p:nvPicPr>
                      <p:cNvPr id="0" name=""/>
                      <p:cNvPicPr/>
                      <p:nvPr/>
                    </p:nvPicPr>
                    <p:blipFill>
                      <a:blip r:embed="rId8"/>
                      <a:stretch>
                        <a:fillRect/>
                      </a:stretch>
                    </p:blipFill>
                    <p:spPr>
                      <a:xfrm>
                        <a:off x="6912110" y="1575127"/>
                        <a:ext cx="1800000" cy="1289527"/>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970236496"/>
              </p:ext>
            </p:extLst>
          </p:nvPr>
        </p:nvGraphicFramePr>
        <p:xfrm>
          <a:off x="9163841" y="1537861"/>
          <a:ext cx="1800000" cy="1380338"/>
        </p:xfrm>
        <a:graphic>
          <a:graphicData uri="http://schemas.openxmlformats.org/presentationml/2006/ole">
            <mc:AlternateContent xmlns:mc="http://schemas.openxmlformats.org/markup-compatibility/2006">
              <mc:Choice xmlns:v="urn:schemas-microsoft-com:vml" Requires="v">
                <p:oleObj spid="_x0000_s2189" name="Packager Shell Object" showAsIcon="1" r:id="rId9" imgW="914400" imgH="771480" progId="Package">
                  <p:embed/>
                </p:oleObj>
              </mc:Choice>
              <mc:Fallback>
                <p:oleObj name="Packager Shell Object" showAsIcon="1" r:id="rId9" imgW="914400" imgH="771480" progId="Package">
                  <p:embed/>
                  <p:pic>
                    <p:nvPicPr>
                      <p:cNvPr id="0" name=""/>
                      <p:cNvPicPr/>
                      <p:nvPr/>
                    </p:nvPicPr>
                    <p:blipFill>
                      <a:blip r:embed="rId10"/>
                      <a:stretch>
                        <a:fillRect/>
                      </a:stretch>
                    </p:blipFill>
                    <p:spPr>
                      <a:xfrm>
                        <a:off x="9163841" y="1537861"/>
                        <a:ext cx="1800000" cy="138033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000521685"/>
              </p:ext>
            </p:extLst>
          </p:nvPr>
        </p:nvGraphicFramePr>
        <p:xfrm>
          <a:off x="9034386" y="4538485"/>
          <a:ext cx="1800000" cy="1518738"/>
        </p:xfrm>
        <a:graphic>
          <a:graphicData uri="http://schemas.openxmlformats.org/presentationml/2006/ole">
            <mc:AlternateContent xmlns:mc="http://schemas.openxmlformats.org/markup-compatibility/2006">
              <mc:Choice xmlns:v="urn:schemas-microsoft-com:vml" Requires="v">
                <p:oleObj spid="_x0000_s2190" name="Packager Shell Object" showAsIcon="1" r:id="rId11" imgW="914400" imgH="771480" progId="Package">
                  <p:embed/>
                </p:oleObj>
              </mc:Choice>
              <mc:Fallback>
                <p:oleObj name="Packager Shell Object" showAsIcon="1" r:id="rId11" imgW="914400" imgH="771480" progId="Package">
                  <p:embed/>
                  <p:pic>
                    <p:nvPicPr>
                      <p:cNvPr id="0" name=""/>
                      <p:cNvPicPr/>
                      <p:nvPr/>
                    </p:nvPicPr>
                    <p:blipFill>
                      <a:blip r:embed="rId12"/>
                      <a:stretch>
                        <a:fillRect/>
                      </a:stretch>
                    </p:blipFill>
                    <p:spPr>
                      <a:xfrm>
                        <a:off x="9034386" y="4538485"/>
                        <a:ext cx="1800000" cy="1518738"/>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571015904"/>
              </p:ext>
            </p:extLst>
          </p:nvPr>
        </p:nvGraphicFramePr>
        <p:xfrm>
          <a:off x="2408649" y="1480997"/>
          <a:ext cx="1800000" cy="1518916"/>
        </p:xfrm>
        <a:graphic>
          <a:graphicData uri="http://schemas.openxmlformats.org/presentationml/2006/ole">
            <mc:AlternateContent xmlns:mc="http://schemas.openxmlformats.org/markup-compatibility/2006">
              <mc:Choice xmlns:v="urn:schemas-microsoft-com:vml" Requires="v">
                <p:oleObj spid="_x0000_s2191" name="Packager Shell Object" showAsIcon="1" r:id="rId13" imgW="914400" imgH="771480" progId="Package">
                  <p:embed/>
                </p:oleObj>
              </mc:Choice>
              <mc:Fallback>
                <p:oleObj name="Packager Shell Object" showAsIcon="1" r:id="rId13" imgW="914400" imgH="771480" progId="Package">
                  <p:embed/>
                  <p:pic>
                    <p:nvPicPr>
                      <p:cNvPr id="0" name=""/>
                      <p:cNvPicPr/>
                      <p:nvPr/>
                    </p:nvPicPr>
                    <p:blipFill>
                      <a:blip r:embed="rId14"/>
                      <a:stretch>
                        <a:fillRect/>
                      </a:stretch>
                    </p:blipFill>
                    <p:spPr>
                      <a:xfrm>
                        <a:off x="2408649" y="1480997"/>
                        <a:ext cx="1800000" cy="1518916"/>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983915547"/>
              </p:ext>
            </p:extLst>
          </p:nvPr>
        </p:nvGraphicFramePr>
        <p:xfrm>
          <a:off x="184177" y="4538485"/>
          <a:ext cx="1800000" cy="1518738"/>
        </p:xfrm>
        <a:graphic>
          <a:graphicData uri="http://schemas.openxmlformats.org/presentationml/2006/ole">
            <mc:AlternateContent xmlns:mc="http://schemas.openxmlformats.org/markup-compatibility/2006">
              <mc:Choice xmlns:v="urn:schemas-microsoft-com:vml" Requires="v">
                <p:oleObj spid="_x0000_s2192" name="Packager Shell Object" showAsIcon="1" r:id="rId15" imgW="914400" imgH="771480" progId="Package">
                  <p:embed/>
                </p:oleObj>
              </mc:Choice>
              <mc:Fallback>
                <p:oleObj name="Packager Shell Object" showAsIcon="1" r:id="rId15" imgW="914400" imgH="771480" progId="Package">
                  <p:embed/>
                  <p:pic>
                    <p:nvPicPr>
                      <p:cNvPr id="0" name=""/>
                      <p:cNvPicPr/>
                      <p:nvPr/>
                    </p:nvPicPr>
                    <p:blipFill>
                      <a:blip r:embed="rId16"/>
                      <a:stretch>
                        <a:fillRect/>
                      </a:stretch>
                    </p:blipFill>
                    <p:spPr>
                      <a:xfrm>
                        <a:off x="184177" y="4538485"/>
                        <a:ext cx="1800000" cy="1518738"/>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53203336"/>
              </p:ext>
            </p:extLst>
          </p:nvPr>
        </p:nvGraphicFramePr>
        <p:xfrm>
          <a:off x="3134247" y="4538485"/>
          <a:ext cx="1800000" cy="1518738"/>
        </p:xfrm>
        <a:graphic>
          <a:graphicData uri="http://schemas.openxmlformats.org/presentationml/2006/ole">
            <mc:AlternateContent xmlns:mc="http://schemas.openxmlformats.org/markup-compatibility/2006">
              <mc:Choice xmlns:v="urn:schemas-microsoft-com:vml" Requires="v">
                <p:oleObj spid="_x0000_s2193" name="Packager Shell Object" showAsIcon="1" r:id="rId17" imgW="914400" imgH="771480" progId="Package">
                  <p:embed/>
                </p:oleObj>
              </mc:Choice>
              <mc:Fallback>
                <p:oleObj name="Packager Shell Object" showAsIcon="1" r:id="rId17" imgW="914400" imgH="771480" progId="Package">
                  <p:embed/>
                  <p:pic>
                    <p:nvPicPr>
                      <p:cNvPr id="0" name=""/>
                      <p:cNvPicPr/>
                      <p:nvPr/>
                    </p:nvPicPr>
                    <p:blipFill>
                      <a:blip r:embed="rId18"/>
                      <a:stretch>
                        <a:fillRect/>
                      </a:stretch>
                    </p:blipFill>
                    <p:spPr>
                      <a:xfrm>
                        <a:off x="3134247" y="4538485"/>
                        <a:ext cx="1800000" cy="1518738"/>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703863297"/>
              </p:ext>
            </p:extLst>
          </p:nvPr>
        </p:nvGraphicFramePr>
        <p:xfrm>
          <a:off x="6084317" y="4538485"/>
          <a:ext cx="1800000" cy="1518738"/>
        </p:xfrm>
        <a:graphic>
          <a:graphicData uri="http://schemas.openxmlformats.org/presentationml/2006/ole">
            <mc:AlternateContent xmlns:mc="http://schemas.openxmlformats.org/markup-compatibility/2006">
              <mc:Choice xmlns:v="urn:schemas-microsoft-com:vml" Requires="v">
                <p:oleObj spid="_x0000_s2194" name="Packager Shell Object" showAsIcon="1" r:id="rId19" imgW="914400" imgH="771480" progId="Package">
                  <p:embed/>
                </p:oleObj>
              </mc:Choice>
              <mc:Fallback>
                <p:oleObj name="Packager Shell Object" showAsIcon="1" r:id="rId19" imgW="914400" imgH="771480" progId="Package">
                  <p:embed/>
                  <p:pic>
                    <p:nvPicPr>
                      <p:cNvPr id="0" name=""/>
                      <p:cNvPicPr/>
                      <p:nvPr/>
                    </p:nvPicPr>
                    <p:blipFill>
                      <a:blip r:embed="rId20"/>
                      <a:stretch>
                        <a:fillRect/>
                      </a:stretch>
                    </p:blipFill>
                    <p:spPr>
                      <a:xfrm>
                        <a:off x="6084317" y="4538485"/>
                        <a:ext cx="1800000" cy="1518738"/>
                      </a:xfrm>
                      <a:prstGeom prst="rect">
                        <a:avLst/>
                      </a:prstGeom>
                    </p:spPr>
                  </p:pic>
                </p:oleObj>
              </mc:Fallback>
            </mc:AlternateContent>
          </a:graphicData>
        </a:graphic>
      </p:graphicFrame>
    </p:spTree>
    <p:extLst>
      <p:ext uri="{BB962C8B-B14F-4D97-AF65-F5344CB8AC3E}">
        <p14:creationId xmlns:p14="http://schemas.microsoft.com/office/powerpoint/2010/main" val="36758677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06243"/>
            <a:ext cx="8761413" cy="706964"/>
          </a:xfrm>
        </p:spPr>
        <p:txBody>
          <a:bodyPr/>
          <a:lstStyle/>
          <a:p>
            <a:r>
              <a:rPr lang="en-IN" sz="3200" dirty="0" smtClean="0"/>
              <a:t>Query1: Top States by Geographical area and Forest Area % #</a:t>
            </a:r>
            <a:r>
              <a:rPr lang="en-IN" sz="3200" dirty="0" err="1" smtClean="0"/>
              <a:t>GoGreen</a:t>
            </a:r>
            <a:endParaRPr lang="en-IN" sz="3200"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4229642179"/>
              </p:ext>
            </p:extLst>
          </p:nvPr>
        </p:nvGraphicFramePr>
        <p:xfrm>
          <a:off x="605308" y="2242892"/>
          <a:ext cx="10934162" cy="344957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708338" y="6168980"/>
            <a:ext cx="10676586" cy="646331"/>
          </a:xfrm>
          <a:prstGeom prst="rect">
            <a:avLst/>
          </a:prstGeom>
          <a:noFill/>
        </p:spPr>
        <p:txBody>
          <a:bodyPr wrap="square" rtlCol="0">
            <a:spAutoFit/>
          </a:bodyPr>
          <a:lstStyle/>
          <a:p>
            <a:r>
              <a:rPr lang="en-US" dirty="0"/>
              <a:t>This chart shows area </a:t>
            </a:r>
            <a:r>
              <a:rPr lang="en-US" dirty="0" err="1"/>
              <a:t>vs</a:t>
            </a:r>
            <a:r>
              <a:rPr lang="en-US" dirty="0"/>
              <a:t> forest cover distribution of the top 15 states in </a:t>
            </a:r>
            <a:r>
              <a:rPr lang="en-US" dirty="0" smtClean="0"/>
              <a:t>India</a:t>
            </a:r>
          </a:p>
          <a:p>
            <a:r>
              <a:rPr lang="en-US" dirty="0" smtClean="0"/>
              <a:t>Northeast </a:t>
            </a:r>
            <a:r>
              <a:rPr lang="en-US" dirty="0"/>
              <a:t>states (7 sisters</a:t>
            </a:r>
            <a:r>
              <a:rPr lang="en-US" dirty="0" smtClean="0"/>
              <a:t>) and UT’s clearly </a:t>
            </a:r>
            <a:r>
              <a:rPr lang="en-US" dirty="0"/>
              <a:t>have highest forest covers in India</a:t>
            </a:r>
            <a:endParaRPr lang="en-IN" dirty="0"/>
          </a:p>
        </p:txBody>
      </p:sp>
    </p:spTree>
    <p:extLst>
      <p:ext uri="{BB962C8B-B14F-4D97-AF65-F5344CB8AC3E}">
        <p14:creationId xmlns:p14="http://schemas.microsoft.com/office/powerpoint/2010/main" val="3339187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06243"/>
            <a:ext cx="8761413" cy="706964"/>
          </a:xfrm>
        </p:spPr>
        <p:txBody>
          <a:bodyPr/>
          <a:lstStyle/>
          <a:p>
            <a:r>
              <a:rPr lang="en-IN" dirty="0" smtClean="0"/>
              <a:t>Query2: States by Population Density</a:t>
            </a:r>
            <a:br>
              <a:rPr lang="en-IN" dirty="0" smtClean="0"/>
            </a:br>
            <a:r>
              <a:rPr lang="en-IN" dirty="0" smtClean="0"/>
              <a:t>#</a:t>
            </a:r>
            <a:r>
              <a:rPr lang="en-IN" dirty="0" err="1" smtClean="0"/>
              <a:t>PopulationExplosion</a:t>
            </a:r>
            <a:endParaRPr lang="en-IN" dirty="0"/>
          </a:p>
        </p:txBody>
      </p:sp>
      <p:sp>
        <p:nvSpPr>
          <p:cNvPr id="7" name="TextBox 6"/>
          <p:cNvSpPr txBox="1"/>
          <p:nvPr/>
        </p:nvSpPr>
        <p:spPr>
          <a:xfrm>
            <a:off x="669701" y="5847008"/>
            <a:ext cx="10676586" cy="1200329"/>
          </a:xfrm>
          <a:prstGeom prst="rect">
            <a:avLst/>
          </a:prstGeom>
          <a:noFill/>
        </p:spPr>
        <p:txBody>
          <a:bodyPr wrap="square" rtlCol="0">
            <a:spAutoFit/>
          </a:bodyPr>
          <a:lstStyle/>
          <a:p>
            <a:r>
              <a:rPr lang="en-US" dirty="0"/>
              <a:t>This chart shows </a:t>
            </a:r>
            <a:r>
              <a:rPr lang="en-US" dirty="0" smtClean="0"/>
              <a:t>population density of states in lakhs and their population per </a:t>
            </a:r>
            <a:r>
              <a:rPr lang="en-US" dirty="0" err="1" smtClean="0"/>
              <a:t>sq</a:t>
            </a:r>
            <a:r>
              <a:rPr lang="en-US" dirty="0" smtClean="0"/>
              <a:t> </a:t>
            </a:r>
            <a:r>
              <a:rPr lang="en-US" dirty="0" err="1" smtClean="0"/>
              <a:t>kms</a:t>
            </a:r>
            <a:r>
              <a:rPr lang="en-US" dirty="0" smtClean="0"/>
              <a:t>. Density is shown removing the forest area from the overall land.</a:t>
            </a:r>
          </a:p>
          <a:p>
            <a:r>
              <a:rPr lang="en-US" dirty="0" smtClean="0"/>
              <a:t>This shows that UT’s have high population density.</a:t>
            </a:r>
          </a:p>
          <a:p>
            <a:endParaRPr lang="en-US" dirty="0" smtClean="0"/>
          </a:p>
        </p:txBody>
      </p:sp>
      <p:graphicFrame>
        <p:nvGraphicFramePr>
          <p:cNvPr id="9" name="Content Placeholder 8"/>
          <p:cNvGraphicFramePr>
            <a:graphicFrameLocks noGrp="1"/>
          </p:cNvGraphicFramePr>
          <p:nvPr>
            <p:ph sz="half" idx="1"/>
            <p:extLst>
              <p:ext uri="{D42A27DB-BD31-4B8C-83A1-F6EECF244321}">
                <p14:modId xmlns:p14="http://schemas.microsoft.com/office/powerpoint/2010/main" val="99667105"/>
              </p:ext>
            </p:extLst>
          </p:nvPr>
        </p:nvGraphicFramePr>
        <p:xfrm>
          <a:off x="576151" y="2255770"/>
          <a:ext cx="1069286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81751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06243"/>
            <a:ext cx="8761413" cy="706964"/>
          </a:xfrm>
        </p:spPr>
        <p:txBody>
          <a:bodyPr/>
          <a:lstStyle/>
          <a:p>
            <a:r>
              <a:rPr lang="en-IN" dirty="0" smtClean="0"/>
              <a:t>Query3: Female Literacy growth</a:t>
            </a:r>
            <a:br>
              <a:rPr lang="en-IN" dirty="0" smtClean="0"/>
            </a:br>
            <a:r>
              <a:rPr lang="en-IN" dirty="0" smtClean="0"/>
              <a:t>#</a:t>
            </a:r>
            <a:r>
              <a:rPr lang="en-IN" dirty="0" err="1" smtClean="0"/>
              <a:t>Beti</a:t>
            </a:r>
            <a:r>
              <a:rPr lang="en-IN" dirty="0" smtClean="0"/>
              <a:t> </a:t>
            </a:r>
            <a:r>
              <a:rPr lang="en-IN" dirty="0" err="1" smtClean="0"/>
              <a:t>Bachao</a:t>
            </a:r>
            <a:r>
              <a:rPr lang="en-IN" dirty="0" smtClean="0"/>
              <a:t>, </a:t>
            </a:r>
            <a:r>
              <a:rPr lang="en-IN" dirty="0" err="1" smtClean="0"/>
              <a:t>Beti</a:t>
            </a:r>
            <a:r>
              <a:rPr lang="en-IN" dirty="0" smtClean="0"/>
              <a:t> </a:t>
            </a:r>
            <a:r>
              <a:rPr lang="en-IN" dirty="0" err="1" smtClean="0"/>
              <a:t>Padhao</a:t>
            </a:r>
            <a:endParaRPr lang="en-IN" dirty="0"/>
          </a:p>
        </p:txBody>
      </p:sp>
      <p:sp>
        <p:nvSpPr>
          <p:cNvPr id="7" name="TextBox 6"/>
          <p:cNvSpPr txBox="1"/>
          <p:nvPr/>
        </p:nvSpPr>
        <p:spPr>
          <a:xfrm>
            <a:off x="566670" y="5773581"/>
            <a:ext cx="10676586" cy="830997"/>
          </a:xfrm>
          <a:prstGeom prst="rect">
            <a:avLst/>
          </a:prstGeom>
          <a:noFill/>
        </p:spPr>
        <p:txBody>
          <a:bodyPr wrap="square" rtlCol="0">
            <a:spAutoFit/>
          </a:bodyPr>
          <a:lstStyle/>
          <a:p>
            <a:r>
              <a:rPr lang="en-US" sz="1600" dirty="0" smtClean="0"/>
              <a:t>We have compared 2 census data from 2001 and 2011 and could show that how female literacy has grown in those 20 years.</a:t>
            </a:r>
          </a:p>
          <a:p>
            <a:r>
              <a:rPr lang="en-US" sz="1600" dirty="0" smtClean="0"/>
              <a:t>Goa, </a:t>
            </a:r>
            <a:r>
              <a:rPr lang="en-US" sz="1600" dirty="0" err="1" smtClean="0"/>
              <a:t>Dadra&amp;NagarHaveli</a:t>
            </a:r>
            <a:r>
              <a:rPr lang="en-US" sz="1600" dirty="0" smtClean="0"/>
              <a:t>, Bihar and Jharkhand have increasing trends in terms of female education.</a:t>
            </a: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2699133990"/>
              </p:ext>
            </p:extLst>
          </p:nvPr>
        </p:nvGraphicFramePr>
        <p:xfrm>
          <a:off x="566669" y="2254250"/>
          <a:ext cx="11011437"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905625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Ion Boardroom</Template>
  <TotalTime>279</TotalTime>
  <Words>985</Words>
  <Application>Microsoft Office PowerPoint</Application>
  <PresentationFormat>Widescreen</PresentationFormat>
  <Paragraphs>95</Paragraphs>
  <Slides>17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4</vt:i4>
      </vt:variant>
      <vt:variant>
        <vt:lpstr>Slide Titles</vt:lpstr>
      </vt:variant>
      <vt:variant>
        <vt:i4>17</vt:i4>
      </vt:variant>
    </vt:vector>
  </HeadingPairs>
  <TitlesOfParts>
    <vt:vector size="25" baseType="lpstr">
      <vt:lpstr>Arial</vt:lpstr>
      <vt:lpstr>Century Gothic</vt:lpstr>
      <vt:lpstr>Wingdings 3</vt:lpstr>
      <vt:lpstr>Ion Boardroom</vt:lpstr>
      <vt:lpstr>Microsoft Excel Worksheet</vt:lpstr>
      <vt:lpstr>Packager Shell Object</vt:lpstr>
      <vt:lpstr>Package</vt:lpstr>
      <vt:lpstr>Worksheet</vt:lpstr>
      <vt:lpstr>Demographic Analysis of India  Tech Ninjas -  Abhishek, Arpit, Bhupender and Shishir</vt:lpstr>
      <vt:lpstr>PowerPoint Presentation</vt:lpstr>
      <vt:lpstr>Normalization Process</vt:lpstr>
      <vt:lpstr>Introduction – Business Need</vt:lpstr>
      <vt:lpstr>PowerPoint Presentation</vt:lpstr>
      <vt:lpstr>PowerPoint Presentation</vt:lpstr>
      <vt:lpstr>Query1: Top States by Geographical area and Forest Area % #GoGreen</vt:lpstr>
      <vt:lpstr>Query2: States by Population Density #PopulationExplosion</vt:lpstr>
      <vt:lpstr>Query3: Female Literacy growth #Beti Bachao, Beti Padhao</vt:lpstr>
      <vt:lpstr>Query4: Migration in India #NRC &amp; CAA</vt:lpstr>
      <vt:lpstr>Query5: Infant Mortality #Todays children are tomorrows helmsman</vt:lpstr>
      <vt:lpstr>PowerPoint Presentation</vt:lpstr>
      <vt:lpstr>PowerPoint Presentation</vt:lpstr>
      <vt:lpstr>PowerPoint Presentation</vt:lpstr>
      <vt:lpstr>Insights, Corrective measures and recommendations from Data Analysis</vt:lpstr>
      <vt:lpstr>Lessons Learned</vt:lpstr>
      <vt:lpstr>Report Files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Shishir Rao</cp:lastModifiedBy>
  <cp:revision>241</cp:revision>
  <dcterms:created xsi:type="dcterms:W3CDTF">2020-01-17T15:54:29Z</dcterms:created>
  <dcterms:modified xsi:type="dcterms:W3CDTF">2020-02-14T17:47:13Z</dcterms:modified>
</cp:coreProperties>
</file>