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8" r:id="rId7"/>
    <p:sldId id="269" r:id="rId8"/>
    <p:sldId id="270" r:id="rId9"/>
    <p:sldId id="266" r:id="rId10"/>
    <p:sldId id="264" r:id="rId11"/>
    <p:sldId id="265" r:id="rId12"/>
    <p:sldId id="278" r:id="rId13"/>
    <p:sldId id="259" r:id="rId14"/>
    <p:sldId id="267" r:id="rId15"/>
    <p:sldId id="260" r:id="rId16"/>
    <p:sldId id="261" r:id="rId17"/>
  </p:sldIdLst>
  <p:sldSz cx="12192000" cy="6858000"/>
  <p:notesSz cx="6858000" cy="9144000"/>
  <p:embeddedFontLst>
    <p:embeddedFont>
      <p:font typeface="Calibri" panose="020F0502020204030204"/>
      <p:regular r:id="rId22"/>
    </p:embeddedFont>
    <p:embeddedFont>
      <p:font typeface="Libre Baskerville" panose="02000000000000000000"/>
      <p:regular r:id="rId23"/>
      <p:bold r:id="rId24"/>
      <p:italic r:id="rId25"/>
    </p:embeddedFont>
    <p:embeddedFont>
      <p:font typeface="Century Gothic" panose="020B0502020202020204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1" clrIdx="0"/>
  <p:cmAuthor id="2" name="Daniel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Diapositiva de título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7829" y="200784"/>
            <a:ext cx="1641033" cy="674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</a:fld>
            <a:endParaRPr lang="es-MX"/>
          </a:p>
        </p:txBody>
      </p:sp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 amt="20000"/>
          </a:blip>
          <a:srcRect l="28260"/>
          <a:stretch>
            <a:fillRect/>
          </a:stretch>
        </p:blipFill>
        <p:spPr>
          <a:xfrm>
            <a:off x="10393" y="875762"/>
            <a:ext cx="3553312" cy="571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ción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" name="Google Shape;36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</a:fld>
            <a:endParaRPr lang="es-MX"/>
          </a:p>
        </p:txBody>
      </p: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ido con título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</a:fld>
            <a:endParaRPr lang="es-MX"/>
          </a:p>
        </p:txBody>
      </p:sp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n con título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</a:fld>
            <a:endParaRPr lang="es-MX"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y texto vertical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</a:fld>
            <a:endParaRPr lang="es-MX"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vertical y texto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</a:fld>
            <a:endParaRPr lang="es-MX"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 amt="20000"/>
          </a:blip>
          <a:srcRect l="28260"/>
          <a:stretch>
            <a:fillRect/>
          </a:stretch>
        </p:blipFill>
        <p:spPr>
          <a:xfrm>
            <a:off x="10393" y="582498"/>
            <a:ext cx="3553312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7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"/>
          <p:cNvSpPr txBox="1"/>
          <p:nvPr/>
        </p:nvSpPr>
        <p:spPr>
          <a:xfrm>
            <a:off x="2147731" y="116898"/>
            <a:ext cx="7981406" cy="94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s-MX" sz="4800" b="1" i="0" u="none" strike="noStrike" cap="none">
                <a:solidFill>
                  <a:srgbClr val="FFD966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MATEMÁTICA BÁSICA</a:t>
            </a:r>
            <a:endParaRPr sz="4800" b="1" i="0" u="none" strike="noStrike" cap="none">
              <a:solidFill>
                <a:srgbClr val="FFD966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</p:txBody>
      </p:sp>
      <p:sp>
        <p:nvSpPr>
          <p:cNvPr id="376" name="Google Shape;37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8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MX"/>
              <a:t>Unidad II</a:t>
            </a:r>
            <a:br>
              <a:rPr lang="es-MX"/>
            </a:br>
            <a:r>
              <a:rPr lang="es-MX"/>
              <a:t>Sistema de Números Reales</a:t>
            </a:r>
            <a:endParaRPr dirty="0"/>
          </a:p>
        </p:txBody>
      </p:sp>
      <p:sp>
        <p:nvSpPr>
          <p:cNvPr id="377" name="Google Shape;377;p1"/>
          <p:cNvSpPr txBox="1"/>
          <p:nvPr/>
        </p:nvSpPr>
        <p:spPr>
          <a:xfrm>
            <a:off x="3557588" y="3509963"/>
            <a:ext cx="8634412" cy="69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 panose="020B0604020202020204"/>
              <a:buNone/>
            </a:pPr>
            <a:r>
              <a:rPr lang="es-MX" sz="3000" b="1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Tema: </a:t>
            </a:r>
            <a:r>
              <a:rPr lang="es-MX" sz="30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Ecuaciones cuadráticas y polinómicas</a:t>
            </a:r>
            <a:endParaRPr sz="3000" b="1" i="0" u="none" strike="noStrike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endParaRPr sz="3000" b="1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78" name="Google Shape;378;p1"/>
          <p:cNvSpPr txBox="1"/>
          <p:nvPr/>
        </p:nvSpPr>
        <p:spPr>
          <a:xfrm>
            <a:off x="3557588" y="4202030"/>
            <a:ext cx="6764048" cy="13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</a:pPr>
            <a:r>
              <a:rPr lang="es-MX" sz="3000" b="0" i="0" u="none" strike="noStrike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Definición.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</a:pPr>
            <a:r>
              <a:rPr lang="es-MX" sz="30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Métodos de </a:t>
            </a:r>
            <a:r>
              <a:rPr lang="es-MX" sz="3000" b="0" i="0" u="none" strike="noStrike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solución.</a:t>
            </a:r>
            <a:endParaRPr sz="3000" b="0" i="0" u="none" strike="noStrike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79" name="Google Shape;379;p1"/>
          <p:cNvSpPr txBox="1"/>
          <p:nvPr/>
        </p:nvSpPr>
        <p:spPr>
          <a:xfrm>
            <a:off x="9843576" y="6076752"/>
            <a:ext cx="2348424" cy="4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s-MX" sz="2400" b="1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Semana 01</a:t>
            </a:r>
            <a:endParaRPr sz="2400" b="1" i="0" u="none" strike="noStrike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380" name="Google Shape;380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9600" y="3084330"/>
            <a:ext cx="18573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0105" y="457200"/>
            <a:ext cx="6240145" cy="1600200"/>
          </a:xfrm>
        </p:spPr>
        <p:txBody>
          <a:bodyPr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2"/>
          </p:nvPr>
        </p:nvPicPr>
        <p:blipFill>
          <a:blip r:embed="rId1"/>
          <a:srcRect l="3609" r="12642" b="7621"/>
          <a:stretch>
            <a:fillRect/>
          </a:stretch>
        </p:blipFill>
        <p:spPr>
          <a:xfrm>
            <a:off x="3115945" y="2057400"/>
            <a:ext cx="5598795" cy="3471545"/>
          </a:xfrm>
          <a:prstGeom prst="rect">
            <a:avLst/>
          </a:prstGeom>
        </p:spPr>
      </p:pic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5525" y="1247775"/>
          <a:ext cx="263906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06500" imgH="228600" progId="Equation.KSEE3">
                  <p:embed/>
                </p:oleObj>
              </mc:Choice>
              <mc:Fallback>
                <p:oleObj name="" r:id="rId2" imgW="1206500" imgH="2286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5525" y="1247775"/>
                        <a:ext cx="263906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"/>
          <p:cNvSpPr txBox="1"/>
          <p:nvPr/>
        </p:nvSpPr>
        <p:spPr>
          <a:xfrm>
            <a:off x="2951018" y="200025"/>
            <a:ext cx="777889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Google Shape;399;p4"/>
              <p:cNvSpPr txBox="1"/>
              <p:nvPr/>
            </p:nvSpPr>
            <p:spPr>
              <a:xfrm>
                <a:off x="1457326" y="742950"/>
                <a:ext cx="9780544" cy="5757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320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Ejemplo 4: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Al resolver:      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+9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+9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−3=0  </m:t>
                    </m:r>
                  </m:oMath>
                </a14:m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 tiene la factorización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s-PE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s-PE" sz="24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de donde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=−1  ,  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=−3  ,    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99" name="Google Shape;399;p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6" y="742950"/>
                <a:ext cx="9780544" cy="5757863"/>
              </a:xfrm>
              <a:prstGeom prst="rect">
                <a:avLst/>
              </a:prstGeom>
              <a:blipFill rotWithShape="1">
                <a:blip r:embed="rId1"/>
                <a:stretch>
                  <a:fillRect l="-1559" t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14488" y="1885953"/>
          <a:ext cx="8015288" cy="2457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053"/>
                <a:gridCol w="1129053"/>
                <a:gridCol w="1262758"/>
                <a:gridCol w="1263748"/>
                <a:gridCol w="1263748"/>
                <a:gridCol w="983464"/>
                <a:gridCol w="983464"/>
              </a:tblGrid>
              <a:tr h="351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x+1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x+1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x+3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2x-1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538" y="1400175"/>
            <a:ext cx="9486900" cy="528638"/>
          </a:xfrm>
        </p:spPr>
        <p:txBody>
          <a:bodyPr/>
          <a:lstStyle/>
          <a:p>
            <a:r>
              <a:rPr lang="es-ES" dirty="0"/>
              <a:t>Ejemplo 5 </a:t>
            </a:r>
            <a:br>
              <a:rPr lang="es-ES" dirty="0"/>
            </a:br>
            <a:r>
              <a:rPr lang="es-PE" sz="2400" dirty="0"/>
              <a:t>Resuelve la siguiente ecuación polinómica </a:t>
            </a:r>
            <a:br>
              <a:rPr lang="en-US" dirty="0"/>
            </a:br>
            <a:r>
              <a:rPr lang="es-PE" sz="2400" dirty="0"/>
              <a:t>después de reducir tenemos</a:t>
            </a:r>
            <a:endParaRPr lang="es-PE" sz="240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543550" y="1898722"/>
          <a:ext cx="4086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cuación" r:id="rId1" imgW="42672000" imgH="4876800" progId="Equation.3">
                  <p:embed/>
                </p:oleObj>
              </mc:Choice>
              <mc:Fallback>
                <p:oleObj name="Ecuación" r:id="rId1" imgW="42672000" imgH="48768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1898722"/>
                        <a:ext cx="4086225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985838" y="2625341"/>
          <a:ext cx="9901236" cy="2218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677"/>
                <a:gridCol w="1466677"/>
                <a:gridCol w="1467841"/>
                <a:gridCol w="1467841"/>
                <a:gridCol w="1469006"/>
                <a:gridCol w="1236200"/>
                <a:gridCol w="1326994"/>
              </a:tblGrid>
              <a:tr h="316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x+2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x+1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871538" y="4566035"/>
                <a:ext cx="9344024" cy="1318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P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 tiene la factorización   </a:t>
                </a:r>
                <a:r>
                  <a:rPr lang="es-PE" sz="2400" dirty="0">
                    <a:cs typeface="Times New Roman" panose="02020603050405020304" pitchFamily="18" charset="0"/>
                  </a:rPr>
                  <a:t>(x+2)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+1)=0</m:t>
                    </m:r>
                  </m:oMath>
                </a14:m>
                <a:endParaRPr lang="es-PE" sz="24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de donde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  ,  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  ,    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5,   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s-E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4566035"/>
                <a:ext cx="9344024" cy="1318374"/>
              </a:xfrm>
              <a:prstGeom prst="rect">
                <a:avLst/>
              </a:prstGeom>
              <a:blipFill rotWithShape="1">
                <a:blip r:embed="rId3"/>
                <a:stretch>
                  <a:fillRect l="-1044" b="-7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6486524" y="1470098"/>
          <a:ext cx="3729038" cy="45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cuación" r:id="rId4" imgW="1790700" imgH="228600" progId="Equation.3">
                  <p:embed/>
                </p:oleObj>
              </mc:Choice>
              <mc:Fallback>
                <p:oleObj name="Ecuación" r:id="rId4" imgW="1790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4" y="1470098"/>
                        <a:ext cx="3729038" cy="458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/>
          <p:nvPr/>
        </p:nvSpPr>
        <p:spPr>
          <a:xfrm>
            <a:off x="2514600" y="200025"/>
            <a:ext cx="821531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80000"/>
              </a:lnSpc>
            </a:pPr>
            <a:r>
              <a:rPr lang="es-MX" sz="3600" b="1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Ejercicios propuestos</a:t>
            </a:r>
            <a:endParaRPr lang="es-MX" sz="3600" b="1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6" name="Google Shape;406;p5"/>
              <p:cNvSpPr txBox="1"/>
              <p:nvPr/>
            </p:nvSpPr>
            <p:spPr>
              <a:xfrm>
                <a:off x="1355912" y="1000125"/>
                <a:ext cx="9480176" cy="5594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r>
                  <a:rPr lang="es-PE" sz="2400" dirty="0"/>
                  <a:t>Resuelva las siguientes ecuaciones cuadráticas: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s-PE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s-PE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PE" sz="2400" dirty="0"/>
              </a:p>
              <a:p>
                <a:endParaRPr lang="es-PE" sz="2400" dirty="0"/>
              </a:p>
              <a:p>
                <a:r>
                  <a:rPr lang="es-PE" sz="2400" dirty="0"/>
                  <a:t>Resuelva las siguientes ecuaciones polinómicas: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s-P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E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es-PE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+18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s-PE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+13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+23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−78=0</m:t>
                    </m:r>
                  </m:oMath>
                </a14:m>
                <a:endParaRPr lang="es-PE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06" name="Google Shape;406;p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912" y="1000125"/>
                <a:ext cx="9480176" cy="5594639"/>
              </a:xfrm>
              <a:prstGeom prst="rect">
                <a:avLst/>
              </a:prstGeom>
              <a:blipFill rotWithShape="1">
                <a:blip r:embed="rId1"/>
                <a:stretch>
                  <a:fillRect l="-964" t="-7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"/>
          <p:cNvSpPr txBox="1"/>
          <p:nvPr/>
        </p:nvSpPr>
        <p:spPr>
          <a:xfrm>
            <a:off x="2514600" y="314325"/>
            <a:ext cx="8823792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s-MX" sz="2800" b="1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Bibliografía:</a:t>
            </a:r>
            <a:endParaRPr lang="es-MX" sz="2800" b="1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413" name="Google Shape;413;p6"/>
          <p:cNvSpPr txBox="1"/>
          <p:nvPr/>
        </p:nvSpPr>
        <p:spPr>
          <a:xfrm>
            <a:off x="1355912" y="1783246"/>
            <a:ext cx="9480176" cy="274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520" y="2182260"/>
            <a:ext cx="1828959" cy="24934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"/>
          <p:cNvSpPr txBox="1"/>
          <p:nvPr/>
        </p:nvSpPr>
        <p:spPr>
          <a:xfrm>
            <a:off x="2573383" y="187969"/>
            <a:ext cx="70516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s-MX" sz="4000" b="1" i="0" u="none" strike="noStrike" cap="none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Objetivo</a:t>
            </a:r>
            <a:r>
              <a:rPr lang="es-PE" sz="4000" b="1" i="0" u="none" strike="noStrike" cap="none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</a:t>
            </a:r>
            <a:endParaRPr sz="4000" b="1" i="0" u="none" strike="noStrike" cap="none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86" name="Google Shape;386;p2"/>
          <p:cNvSpPr txBox="1"/>
          <p:nvPr/>
        </p:nvSpPr>
        <p:spPr>
          <a:xfrm>
            <a:off x="771524" y="2036618"/>
            <a:ext cx="6890039" cy="344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s-MX" sz="3700" dirty="0">
                <a:solidFill>
                  <a:schemeClr val="dk1"/>
                </a:solidFill>
                <a:latin typeface="Century Gothic" panose="020B0502020202020204"/>
                <a:sym typeface="Century Gothic" panose="020B0502020202020204"/>
              </a:rPr>
              <a:t>1.-Identifica y soluciona una ecuación cuadrática</a:t>
            </a:r>
            <a:endParaRPr lang="es-MX" sz="3700" dirty="0">
              <a:solidFill>
                <a:schemeClr val="dk1"/>
              </a:solidFill>
              <a:latin typeface="Century Gothic" panose="020B0502020202020204"/>
              <a:sym typeface="Century Gothic" panose="020B0502020202020204"/>
            </a:endParaRPr>
          </a:p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s-MX" sz="3700" dirty="0">
                <a:solidFill>
                  <a:schemeClr val="dk1"/>
                </a:solidFill>
                <a:latin typeface="Century Gothic" panose="020B0502020202020204"/>
                <a:sym typeface="Century Gothic" panose="020B0502020202020204"/>
              </a:rPr>
              <a:t>2.-Identifica y soluciona una ecuación polinómica</a:t>
            </a:r>
            <a:endParaRPr dirty="0"/>
          </a:p>
        </p:txBody>
      </p:sp>
      <p:pic>
        <p:nvPicPr>
          <p:cNvPr id="1026" name="Picture 2" descr="Resultado de imagen de ecuaciones de segundo grad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03" y="2488911"/>
            <a:ext cx="28479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"/>
          <p:cNvSpPr txBox="1"/>
          <p:nvPr/>
        </p:nvSpPr>
        <p:spPr>
          <a:xfrm>
            <a:off x="2514600" y="200025"/>
            <a:ext cx="821531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i="0" u="none" strike="noStrike" cap="none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1.-Definiciones y métodos de solución</a:t>
            </a:r>
            <a:endParaRPr sz="3600" b="1" i="0" u="none" strike="noStrike" cap="none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858983" y="831273"/>
                <a:ext cx="108204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/>
                  <a:t>Una ecuación de la forma 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=0  ,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𝑑𝑜𝑛𝑑𝑒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 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  se </a:t>
                </a:r>
                <a:r>
                  <a:rPr lang="es-PE" sz="2400" dirty="0"/>
                  <a:t>denomina ecuación cuadrática.</a:t>
                </a:r>
              </a:p>
              <a:p>
                <a:r>
                  <a:rPr lang="es-PE" sz="2400" dirty="0"/>
                  <a:t>Donde </a:t>
                </a:r>
              </a:p>
              <a:p>
                <a:r>
                  <a:rPr lang="es-PE" sz="2400" dirty="0"/>
                  <a:t>          </a:t>
                </a:r>
              </a:p>
              <a:p>
                <a:endParaRPr lang="es-PE" sz="2400" dirty="0"/>
              </a:p>
              <a:p>
                <a:endParaRPr lang="es-PE" sz="2400" dirty="0"/>
              </a:p>
              <a:p>
                <a:endParaRPr lang="es-PE" sz="2400" dirty="0"/>
              </a:p>
              <a:p>
                <a:r>
                  <a:rPr lang="es-PE" sz="2400" dirty="0"/>
                  <a:t>ECUACIONES COMPLETAS</a:t>
                </a:r>
              </a:p>
              <a:p>
                <a:r>
                  <a:rPr lang="es-PE" sz="2400" dirty="0"/>
                  <a:t>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400" dirty="0"/>
                  <a:t>  Si los coeficientes </a:t>
                </a:r>
                <a:r>
                  <a:rPr lang="es-PE" sz="2400" dirty="0" err="1"/>
                  <a:t>a,b</a:t>
                </a:r>
                <a:r>
                  <a:rPr lang="es-PE" sz="2400" dirty="0"/>
                  <a:t> y c son distintos de cero</a:t>
                </a:r>
              </a:p>
              <a:p>
                <a:endParaRPr lang="es-PE" sz="2400" dirty="0"/>
              </a:p>
              <a:p>
                <a:r>
                  <a:rPr lang="es-PE" sz="2400" dirty="0"/>
                  <a:t> ECUACIONES INCOMPLETAS</a:t>
                </a:r>
              </a:p>
              <a:p>
                <a:r>
                  <a:rPr lang="es-PE" sz="2400" dirty="0"/>
                  <a:t>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400" dirty="0"/>
                  <a:t> </a:t>
                </a:r>
                <a14:m>
                  <m:oMath xmlns:m="http://schemas.openxmlformats.org/officeDocument/2006/math"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400" dirty="0"/>
                  <a:t>              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sz="2400" dirty="0"/>
                  <a:t>  </a:t>
                </a:r>
              </a:p>
              <a:p>
                <a:r>
                  <a:rPr lang="es-PE" sz="2400" dirty="0"/>
                  <a:t>  Los coeficientes </a:t>
                </a:r>
                <a:r>
                  <a:rPr lang="es-PE" sz="2400" dirty="0" err="1"/>
                  <a:t>b,c</a:t>
                </a:r>
                <a:r>
                  <a:rPr lang="es-PE" sz="2400" dirty="0"/>
                  <a:t>   o ambos son ceros                                            </a:t>
                </a:r>
              </a:p>
              <a:p>
                <a:r>
                  <a:rPr lang="es-PE" sz="2400" dirty="0"/>
                  <a:t>                             </a:t>
                </a:r>
                <a:endParaRPr lang="en-US" sz="24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3" y="831273"/>
                <a:ext cx="10820400" cy="5262979"/>
              </a:xfrm>
              <a:prstGeom prst="rect">
                <a:avLst/>
              </a:prstGeom>
              <a:blipFill rotWithShape="1">
                <a:blip r:embed="rId1"/>
                <a:stretch>
                  <a:fillRect l="-901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2514600" y="1953495"/>
                <a:ext cx="24188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𝑟𝑚𝑖𝑛𝑜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𝑐𝑢𝑎𝑑𝑟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𝑡𝑖𝑐𝑜</m:t>
                      </m:r>
                    </m:oMath>
                  </m:oMathPara>
                </a14:m>
                <a:endParaRPr lang="es-MX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53495"/>
                <a:ext cx="2418888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2778" t="-1961" r="-18939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2119747" y="2288980"/>
                <a:ext cx="29503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𝑟𝑚𝑖𝑛𝑜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47" y="2288980"/>
                <a:ext cx="2950367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1911927" y="2624465"/>
                <a:ext cx="41425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𝑟𝑚𝑖𝑛𝑜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𝑖𝑛𝑑𝑒𝑝𝑒𝑛𝑑𝑖𝑒𝑛𝑡𝑒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7" y="2624465"/>
                <a:ext cx="4142509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92727" y="2574388"/>
                <a:ext cx="10662661" cy="3615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PE" sz="3600" dirty="0">
                    <a:solidFill>
                      <a:schemeClr val="accent5">
                        <a:lumMod val="75000"/>
                      </a:schemeClr>
                    </a:solidFill>
                  </a:rPr>
                  <a:t>  Ejemplo</a:t>
                </a:r>
                <a:r>
                  <a:rPr lang="en-US" sz="3600" dirty="0">
                    <a:solidFill>
                      <a:schemeClr val="accent5">
                        <a:lumMod val="75000"/>
                      </a:schemeClr>
                    </a:solidFill>
                  </a:rPr>
                  <a:t> 1a:</a:t>
                </a:r>
              </a:p>
              <a:p>
                <a:pPr marL="50800" indent="0">
                  <a:buNone/>
                </a:pPr>
                <a:r>
                  <a:rPr lang="en-US" dirty="0"/>
                  <a:t>      Si </a:t>
                </a:r>
                <a:r>
                  <a:rPr lang="es-PE" dirty="0"/>
                  <a:t>nos piden </a:t>
                </a:r>
                <a:r>
                  <a:rPr lang="en-US" dirty="0"/>
                  <a:t>resolver </a:t>
                </a:r>
                <a:r>
                  <a:rPr lang="es-PE" dirty="0"/>
                  <a:t>la ecuación :     </a:t>
                </a:r>
              </a:p>
              <a:p>
                <a:pPr marL="50800" indent="0">
                  <a:buNone/>
                </a:pPr>
                <a:r>
                  <a:rPr lang="es-PE" dirty="0"/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−3=0 </m:t>
                    </m:r>
                  </m:oMath>
                </a14:m>
                <a:endParaRPr lang="es-PE" dirty="0"/>
              </a:p>
              <a:p>
                <a:pPr marL="50800" indent="0">
                  <a:buNone/>
                </a:pPr>
                <a:r>
                  <a:rPr lang="es-PE" dirty="0"/>
                  <a:t>      tenemos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E" dirty="0"/>
              </a:p>
              <a:p>
                <a:pPr marL="50800" indent="0">
                  <a:buNone/>
                </a:pPr>
                <a:r>
                  <a:rPr lang="es-PE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−3=0          ,      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s-PE" dirty="0"/>
              </a:p>
              <a:p>
                <a:pPr marL="50800" indent="0">
                  <a:buNone/>
                </a:pPr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                                              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PE" dirty="0"/>
                  <a:t>                   </a:t>
                </a:r>
                <a14:m>
                  <m:oMath xmlns:m="http://schemas.openxmlformats.org/officeDocument/2006/math">
                    <m:r>
                      <a:rPr lang="es-P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s-P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92727" y="2574388"/>
                <a:ext cx="10662661" cy="3615275"/>
              </a:xfrm>
              <a:blipFill rotWithShape="1">
                <a:blip r:embed="rId1"/>
                <a:stretch>
                  <a:fillRect t="-5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  <p:sp>
        <p:nvSpPr>
          <p:cNvPr id="3" name="Google Shape;392;p3"/>
          <p:cNvSpPr txBox="1"/>
          <p:nvPr/>
        </p:nvSpPr>
        <p:spPr>
          <a:xfrm>
            <a:off x="842210" y="668337"/>
            <a:ext cx="1051317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i="0" u="none" strike="noStrike" cap="none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alibri" panose="020F0502020204030204" pitchFamily="34" charset="0"/>
                <a:sym typeface="Century Gothic" panose="020B0502020202020204"/>
              </a:rPr>
              <a:t>Método de factorización</a:t>
            </a:r>
            <a:endParaRPr sz="3600" b="1" i="0" u="none" strike="noStrike" cap="none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alibri" panose="020F0502020204030204" pitchFamily="34" charset="0"/>
              <a:sym typeface="Century Gothic" panose="020B0502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ele attr="{D00E5B2E-2B08-4F06-8EA2-CFF9A7698A99}"/>
                  </a:ext>
                </a:extLst>
              </p:cNvPr>
              <p:cNvSpPr txBox="1"/>
              <p:nvPr/>
            </p:nvSpPr>
            <p:spPr>
              <a:xfrm>
                <a:off x="842210" y="1468437"/>
                <a:ext cx="105131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ello llevaremos la ecuación cuadrática a la forma  </a:t>
                </a:r>
                <a14:m>
                  <m:oMath xmlns:m="http://schemas.openxmlformats.org/officeDocument/2006/math">
                    <m:r>
                      <a:rPr lang="es-PE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s-PE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 </a:t>
                </a: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igualar cada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factor a cero</a:t>
                </a:r>
                <a:endParaRPr lang="es-PE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0" y="1468437"/>
                <a:ext cx="10513179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159" t="-6410" b="-179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1.b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Resuelve la siguiente ecuación</a:t>
            </a:r>
            <a:endParaRPr lang="es-ES" b="0" dirty="0"/>
          </a:p>
          <a:p>
            <a:r>
              <a:rPr lang="es-ES" b="0" dirty="0"/>
              <a:t>Solución</a:t>
            </a:r>
            <a:endParaRPr lang="en-US" b="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617874" y="1690688"/>
          <a:ext cx="2768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cuación" r:id="rId1" imgW="35356800" imgH="5486400" progId="Equation.3">
                  <p:embed/>
                </p:oleObj>
              </mc:Choice>
              <mc:Fallback>
                <p:oleObj name="Ecuación" r:id="rId1" imgW="35356800" imgH="548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874" y="1690688"/>
                        <a:ext cx="2768600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1369867" y="2517199"/>
          <a:ext cx="3936424" cy="52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cuación" r:id="rId3" imgW="1320165" imgH="203200" progId="Equation.3">
                  <p:embed/>
                </p:oleObj>
              </mc:Choice>
              <mc:Fallback>
                <p:oleObj name="Ecuación" r:id="rId3" imgW="1320165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867" y="2517199"/>
                        <a:ext cx="3936424" cy="526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438400" y="3055363"/>
          <a:ext cx="2022764" cy="47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cuación" r:id="rId5" imgW="571500" imgH="203200" progId="Equation.3">
                  <p:embed/>
                </p:oleObj>
              </mc:Choice>
              <mc:Fallback>
                <p:oleObj name="Ecuación" r:id="rId5" imgW="571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55363"/>
                        <a:ext cx="2022764" cy="476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2631929" y="3543734"/>
          <a:ext cx="1552144" cy="404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cuación" r:id="rId7" imgW="444500" imgH="203200" progId="Equation.3">
                  <p:embed/>
                </p:oleObj>
              </mc:Choice>
              <mc:Fallback>
                <p:oleObj name="Ecuación" r:id="rId7" imgW="4445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929" y="3543734"/>
                        <a:ext cx="1552144" cy="404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2854035" y="3960669"/>
          <a:ext cx="1330037" cy="38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cuación" r:id="rId9" imgW="443865" imgH="177800" progId="Equation.3">
                  <p:embed/>
                </p:oleObj>
              </mc:Choice>
              <mc:Fallback>
                <p:oleObj name="Ecuación" r:id="rId9" imgW="443865" imgH="177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035" y="3960669"/>
                        <a:ext cx="1330037" cy="385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1343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2000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Objeto 17"/>
          <p:cNvGraphicFramePr>
            <a:graphicFrameLocks noChangeAspect="1"/>
          </p:cNvGraphicFramePr>
          <p:nvPr/>
        </p:nvGraphicFramePr>
        <p:xfrm>
          <a:off x="2657628" y="4668982"/>
          <a:ext cx="1526443" cy="51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cuación" r:id="rId11" imgW="723900" imgH="215900" progId="Equation.3">
                  <p:embed/>
                </p:oleObj>
              </mc:Choice>
              <mc:Fallback>
                <p:oleObj name="Ecuación" r:id="rId11" imgW="7239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628" y="4668982"/>
                        <a:ext cx="1526443" cy="512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0948"/>
          </a:xfrm>
        </p:spPr>
        <p:txBody>
          <a:bodyPr/>
          <a:lstStyle/>
          <a:p>
            <a:r>
              <a:rPr lang="es-ES" dirty="0"/>
              <a:t>EJEMPLO 1.C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136074"/>
            <a:ext cx="5157787" cy="966353"/>
          </a:xfrm>
        </p:spPr>
        <p:txBody>
          <a:bodyPr/>
          <a:lstStyle/>
          <a:p>
            <a:r>
              <a:rPr lang="es-ES" b="0" dirty="0"/>
              <a:t>Resuelve la siguiente ecuación</a:t>
            </a:r>
            <a:endParaRPr lang="es-ES" b="0" dirty="0"/>
          </a:p>
          <a:p>
            <a:r>
              <a:rPr lang="es-ES" b="0" dirty="0"/>
              <a:t>Solución</a:t>
            </a:r>
            <a:endParaRPr lang="en-US" b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02327" y="2022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5527963" y="1249071"/>
          <a:ext cx="3325091" cy="46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cuación" r:id="rId1" imgW="1511300" imgH="228600" progId="Equation.3">
                  <p:embed/>
                </p:oleObj>
              </mc:Choice>
              <mc:Fallback>
                <p:oleObj name="Ecuación" r:id="rId1" imgW="1511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963" y="1249071"/>
                        <a:ext cx="3325091" cy="464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96988" y="2264352"/>
          <a:ext cx="2803957" cy="39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cuación" r:id="rId3" imgW="1384300" imgH="203200" progId="Equation.3">
                  <p:embed/>
                </p:oleObj>
              </mc:Choice>
              <mc:Fallback>
                <p:oleObj name="Ecuación" r:id="rId3" imgW="13843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264352"/>
                        <a:ext cx="2803957" cy="393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2244436" y="2819399"/>
          <a:ext cx="2142259" cy="4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cuación" r:id="rId5" imgW="812165" imgH="203200" progId="Equation.3">
                  <p:embed/>
                </p:oleObj>
              </mc:Choice>
              <mc:Fallback>
                <p:oleObj name="Ecuación" r:id="rId5" imgW="812165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36" y="2819399"/>
                        <a:ext cx="2142259" cy="408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2320492" y="3374447"/>
          <a:ext cx="2066203" cy="44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cuación" r:id="rId7" imgW="824865" imgH="215900" progId="Equation.3">
                  <p:embed/>
                </p:oleObj>
              </mc:Choice>
              <mc:Fallback>
                <p:oleObj name="Ecuación" r:id="rId7" imgW="8248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492" y="3374447"/>
                        <a:ext cx="2066203" cy="448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2320492" y="3995737"/>
          <a:ext cx="1136073" cy="39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cuación" r:id="rId9" imgW="354965" imgH="177800" progId="Equation.3">
                  <p:embed/>
                </p:oleObj>
              </mc:Choice>
              <mc:Fallback>
                <p:oleObj name="Ecuación" r:id="rId9" imgW="354965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492" y="3995737"/>
                        <a:ext cx="1136073" cy="392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4386695" y="4055054"/>
          <a:ext cx="1944832" cy="392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cuación" r:id="rId11" imgW="761365" imgH="177800" progId="Equation.3">
                  <p:embed/>
                </p:oleObj>
              </mc:Choice>
              <mc:Fallback>
                <p:oleObj name="Ecuación" r:id="rId11" imgW="761365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695" y="4055054"/>
                        <a:ext cx="1944832" cy="392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1525587" y="4585854"/>
          <a:ext cx="1841068" cy="41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cuación" r:id="rId13" imgW="926465" imgH="215900" progId="Equation.3">
                  <p:embed/>
                </p:oleObj>
              </mc:Choice>
              <mc:Fallback>
                <p:oleObj name="Ecuación" r:id="rId13" imgW="9264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7" y="4585854"/>
                        <a:ext cx="1841068" cy="41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1343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2857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3714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523998" y="6858000"/>
            <a:ext cx="9628911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392;p3"/>
          <p:cNvSpPr txBox="1"/>
          <p:nvPr/>
        </p:nvSpPr>
        <p:spPr>
          <a:xfrm>
            <a:off x="2347453" y="204103"/>
            <a:ext cx="900233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i="0" u="none" strike="noStrike" cap="none" dirty="0" err="1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alibri" panose="020F0502020204030204" pitchFamily="34" charset="0"/>
                <a:sym typeface="Century Gothic" panose="020B0502020202020204"/>
              </a:rPr>
              <a:t>Completación</a:t>
            </a:r>
            <a:r>
              <a:rPr lang="es-MX" sz="3600" b="1" i="0" u="none" strike="noStrike" cap="none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alibri" panose="020F0502020204030204" pitchFamily="34" charset="0"/>
                <a:sym typeface="Century Gothic" panose="020B0502020202020204"/>
              </a:rPr>
              <a:t> de cuadrados</a:t>
            </a:r>
            <a:endParaRPr sz="3600" b="1" i="0" u="none" strike="noStrike" cap="none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alibri" panose="020F0502020204030204" pitchFamily="34" charset="0"/>
              <a:sym typeface="Century Gothic" panose="020B0502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ele attr="{429B7EB2-A365-4400-A87C-5022308876DD}"/>
                  </a:ext>
                </a:extLst>
              </p:cNvPr>
              <p:cNvSpPr txBox="1"/>
              <p:nvPr/>
            </p:nvSpPr>
            <p:spPr>
              <a:xfrm>
                <a:off x="1026941" y="1004203"/>
                <a:ext cx="10322849" cy="1456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busca llevar a la forma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s-P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se suma a cada lado de la ecuación el termino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P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,finalmente   se factoriza como una diferencia de cuadrados.</a:t>
                </a:r>
                <a:br>
                  <a:rPr lang="es-P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s-PE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1" y="1004203"/>
                <a:ext cx="10322849" cy="1456681"/>
              </a:xfrm>
              <a:prstGeom prst="rect">
                <a:avLst/>
              </a:prstGeom>
              <a:blipFill rotWithShape="1">
                <a:blip r:embed="rId1"/>
                <a:stretch>
                  <a:fillRect l="-885" t="-3347" r="-29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ele attr="{3795D1A3-CD1A-42CD-A178-35B95409C6BC}"/>
                  </a:ext>
                </a:extLst>
              </p:cNvPr>
              <p:cNvSpPr txBox="1"/>
              <p:nvPr/>
            </p:nvSpPr>
            <p:spPr>
              <a:xfrm>
                <a:off x="1026940" y="2044010"/>
                <a:ext cx="10125969" cy="430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8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 </a:t>
                </a:r>
                <a:br>
                  <a:rPr lang="es-PE" sz="28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 resolver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b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tenemos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b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observa que según el esquema </a:t>
                </a:r>
                <a14:m>
                  <m:oMath xmlns:m="http://schemas.openxmlformats.org/officeDocument/2006/math">
                    <m:r>
                      <a:rPr lang="es-PE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=4  </m:t>
                    </m:r>
                  </m:oMath>
                </a14:m>
                <a:b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E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P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PE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P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b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este 4 debe ser sumado a ambos lados de la </a:t>
                </a:r>
                <a:r>
                  <a:rPr lang="es-PE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</a:t>
                </a: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PE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i="1">
                          <a:latin typeface="Cambria Math" panose="02040503050406030204" pitchFamily="18" charset="0"/>
                        </a:rPr>
                        <m:t>+4=−1+4</m:t>
                      </m:r>
                    </m:oMath>
                  </m:oMathPara>
                </a14:m>
                <a:b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PE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b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=2±</m:t>
                    </m:r>
                    <m:rad>
                      <m:radPr>
                        <m:degHide m:val="on"/>
                        <m:ctrlPr>
                          <a:rPr 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s-PE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0" y="2044010"/>
                <a:ext cx="10125969" cy="4309898"/>
              </a:xfrm>
              <a:prstGeom prst="rect">
                <a:avLst/>
              </a:prstGeom>
              <a:blipFill rotWithShape="1">
                <a:blip r:embed="rId2"/>
                <a:stretch>
                  <a:fillRect l="-1203" t="-12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524001" y="762000"/>
            <a:ext cx="8326581" cy="4059382"/>
          </a:xfrm>
        </p:spPr>
        <p:txBody>
          <a:bodyPr/>
          <a:lstStyle/>
          <a:p>
            <a:br>
              <a:rPr lang="es-PE" sz="2400" dirty="0">
                <a:latin typeface="+mj-lt"/>
              </a:rPr>
            </a:br>
            <a:br>
              <a:rPr lang="es-PE" sz="2400" dirty="0">
                <a:latin typeface="+mj-lt"/>
              </a:rPr>
            </a:br>
            <a:br>
              <a:rPr lang="es-PE" sz="2400" dirty="0">
                <a:latin typeface="+mj-lt"/>
              </a:rPr>
            </a:br>
            <a:br>
              <a:rPr lang="es-PE" sz="2400" dirty="0">
                <a:latin typeface="+mj-lt"/>
              </a:rPr>
            </a:br>
            <a:br>
              <a:rPr lang="es-PE" sz="2400" dirty="0">
                <a:latin typeface="+mj-lt"/>
              </a:rPr>
            </a:br>
            <a:br>
              <a:rPr lang="es-PE" sz="2400" dirty="0">
                <a:latin typeface="+mj-lt"/>
              </a:rPr>
            </a:br>
            <a:br>
              <a:rPr lang="es-PE" sz="2400" dirty="0">
                <a:latin typeface="+mj-lt"/>
              </a:rPr>
            </a:br>
            <a:br>
              <a:rPr lang="es-PE" sz="2400" b="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ítulo 5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2545735"/>
                <a:ext cx="9310255" cy="3425572"/>
              </a:xfrm>
            </p:spPr>
            <p:txBody>
              <a:bodyPr/>
              <a:lstStyle/>
              <a:p>
                <a:pPr marL="50800" indent="0" algn="l"/>
                <a:r>
                  <a:rPr lang="es-PE" sz="28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Ejemplo 3:</a:t>
                </a:r>
              </a:p>
              <a:p>
                <a:pPr marL="50800" indent="0" algn="l"/>
                <a:r>
                  <a:rPr lang="es-PE" dirty="0">
                    <a:latin typeface="+mj-lt"/>
                  </a:rPr>
                  <a:t>     Resuelva</a:t>
                </a:r>
              </a:p>
              <a:p>
                <a:pPr marL="50800" indent="0" algn="l"/>
                <a:r>
                  <a:rPr lang="es-PE" dirty="0">
                    <a:latin typeface="+mj-lt"/>
                  </a:rPr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s-PE" dirty="0"/>
                  <a:t> , </a:t>
                </a:r>
              </a:p>
              <a:p>
                <a:pPr marL="508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=−4,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E" dirty="0"/>
              </a:p>
              <a:p>
                <a:pPr marL="50800" indent="0" algn="l"/>
                <a:r>
                  <a:rPr lang="es-PE" dirty="0"/>
                  <a:t>      Sustituyendo en la formula se tiene </a:t>
                </a:r>
              </a:p>
              <a:p>
                <a:pPr marL="50800" indent="0" algn="l"/>
                <a:r>
                  <a:rPr lang="es-PE" dirty="0"/>
                  <a:t>        C.S.  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=2±</m:t>
                    </m:r>
                    <m:rad>
                      <m:radPr>
                        <m:degHide m:val="on"/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PE" dirty="0"/>
                  <a:t>  </a:t>
                </a:r>
              </a:p>
              <a:p>
                <a:pPr marL="50800" indent="0" algn="l"/>
                <a:br>
                  <a:rPr lang="es-PE" dirty="0"/>
                </a:br>
                <a:r>
                  <a:rPr lang="es-PE" dirty="0">
                    <a:latin typeface="+mj-lt"/>
                  </a:rPr>
                  <a:t>     </a:t>
                </a:r>
                <a:endParaRPr lang="en-US" dirty="0"/>
              </a:p>
            </p:txBody>
          </p:sp>
        </mc:Choice>
        <mc:Fallback>
          <p:sp>
            <p:nvSpPr>
              <p:cNvPr id="6" name="Subtítul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2545735"/>
                <a:ext cx="9310255" cy="3425572"/>
              </a:xfrm>
              <a:blipFill rotWithShape="1">
                <a:blip r:embed="rId1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  <p:sp>
        <p:nvSpPr>
          <p:cNvPr id="2" name="Google Shape;392;p3"/>
          <p:cNvSpPr txBox="1"/>
          <p:nvPr/>
        </p:nvSpPr>
        <p:spPr>
          <a:xfrm>
            <a:off x="2347453" y="204103"/>
            <a:ext cx="900233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i="0" u="none" strike="noStrike" cap="none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alibri" panose="020F0502020204030204" pitchFamily="34" charset="0"/>
                <a:sym typeface="Century Gothic" panose="020B0502020202020204"/>
              </a:rPr>
              <a:t>Formula general</a:t>
            </a:r>
            <a:endParaRPr sz="3600" b="1" i="0" u="none" strike="noStrike" cap="none" dirty="0">
              <a:solidFill>
                <a:srgbClr val="2F5496"/>
              </a:solidFill>
              <a:latin typeface="Century Gothic" panose="020B0502020202020204"/>
              <a:ea typeface="Century Gothic" panose="020B0502020202020204"/>
              <a:cs typeface="Calibri" panose="020F0502020204030204" pitchFamily="34" charset="0"/>
              <a:sym typeface="Century Gothic" panose="020B0502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ele attr="{D4C133E9-9232-4FE6-ACD9-59490D6D95DB}"/>
                  </a:ext>
                </a:extLst>
              </p:cNvPr>
              <p:cNvSpPr txBox="1"/>
              <p:nvPr/>
            </p:nvSpPr>
            <p:spPr>
              <a:xfrm>
                <a:off x="1301207" y="1135222"/>
                <a:ext cx="10048583" cy="123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solución de la ecuación cuadrática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P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dada por  </a:t>
                </a:r>
                <a14:m>
                  <m:oMath xmlns:m="http://schemas.openxmlformats.org/officeDocument/2006/math"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s-P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P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s-P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P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s-P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s-PE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07" y="1135222"/>
                <a:ext cx="10048583" cy="1233030"/>
              </a:xfrm>
              <a:prstGeom prst="rect">
                <a:avLst/>
              </a:prstGeom>
              <a:blipFill rotWithShape="1">
                <a:blip r:embed="rId2"/>
                <a:stretch>
                  <a:fillRect l="-61" t="-4455" r="-17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  <a:endParaRPr lang="es-PE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524000" y="803564"/>
            <a:ext cx="9144000" cy="665018"/>
          </a:xfrm>
        </p:spPr>
        <p:txBody>
          <a:bodyPr/>
          <a:lstStyle/>
          <a:p>
            <a:br>
              <a:rPr lang="es-MX" sz="3200" b="1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s-MX" sz="3200" b="1" dirty="0">
                <a:solidFill>
                  <a:srgbClr val="2F549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2.-Definiciones y métodos de solución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ítulo 5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634837"/>
                <a:ext cx="9144000" cy="1427018"/>
              </a:xfrm>
            </p:spPr>
            <p:txBody>
              <a:bodyPr/>
              <a:lstStyle/>
              <a:p>
                <a:r>
                  <a:rPr lang="es-PE" dirty="0">
                    <a:latin typeface="+mn-lt"/>
                  </a:rPr>
                  <a:t>Una ecuación de la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PE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algn="l"/>
                <a:r>
                  <a:rPr lang="es-PE" dirty="0">
                    <a:latin typeface="+mn-lt"/>
                  </a:rPr>
                  <a:t>      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dirty="0">
                    <a:latin typeface="+mn-lt"/>
                  </a:rPr>
                  <a:t>   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b="0" dirty="0">
                    <a:latin typeface="+mn-lt"/>
                    <a:ea typeface="Cambria Math" panose="02040503050406030204" pitchFamily="18" charset="0"/>
                  </a:rPr>
                  <a:t>se denomina ec</a:t>
                </a:r>
                <a:r>
                  <a:rPr lang="es-PE" dirty="0">
                    <a:latin typeface="+mn-lt"/>
                    <a:ea typeface="Cambria Math" panose="02040503050406030204" pitchFamily="18" charset="0"/>
                  </a:rPr>
                  <a:t>uación</a:t>
                </a:r>
                <a:r>
                  <a:rPr lang="es-PE" b="0" dirty="0">
                    <a:latin typeface="+mn-lt"/>
                    <a:ea typeface="Cambria Math" panose="02040503050406030204" pitchFamily="18" charset="0"/>
                  </a:rPr>
                  <a:t>  </a:t>
                </a:r>
              </a:p>
              <a:p>
                <a:pPr algn="l"/>
                <a:r>
                  <a:rPr lang="es-PE" b="0" dirty="0">
                    <a:latin typeface="+mn-lt"/>
                    <a:ea typeface="Cambria Math" panose="02040503050406030204" pitchFamily="18" charset="0"/>
                  </a:rPr>
                  <a:t>       Polinómica   </a:t>
                </a:r>
              </a:p>
              <a:p>
                <a:endParaRPr lang="es-PE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Subtítul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634837"/>
                <a:ext cx="9144000" cy="1427018"/>
              </a:xfrm>
              <a:blipFill rotWithShape="1">
                <a:blip r:embed="rId1"/>
                <a:stretch>
                  <a:fillRect b="-1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1524000" y="3061856"/>
            <a:ext cx="9144000" cy="198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Para  </a:t>
            </a:r>
            <a:r>
              <a:rPr lang="es-PE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hallar sus soluciones se debe de factorizar el lado    </a:t>
            </a:r>
            <a:endParaRPr lang="es-PE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izquierdo de la ecuación por el método de Ruffini,</a:t>
            </a:r>
            <a:endParaRPr lang="es-PE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ucs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Presentation</Application>
  <PresentationFormat>Panorámica</PresentationFormat>
  <Paragraphs>284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14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Calibri</vt:lpstr>
      <vt:lpstr>Libre Baskerville</vt:lpstr>
      <vt:lpstr>Century Gothic</vt:lpstr>
      <vt:lpstr>Calibri</vt:lpstr>
      <vt:lpstr>Times New Roman</vt:lpstr>
      <vt:lpstr>Noto Sans Symbols</vt:lpstr>
      <vt:lpstr>Microsoft YaHei</vt:lpstr>
      <vt:lpstr/>
      <vt:lpstr>Arial Unicode MS</vt:lpstr>
      <vt:lpstr>Segoe Print</vt:lpstr>
      <vt:lpstr>ucsp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Unidad II Sistema de Números Reales</vt:lpstr>
      <vt:lpstr>PowerPoint 演示文稿</vt:lpstr>
      <vt:lpstr>PowerPoint 演示文稿</vt:lpstr>
      <vt:lpstr>PowerPoint 演示文稿</vt:lpstr>
      <vt:lpstr>Ejemplo 1.b</vt:lpstr>
      <vt:lpstr>EJEMPLO 1.C</vt:lpstr>
      <vt:lpstr>PowerPoint 演示文稿</vt:lpstr>
      <vt:lpstr>        </vt:lpstr>
      <vt:lpstr> 2.-Definiciones y métodos de solución</vt:lpstr>
      <vt:lpstr>PowerPoint 演示文稿</vt:lpstr>
      <vt:lpstr>PowerPoint 演示文稿</vt:lpstr>
      <vt:lpstr>Ejemplo 5  Resuelve la siguiente ecuación polinómica  después de reducir tenemos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 Sistema de Números Reales</dc:title>
  <dc:creator>helpdesk</dc:creator>
  <cp:lastModifiedBy>Renzo</cp:lastModifiedBy>
  <cp:revision>52</cp:revision>
  <dcterms:created xsi:type="dcterms:W3CDTF">2019-10-16T16:54:00Z</dcterms:created>
  <dcterms:modified xsi:type="dcterms:W3CDTF">2020-09-02T04:18:36Z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