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3" r:id="rId7"/>
    <p:sldId id="259" r:id="rId8"/>
    <p:sldId id="264" r:id="rId9"/>
    <p:sldId id="260" r:id="rId10"/>
    <p:sldId id="265" r:id="rId11"/>
    <p:sldId id="261" r:id="rId12"/>
    <p:sldId id="262" r:id="rId13"/>
  </p:sldIdLst>
  <p:sldSz cx="12192000" cy="6858000"/>
  <p:notesSz cx="6858000" cy="9144000"/>
  <p:embeddedFontLst>
    <p:embeddedFont>
      <p:font typeface="Calibri" panose="020F0502020204030204"/>
      <p:regular r:id="rId17"/>
    </p:embeddedFont>
    <p:embeddedFont>
      <p:font typeface="Libre Baskerville" panose="02000000000000000000"/>
      <p:regular r:id="rId18"/>
      <p:bold r:id="rId19"/>
      <p:italic r:id="rId20"/>
    </p:embeddedFont>
    <p:embeddedFont>
      <p:font typeface="Century Gothic" panose="020B0502020202020204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6529"/>
    <a:srgbClr val="43682A"/>
    <a:srgbClr val="3C5D25"/>
    <a:srgbClr val="456B2B"/>
    <a:srgbClr val="558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6" d="100"/>
          <a:sy n="46" d="100"/>
        </p:scale>
        <p:origin x="-76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3" name="Google Shape;3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4" name="Google Shape;3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8" name="Google Shape;3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1" name="Google Shape;4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8" name="Google Shape;4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2" name="Google Shape;4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Diapositiva de título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77829" y="200784"/>
            <a:ext cx="1641033" cy="67497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9" name="Google Shape;1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0" name="Google Shape;2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1" name="Google Shape;2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</a:fld>
            <a:endParaRPr lang="es-PE"/>
          </a:p>
        </p:txBody>
      </p:sp>
      <p:pic>
        <p:nvPicPr>
          <p:cNvPr id="22" name="Google Shape;22;p9"/>
          <p:cNvPicPr preferRelativeResize="0"/>
          <p:nvPr/>
        </p:nvPicPr>
        <p:blipFill rotWithShape="1">
          <a:blip r:embed="rId3">
            <a:alphaModFix amt="20000"/>
          </a:blip>
          <a:srcRect l="28260"/>
          <a:stretch>
            <a:fillRect/>
          </a:stretch>
        </p:blipFill>
        <p:spPr>
          <a:xfrm>
            <a:off x="10393" y="875762"/>
            <a:ext cx="3553312" cy="5713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Dos objetos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6" name="Google Shape;26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7" name="Google Shape;2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8" name="Google Shape;2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</a:fld>
            <a:endParaRPr lang="es-PE"/>
          </a:p>
        </p:txBody>
      </p:sp>
      <p:pic>
        <p:nvPicPr>
          <p:cNvPr id="30" name="Google Shape;30;p10"/>
          <p:cNvPicPr preferRelativeResize="0"/>
          <p:nvPr/>
        </p:nvPicPr>
        <p:blipFill rotWithShape="1">
          <a:blip r:embed="rId2">
            <a:alphaModFix amt="20000"/>
          </a:blip>
          <a:srcRect l="28260"/>
          <a:stretch>
            <a:fillRect/>
          </a:stretch>
        </p:blipFill>
        <p:spPr>
          <a:xfrm>
            <a:off x="10393" y="582498"/>
            <a:ext cx="3553312" cy="60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ación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" name="Google Shape;34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5" name="Google Shape;35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6" name="Google Shape;36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</a:fld>
            <a:endParaRPr lang="es-PE"/>
          </a:p>
        </p:txBody>
      </p:sp>
      <p:pic>
        <p:nvPicPr>
          <p:cNvPr id="40" name="Google Shape;40;p11"/>
          <p:cNvPicPr preferRelativeResize="0"/>
          <p:nvPr/>
        </p:nvPicPr>
        <p:blipFill rotWithShape="1">
          <a:blip r:embed="rId2">
            <a:alphaModFix amt="20000"/>
          </a:blip>
          <a:srcRect l="28260"/>
          <a:stretch>
            <a:fillRect/>
          </a:stretch>
        </p:blipFill>
        <p:spPr>
          <a:xfrm>
            <a:off x="10393" y="582498"/>
            <a:ext cx="3553312" cy="60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ido con título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4" name="Google Shape;44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5" name="Google Shape;4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6" name="Google Shape;4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</a:fld>
            <a:endParaRPr lang="es-PE"/>
          </a:p>
        </p:txBody>
      </p:sp>
      <p:pic>
        <p:nvPicPr>
          <p:cNvPr id="48" name="Google Shape;48;p12"/>
          <p:cNvPicPr preferRelativeResize="0"/>
          <p:nvPr/>
        </p:nvPicPr>
        <p:blipFill rotWithShape="1">
          <a:blip r:embed="rId2">
            <a:alphaModFix amt="20000"/>
          </a:blip>
          <a:srcRect l="28260"/>
          <a:stretch>
            <a:fillRect/>
          </a:stretch>
        </p:blipFill>
        <p:spPr>
          <a:xfrm>
            <a:off x="10393" y="582498"/>
            <a:ext cx="3553312" cy="60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Imagen con título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</a:fld>
            <a:endParaRPr lang="es-PE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 amt="20000"/>
          </a:blip>
          <a:srcRect l="28260"/>
          <a:stretch>
            <a:fillRect/>
          </a:stretch>
        </p:blipFill>
        <p:spPr>
          <a:xfrm>
            <a:off x="10393" y="582498"/>
            <a:ext cx="3553312" cy="60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ítulo y texto vertical">
  <p:cSld name="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</a:fld>
            <a:endParaRPr lang="es-PE"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2">
            <a:alphaModFix amt="20000"/>
          </a:blip>
          <a:srcRect l="28260"/>
          <a:stretch>
            <a:fillRect/>
          </a:stretch>
        </p:blipFill>
        <p:spPr>
          <a:xfrm>
            <a:off x="10393" y="582498"/>
            <a:ext cx="3553312" cy="60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Título vertical y texto">
  <p:cSld name="VERTICAL_TITLE_AND_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</a:fld>
            <a:endParaRPr lang="es-PE"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2">
            <a:alphaModFix amt="20000"/>
          </a:blip>
          <a:srcRect l="28260"/>
          <a:stretch>
            <a:fillRect/>
          </a:stretch>
        </p:blipFill>
        <p:spPr>
          <a:xfrm>
            <a:off x="10393" y="582498"/>
            <a:ext cx="3553312" cy="60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</a:fld>
            <a:endParaRPr lang="es-P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"/>
          <p:cNvSpPr txBox="1"/>
          <p:nvPr/>
        </p:nvSpPr>
        <p:spPr>
          <a:xfrm>
            <a:off x="3331072" y="852004"/>
            <a:ext cx="7981406" cy="146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4800"/>
              <a:buFont typeface="Arial" panose="020B0604020202020204"/>
              <a:buNone/>
            </a:pPr>
            <a:r>
              <a:rPr lang="es-PE" sz="4400" b="1" i="0" u="none" strike="noStrike" cap="none" dirty="0" smtClean="0">
                <a:solidFill>
                  <a:srgbClr val="FF000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MATEMÁTICA I </a:t>
            </a:r>
            <a:endParaRPr lang="es-PE" sz="4400" b="1" i="0" u="none" strike="noStrike" cap="none" dirty="0" smtClean="0">
              <a:solidFill>
                <a:srgbClr val="FF0000"/>
              </a:solidFill>
              <a:latin typeface="Libre Baskerville" panose="02000000000000000000"/>
              <a:ea typeface="Libre Baskerville" panose="02000000000000000000"/>
              <a:cs typeface="Libre Baskerville" panose="02000000000000000000"/>
              <a:sym typeface="Libre Baskerville" panose="02000000000000000000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4800"/>
              <a:buFont typeface="Arial" panose="020B0604020202020204"/>
              <a:buNone/>
            </a:pPr>
            <a:r>
              <a:rPr lang="es-PE" sz="4400" b="1" dirty="0" smtClean="0">
                <a:solidFill>
                  <a:srgbClr val="FF000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MATEMÁTICA BÁSICA</a:t>
            </a:r>
            <a:endParaRPr lang="es-PE" sz="2400" b="1" dirty="0">
              <a:solidFill>
                <a:srgbClr val="FF0000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 panose="020B0604020202020204"/>
              <a:buNone/>
            </a:pPr>
            <a:endParaRPr sz="1200" dirty="0">
              <a:solidFill>
                <a:schemeClr val="accent2"/>
              </a:solidFill>
            </a:endParaRPr>
          </a:p>
        </p:txBody>
      </p:sp>
      <p:sp>
        <p:nvSpPr>
          <p:cNvPr id="376" name="Google Shape;376;p1"/>
          <p:cNvSpPr txBox="1">
            <a:spLocks noGrp="1"/>
          </p:cNvSpPr>
          <p:nvPr>
            <p:ph type="ctrTitle"/>
          </p:nvPr>
        </p:nvSpPr>
        <p:spPr>
          <a:xfrm>
            <a:off x="3331072" y="1805650"/>
            <a:ext cx="9144000" cy="18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PE" sz="4320" b="1" dirty="0">
                <a:solidFill>
                  <a:schemeClr val="accent5">
                    <a:lumMod val="75000"/>
                  </a:schemeClr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Unidad II</a:t>
            </a:r>
            <a:br>
              <a:rPr lang="es-PE" sz="4320" b="1" dirty="0">
                <a:solidFill>
                  <a:schemeClr val="accent5">
                    <a:lumMod val="75000"/>
                  </a:schemeClr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r>
              <a:rPr lang="es-PE" sz="4320" b="1" dirty="0">
                <a:solidFill>
                  <a:schemeClr val="accent5">
                    <a:lumMod val="75000"/>
                  </a:schemeClr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Sistema de Números Reales</a:t>
            </a:r>
            <a:endParaRPr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7" name="Google Shape;377;p1"/>
          <p:cNvSpPr txBox="1"/>
          <p:nvPr/>
        </p:nvSpPr>
        <p:spPr>
          <a:xfrm>
            <a:off x="3557588" y="3751179"/>
            <a:ext cx="8634412" cy="692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000" b="1" i="0" u="none" strike="noStrike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Tema: </a:t>
            </a:r>
            <a:r>
              <a:rPr lang="es-PE" sz="30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Inecuaciones lineales y cuadráticas</a:t>
            </a:r>
            <a:endParaRPr sz="3000" b="0" i="0" u="none" strike="noStrike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378" name="Google Shape;378;p1"/>
          <p:cNvSpPr txBox="1"/>
          <p:nvPr/>
        </p:nvSpPr>
        <p:spPr>
          <a:xfrm>
            <a:off x="3557588" y="4688531"/>
            <a:ext cx="3000375" cy="1280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Char char="•"/>
            </a:pPr>
            <a:r>
              <a:rPr lang="es-PE" sz="30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Métodos de solución.</a:t>
            </a:r>
            <a:endParaRPr sz="3000" b="0" i="0" u="none" strike="noStrike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379" name="Google Shape;379;p1"/>
          <p:cNvSpPr txBox="1"/>
          <p:nvPr/>
        </p:nvSpPr>
        <p:spPr>
          <a:xfrm>
            <a:off x="9843576" y="6076752"/>
            <a:ext cx="2348424" cy="48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None/>
            </a:pPr>
            <a:r>
              <a:rPr lang="es-PE" sz="2400" b="1" i="0" u="none" strike="noStrike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Semana 03</a:t>
            </a:r>
            <a:endParaRPr sz="2400" b="1" i="0" u="none" strike="noStrike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grpSp>
        <p:nvGrpSpPr>
          <p:cNvPr id="9" name="8 Grupo"/>
          <p:cNvGrpSpPr/>
          <p:nvPr/>
        </p:nvGrpSpPr>
        <p:grpSpPr>
          <a:xfrm>
            <a:off x="295889" y="3009095"/>
            <a:ext cx="3205377" cy="2918939"/>
            <a:chOff x="113009" y="3157813"/>
            <a:chExt cx="3205377" cy="2918939"/>
          </a:xfrm>
        </p:grpSpPr>
        <p:pic>
          <p:nvPicPr>
            <p:cNvPr id="2" name="1 Imagen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09" y="3157813"/>
              <a:ext cx="3205377" cy="291893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5 CuadroTexto"/>
                <p:cNvSpPr txBox="1"/>
                <p:nvPr/>
              </p:nvSpPr>
              <p:spPr>
                <a:xfrm>
                  <a:off x="2695466" y="3480039"/>
                  <a:ext cx="246852" cy="369332"/>
                </a:xfrm>
                <a:prstGeom prst="rect">
                  <a:avLst/>
                </a:prstGeom>
                <a:solidFill>
                  <a:srgbClr val="416529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E" sz="1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≥</m:t>
                        </m:r>
                      </m:oMath>
                    </m:oMathPara>
                  </a14:m>
                  <a:endParaRPr lang="es-PE" sz="18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" name="5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5466" y="3480039"/>
                  <a:ext cx="246852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39024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  <a:endParaRPr lang="es-PE">
                    <a:noFill/>
                  </a:endParaRPr>
                </a:p>
              </p:txBody>
            </p:sp>
          </mc:Fallback>
        </mc:AlternateContent>
      </p:grp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"/>
          <p:cNvSpPr txBox="1"/>
          <p:nvPr/>
        </p:nvSpPr>
        <p:spPr>
          <a:xfrm>
            <a:off x="2514600" y="200025"/>
            <a:ext cx="8215313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i="0" u="none" strike="noStrike" cap="none">
                <a:solidFill>
                  <a:srgbClr val="2F549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Bibliografía:</a:t>
            </a:r>
            <a:endParaRPr lang="es-PE" sz="3600" b="1" i="0" u="none" strike="noStrike" cap="none">
              <a:solidFill>
                <a:srgbClr val="2F5496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1600" y="2181225"/>
            <a:ext cx="1828800" cy="249555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"/>
          <p:cNvSpPr txBox="1"/>
          <p:nvPr/>
        </p:nvSpPr>
        <p:spPr>
          <a:xfrm>
            <a:off x="3612419" y="1267921"/>
            <a:ext cx="7051600" cy="67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</a:pPr>
            <a:r>
              <a:rPr lang="es-PE" sz="4000" b="1" i="0" u="none" strike="noStrike" cap="none">
                <a:solidFill>
                  <a:srgbClr val="2F549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Objetivo</a:t>
            </a:r>
            <a:endParaRPr lang="es-PE" sz="4000" b="1" i="0" u="none" strike="noStrike" cap="none">
              <a:solidFill>
                <a:srgbClr val="2F5496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387" name="Google Shape;387;p2"/>
          <p:cNvSpPr txBox="1"/>
          <p:nvPr/>
        </p:nvSpPr>
        <p:spPr>
          <a:xfrm>
            <a:off x="771525" y="2003993"/>
            <a:ext cx="6366694" cy="3482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s-PE" sz="3700" b="0" i="0" u="none" strike="noStrike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	</a:t>
            </a:r>
            <a:r>
              <a:rPr lang="es-PE" sz="37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Identificar y resolver inecuaciones lineales y cuadráticas</a:t>
            </a:r>
            <a:endParaRPr lang="es-PE" sz="37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9676" y="1798493"/>
            <a:ext cx="2466975" cy="184785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2514600" y="200025"/>
            <a:ext cx="8215313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dirty="0">
                <a:solidFill>
                  <a:srgbClr val="2F5496"/>
                </a:solidFill>
                <a:latin typeface="Century Gothic" panose="020B0502020202020204"/>
                <a:sym typeface="Century Gothic" panose="020B0502020202020204"/>
              </a:rPr>
              <a:t>Inecuaciones lineales y cuadráticas</a:t>
            </a:r>
            <a:endParaRPr dirty="0"/>
          </a:p>
        </p:txBody>
      </p:sp>
      <p:pic>
        <p:nvPicPr>
          <p:cNvPr id="395" name="Google Shape;395;p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489948" y="1722436"/>
            <a:ext cx="2765073" cy="321055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/>
              <p:cNvSpPr txBox="1"/>
              <p:nvPr/>
            </p:nvSpPr>
            <p:spPr>
              <a:xfrm>
                <a:off x="748146" y="905294"/>
                <a:ext cx="7578436" cy="4849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2400" dirty="0"/>
                  <a:t>1.- Una inecuación lineal tiene la forma :</a:t>
                </a:r>
              </a:p>
              <a:p>
                <a:r>
                  <a:rPr lang="es-PE" sz="2400" dirty="0"/>
                  <a:t>                   </a:t>
                </a:r>
                <a14:m>
                  <m:oMath xmlns:m="http://schemas.openxmlformats.org/officeDocument/2006/math"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    ,  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𝑑𝑜𝑛𝑑𝑒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400" dirty="0"/>
              </a:p>
              <a:p>
                <a:r>
                  <a:rPr lang="es-PE" sz="2400" dirty="0"/>
                  <a:t> su solución esta dada por </a:t>
                </a:r>
                <a14:m>
                  <m:oMath xmlns:m="http://schemas.openxmlformats.org/officeDocument/2006/math"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&lt;−</m:t>
                    </m:r>
                    <m:f>
                      <m:fPr>
                        <m:ctrlPr>
                          <a:rPr lang="es-PE" sz="2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s-P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𝑐𝑢𝑎𝑛𝑑𝑜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 </m:t>
                    </m:r>
                  </m:oMath>
                </a14:m>
                <a:endParaRPr lang="en-US" sz="2400" dirty="0"/>
              </a:p>
              <a:p>
                <a:r>
                  <a:rPr lang="es-PE" sz="2400" dirty="0"/>
                  <a:t> o  </a:t>
                </a:r>
                <a14:m>
                  <m:oMath xmlns:m="http://schemas.openxmlformats.org/officeDocument/2006/math"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s-PE" sz="24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P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s-P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𝑐𝑢𝑎𝑛𝑑𝑜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400" dirty="0"/>
                  <a:t> , </a:t>
                </a:r>
                <a:r>
                  <a:rPr lang="en-US" sz="2400" dirty="0" err="1"/>
                  <a:t>esto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por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propiedades</a:t>
                </a:r>
                <a:r>
                  <a:rPr lang="en-US" sz="2400" dirty="0"/>
                  <a:t> de </a:t>
                </a:r>
                <a:r>
                  <a:rPr lang="en-US" sz="2400" dirty="0" err="1"/>
                  <a:t>los</a:t>
                </a:r>
                <a:r>
                  <a:rPr lang="en-US" sz="2400" dirty="0"/>
                  <a:t>   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err="1"/>
                  <a:t>números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reales</a:t>
                </a:r>
                <a:r>
                  <a:rPr lang="en-US" sz="2400" dirty="0"/>
                  <a:t> . </a:t>
                </a:r>
              </a:p>
              <a:p>
                <a:r>
                  <a:rPr lang="es-PE" sz="2400" dirty="0"/>
                  <a:t>2.- Una inecuación cuadrática tiene la forma</a:t>
                </a:r>
              </a:p>
              <a:p>
                <a:r>
                  <a:rPr lang="es-PE" sz="2400" dirty="0"/>
                  <a:t>  </a:t>
                </a:r>
                <a14:m>
                  <m:oMath xmlns:m="http://schemas.openxmlformats.org/officeDocument/2006/math"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s-PE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s-P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P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   , 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𝑑𝑜𝑛𝑑𝑒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 </m:t>
                    </m:r>
                  </m:oMath>
                </a14:m>
                <a:endParaRPr lang="en-US" sz="2400" dirty="0"/>
              </a:p>
              <a:p>
                <a:r>
                  <a:rPr lang="es-PE" sz="2400" dirty="0"/>
                  <a:t>  Para hallar su solución se emplea el Método de </a:t>
                </a:r>
              </a:p>
              <a:p>
                <a:r>
                  <a:rPr lang="es-PE" sz="2400" dirty="0"/>
                  <a:t>  Puntos Críticos que consiste en:</a:t>
                </a:r>
              </a:p>
              <a:p>
                <a:r>
                  <a:rPr lang="es-PE" sz="2400" dirty="0"/>
                  <a:t>   a) Se factoriza en producto de factores de la forma</a:t>
                </a:r>
              </a:p>
              <a:p>
                <a:r>
                  <a:rPr lang="es-PE" sz="2400" dirty="0"/>
                  <a:t>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sz="24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PE" sz="2400" b="0" i="1" smtClean="0">
                            <a:latin typeface="Cambria Math" panose="02040503050406030204" pitchFamily="18" charset="0"/>
                          </a:rPr>
                          <m:t>𝑚𝑥</m:t>
                        </m:r>
                        <m:r>
                          <a:rPr lang="es-P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s-P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𝑐𝑜𝑛</m:t>
                    </m:r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 ,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cada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raiz</a:t>
                </a:r>
                <a:r>
                  <a:rPr lang="en-US" sz="2400" dirty="0"/>
                  <a:t> de </a:t>
                </a:r>
                <a:r>
                  <a:rPr lang="en-US" sz="2400" dirty="0" err="1"/>
                  <a:t>cada</a:t>
                </a:r>
                <a:r>
                  <a:rPr lang="en-US" sz="2400" dirty="0"/>
                  <a:t> factor se 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err="1"/>
                  <a:t>denomina</a:t>
                </a:r>
                <a:r>
                  <a:rPr lang="en-US" sz="2400" dirty="0"/>
                  <a:t> “</a:t>
                </a:r>
                <a:r>
                  <a:rPr lang="en-US" sz="2400" dirty="0" err="1"/>
                  <a:t>punto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crítico</a:t>
                </a:r>
                <a:r>
                  <a:rPr lang="en-US" sz="2400" dirty="0"/>
                  <a:t>” y se </a:t>
                </a:r>
                <a:r>
                  <a:rPr lang="en-US" sz="2400" dirty="0" err="1"/>
                  <a:t>ubican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en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una</a:t>
                </a:r>
                <a:r>
                  <a:rPr lang="en-US" sz="2400" dirty="0"/>
                  <a:t> recta real</a:t>
                </a:r>
              </a:p>
            </p:txBody>
          </p:sp>
        </mc:Choice>
        <mc:Fallback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6" y="905294"/>
                <a:ext cx="7578436" cy="4849533"/>
              </a:xfrm>
              <a:prstGeom prst="rect">
                <a:avLst/>
              </a:prstGeom>
              <a:blipFill rotWithShape="1">
                <a:blip r:embed="rId2"/>
                <a:stretch>
                  <a:fillRect l="-1287" t="-881" r="-1046" b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ítulo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pPr algn="l"/>
                <a:r>
                  <a:rPr lang="es-PE" sz="2400" dirty="0"/>
                  <a:t>b) Se escribe entre los puntos críticos hallados en forma alternada los   </a:t>
                </a:r>
                <a:br>
                  <a:rPr lang="es-PE" sz="2400" dirty="0"/>
                </a:br>
                <a:r>
                  <a:rPr lang="es-PE" sz="2400" dirty="0"/>
                  <a:t>     signos (+) y (-) comenzando por la derecha y dirigiéndose hacia la </a:t>
                </a:r>
                <a:br>
                  <a:rPr lang="es-PE" sz="2400" dirty="0"/>
                </a:br>
                <a:r>
                  <a:rPr lang="es-PE" sz="2400" dirty="0"/>
                  <a:t>     izquierda.</a:t>
                </a:r>
                <a:br>
                  <a:rPr lang="es-PE" sz="2400" dirty="0"/>
                </a:br>
                <a:r>
                  <a:rPr lang="es-PE" sz="2400" dirty="0"/>
                  <a:t>c) Si la inecuación original es </a:t>
                </a:r>
                <a14:m>
                  <m:oMath xmlns:m="http://schemas.openxmlformats.org/officeDocument/2006/math">
                    <m:r>
                      <a:rPr lang="es-P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se </a:t>
                </a:r>
                <a:r>
                  <a:rPr lang="en-US" sz="2400" dirty="0" err="1"/>
                  <a:t>elige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como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respuesta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todos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los</a:t>
                </a:r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     </a:t>
                </a:r>
                <a:r>
                  <a:rPr lang="en-US" sz="2400" dirty="0" err="1"/>
                  <a:t>intervalos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en</a:t>
                </a:r>
                <a:r>
                  <a:rPr lang="en-US" sz="2400" dirty="0"/>
                  <a:t> el </a:t>
                </a:r>
                <a:r>
                  <a:rPr lang="en-US" sz="2400" dirty="0" err="1"/>
                  <a:t>paso</a:t>
                </a:r>
                <a:r>
                  <a:rPr lang="en-US" sz="2400" dirty="0"/>
                  <a:t> (b) que </a:t>
                </a:r>
                <a:r>
                  <a:rPr lang="en-US" sz="2400" dirty="0" err="1"/>
                  <a:t>tienen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signo</a:t>
                </a:r>
                <a:r>
                  <a:rPr lang="en-US" sz="2400" dirty="0"/>
                  <a:t> “+”, y </a:t>
                </a:r>
                <a:r>
                  <a:rPr lang="en-US" sz="2400" dirty="0" err="1"/>
                  <a:t>por</a:t>
                </a:r>
                <a:r>
                  <a:rPr lang="en-US" sz="2400" dirty="0"/>
                  <a:t> el </a:t>
                </a:r>
                <a:r>
                  <a:rPr lang="en-US" sz="2400" dirty="0" err="1"/>
                  <a:t>contrario</a:t>
                </a:r>
                <a:r>
                  <a:rPr lang="es-PE" sz="2400" dirty="0"/>
                  <a:t> si la </a:t>
                </a:r>
                <a:br>
                  <a:rPr lang="es-PE" sz="2400" dirty="0"/>
                </a:br>
                <a:r>
                  <a:rPr lang="es-PE" sz="2400" dirty="0"/>
                  <a:t>     inecuación original es </a:t>
                </a:r>
                <a14:m>
                  <m:oMath xmlns:m="http://schemas.openxmlformats.org/officeDocument/2006/math">
                    <m:r>
                      <a:rPr lang="es-P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P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se </a:t>
                </a:r>
                <a:r>
                  <a:rPr lang="en-US" sz="2400" dirty="0" err="1"/>
                  <a:t>elige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como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respuesta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todos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los</a:t>
                </a:r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     </a:t>
                </a:r>
                <a:r>
                  <a:rPr lang="en-US" sz="2400" dirty="0" err="1"/>
                  <a:t>intervalos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en</a:t>
                </a:r>
                <a:r>
                  <a:rPr lang="en-US" sz="2400" dirty="0"/>
                  <a:t> el </a:t>
                </a:r>
                <a:r>
                  <a:rPr lang="en-US" sz="2400" dirty="0" err="1"/>
                  <a:t>paso</a:t>
                </a:r>
                <a:r>
                  <a:rPr lang="en-US" sz="2400" dirty="0"/>
                  <a:t> (b) que </a:t>
                </a:r>
                <a:r>
                  <a:rPr lang="en-US" sz="2400" dirty="0" err="1"/>
                  <a:t>tienen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signo</a:t>
                </a:r>
                <a:r>
                  <a:rPr lang="en-US" sz="2400" dirty="0"/>
                  <a:t> “-”.</a:t>
                </a:r>
              </a:p>
            </p:txBody>
          </p:sp>
        </mc:Choice>
        <mc:Fallback>
          <p:sp>
            <p:nvSpPr>
              <p:cNvPr id="5" name="Títul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1"/>
                <a:stretch>
                  <a:fillRect l="-1067" t="-3827" b="-5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ítulo 5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 algn="l"/>
                <a:r>
                  <a:rPr lang="es-PE" dirty="0"/>
                  <a:t>OBS. En cada caso es licito cambiar </a:t>
                </a:r>
                <a14:m>
                  <m:oMath xmlns:m="http://schemas.openxmlformats.org/officeDocument/2006/math">
                    <m:r>
                      <a:rPr lang="es-P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</m:t>
                    </m:r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  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𝑝𝑜𝑟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"≥“</m:t>
                    </m:r>
                  </m:oMath>
                </a14:m>
                <a:r>
                  <a:rPr lang="en-US" dirty="0"/>
                  <a:t> .</a:t>
                </a:r>
              </a:p>
              <a:p>
                <a:pPr algn="l"/>
                <a:r>
                  <a:rPr lang="en-US" dirty="0"/>
                  <a:t>          o </a:t>
                </a:r>
                <a:r>
                  <a:rPr lang="en-US" dirty="0" err="1"/>
                  <a:t>tambien</a:t>
                </a:r>
                <a:r>
                  <a:rPr lang="en-US" dirty="0"/>
                  <a:t> </a:t>
                </a:r>
                <a:r>
                  <a:rPr lang="es-PE" dirty="0"/>
                  <a:t> es licito cambiar </a:t>
                </a:r>
                <a14:m>
                  <m:oMath xmlns:m="http://schemas.openxmlformats.org/officeDocument/2006/math">
                    <m:r>
                      <a:rPr lang="es-P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</m:t>
                    </m:r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P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  </m:t>
                    </m:r>
                    <m:r>
                      <a:rPr lang="es-P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𝑝𝑜𝑟</m:t>
                    </m:r>
                    <m:r>
                      <a:rPr lang="es-P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"≤“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Subtítul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"/>
          <p:cNvSpPr txBox="1"/>
          <p:nvPr/>
        </p:nvSpPr>
        <p:spPr>
          <a:xfrm>
            <a:off x="2316275" y="200025"/>
            <a:ext cx="8215313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i="0" u="none" strike="noStrike" cap="none" dirty="0" smtClean="0">
                <a:solidFill>
                  <a:srgbClr val="2F549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Ejemplos:   </a:t>
            </a:r>
            <a:endParaRPr lang="es-PE" sz="3600" b="1" i="0" u="none" strike="noStrike" cap="none" dirty="0" smtClean="0">
              <a:solidFill>
                <a:srgbClr val="2F5496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2" name="Google Shape;402;p4"/>
          <p:cNvSpPr/>
          <p:nvPr/>
        </p:nvSpPr>
        <p:spPr>
          <a:xfrm>
            <a:off x="2316275" y="1855996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4" name="Google Shape;404;p4"/>
          <p:cNvSpPr/>
          <p:nvPr/>
        </p:nvSpPr>
        <p:spPr>
          <a:xfrm>
            <a:off x="969818" y="1000125"/>
            <a:ext cx="9393382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s-PE" sz="2400" i="0" u="none" strike="noStrike" cap="none" dirty="0" smtClean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­­­­­­­­­­­­­­­­­­­­­­­­­­­­­­­­­­­­­­­­­­­1.</a:t>
            </a:r>
            <a:endParaRPr lang="es-PE" sz="2400" dirty="0">
              <a:latin typeface="+mn-lt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AutoNum type="romanUcPeriod"/>
            </a:pPr>
            <a:endParaRPr lang="es-PE" sz="2400" dirty="0">
              <a:latin typeface="+mn-lt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AutoNum type="romanUcPeriod"/>
            </a:pPr>
            <a:endParaRPr lang="es-PE" sz="2400" dirty="0">
              <a:latin typeface="+mn-lt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AutoNum type="romanUcPeriod"/>
            </a:pPr>
            <a:endParaRPr lang="es-PE" sz="2400" dirty="0">
              <a:latin typeface="+mn-lt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AutoNum type="romanUcPeriod"/>
            </a:pPr>
            <a:endParaRPr lang="es-PE" sz="2400" dirty="0">
              <a:latin typeface="+mn-lt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AutoNum type="romanUcPeriod"/>
            </a:pPr>
            <a:endParaRPr lang="es-PE" sz="2400" dirty="0">
              <a:latin typeface="+mn-lt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AutoNum type="romanUcPeriod"/>
            </a:pPr>
            <a:endParaRPr lang="es-PE" sz="2400" dirty="0">
              <a:latin typeface="+mn-lt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AutoNum type="romanUcPeriod"/>
            </a:pPr>
            <a:endParaRPr lang="es-PE" sz="2400" dirty="0">
              <a:latin typeface="+mn-lt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AutoNum type="romanUcPeriod"/>
            </a:pPr>
            <a:endParaRPr lang="es-PE" sz="2400" dirty="0">
              <a:latin typeface="+mn-lt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s-PE" sz="2400" dirty="0"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sz="3200" i="0" u="none" strike="noStrike" cap="none" dirty="0">
              <a:solidFill>
                <a:srgbClr val="000000"/>
              </a:solidFill>
              <a:latin typeface="+mn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05" name="Google Shape;405;p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7" name="Google Shape;407;p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/>
              <p:cNvSpPr txBox="1"/>
              <p:nvPr/>
            </p:nvSpPr>
            <p:spPr>
              <a:xfrm>
                <a:off x="1408801" y="1027834"/>
                <a:ext cx="9397743" cy="4001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2400" dirty="0"/>
                  <a:t>Resuelva la inecuación lineal </a:t>
                </a:r>
                <a14:m>
                  <m:oMath xmlns:m="http://schemas.openxmlformats.org/officeDocument/2006/math">
                    <m:r>
                      <a:rPr lang="es-PE" sz="24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−4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+5</m:t>
                        </m:r>
                      </m:e>
                    </m:d>
                    <m:r>
                      <a:rPr lang="es-PE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−24 </m:t>
                    </m:r>
                  </m:oMath>
                </a14:m>
                <a:endParaRPr lang="en-US" sz="2400" dirty="0"/>
              </a:p>
              <a:p>
                <a:r>
                  <a:rPr lang="es-PE" sz="2400" dirty="0"/>
                  <a:t>     S o l u c i o n:</a:t>
                </a:r>
                <a:endParaRPr lang="en-US" sz="2400" dirty="0"/>
              </a:p>
              <a:p>
                <a:r>
                  <a:rPr lang="es-PE" sz="2400" dirty="0"/>
                  <a:t>     Por propiedades de los números reales se tiene:</a:t>
                </a:r>
                <a:endParaRPr lang="en-US" sz="2400" dirty="0"/>
              </a:p>
              <a:p>
                <a:r>
                  <a:rPr lang="es-PE" sz="2400" dirty="0"/>
                  <a:t>                              </a:t>
                </a:r>
                <a14:m>
                  <m:oMath xmlns:m="http://schemas.openxmlformats.org/officeDocument/2006/math">
                    <m:r>
                      <a:rPr lang="es-PE" sz="24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−4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+5</m:t>
                        </m:r>
                      </m:e>
                    </m:d>
                    <m:r>
                      <a:rPr lang="es-PE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−24</m:t>
                    </m:r>
                  </m:oMath>
                </a14:m>
                <a:r>
                  <a:rPr lang="es-PE" sz="2400" dirty="0"/>
                  <a:t> </a:t>
                </a:r>
                <a:endParaRPr lang="en-US" sz="2400" dirty="0"/>
              </a:p>
              <a:p>
                <a:r>
                  <a:rPr lang="es-PE" sz="2400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s-PE" sz="24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−20&lt;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−24</m:t>
                    </m:r>
                  </m:oMath>
                </a14:m>
                <a:r>
                  <a:rPr lang="es-PE" sz="2400" dirty="0"/>
                  <a:t>    </a:t>
                </a:r>
                <a:endParaRPr lang="en-US" sz="2400" dirty="0"/>
              </a:p>
              <a:p>
                <a:r>
                  <a:rPr lang="es-PE" sz="2400" dirty="0"/>
                  <a:t>                                         </a:t>
                </a:r>
                <a14:m>
                  <m:oMath xmlns:m="http://schemas.openxmlformats.org/officeDocument/2006/math">
                    <m:r>
                      <a:rPr lang="es-PE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−20&lt;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−24</m:t>
                    </m:r>
                  </m:oMath>
                </a14:m>
                <a:r>
                  <a:rPr lang="es-PE" sz="2400" dirty="0"/>
                  <a:t>     </a:t>
                </a:r>
                <a:endParaRPr lang="en-US" sz="2400" dirty="0"/>
              </a:p>
              <a:p>
                <a:r>
                  <a:rPr lang="es-PE" sz="2400" dirty="0"/>
                  <a:t>               de donde se tiene      </a:t>
                </a:r>
                <a14:m>
                  <m:oMath xmlns:m="http://schemas.openxmlformats.org/officeDocument/2006/math">
                    <m:r>
                      <a:rPr lang="es-PE" sz="2400" i="1">
                        <a:latin typeface="Cambria Math" panose="02040503050406030204" pitchFamily="18" charset="0"/>
                      </a:rPr>
                      <m:t>0&lt;−4</m:t>
                    </m:r>
                  </m:oMath>
                </a14:m>
                <a:endParaRPr lang="en-US" sz="2400" dirty="0"/>
              </a:p>
              <a:p>
                <a:r>
                  <a:rPr lang="es-PE" sz="2400" dirty="0"/>
                  <a:t>               que claramente no es posible en el conjunto de</a:t>
                </a:r>
                <a:endParaRPr lang="en-US" sz="2400" dirty="0"/>
              </a:p>
              <a:p>
                <a:r>
                  <a:rPr lang="es-PE" sz="2400" dirty="0"/>
                  <a:t>               los números reales, esto significa que la inecuación</a:t>
                </a:r>
                <a:endParaRPr lang="en-US" sz="2400" dirty="0"/>
              </a:p>
              <a:p>
                <a:r>
                  <a:rPr lang="es-PE" sz="2400" dirty="0"/>
                  <a:t>               dada no tiene solución en este contexto. </a:t>
                </a:r>
                <a:endParaRPr lang="en-US" sz="2400" dirty="0"/>
              </a:p>
              <a:p>
                <a:r>
                  <a:rPr lang="es-PE" dirty="0"/>
                  <a:t> </a:t>
                </a:r>
                <a:endParaRPr lang="en-US" dirty="0"/>
              </a:p>
            </p:txBody>
          </p:sp>
        </mc:Choice>
        <mc:Fallback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801" y="1027834"/>
                <a:ext cx="9397743" cy="4001095"/>
              </a:xfrm>
              <a:prstGeom prst="rect">
                <a:avLst/>
              </a:prstGeom>
              <a:blipFill rotWithShape="1">
                <a:blip r:embed="rId1"/>
                <a:stretch>
                  <a:fillRect l="-973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2" name="CuadroTexto 11"/>
          <p:cNvSpPr txBox="1"/>
          <p:nvPr/>
        </p:nvSpPr>
        <p:spPr>
          <a:xfrm>
            <a:off x="1240414" y="853888"/>
            <a:ext cx="9309104" cy="5517823"/>
          </a:xfrm>
          <a:custGeom>
            <a:avLst/>
            <a:gdLst>
              <a:gd name="connsiteX0" fmla="*/ 0 w 9291174"/>
              <a:gd name="connsiteY0" fmla="*/ 0 h 5571611"/>
              <a:gd name="connsiteX1" fmla="*/ 9291174 w 9291174"/>
              <a:gd name="connsiteY1" fmla="*/ 0 h 5571611"/>
              <a:gd name="connsiteX2" fmla="*/ 9291174 w 9291174"/>
              <a:gd name="connsiteY2" fmla="*/ 5571611 h 5571611"/>
              <a:gd name="connsiteX3" fmla="*/ 0 w 9291174"/>
              <a:gd name="connsiteY3" fmla="*/ 5571611 h 5571611"/>
              <a:gd name="connsiteX4" fmla="*/ 0 w 9291174"/>
              <a:gd name="connsiteY4" fmla="*/ 0 h 5571611"/>
              <a:gd name="connsiteX0-1" fmla="*/ 0 w 9309104"/>
              <a:gd name="connsiteY0-2" fmla="*/ 0 h 5571611"/>
              <a:gd name="connsiteX1-3" fmla="*/ 9309104 w 9309104"/>
              <a:gd name="connsiteY1-4" fmla="*/ 53788 h 5571611"/>
              <a:gd name="connsiteX2-5" fmla="*/ 9291174 w 9309104"/>
              <a:gd name="connsiteY2-6" fmla="*/ 5571611 h 5571611"/>
              <a:gd name="connsiteX3-7" fmla="*/ 0 w 9309104"/>
              <a:gd name="connsiteY3-8" fmla="*/ 5571611 h 5571611"/>
              <a:gd name="connsiteX4-9" fmla="*/ 0 w 9309104"/>
              <a:gd name="connsiteY4-10" fmla="*/ 0 h 5571611"/>
              <a:gd name="connsiteX0-11" fmla="*/ 71717 w 9309104"/>
              <a:gd name="connsiteY0-12" fmla="*/ 71718 h 5517823"/>
              <a:gd name="connsiteX1-13" fmla="*/ 9309104 w 9309104"/>
              <a:gd name="connsiteY1-14" fmla="*/ 0 h 5517823"/>
              <a:gd name="connsiteX2-15" fmla="*/ 9291174 w 9309104"/>
              <a:gd name="connsiteY2-16" fmla="*/ 5517823 h 5517823"/>
              <a:gd name="connsiteX3-17" fmla="*/ 0 w 9309104"/>
              <a:gd name="connsiteY3-18" fmla="*/ 5517823 h 5517823"/>
              <a:gd name="connsiteX4-19" fmla="*/ 71717 w 9309104"/>
              <a:gd name="connsiteY4-20" fmla="*/ 71718 h 55178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309104" h="5517823">
                <a:moveTo>
                  <a:pt x="71717" y="71718"/>
                </a:moveTo>
                <a:lnTo>
                  <a:pt x="9309104" y="0"/>
                </a:lnTo>
                <a:cubicBezTo>
                  <a:pt x="9303127" y="1839274"/>
                  <a:pt x="9297151" y="3678549"/>
                  <a:pt x="9291174" y="5517823"/>
                </a:cubicBezTo>
                <a:lnTo>
                  <a:pt x="0" y="5517823"/>
                </a:lnTo>
                <a:lnTo>
                  <a:pt x="71717" y="71718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4 CuadroTexto"/>
              <p:cNvSpPr txBox="1"/>
              <p:nvPr/>
            </p:nvSpPr>
            <p:spPr>
              <a:xfrm>
                <a:off x="1541929" y="1308847"/>
                <a:ext cx="9287436" cy="4380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s-PE" sz="2400" dirty="0"/>
                  <a:t>2. Resuelva la inecuación lineal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PE" sz="2400" i="1">
                              <a:latin typeface="Cambria Math"/>
                            </a:rPr>
                            <m:t>𝑥</m:t>
                          </m:r>
                          <m:r>
                            <a:rPr lang="es-PE" sz="2400" i="1">
                              <a:latin typeface="Cambria Math"/>
                            </a:rPr>
                            <m:t>+1</m:t>
                          </m:r>
                        </m:num>
                        <m:den>
                          <m:r>
                            <a:rPr lang="es-PE" sz="24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s-PE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PE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PE" sz="2400" i="1">
                              <a:latin typeface="Cambria Math"/>
                            </a:rPr>
                            <m:t>𝑥</m:t>
                          </m:r>
                          <m:r>
                            <a:rPr lang="es-PE" sz="2400" i="1">
                              <a:latin typeface="Cambria Math"/>
                            </a:rPr>
                            <m:t>−2</m:t>
                          </m:r>
                        </m:num>
                        <m:den>
                          <m:r>
                            <a:rPr lang="es-PE" sz="2400" i="1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s-PE" sz="2400" i="1">
                          <a:latin typeface="Cambria Math"/>
                        </a:rPr>
                        <m:t>&gt;1+</m:t>
                      </m:r>
                      <m:f>
                        <m:fPr>
                          <m:ctrlPr>
                            <a:rPr lang="es-PE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PE" sz="2400" i="1">
                              <a:latin typeface="Cambria Math"/>
                            </a:rPr>
                            <m:t>𝑥</m:t>
                          </m:r>
                          <m:r>
                            <a:rPr lang="es-PE" sz="2400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r>
                            <a:rPr lang="es-PE" sz="2400" i="1">
                              <a:latin typeface="Cambria Math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s-PE" sz="2400" dirty="0"/>
              </a:p>
              <a:p>
                <a:r>
                  <a:rPr lang="es-PE" sz="2400" dirty="0" smtClean="0"/>
                  <a:t>      SOLUCIÓN</a:t>
                </a:r>
                <a:r>
                  <a:rPr lang="es-PE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PE" sz="2400" i="1">
                              <a:latin typeface="Cambria Math"/>
                            </a:rPr>
                            <m:t>5</m:t>
                          </m:r>
                          <m:d>
                            <m:dPr>
                              <m:ctrlPr>
                                <a:rPr lang="es-PE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PE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s-PE" sz="2400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s-PE" sz="2400" i="1">
                              <a:latin typeface="Cambria Math"/>
                            </a:rPr>
                            <m:t>−3(</m:t>
                          </m:r>
                          <m:r>
                            <a:rPr lang="es-PE" sz="2400" i="1">
                              <a:latin typeface="Cambria Math"/>
                            </a:rPr>
                            <m:t>𝑥</m:t>
                          </m:r>
                          <m:r>
                            <a:rPr lang="es-PE" sz="2400" i="1">
                              <a:latin typeface="Cambria Math"/>
                            </a:rPr>
                            <m:t>−2)</m:t>
                          </m:r>
                        </m:num>
                        <m:den>
                          <m:r>
                            <a:rPr lang="es-PE" sz="2400" i="1">
                              <a:latin typeface="Cambria Math"/>
                            </a:rPr>
                            <m:t>15</m:t>
                          </m:r>
                        </m:den>
                      </m:f>
                      <m:r>
                        <a:rPr lang="es-PE" sz="2400" i="1">
                          <a:latin typeface="Cambria Math"/>
                        </a:rPr>
                        <m:t>&gt;</m:t>
                      </m:r>
                      <m:f>
                        <m:fPr>
                          <m:ctrlPr>
                            <a:rPr lang="es-PE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PE" sz="2400" i="1">
                              <a:latin typeface="Cambria Math"/>
                            </a:rPr>
                            <m:t>15+</m:t>
                          </m:r>
                          <m:r>
                            <a:rPr lang="es-PE" sz="2400" i="1">
                              <a:latin typeface="Cambria Math"/>
                            </a:rPr>
                            <m:t>𝑥</m:t>
                          </m:r>
                          <m:r>
                            <a:rPr lang="es-PE" sz="2400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r>
                            <a:rPr lang="es-PE" sz="2400" i="1">
                              <a:latin typeface="Cambria Math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s-P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i="1">
                          <a:latin typeface="Cambria Math"/>
                        </a:rPr>
                        <m:t>5</m:t>
                      </m:r>
                      <m:r>
                        <a:rPr lang="es-PE" sz="2400" i="1">
                          <a:latin typeface="Cambria Math"/>
                        </a:rPr>
                        <m:t>𝑥</m:t>
                      </m:r>
                      <m:r>
                        <a:rPr lang="es-PE" sz="2400" i="1">
                          <a:latin typeface="Cambria Math"/>
                        </a:rPr>
                        <m:t>+5−3</m:t>
                      </m:r>
                      <m:r>
                        <a:rPr lang="es-PE" sz="2400" i="1">
                          <a:latin typeface="Cambria Math"/>
                        </a:rPr>
                        <m:t>𝑥</m:t>
                      </m:r>
                      <m:r>
                        <a:rPr lang="es-PE" sz="2400" i="1">
                          <a:latin typeface="Cambria Math"/>
                        </a:rPr>
                        <m:t>+6&gt;14+</m:t>
                      </m:r>
                      <m:r>
                        <a:rPr lang="es-PE" sz="24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s-P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i="1">
                          <a:latin typeface="Cambria Math"/>
                        </a:rPr>
                        <m:t>2</m:t>
                      </m:r>
                      <m:r>
                        <a:rPr lang="es-PE" sz="2400" i="1">
                          <a:latin typeface="Cambria Math"/>
                        </a:rPr>
                        <m:t>𝑥</m:t>
                      </m:r>
                      <m:r>
                        <a:rPr lang="es-PE" sz="2400" i="1">
                          <a:latin typeface="Cambria Math"/>
                        </a:rPr>
                        <m:t>+11&gt;14+</m:t>
                      </m:r>
                      <m:r>
                        <a:rPr lang="es-PE" sz="24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s-P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i="1">
                          <a:latin typeface="Cambria Math"/>
                        </a:rPr>
                        <m:t>𝑥</m:t>
                      </m:r>
                      <m:r>
                        <a:rPr lang="es-PE" sz="2400" i="1">
                          <a:latin typeface="Cambria Math"/>
                        </a:rPr>
                        <m:t>&gt;3</m:t>
                      </m:r>
                    </m:oMath>
                  </m:oMathPara>
                </a14:m>
                <a:endParaRPr lang="es-P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i="1">
                          <a:latin typeface="Cambria Math"/>
                        </a:rPr>
                        <m:t>𝐶</m:t>
                      </m:r>
                      <m:r>
                        <a:rPr lang="es-PE" sz="2400" i="1">
                          <a:latin typeface="Cambria Math"/>
                        </a:rPr>
                        <m:t>.</m:t>
                      </m:r>
                      <m:r>
                        <a:rPr lang="es-PE" sz="2400" i="1">
                          <a:latin typeface="Cambria Math"/>
                        </a:rPr>
                        <m:t>𝑆</m:t>
                      </m:r>
                      <m:r>
                        <a:rPr lang="es-PE" sz="2400" i="1">
                          <a:latin typeface="Cambria Math"/>
                        </a:rPr>
                        <m:t>.=(3, +∞)</m:t>
                      </m:r>
                    </m:oMath>
                  </m:oMathPara>
                </a14:m>
                <a:endParaRPr lang="es-P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i="1">
                          <a:latin typeface="Cambria Math"/>
                        </a:rPr>
                        <m:t>𝐶</m:t>
                      </m:r>
                      <m:r>
                        <a:rPr lang="es-PE" sz="2400" i="1">
                          <a:latin typeface="Cambria Math"/>
                        </a:rPr>
                        <m:t>.</m:t>
                      </m:r>
                      <m:r>
                        <a:rPr lang="es-PE" sz="2400" i="1">
                          <a:latin typeface="Cambria Math"/>
                        </a:rPr>
                        <m:t>𝑆</m:t>
                      </m:r>
                      <m:r>
                        <a:rPr lang="es-PE" sz="2400" i="1">
                          <a:latin typeface="Cambria Math"/>
                        </a:rPr>
                        <m:t>. =</m:t>
                      </m:r>
                      <m:d>
                        <m:dPr>
                          <m:begChr m:val="]"/>
                          <m:endChr m:val="["/>
                          <m:ctrlPr>
                            <a:rPr lang="es-PE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PE" sz="2400" i="1">
                              <a:latin typeface="Cambria Math"/>
                            </a:rPr>
                            <m:t>3, +∞</m:t>
                          </m:r>
                        </m:e>
                      </m:d>
                    </m:oMath>
                  </m:oMathPara>
                </a14:m>
                <a:endParaRPr lang="es-PE" sz="2400" dirty="0"/>
              </a:p>
              <a:p>
                <a:endParaRPr lang="es-PE" dirty="0"/>
              </a:p>
            </p:txBody>
          </p:sp>
        </mc:Choice>
        <mc:Fallback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929" y="1308847"/>
                <a:ext cx="9287436" cy="4380623"/>
              </a:xfrm>
              <a:prstGeom prst="rect">
                <a:avLst/>
              </a:prstGeom>
              <a:blipFill rotWithShape="1">
                <a:blip r:embed="rId1"/>
                <a:stretch>
                  <a:fillRect l="-1051" t="-97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  <a:endParaRPr lang="es-PE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/>
              <p:cNvSpPr txBox="1"/>
              <p:nvPr/>
            </p:nvSpPr>
            <p:spPr>
              <a:xfrm>
                <a:off x="753036" y="1000125"/>
                <a:ext cx="9976878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2400" dirty="0" smtClean="0"/>
                  <a:t>3. Resuelva </a:t>
                </a:r>
                <a:r>
                  <a:rPr lang="es-PE" sz="2400" dirty="0"/>
                  <a:t>la inecuación cuadrática</a:t>
                </a:r>
              </a:p>
              <a:p>
                <a:r>
                  <a:rPr lang="es-PE" sz="2400" dirty="0"/>
                  <a:t>       </a:t>
                </a:r>
                <a14:m>
                  <m:oMath xmlns:m="http://schemas.openxmlformats.org/officeDocument/2006/math"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6−</m:t>
                    </m:r>
                    <m:sSup>
                      <m:sSupPr>
                        <m:ctrlPr>
                          <a:rPr lang="es-PE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s-P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P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&lt;10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s-PE" sz="2400" b="0" dirty="0">
                  <a:ea typeface="Cambria Math" panose="02040503050406030204" pitchFamily="18" charset="0"/>
                </a:endParaRPr>
              </a:p>
              <a:p>
                <a:r>
                  <a:rPr lang="es-PE" sz="2400" dirty="0" smtClean="0"/>
                  <a:t>    S </a:t>
                </a:r>
                <a:r>
                  <a:rPr lang="es-PE" sz="2400" dirty="0"/>
                  <a:t>o l u c i o n </a:t>
                </a:r>
                <a:r>
                  <a:rPr lang="es-PE" sz="2400" dirty="0" smtClean="0"/>
                  <a:t>:  </a:t>
                </a:r>
                <a:endParaRPr lang="es-PE" sz="2400" dirty="0"/>
              </a:p>
              <a:p>
                <a:r>
                  <a:rPr lang="es-PE" sz="2400" dirty="0" smtClean="0"/>
                  <a:t>    Comparar </a:t>
                </a:r>
                <a:r>
                  <a:rPr lang="es-PE" sz="2400" dirty="0"/>
                  <a:t>con cero        </a:t>
                </a:r>
                <a14:m>
                  <m:oMath xmlns:m="http://schemas.openxmlformats.org/officeDocument/2006/math"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s-PE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s-P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P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+6&lt;0</m:t>
                    </m:r>
                  </m:oMath>
                </a14:m>
                <a:endParaRPr lang="es-PE" sz="2400" b="0" dirty="0">
                  <a:ea typeface="Cambria Math" panose="02040503050406030204" pitchFamily="18" charset="0"/>
                </a:endParaRPr>
              </a:p>
              <a:p>
                <a:r>
                  <a:rPr lang="es-PE" sz="2400" dirty="0" smtClean="0"/>
                  <a:t>    Multiplicando </a:t>
                </a:r>
                <a:r>
                  <a:rPr lang="es-PE" sz="2400" dirty="0"/>
                  <a:t>por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sz="24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P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        </m:t>
                    </m:r>
                    <m:sSup>
                      <m:sSupPr>
                        <m:ctrlPr>
                          <a:rPr lang="es-PE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s-P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P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−6&gt;0</m:t>
                    </m:r>
                  </m:oMath>
                </a14:m>
                <a:endParaRPr lang="es-PE" sz="2400" b="0" dirty="0">
                  <a:ea typeface="Cambria Math" panose="02040503050406030204" pitchFamily="18" charset="0"/>
                </a:endParaRPr>
              </a:p>
              <a:p>
                <a:r>
                  <a:rPr lang="es-PE" sz="2400" dirty="0" smtClean="0">
                    <a:ea typeface="Cambria Math" panose="02040503050406030204" pitchFamily="18" charset="0"/>
                  </a:rPr>
                  <a:t>    </a:t>
                </a:r>
                <a:r>
                  <a:rPr lang="es-PE" sz="2400" dirty="0" err="1" smtClean="0">
                    <a:ea typeface="Cambria Math" panose="02040503050406030204" pitchFamily="18" charset="0"/>
                  </a:rPr>
                  <a:t>Factorizando</a:t>
                </a:r>
                <a:r>
                  <a:rPr lang="es-PE" sz="2400" dirty="0" smtClean="0">
                    <a:ea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sz="24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P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+6</m:t>
                        </m:r>
                      </m:e>
                    </m:d>
                    <m:d>
                      <m:dPr>
                        <m:ctrlPr>
                          <a:rPr lang="es-PE" sz="24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P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s-P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s-PE" sz="2400" b="0" dirty="0">
                  <a:ea typeface="Cambria Math" panose="02040503050406030204" pitchFamily="18" charset="0"/>
                </a:endParaRPr>
              </a:p>
              <a:p>
                <a:r>
                  <a:rPr lang="es-PE" sz="2400" b="0" dirty="0" smtClean="0">
                    <a:ea typeface="Cambria Math" panose="02040503050406030204" pitchFamily="18" charset="0"/>
                  </a:rPr>
                  <a:t>    Puntos </a:t>
                </a:r>
                <a:r>
                  <a:rPr lang="es-PE" sz="2400" b="0" dirty="0">
                    <a:ea typeface="Cambria Math" panose="02040503050406030204" pitchFamily="18" charset="0"/>
                  </a:rPr>
                  <a:t>Críticos                </a:t>
                </a:r>
                <a14:m>
                  <m:oMath xmlns:m="http://schemas.openxmlformats.org/officeDocument/2006/math"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=−6   ,   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s-PE" sz="2400" b="0" dirty="0">
                  <a:ea typeface="Cambria Math" panose="02040503050406030204" pitchFamily="18" charset="0"/>
                </a:endParaRPr>
              </a:p>
              <a:p>
                <a:r>
                  <a:rPr lang="es-PE" sz="2400" dirty="0">
                    <a:ea typeface="Cambria Math" panose="02040503050406030204" pitchFamily="18" charset="0"/>
                  </a:rPr>
                  <a:t>                                 ________                ________</a:t>
                </a:r>
              </a:p>
              <a:p>
                <a:r>
                  <a:rPr lang="es-PE" sz="2400" b="0" dirty="0">
                    <a:ea typeface="Cambria Math" panose="02040503050406030204" pitchFamily="18" charset="0"/>
                  </a:rPr>
                  <a:t>                                       </a:t>
                </a:r>
                <a14:m>
                  <m:oMath xmlns:m="http://schemas.openxmlformats.org/officeDocument/2006/math"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                 −                 +</m:t>
                    </m:r>
                  </m:oMath>
                </a14:m>
                <a:endParaRPr lang="es-PE" sz="2400" b="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s-PE" sz="2400" dirty="0">
                    <a:ea typeface="Cambria Math" panose="02040503050406030204" pitchFamily="18" charset="0"/>
                  </a:rPr>
                  <a:t>_</a:t>
                </a:r>
                <a:r>
                  <a:rPr lang="es-PE" sz="2400" b="0" dirty="0">
                    <a:ea typeface="Cambria Math" panose="02040503050406030204" pitchFamily="18" charset="0"/>
                  </a:rPr>
                  <a:t>________________________</a:t>
                </a:r>
              </a:p>
              <a:p>
                <a:pPr algn="ctr"/>
                <a:r>
                  <a:rPr lang="es-PE" sz="2400" dirty="0">
                    <a:ea typeface="Cambria Math" panose="02040503050406030204" pitchFamily="18" charset="0"/>
                  </a:rPr>
                  <a:t>-6              1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P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P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]"/>
                          <m:endChr m:val="["/>
                          <m:ctrlPr>
                            <a:rPr lang="es-PE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−∞ , −6</m:t>
                          </m:r>
                        </m:e>
                      </m:d>
                      <m:r>
                        <a:rPr lang="es-P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]"/>
                          <m:endChr m:val="["/>
                          <m:ctrlPr>
                            <a:rPr lang="es-PE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, +∞</m:t>
                          </m:r>
                        </m:e>
                      </m:d>
                    </m:oMath>
                  </m:oMathPara>
                </a14:m>
                <a:endParaRPr lang="es-PE" sz="2400" b="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s-PE" sz="2400" dirty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36" y="1000125"/>
                <a:ext cx="9976878" cy="4893647"/>
              </a:xfrm>
              <a:prstGeom prst="rect">
                <a:avLst/>
              </a:prstGeom>
              <a:blipFill rotWithShape="1">
                <a:blip r:embed="rId1"/>
                <a:stretch>
                  <a:fillRect l="-978" t="-87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  <a:endParaRPr lang="es-PE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5 CuadroTexto"/>
              <p:cNvSpPr txBox="1"/>
              <p:nvPr/>
            </p:nvSpPr>
            <p:spPr>
              <a:xfrm>
                <a:off x="1039907" y="1183340"/>
                <a:ext cx="9807388" cy="5453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s-PE" sz="2400" dirty="0"/>
                  <a:t>4. Resuelva la inecuación </a:t>
                </a:r>
                <a:r>
                  <a:rPr lang="es-PE" sz="2400" dirty="0" smtClean="0"/>
                  <a:t>cuadrática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2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PE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s-PE" sz="2400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s-PE" sz="2400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s-PE" sz="24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s-PE" sz="2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PE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s-PE" sz="2400" i="1">
                                  <a:latin typeface="Cambria Math"/>
                                </a:rPr>
                                <m:t>−3</m:t>
                              </m:r>
                            </m:e>
                          </m:d>
                        </m:e>
                        <m:sup>
                          <m:r>
                            <a:rPr lang="es-PE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PE" sz="2400" i="1">
                          <a:latin typeface="Cambria Math"/>
                        </a:rPr>
                        <m:t>≥</m:t>
                      </m:r>
                      <m:r>
                        <a:rPr lang="es-PE" sz="24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s-PE" sz="2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PE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PE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PE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s-PE" sz="2400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s-PE" sz="2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s-PE" sz="2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PE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s-PE" sz="2400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s-PE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PE" sz="24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s-PE" sz="2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PE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s-PE" sz="24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s-PE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PE" sz="24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s-PE" sz="2400" dirty="0"/>
                  <a:t>  </a:t>
                </a:r>
                <a:r>
                  <a:rPr lang="es-PE" sz="2400" dirty="0" smtClean="0"/>
                  <a:t>      </a:t>
                </a:r>
                <a:r>
                  <a:rPr lang="es-PE" sz="2400" dirty="0"/>
                  <a:t>SOLUCIÓN: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PE" sz="24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s-PE" sz="2400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s-PE" sz="2400" i="1">
                          <a:latin typeface="Cambria Math"/>
                        </a:rPr>
                        <m:t>+3</m:t>
                      </m:r>
                      <m:sSup>
                        <m:sSupPr>
                          <m:ctrlPr>
                            <a:rPr lang="es-PE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PE" sz="24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s-PE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PE" sz="2400" i="1">
                          <a:latin typeface="Cambria Math"/>
                        </a:rPr>
                        <m:t>+3</m:t>
                      </m:r>
                      <m:r>
                        <a:rPr lang="es-PE" sz="2400" i="1">
                          <a:latin typeface="Cambria Math"/>
                        </a:rPr>
                        <m:t>𝑥</m:t>
                      </m:r>
                      <m:r>
                        <a:rPr lang="es-PE" sz="2400" i="1">
                          <a:latin typeface="Cambria Math"/>
                        </a:rPr>
                        <m:t>+1−</m:t>
                      </m:r>
                      <m:sSup>
                        <m:sSupPr>
                          <m:ctrlPr>
                            <a:rPr lang="es-PE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PE" sz="24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s-PE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PE" sz="2400" i="1">
                          <a:latin typeface="Cambria Math"/>
                        </a:rPr>
                        <m:t>+6</m:t>
                      </m:r>
                      <m:r>
                        <a:rPr lang="es-PE" sz="2400" i="1">
                          <a:latin typeface="Cambria Math"/>
                        </a:rPr>
                        <m:t>𝑥</m:t>
                      </m:r>
                      <m:r>
                        <a:rPr lang="es-PE" sz="2400" i="1">
                          <a:latin typeface="Cambria Math"/>
                        </a:rPr>
                        <m:t>−9≥</m:t>
                      </m:r>
                      <m:sSup>
                        <m:sSupPr>
                          <m:ctrlPr>
                            <a:rPr lang="es-PE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PE" sz="24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s-PE" sz="2400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s-PE" sz="2400" i="1">
                          <a:latin typeface="Cambria Math"/>
                        </a:rPr>
                        <m:t>−</m:t>
                      </m:r>
                      <m:r>
                        <a:rPr lang="es-PE" sz="2400" i="1">
                          <a:latin typeface="Cambria Math"/>
                        </a:rPr>
                        <m:t>𝑥</m:t>
                      </m:r>
                      <m:r>
                        <a:rPr lang="es-PE" sz="2400" i="1">
                          <a:latin typeface="Cambria Math"/>
                        </a:rPr>
                        <m:t>+4</m:t>
                      </m:r>
                      <m:r>
                        <a:rPr lang="es-PE" sz="24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s-P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PE" sz="2400" i="1">
                              <a:latin typeface="Cambria Math"/>
                            </a:rPr>
                            <m:t>2</m:t>
                          </m:r>
                          <m:r>
                            <a:rPr lang="es-PE" sz="24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s-PE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PE" sz="2400" i="1">
                          <a:latin typeface="Cambria Math"/>
                        </a:rPr>
                        <m:t>+6</m:t>
                      </m:r>
                      <m:r>
                        <a:rPr lang="es-PE" sz="2400" i="1">
                          <a:latin typeface="Cambria Math"/>
                        </a:rPr>
                        <m:t>𝑥</m:t>
                      </m:r>
                      <m:r>
                        <a:rPr lang="es-PE" sz="2400" i="1">
                          <a:latin typeface="Cambria Math"/>
                        </a:rPr>
                        <m:t>−8≥0</m:t>
                      </m:r>
                    </m:oMath>
                  </m:oMathPara>
                </a14:m>
                <a:endParaRPr lang="es-P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PE" sz="24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s-PE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PE" sz="2400" i="1">
                          <a:latin typeface="Cambria Math"/>
                        </a:rPr>
                        <m:t>+3</m:t>
                      </m:r>
                      <m:r>
                        <a:rPr lang="es-PE" sz="2400" i="1">
                          <a:latin typeface="Cambria Math"/>
                        </a:rPr>
                        <m:t>𝑥</m:t>
                      </m:r>
                      <m:r>
                        <a:rPr lang="es-PE" sz="2400" i="1">
                          <a:latin typeface="Cambria Math"/>
                        </a:rPr>
                        <m:t>−4≥0</m:t>
                      </m:r>
                    </m:oMath>
                  </m:oMathPara>
                </a14:m>
                <a:endParaRPr lang="es-P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PE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PE" sz="2400" i="1">
                              <a:latin typeface="Cambria Math"/>
                            </a:rPr>
                            <m:t>𝑥</m:t>
                          </m:r>
                          <m:r>
                            <a:rPr lang="es-PE" sz="2400" i="1">
                              <a:latin typeface="Cambria Math"/>
                            </a:rPr>
                            <m:t>+4</m:t>
                          </m:r>
                        </m:e>
                      </m:d>
                      <m:d>
                        <m:dPr>
                          <m:ctrlPr>
                            <a:rPr lang="es-PE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PE" sz="2400" i="1">
                              <a:latin typeface="Cambria Math"/>
                            </a:rPr>
                            <m:t>𝑥</m:t>
                          </m:r>
                          <m:r>
                            <a:rPr lang="es-PE" sz="2400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s-PE" sz="2400" i="1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s-P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i="1">
                          <a:latin typeface="Cambria Math"/>
                        </a:rPr>
                        <m:t>𝑃</m:t>
                      </m:r>
                      <m:r>
                        <a:rPr lang="es-PE" sz="2400" i="1">
                          <a:latin typeface="Cambria Math"/>
                        </a:rPr>
                        <m:t>.</m:t>
                      </m:r>
                      <m:r>
                        <a:rPr lang="es-PE" sz="2400" i="1">
                          <a:latin typeface="Cambria Math"/>
                        </a:rPr>
                        <m:t>𝐶</m:t>
                      </m:r>
                      <m:r>
                        <a:rPr lang="es-PE" sz="2400" i="1">
                          <a:latin typeface="Cambria Math"/>
                        </a:rPr>
                        <m:t>.:</m:t>
                      </m:r>
                      <m:r>
                        <a:rPr lang="es-PE" sz="2400" i="1">
                          <a:latin typeface="Cambria Math"/>
                        </a:rPr>
                        <m:t>𝑥</m:t>
                      </m:r>
                      <m:r>
                        <a:rPr lang="es-PE" sz="2400" i="1">
                          <a:latin typeface="Cambria Math"/>
                        </a:rPr>
                        <m:t>=−4, </m:t>
                      </m:r>
                      <m:r>
                        <a:rPr lang="es-PE" sz="2400" i="1">
                          <a:latin typeface="Cambria Math"/>
                        </a:rPr>
                        <m:t>𝑥</m:t>
                      </m:r>
                      <m:r>
                        <a:rPr lang="es-PE" sz="2400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s-PE" sz="2400" dirty="0"/>
              </a:p>
              <a:p>
                <a:r>
                  <a:rPr lang="es-PE" sz="2400" dirty="0"/>
                  <a:t> </a:t>
                </a:r>
                <a:endParaRPr lang="es-PE" sz="2400" dirty="0" smtClean="0"/>
              </a:p>
              <a:p>
                <a:endParaRPr lang="es-PE" sz="2400" dirty="0"/>
              </a:p>
              <a:p>
                <a:endParaRPr lang="es-P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i="1">
                          <a:latin typeface="Cambria Math"/>
                        </a:rPr>
                        <m:t>𝐶</m:t>
                      </m:r>
                      <m:r>
                        <a:rPr lang="es-PE" sz="2400" i="1">
                          <a:latin typeface="Cambria Math"/>
                        </a:rPr>
                        <m:t>.</m:t>
                      </m:r>
                      <m:r>
                        <a:rPr lang="es-PE" sz="2400" i="1">
                          <a:latin typeface="Cambria Math"/>
                        </a:rPr>
                        <m:t>𝑆</m:t>
                      </m:r>
                      <m:r>
                        <a:rPr lang="es-PE" sz="2400" i="1">
                          <a:latin typeface="Cambria Math"/>
                        </a:rPr>
                        <m:t>.=</m:t>
                      </m:r>
                      <m:d>
                        <m:dPr>
                          <m:endChr m:val="]"/>
                          <m:ctrlPr>
                            <a:rPr lang="es-PE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PE" sz="2400" i="1">
                              <a:latin typeface="Cambria Math"/>
                            </a:rPr>
                            <m:t>−∞,−4</m:t>
                          </m:r>
                        </m:e>
                      </m:d>
                      <m:r>
                        <a:rPr lang="es-PE" sz="2400" i="1">
                          <a:latin typeface="Cambria Math"/>
                        </a:rPr>
                        <m:t>∪[1, +∞)</m:t>
                      </m:r>
                    </m:oMath>
                  </m:oMathPara>
                </a14:m>
                <a:endParaRPr lang="es-PE" sz="2400" dirty="0"/>
              </a:p>
              <a:p>
                <a:endParaRPr lang="es-PE" sz="2400" dirty="0"/>
              </a:p>
            </p:txBody>
          </p:sp>
        </mc:Choice>
        <mc:Fallback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07" y="1183340"/>
                <a:ext cx="9807388" cy="5453544"/>
              </a:xfrm>
              <a:prstGeom prst="rect">
                <a:avLst/>
              </a:prstGeom>
              <a:blipFill rotWithShape="1">
                <a:blip r:embed="rId1"/>
                <a:stretch>
                  <a:fillRect l="-995" t="-78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  <a:endParaRPr lang="es-PE">
                  <a:noFill/>
                </a:endParaRPr>
              </a:p>
            </p:txBody>
          </p:sp>
        </mc:Fallback>
      </mc:AlternateContent>
      <p:cxnSp>
        <p:nvCxnSpPr>
          <p:cNvPr id="8" name="7 Conector recto de flecha"/>
          <p:cNvCxnSpPr/>
          <p:nvPr/>
        </p:nvCxnSpPr>
        <p:spPr>
          <a:xfrm flipV="1">
            <a:off x="2088777" y="5199531"/>
            <a:ext cx="7862047" cy="1793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4374771" y="5268419"/>
            <a:ext cx="44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/>
              <a:t>-4</a:t>
            </a:r>
            <a:endParaRPr lang="es-PE" sz="20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580088" y="5232564"/>
            <a:ext cx="44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/>
              <a:t>1</a:t>
            </a:r>
            <a:endParaRPr lang="es-PE" sz="2000" dirty="0"/>
          </a:p>
        </p:txBody>
      </p:sp>
      <p:sp>
        <p:nvSpPr>
          <p:cNvPr id="12" name="11 Elipse"/>
          <p:cNvSpPr/>
          <p:nvPr/>
        </p:nvSpPr>
        <p:spPr>
          <a:xfrm>
            <a:off x="4598888" y="4787153"/>
            <a:ext cx="224118" cy="17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12 Elipse"/>
          <p:cNvSpPr/>
          <p:nvPr/>
        </p:nvSpPr>
        <p:spPr>
          <a:xfrm>
            <a:off x="6580088" y="4787153"/>
            <a:ext cx="224118" cy="17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5" name="14 Conector recto de flecha"/>
          <p:cNvCxnSpPr>
            <a:stCxn id="12" idx="2"/>
          </p:cNvCxnSpPr>
          <p:nvPr/>
        </p:nvCxnSpPr>
        <p:spPr>
          <a:xfrm flipH="1">
            <a:off x="2420471" y="4876800"/>
            <a:ext cx="217841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6692147" y="4858869"/>
            <a:ext cx="27745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7631203" y="4787153"/>
            <a:ext cx="44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/>
              <a:t>+</a:t>
            </a:r>
            <a:endParaRPr lang="es-PE" sz="20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495366" y="4787153"/>
            <a:ext cx="44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-</a:t>
            </a:r>
            <a:endParaRPr lang="es-PE" sz="20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285561" y="4817351"/>
            <a:ext cx="44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/>
              <a:t>+</a:t>
            </a:r>
            <a:endParaRPr lang="es-PE" sz="2000" dirty="0"/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"/>
          <p:cNvSpPr txBox="1"/>
          <p:nvPr/>
        </p:nvSpPr>
        <p:spPr>
          <a:xfrm>
            <a:off x="-1858342" y="-1461889"/>
            <a:ext cx="9480176" cy="274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422" name="Google Shape;422;p6"/>
          <p:cNvSpPr/>
          <p:nvPr/>
        </p:nvSpPr>
        <p:spPr>
          <a:xfrm>
            <a:off x="2427111" y="195297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3" name="Google Shape;423;p6"/>
              <p:cNvSpPr/>
              <p:nvPr/>
            </p:nvSpPr>
            <p:spPr>
              <a:xfrm>
                <a:off x="1066800" y="1229896"/>
                <a:ext cx="9769287" cy="4900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R="0" lvl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</a:pPr>
                <a:r>
                  <a:rPr lang="es-PE" sz="3200" b="1" i="0" u="none" strike="noStrike" cap="none" dirty="0" smtClean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 </a:t>
                </a:r>
                <a:r>
                  <a:rPr lang="es-PE" sz="2400" dirty="0">
                    <a:latin typeface="+mn-lt"/>
                    <a:ea typeface="Times New Roman"/>
                    <a:cs typeface="Times New Roman"/>
                    <a:sym typeface="Times New Roman"/>
                  </a:rPr>
                  <a:t>Resuelva las siguientes inecuaciones:</a:t>
                </a:r>
              </a:p>
              <a:p>
                <a:pPr marR="0" lvl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</a:pPr>
                <a:r>
                  <a:rPr lang="es-PE" sz="2400" i="0" u="none" strike="noStrike" cap="none" dirty="0">
                    <a:solidFill>
                      <a:srgbClr val="000000"/>
                    </a:solidFill>
                    <a:latin typeface="+mn-lt"/>
                    <a:ea typeface="Times New Roman"/>
                    <a:cs typeface="Times New Roman"/>
                    <a:sym typeface="Times New Roman"/>
                  </a:rPr>
                  <a:t>   1.-  </a:t>
                </a:r>
                <a:r>
                  <a:rPr lang="es-PE" sz="2400" i="0" u="none" strike="noStrike" cap="none" dirty="0" smtClean="0">
                    <a:solidFill>
                      <a:srgbClr val="000000"/>
                    </a:solidFill>
                    <a:latin typeface="+mn-lt"/>
                    <a:ea typeface="Times New Roman"/>
                    <a:cs typeface="Times New Roman"/>
                    <a:sym typeface="Times New Roman"/>
                  </a:rPr>
                  <a:t>  </a:t>
                </a:r>
                <a14:m>
                  <m:oMath xmlns:m="http://schemas.openxmlformats.org/officeDocument/2006/math">
                    <m:r>
                      <a:rPr lang="es-PE" sz="24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2</m:t>
                    </m:r>
                    <m:d>
                      <m:dPr>
                        <m:ctrlPr>
                          <a:rPr lang="es-PE" sz="2400" b="0" i="1" u="none" strike="noStrike" cap="none" smtClean="0">
                            <a:solidFill>
                              <a:srgbClr val="000000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s-PE" sz="24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3</m:t>
                        </m:r>
                        <m:r>
                          <a:rPr lang="es-PE" sz="24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𝑥</m:t>
                        </m:r>
                        <m:r>
                          <a:rPr lang="es-PE" sz="24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−2</m:t>
                        </m:r>
                      </m:e>
                    </m:d>
                    <m:r>
                      <a:rPr lang="es-PE" sz="24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−</m:t>
                    </m:r>
                    <m:d>
                      <m:dPr>
                        <m:ctrlPr>
                          <a:rPr lang="es-PE" sz="2400" b="0" i="1" u="none" strike="noStrike" cap="none" smtClean="0">
                            <a:solidFill>
                              <a:srgbClr val="000000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s-PE" sz="24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𝑥</m:t>
                        </m:r>
                        <m:r>
                          <a:rPr lang="es-PE" sz="24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+1</m:t>
                        </m:r>
                      </m:e>
                    </m:d>
                    <m:r>
                      <a:rPr lang="es-PE" sz="24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&gt;3</m:t>
                    </m:r>
                  </m:oMath>
                </a14:m>
                <a:endParaRPr lang="es-PE" sz="2400" b="0" i="0" u="none" strike="noStrike" cap="none" dirty="0">
                  <a:solidFill>
                    <a:srgbClr val="000000"/>
                  </a:solidFill>
                  <a:latin typeface="+mn-lt"/>
                  <a:ea typeface="Cambria Math" panose="02040503050406030204" pitchFamily="18" charset="0"/>
                  <a:cs typeface="Times New Roman"/>
                  <a:sym typeface="Times New Roman"/>
                </a:endParaRPr>
              </a:p>
              <a:p>
                <a:pPr marR="0" lvl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</a:pPr>
                <a:r>
                  <a:rPr lang="es-PE" sz="2400" i="0" u="none" strike="noStrike" cap="none" dirty="0">
                    <a:solidFill>
                      <a:srgbClr val="000000"/>
                    </a:solidFill>
                    <a:latin typeface="+mn-lt"/>
                    <a:ea typeface="Times New Roman"/>
                    <a:cs typeface="Times New Roman"/>
                    <a:sym typeface="Times New Roman"/>
                  </a:rPr>
                  <a:t>   2.-   </a:t>
                </a:r>
                <a:r>
                  <a:rPr lang="es-PE" sz="2400" i="0" u="none" strike="noStrike" cap="none" dirty="0" smtClean="0">
                    <a:solidFill>
                      <a:srgbClr val="000000"/>
                    </a:solidFill>
                    <a:latin typeface="+mn-lt"/>
                    <a:ea typeface="Times New Roman"/>
                    <a:cs typeface="Times New Roman"/>
                    <a:sym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s-PE" sz="24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−</m:t>
                    </m:r>
                    <m:d>
                      <m:dPr>
                        <m:ctrlPr>
                          <a:rPr lang="es-PE" sz="2400" b="0" i="1" u="none" strike="noStrike" cap="none" smtClean="0">
                            <a:solidFill>
                              <a:srgbClr val="000000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s-PE" sz="24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2</m:t>
                        </m:r>
                        <m:r>
                          <a:rPr lang="es-PE" sz="24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𝑥</m:t>
                        </m:r>
                        <m:r>
                          <a:rPr lang="es-PE" sz="24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+3</m:t>
                        </m:r>
                      </m:e>
                    </m:d>
                    <m:r>
                      <a:rPr lang="es-PE" sz="24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+2</m:t>
                    </m:r>
                    <m:d>
                      <m:dPr>
                        <m:ctrlPr>
                          <a:rPr lang="es-PE" sz="2400" b="0" i="1" u="none" strike="noStrike" cap="none" smtClean="0">
                            <a:solidFill>
                              <a:srgbClr val="000000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s-PE" sz="24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3</m:t>
                        </m:r>
                        <m:r>
                          <a:rPr lang="es-PE" sz="24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𝑥</m:t>
                        </m:r>
                        <m:r>
                          <a:rPr lang="es-PE" sz="24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−1</m:t>
                        </m:r>
                      </m:e>
                    </m:d>
                    <m:r>
                      <a:rPr lang="es-PE" sz="24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≥−2</m:t>
                    </m:r>
                  </m:oMath>
                </a14:m>
                <a:endParaRPr lang="es-PE" sz="2400" b="0" i="0" u="none" strike="noStrike" cap="none" dirty="0">
                  <a:solidFill>
                    <a:srgbClr val="000000"/>
                  </a:solidFill>
                  <a:latin typeface="+mn-lt"/>
                  <a:ea typeface="Cambria Math" panose="02040503050406030204" pitchFamily="18" charset="0"/>
                  <a:cs typeface="Times New Roman"/>
                  <a:sym typeface="Times New Roman"/>
                </a:endParaRPr>
              </a:p>
              <a:p>
                <a:pPr marR="0" lvl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</a:pPr>
                <a:r>
                  <a:rPr lang="es-PE" sz="2400" i="0" u="none" strike="noStrike" cap="none" dirty="0">
                    <a:solidFill>
                      <a:srgbClr val="000000"/>
                    </a:solidFill>
                    <a:latin typeface="+mn-lt"/>
                    <a:ea typeface="Times New Roman"/>
                    <a:cs typeface="Times New Roman"/>
                    <a:sym typeface="Times New Roman"/>
                  </a:rPr>
                  <a:t>   3.-   </a:t>
                </a:r>
                <a14:m>
                  <m:oMath xmlns:m="http://schemas.openxmlformats.org/officeDocument/2006/math">
                    <m:r>
                      <a:rPr lang="es-PE" sz="2400" b="0" i="0" u="none" strike="noStrike" cap="none" smtClean="0">
                        <a:solidFill>
                          <a:srgbClr val="000000"/>
                        </a:solidFill>
                        <a:latin typeface="Cambria Math"/>
                        <a:ea typeface="Times New Roman"/>
                        <a:cs typeface="Times New Roman"/>
                        <a:sym typeface="Times New Roman"/>
                      </a:rPr>
                      <m:t>  </m:t>
                    </m:r>
                    <m:r>
                      <a:rPr lang="es-PE" sz="24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2</m:t>
                    </m:r>
                    <m:r>
                      <a:rPr lang="es-PE" sz="24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𝑥</m:t>
                    </m:r>
                    <m:r>
                      <a:rPr lang="es-PE" sz="24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−</m:t>
                    </m:r>
                    <m:d>
                      <m:dPr>
                        <m:ctrlPr>
                          <a:rPr lang="es-PE" sz="2400" b="0" i="1" u="none" strike="noStrike" cap="none" smtClean="0">
                            <a:solidFill>
                              <a:srgbClr val="000000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s-PE" sz="24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3−4</m:t>
                        </m:r>
                        <m:r>
                          <a:rPr lang="es-PE" sz="24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</m:d>
                    <m:r>
                      <a:rPr lang="es-PE" sz="24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&lt;2</m:t>
                    </m:r>
                    <m:d>
                      <m:dPr>
                        <m:ctrlPr>
                          <a:rPr lang="es-PE" sz="2400" b="0" i="1" u="none" strike="noStrike" cap="none" smtClean="0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s-PE" sz="24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𝑥</m:t>
                        </m:r>
                        <m:r>
                          <a:rPr lang="es-PE" sz="24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−1</m:t>
                        </m:r>
                      </m:e>
                    </m:d>
                  </m:oMath>
                </a14:m>
                <a:endParaRPr lang="es-PE" sz="2400" b="0" i="0" u="none" strike="noStrike" cap="none" dirty="0">
                  <a:solidFill>
                    <a:srgbClr val="000000"/>
                  </a:solidFill>
                  <a:latin typeface="+mn-lt"/>
                  <a:ea typeface="Cambria Math" panose="02040503050406030204" pitchFamily="18" charset="0"/>
                  <a:cs typeface="Times New Roman"/>
                  <a:sym typeface="Times New Roman"/>
                </a:endParaRPr>
              </a:p>
              <a:p>
                <a:pPr marR="0" lvl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</a:pPr>
                <a:r>
                  <a:rPr lang="es-PE" sz="2400" i="0" u="none" strike="noStrike" cap="none" dirty="0">
                    <a:solidFill>
                      <a:srgbClr val="000000"/>
                    </a:solidFill>
                    <a:latin typeface="+mn-lt"/>
                    <a:ea typeface="Times New Roman"/>
                    <a:cs typeface="Times New Roman"/>
                    <a:sym typeface="Times New Roman"/>
                  </a:rPr>
                  <a:t>   4.-   </a:t>
                </a:r>
                <a14:m>
                  <m:oMath xmlns:m="http://schemas.openxmlformats.org/officeDocument/2006/math">
                    <m:r>
                      <a:rPr lang="es-PE" sz="2400" b="0" i="0" u="none" strike="noStrike" cap="none" smtClean="0">
                        <a:solidFill>
                          <a:srgbClr val="000000"/>
                        </a:solidFill>
                        <a:latin typeface="Cambria Math"/>
                        <a:ea typeface="Times New Roman"/>
                        <a:cs typeface="Times New Roman"/>
                        <a:sym typeface="Times New Roman"/>
                      </a:rPr>
                      <m:t>  </m:t>
                    </m:r>
                    <m:r>
                      <a:rPr lang="es-PE" sz="24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2</m:t>
                    </m:r>
                    <m:r>
                      <a:rPr lang="es-PE" sz="24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𝑥</m:t>
                    </m:r>
                    <m:r>
                      <a:rPr lang="es-PE" sz="24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+3</m:t>
                    </m:r>
                    <m:d>
                      <m:dPr>
                        <m:ctrlPr>
                          <a:rPr lang="es-PE" sz="2400" b="0" i="1" u="none" strike="noStrike" cap="none" smtClean="0">
                            <a:solidFill>
                              <a:srgbClr val="000000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s-PE" sz="24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2−</m:t>
                        </m:r>
                        <m:r>
                          <a:rPr lang="es-PE" sz="24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</m:d>
                    <m:r>
                      <a:rPr lang="es-PE" sz="24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≤−</m:t>
                    </m:r>
                    <m:r>
                      <a:rPr lang="es-PE" sz="24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𝑥</m:t>
                    </m:r>
                    <m:r>
                      <a:rPr lang="es-PE" sz="24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+2</m:t>
                    </m:r>
                  </m:oMath>
                </a14:m>
                <a:endParaRPr lang="es-PE" sz="2400" b="0" i="0" u="none" strike="noStrike" cap="none" dirty="0">
                  <a:solidFill>
                    <a:srgbClr val="000000"/>
                  </a:solidFill>
                  <a:latin typeface="+mn-lt"/>
                  <a:ea typeface="Cambria Math" panose="02040503050406030204" pitchFamily="18" charset="0"/>
                  <a:cs typeface="Times New Roman"/>
                  <a:sym typeface="Times New Roman"/>
                </a:endParaRPr>
              </a:p>
              <a:p>
                <a:pPr marR="0" lvl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</a:pPr>
                <a:r>
                  <a:rPr lang="es-PE" sz="2400" i="0" u="none" strike="noStrike" cap="none" dirty="0">
                    <a:solidFill>
                      <a:srgbClr val="000000"/>
                    </a:solidFill>
                    <a:latin typeface="+mn-lt"/>
                    <a:ea typeface="Times New Roman"/>
                    <a:cs typeface="Times New Roman"/>
                    <a:sym typeface="Times New Roman"/>
                  </a:rPr>
                  <a:t>   5.-  </a:t>
                </a:r>
                <a14:m>
                  <m:oMath xmlns:m="http://schemas.openxmlformats.org/officeDocument/2006/math">
                    <m:r>
                      <a:rPr lang="es-PE" sz="2400" b="0" i="0" u="none" strike="noStrike" cap="none" smtClean="0">
                        <a:solidFill>
                          <a:srgbClr val="000000"/>
                        </a:solidFill>
                        <a:latin typeface="Cambria Math"/>
                        <a:ea typeface="Times New Roman"/>
                        <a:cs typeface="Times New Roman"/>
                        <a:sym typeface="Times New Roman"/>
                      </a:rPr>
                      <m:t>   </m:t>
                    </m:r>
                    <m:r>
                      <a:rPr lang="es-PE" sz="24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6+5</m:t>
                    </m:r>
                    <m:r>
                      <a:rPr lang="es-PE" sz="24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𝑥</m:t>
                    </m:r>
                    <m:r>
                      <a:rPr lang="es-PE" sz="24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−</m:t>
                    </m:r>
                    <m:sSup>
                      <m:sSupPr>
                        <m:ctrlPr>
                          <a:rPr lang="es-PE" sz="2400" b="0" i="1" u="none" strike="noStrike" cap="none" smtClean="0">
                            <a:solidFill>
                              <a:srgbClr val="000000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</m:ctrlPr>
                      </m:sSupPr>
                      <m:e>
                        <m:r>
                          <a:rPr lang="es-PE" sz="24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  <m:sup>
                        <m:r>
                          <a:rPr lang="es-PE" sz="24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2</m:t>
                        </m:r>
                      </m:sup>
                    </m:sSup>
                    <m:r>
                      <a:rPr lang="es-PE" sz="24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&gt;10</m:t>
                    </m:r>
                    <m:r>
                      <a:rPr lang="es-PE" sz="24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𝑥</m:t>
                    </m:r>
                  </m:oMath>
                </a14:m>
                <a:endParaRPr lang="es-PE" sz="2400" b="0" i="0" u="none" strike="noStrike" cap="none" dirty="0">
                  <a:solidFill>
                    <a:srgbClr val="000000"/>
                  </a:solidFill>
                  <a:latin typeface="+mn-lt"/>
                  <a:ea typeface="Cambria Math" panose="02040503050406030204" pitchFamily="18" charset="0"/>
                  <a:cs typeface="Times New Roman"/>
                  <a:sym typeface="Times New Roman"/>
                </a:endParaRPr>
              </a:p>
              <a:p>
                <a:pPr marR="0" lvl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</a:pPr>
                <a:r>
                  <a:rPr lang="es-PE" sz="2400" i="0" u="none" strike="noStrike" cap="none" dirty="0">
                    <a:solidFill>
                      <a:srgbClr val="000000"/>
                    </a:solidFill>
                    <a:latin typeface="+mn-lt"/>
                    <a:ea typeface="Times New Roman"/>
                    <a:cs typeface="Times New Roman"/>
                    <a:sym typeface="Times New Roman"/>
                  </a:rPr>
                  <a:t>   6.-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400" i="1" u="none" strike="noStrike" cap="none" smtClean="0">
                            <a:solidFill>
                              <a:srgbClr val="000000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</m:ctrlPr>
                      </m:sSupPr>
                      <m:e>
                        <m:r>
                          <a:rPr lang="es-PE" sz="2400" b="0" i="1" u="none" strike="noStrike" cap="none" smtClean="0">
                            <a:solidFill>
                              <a:srgbClr val="000000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  <m:t>  </m:t>
                        </m:r>
                        <m:d>
                          <m:dPr>
                            <m:ctrlPr>
                              <a:rPr lang="es-PE" sz="2400" i="1" u="none" strike="noStrike" cap="none" smtClean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/>
                                <a:sym typeface="Times New Roman"/>
                              </a:rPr>
                            </m:ctrlPr>
                          </m:dPr>
                          <m:e>
                            <m:r>
                              <a:rPr lang="es-PE" sz="2400" b="0" i="1" u="none" strike="noStrike" cap="none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3</m:t>
                            </m:r>
                            <m:r>
                              <a:rPr lang="es-PE" sz="2400" b="0" i="1" u="none" strike="noStrike" cap="none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𝑥</m:t>
                            </m:r>
                            <m:r>
                              <a:rPr lang="es-PE" sz="2400" b="0" i="1" u="none" strike="noStrike" cap="none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+12</m:t>
                            </m:r>
                          </m:e>
                        </m:d>
                      </m:e>
                      <m:sup>
                        <m:r>
                          <a:rPr lang="es-PE" sz="24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2</m:t>
                        </m:r>
                      </m:sup>
                    </m:sSup>
                    <m:r>
                      <a:rPr lang="es-PE" sz="24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−140</m:t>
                    </m:r>
                    <m:r>
                      <a:rPr lang="es-PE" sz="24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≥</m:t>
                    </m:r>
                    <m:sSup>
                      <m:sSupPr>
                        <m:ctrlPr>
                          <a:rPr lang="es-PE" sz="2400" b="0" i="1" u="none" strike="noStrike" cap="none" smtClean="0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sz="2400" b="0" i="1" u="none" strike="noStrike" cap="none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dPr>
                          <m:e>
                            <m:r>
                              <a:rPr lang="es-PE" sz="2400" b="0" i="1" u="none" strike="noStrike" cap="none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3</m:t>
                            </m:r>
                            <m:r>
                              <a:rPr lang="es-PE" sz="2400" b="0" i="1" u="none" strike="noStrike" cap="none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𝑥</m:t>
                            </m:r>
                            <m:r>
                              <a:rPr lang="es-PE" sz="2400" b="0" i="1" u="none" strike="noStrike" cap="none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+5</m:t>
                            </m:r>
                          </m:e>
                        </m:d>
                      </m:e>
                      <m:sup>
                        <m:r>
                          <a:rPr lang="es-PE" sz="24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2</m:t>
                        </m:r>
                      </m:sup>
                    </m:sSup>
                    <m:r>
                      <a:rPr lang="es-PE" sz="24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−</m:t>
                    </m:r>
                    <m:sSup>
                      <m:sSupPr>
                        <m:ctrlPr>
                          <a:rPr lang="es-PE" sz="2400" b="0" i="1" u="none" strike="noStrike" cap="none" smtClean="0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sz="2400" b="0" i="1" u="none" strike="noStrike" cap="none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dPr>
                          <m:e>
                            <m:r>
                              <a:rPr lang="es-PE" sz="2400" b="0" i="1" u="none" strike="noStrike" cap="none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3</m:t>
                            </m:r>
                            <m:r>
                              <a:rPr lang="es-PE" sz="2400" b="0" i="1" u="none" strike="noStrike" cap="none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𝑥</m:t>
                            </m:r>
                            <m:r>
                              <a:rPr lang="es-PE" sz="2400" b="0" i="1" u="none" strike="noStrike" cap="none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−5</m:t>
                            </m:r>
                          </m:e>
                        </m:d>
                      </m:e>
                      <m:sup>
                        <m:r>
                          <a:rPr lang="es-PE" sz="24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2</m:t>
                        </m:r>
                      </m:sup>
                    </m:sSup>
                  </m:oMath>
                </a14:m>
                <a:endParaRPr lang="es-PE" sz="2400" i="0" u="none" strike="noStrike" cap="none" dirty="0">
                  <a:solidFill>
                    <a:srgbClr val="000000"/>
                  </a:solidFill>
                  <a:latin typeface="+mn-lt"/>
                  <a:ea typeface="Times New Roman"/>
                  <a:cs typeface="Times New Roman"/>
                  <a:sym typeface="Times New Roman"/>
                </a:endParaRPr>
              </a:p>
              <a:p>
                <a:pPr marR="0" lvl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</a:pPr>
                <a:r>
                  <a:rPr lang="es-PE" sz="2400" dirty="0">
                    <a:latin typeface="+mn-lt"/>
                    <a:ea typeface="Times New Roman"/>
                    <a:cs typeface="Times New Roman"/>
                    <a:sym typeface="Times New Roman"/>
                  </a:rPr>
                  <a:t>   7.-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400" i="1" smtClean="0">
                            <a:latin typeface="Cambria Math"/>
                            <a:cs typeface="Times New Roman"/>
                            <a:sym typeface="Times New Roman"/>
                          </a:rPr>
                        </m:ctrlPr>
                      </m:sSupPr>
                      <m:e>
                        <m:r>
                          <a:rPr lang="es-PE" sz="2400" b="0" i="1" smtClean="0">
                            <a:latin typeface="Cambria Math"/>
                            <a:cs typeface="Times New Roman"/>
                            <a:sym typeface="Times New Roman"/>
                          </a:rPr>
                          <m:t>  </m:t>
                        </m:r>
                        <m:r>
                          <a:rPr lang="es-PE" sz="24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  <m:sup>
                        <m:r>
                          <a:rPr lang="es-PE" sz="24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2</m:t>
                        </m:r>
                      </m:sup>
                    </m:sSup>
                    <m:r>
                      <a:rPr lang="es-PE" sz="2400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−9+</m:t>
                    </m:r>
                    <m:sSup>
                      <m:sSupPr>
                        <m:ctrlPr>
                          <a:rPr lang="es-PE" sz="2400" b="0" i="1" smtClean="0">
                            <a:latin typeface="Cambria Math"/>
                            <a:cs typeface="Times New Roman"/>
                            <a:sym typeface="Times New Roma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sz="2400" b="0" i="1" smtClean="0">
                                <a:latin typeface="Cambria Math"/>
                                <a:cs typeface="Times New Roman"/>
                                <a:sym typeface="Times New Roman"/>
                              </a:rPr>
                            </m:ctrlPr>
                          </m:dPr>
                          <m:e>
                            <m:r>
                              <a:rPr lang="es-PE" sz="24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𝑥</m:t>
                            </m:r>
                            <m:r>
                              <a:rPr lang="es-PE" sz="24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s-PE" sz="24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2</m:t>
                        </m:r>
                      </m:sup>
                    </m:sSup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&lt;−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𝑥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−2</m:t>
                    </m:r>
                  </m:oMath>
                </a14:m>
                <a:endParaRPr lang="es-PE" sz="2400" i="0" u="none" strike="noStrike" cap="none" dirty="0">
                  <a:solidFill>
                    <a:srgbClr val="000000"/>
                  </a:solidFill>
                  <a:latin typeface="+mn-lt"/>
                  <a:ea typeface="Times New Roman"/>
                  <a:cs typeface="Times New Roman"/>
                  <a:sym typeface="Times New Roman"/>
                </a:endParaRPr>
              </a:p>
              <a:p>
                <a:pPr marR="0" lvl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</a:pPr>
                <a:r>
                  <a:rPr lang="es-PE" sz="2400" dirty="0">
                    <a:latin typeface="+mn-lt"/>
                    <a:ea typeface="Times New Roman"/>
                    <a:cs typeface="Times New Roman"/>
                    <a:sym typeface="Times New Roman"/>
                  </a:rPr>
                  <a:t>   8.-   </a:t>
                </a:r>
                <a14:m>
                  <m:oMath xmlns:m="http://schemas.openxmlformats.org/officeDocument/2006/math">
                    <m:r>
                      <a:rPr lang="es-PE" sz="2400" b="0" i="0" smtClean="0">
                        <a:latin typeface="Cambria Math"/>
                        <a:ea typeface="Times New Roman"/>
                        <a:cs typeface="Times New Roman"/>
                        <a:sym typeface="Times New Roman"/>
                      </a:rPr>
                      <m:t>  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3</m:t>
                    </m:r>
                    <m:sSup>
                      <m:sSupPr>
                        <m:ctrlPr>
                          <a:rPr lang="es-PE" sz="2400" b="0" i="1" smtClean="0">
                            <a:latin typeface="Cambria Math"/>
                            <a:cs typeface="Times New Roman"/>
                            <a:sym typeface="Times New Roma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sz="2400" b="0" i="1" smtClean="0">
                                <a:latin typeface="Cambria Math"/>
                                <a:cs typeface="Times New Roman"/>
                                <a:sym typeface="Times New Roman"/>
                              </a:rPr>
                            </m:ctrlPr>
                          </m:dPr>
                          <m:e>
                            <m:r>
                              <a:rPr lang="es-PE" sz="24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𝑥</m:t>
                            </m:r>
                            <m:r>
                              <a:rPr lang="es-PE" sz="24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+8</m:t>
                            </m:r>
                          </m:e>
                        </m:d>
                      </m:e>
                      <m:sup>
                        <m:r>
                          <a:rPr lang="es-PE" sz="24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2</m:t>
                        </m:r>
                      </m:sup>
                    </m:sSup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≤</m:t>
                    </m:r>
                    <m:sSup>
                      <m:sSupPr>
                        <m:ctrlPr>
                          <a:rPr lang="es-PE" sz="2400" b="0" i="1" smtClean="0">
                            <a:latin typeface="Cambria Math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pPr>
                      <m:e>
                        <m:r>
                          <a:rPr lang="es-P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  <m:sup>
                        <m:r>
                          <a:rPr lang="es-P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2</m:t>
                        </m:r>
                      </m:sup>
                    </m:sSup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+8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𝑥</m:t>
                    </m:r>
                  </m:oMath>
                </a14:m>
                <a:endParaRPr lang="es-PE" sz="2400" i="0" u="none" strike="noStrike" cap="none" dirty="0" smtClean="0">
                  <a:solidFill>
                    <a:srgbClr val="000000"/>
                  </a:solidFill>
                  <a:latin typeface="+mn-lt"/>
                  <a:ea typeface="Times New Roman"/>
                  <a:cs typeface="Times New Roman"/>
                  <a:sym typeface="Times New Roman"/>
                </a:endParaRPr>
              </a:p>
              <a:p>
                <a:pPr lvl="0" algn="just">
                  <a:buSzPts val="2400"/>
                </a:pPr>
                <a:r>
                  <a:rPr lang="es-PE" sz="2400" i="0" u="none" strike="noStrike" cap="none" dirty="0" smtClean="0">
                    <a:solidFill>
                      <a:srgbClr val="000000"/>
                    </a:solidFill>
                    <a:latin typeface="+mn-lt"/>
                    <a:ea typeface="Times New Roman"/>
                    <a:cs typeface="Times New Roman"/>
                    <a:sym typeface="Times New Roman"/>
                  </a:rPr>
                  <a:t>   9.-   </a:t>
                </a:r>
                <a14:m>
                  <m:oMath xmlns:m="http://schemas.openxmlformats.org/officeDocument/2006/math">
                    <m:r>
                      <a:rPr lang="es-PE" sz="2800" b="0" i="0" smtClean="0">
                        <a:latin typeface="Cambria Math"/>
                      </a:rPr>
                      <m:t>  </m:t>
                    </m:r>
                    <m:f>
                      <m:fPr>
                        <m:ctrlPr>
                          <a:rPr lang="es-PE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s-PE" sz="2800" i="1">
                            <a:latin typeface="Cambria Math"/>
                          </a:rPr>
                          <m:t>𝑥</m:t>
                        </m:r>
                        <m:r>
                          <a:rPr lang="es-PE" sz="2800" i="1">
                            <a:latin typeface="Cambria Math"/>
                          </a:rPr>
                          <m:t>−2</m:t>
                        </m:r>
                      </m:num>
                      <m:den>
                        <m:r>
                          <a:rPr lang="es-PE" sz="2800" i="1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s-PE" sz="28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s-PE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s-PE" sz="2800" i="1">
                            <a:latin typeface="Cambria Math"/>
                          </a:rPr>
                          <m:t>3</m:t>
                        </m:r>
                        <m:r>
                          <a:rPr lang="es-PE" sz="2800" i="1">
                            <a:latin typeface="Cambria Math"/>
                          </a:rPr>
                          <m:t>𝑥</m:t>
                        </m:r>
                        <m:r>
                          <a:rPr lang="es-PE" sz="2800" i="1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s-PE" sz="28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s-PE" sz="2800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s-PE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s-PE" sz="2800" i="1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s-PE" sz="28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s-PE" sz="2800" i="1">
                        <a:latin typeface="Cambria Math"/>
                      </a:rPr>
                      <m:t>−3</m:t>
                    </m:r>
                    <m:r>
                      <a:rPr lang="es-PE" sz="2800" i="1">
                        <a:latin typeface="Cambria Math"/>
                      </a:rPr>
                      <m:t>𝑥</m:t>
                    </m:r>
                  </m:oMath>
                </a14:m>
                <a:endParaRPr lang="es-PE" sz="2400" i="0" u="none" strike="noStrike" cap="none" dirty="0" smtClean="0">
                  <a:solidFill>
                    <a:srgbClr val="000000"/>
                  </a:solidFill>
                  <a:latin typeface="+mn-lt"/>
                  <a:ea typeface="Times New Roman"/>
                  <a:cs typeface="Times New Roman"/>
                  <a:sym typeface="Times New Roman"/>
                </a:endParaRPr>
              </a:p>
              <a:p>
                <a:pPr lvl="0" algn="just">
                  <a:buSzPts val="2400"/>
                </a:pPr>
                <a:r>
                  <a:rPr lang="es-PE" sz="2400" dirty="0">
                    <a:latin typeface="+mn-lt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es-PE" sz="2400" dirty="0" smtClean="0">
                    <a:latin typeface="+mn-lt"/>
                    <a:ea typeface="Times New Roman"/>
                    <a:cs typeface="Times New Roman"/>
                    <a:sym typeface="Times New Roman"/>
                  </a:rPr>
                  <a:t> 10.- </a:t>
                </a:r>
                <a14:m>
                  <m:oMath xmlns:m="http://schemas.openxmlformats.org/officeDocument/2006/math">
                    <m:r>
                      <a:rPr lang="es-PE" sz="2400" b="0" i="0" smtClean="0">
                        <a:latin typeface="Cambria Math"/>
                      </a:rPr>
                      <m:t>    </m:t>
                    </m:r>
                    <m:sSup>
                      <m:sSupPr>
                        <m:ctrlPr>
                          <a:rPr lang="es-PE" sz="2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PE" sz="2400" i="1">
                                <a:latin typeface="Cambria Math"/>
                              </a:rPr>
                              <m:t>2</m:t>
                            </m:r>
                            <m:r>
                              <a:rPr lang="es-PE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es-PE" sz="24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s-PE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s-PE" sz="24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s-PE" sz="2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PE" sz="2400" i="1">
                                <a:latin typeface="Cambria Math"/>
                              </a:rPr>
                              <m:t>2</m:t>
                            </m:r>
                            <m:r>
                              <a:rPr lang="es-PE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es-PE" sz="24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s-PE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s-PE" sz="2400" i="1">
                        <a:latin typeface="Cambria Math"/>
                      </a:rPr>
                      <m:t>−4</m:t>
                    </m:r>
                    <m:r>
                      <a:rPr lang="es-PE" sz="2400" i="1">
                        <a:latin typeface="Cambria Math"/>
                      </a:rPr>
                      <m:t>𝑥</m:t>
                    </m:r>
                    <m:r>
                      <a:rPr lang="es-PE" sz="2400" i="1">
                        <a:latin typeface="Cambria Math"/>
                      </a:rPr>
                      <m:t>≥32−</m:t>
                    </m:r>
                    <m:sSup>
                      <m:sSupPr>
                        <m:ctrlPr>
                          <a:rPr lang="es-PE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s-PE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s-PE" sz="24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PE" sz="2400" dirty="0" smtClean="0">
                    <a:latin typeface="+mn-lt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 lang="es-PE" sz="2400" i="0" u="none" strike="noStrike" cap="none" dirty="0">
                  <a:solidFill>
                    <a:srgbClr val="000000"/>
                  </a:solidFill>
                  <a:latin typeface="+mn-lt"/>
                  <a:ea typeface="Times New Roman"/>
                  <a:cs typeface="Times New Roman"/>
                  <a:sym typeface="Times New Roman"/>
                </a:endParaRPr>
              </a:p>
              <a:p>
                <a:pPr marR="0" lvl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</a:pPr>
                <a:endParaRPr lang="es-PE" sz="2400" i="0" u="none" strike="noStrike" cap="none" dirty="0">
                  <a:solidFill>
                    <a:srgbClr val="000000"/>
                  </a:solidFill>
                  <a:latin typeface="+mn-lt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423" name="Google Shape;423;p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229896"/>
                <a:ext cx="9769287" cy="4900404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  <a:endParaRPr lang="es-PE">
                  <a:noFill/>
                </a:endParaRPr>
              </a:p>
            </p:txBody>
          </p:sp>
        </mc:Fallback>
      </mc:AlternateContent>
      <p:sp>
        <p:nvSpPr>
          <p:cNvPr id="424" name="Google Shape;424;p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5" name="Google Shape;425;p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6" name="Google Shape;426;p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8" name="Google Shape;428;p6"/>
          <p:cNvSpPr/>
          <p:nvPr/>
        </p:nvSpPr>
        <p:spPr>
          <a:xfrm>
            <a:off x="2675466" y="2575602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111" y="324814"/>
            <a:ext cx="4041998" cy="74987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ucsp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WPS Presentation</Application>
  <PresentationFormat>Personalizado</PresentationFormat>
  <Paragraphs>65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Arial</vt:lpstr>
      <vt:lpstr>Calibri</vt:lpstr>
      <vt:lpstr>Libre Baskerville</vt:lpstr>
      <vt:lpstr>Century Gothic</vt:lpstr>
      <vt:lpstr>Times New Roman</vt:lpstr>
      <vt:lpstr>Noto Sans Symbols</vt:lpstr>
      <vt:lpstr>Microsoft YaHei</vt:lpstr>
      <vt:lpstr/>
      <vt:lpstr>Arial Unicode MS</vt:lpstr>
      <vt:lpstr>Segoe Print</vt:lpstr>
      <vt:lpstr>ucsp</vt:lpstr>
      <vt:lpstr>Unidad II Sistema de Números Reales</vt:lpstr>
      <vt:lpstr>PowerPoint 演示文稿</vt:lpstr>
      <vt:lpstr>PowerPoint 演示文稿</vt:lpstr>
      <vt:lpstr>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II Sistema de Números Reales</dc:title>
  <dc:creator>helpdesk</dc:creator>
  <cp:lastModifiedBy>Renzo</cp:lastModifiedBy>
  <cp:revision>31</cp:revision>
  <dcterms:created xsi:type="dcterms:W3CDTF">2019-10-16T16:54:00Z</dcterms:created>
  <dcterms:modified xsi:type="dcterms:W3CDTF">2020-09-09T06:13:54Z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