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18"/>
  </p:notesMasterIdLst>
  <p:sldIdLst>
    <p:sldId id="256" r:id="rId2"/>
    <p:sldId id="266" r:id="rId3"/>
    <p:sldId id="277" r:id="rId4"/>
    <p:sldId id="267" r:id="rId5"/>
    <p:sldId id="268" r:id="rId6"/>
    <p:sldId id="269" r:id="rId7"/>
    <p:sldId id="270" r:id="rId8"/>
    <p:sldId id="271" r:id="rId9"/>
    <p:sldId id="272" r:id="rId10"/>
    <p:sldId id="279" r:id="rId11"/>
    <p:sldId id="273" r:id="rId12"/>
    <p:sldId id="278" r:id="rId13"/>
    <p:sldId id="276" r:id="rId14"/>
    <p:sldId id="274" r:id="rId15"/>
    <p:sldId id="27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4A2FF85-CE50-4298-A2A4-D47F9CB74069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CF969B3-3EED-4945-B106-D85986E0E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03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94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18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8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72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0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91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66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1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89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1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64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1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6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95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1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2CCA-D51A-47C8-90E2-884F4EE8C242}" type="datetimeFigureOut">
              <a:rPr lang="he-IL" smtClean="0"/>
              <a:t>כ"ד/אייר/תשפ"ד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5BD8-4D35-402A-8BF2-1D488BFBD3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79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72E3FE7-BD6C-43C3-B4D0-30536488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76" b="15025"/>
          <a:stretch/>
        </p:blipFill>
        <p:spPr>
          <a:xfrm>
            <a:off x="0" y="393391"/>
            <a:ext cx="121920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F26F9-E608-4F34-BCC7-43E857D31B96}"/>
              </a:ext>
            </a:extLst>
          </p:cNvPr>
          <p:cNvSpPr txBox="1"/>
          <p:nvPr/>
        </p:nvSpPr>
        <p:spPr>
          <a:xfrm>
            <a:off x="4000499" y="3922406"/>
            <a:ext cx="4191001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דרך הפתחים</a:t>
            </a:r>
          </a:p>
          <a:p>
            <a:pPr algn="ctr"/>
            <a:r>
              <a:rPr lang="he-IL" sz="2400" dirty="0"/>
              <a:t>מציאת המסלול הקצר במבוך.</a:t>
            </a:r>
          </a:p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53F41-36CA-4AD1-95AC-DEE7801CE7BC}"/>
              </a:ext>
            </a:extLst>
          </p:cNvPr>
          <p:cNvSpPr txBox="1"/>
          <p:nvPr/>
        </p:nvSpPr>
        <p:spPr>
          <a:xfrm>
            <a:off x="4705350" y="5346524"/>
            <a:ext cx="2781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שירה בקשי </a:t>
            </a:r>
          </a:p>
          <a:p>
            <a:pPr algn="ctr"/>
            <a:r>
              <a:rPr lang="he-IL" sz="2400" dirty="0"/>
              <a:t>נוות ישראל</a:t>
            </a:r>
          </a:p>
          <a:p>
            <a:pPr algn="ctr"/>
            <a:r>
              <a:rPr lang="he-IL" sz="2400" dirty="0"/>
              <a:t>2024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2C376FB-67C7-46B9-AC1F-5B7D0131BD83}"/>
              </a:ext>
            </a:extLst>
          </p:cNvPr>
          <p:cNvSpPr/>
          <p:nvPr/>
        </p:nvSpPr>
        <p:spPr>
          <a:xfrm>
            <a:off x="3679343" y="745949"/>
            <a:ext cx="48333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</a:t>
            </a:r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openings</a:t>
            </a:r>
            <a:endParaRPr lang="he-IL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35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78158-03F5-4DC5-9D1D-6A0AEF71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257" y="5244993"/>
            <a:ext cx="4789486" cy="1517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800" dirty="0"/>
              <a:t>לאחר בדיקת כל צומת כך יראה הגרף על מבוך.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C2FFA3A-AE41-4664-B224-E43148BF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19" y="749192"/>
            <a:ext cx="4121362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69B57867-F35C-4229-B792-EF431C65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8913"/>
            <a:ext cx="9906000" cy="354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נימוקים לבחירת האלגוריתם </a:t>
            </a:r>
            <a:r>
              <a:rPr lang="en-US" sz="3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STAR</a:t>
            </a:r>
            <a:r>
              <a:rPr lang="he-IL" sz="3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לאחר חקר מעמיק נראה שאלגוריתם זה הוא השכלול של רוב האלגוריתמים.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במבוך אין לי צורך לעבור דווקא בנקודה מסוימת, ולכן כל מה שאני צריכה זה מהירות ומעבר על מינימום צמתים בגרף.</a:t>
            </a:r>
          </a:p>
        </p:txBody>
      </p:sp>
    </p:spTree>
    <p:extLst>
      <p:ext uri="{BB962C8B-B14F-4D97-AF65-F5344CB8AC3E}">
        <p14:creationId xmlns:p14="http://schemas.microsoft.com/office/powerpoint/2010/main" val="225956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CD353AB-7469-4D45-9A0F-788F6FBC4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 b="-1"/>
          <a:stretch/>
        </p:blipFill>
        <p:spPr>
          <a:xfrm>
            <a:off x="2231940" y="1733759"/>
            <a:ext cx="7728120" cy="4354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34701-5944-4FE8-9C42-2BC69ABE1C08}"/>
              </a:ext>
            </a:extLst>
          </p:cNvPr>
          <p:cNvSpPr txBox="1"/>
          <p:nvPr/>
        </p:nvSpPr>
        <p:spPr>
          <a:xfrm>
            <a:off x="2200275" y="419100"/>
            <a:ext cx="88487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3200" dirty="0"/>
              <a:t>A star </a:t>
            </a:r>
            <a:r>
              <a:rPr lang="he-IL" sz="3200" dirty="0"/>
              <a:t> לעומת </a:t>
            </a:r>
            <a:r>
              <a:rPr lang="en-US" sz="3200" dirty="0" err="1"/>
              <a:t>bfs</a:t>
            </a:r>
            <a:r>
              <a:rPr lang="en-US" sz="3200" dirty="0"/>
              <a:t>, </a:t>
            </a:r>
            <a:r>
              <a:rPr lang="en-US" sz="3200" dirty="0" err="1"/>
              <a:t>dfs</a:t>
            </a:r>
            <a:r>
              <a:rPr lang="en-US" sz="3200" dirty="0"/>
              <a:t> ,</a:t>
            </a:r>
            <a:r>
              <a:rPr lang="en-US" sz="3200" dirty="0" err="1"/>
              <a:t>dijkstra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72186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8A73AF-9DFB-48A8-A499-B94532DD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0150"/>
            <a:ext cx="9905999" cy="4591051"/>
          </a:xfrm>
        </p:spPr>
        <p:txBody>
          <a:bodyPr/>
          <a:lstStyle/>
          <a:p>
            <a:pPr marL="0" indent="0">
              <a:buNone/>
            </a:pPr>
            <a:r>
              <a:rPr lang="he-IL" sz="3200" dirty="0"/>
              <a:t>הסבר קצר על האלגוריתם:</a:t>
            </a:r>
          </a:p>
          <a:p>
            <a:pPr marL="0" indent="0">
              <a:buNone/>
            </a:pPr>
            <a:r>
              <a:rPr lang="he-IL" sz="2800" dirty="0"/>
              <a:t>אלגוריתם </a:t>
            </a:r>
            <a:r>
              <a:rPr lang="en-US" sz="2800" dirty="0"/>
              <a:t>A* </a:t>
            </a:r>
            <a:r>
              <a:rPr lang="he-IL" sz="2800" dirty="0"/>
              <a:t>הוא אחד האלגוריתמים לחיפוש מסלול קצר ביותר בגרפים. הוא משמש בעיקר בתחום הבינה המלאכותית והניווט. האלגוריתם משלב בתוכו את היתרונות של חיפוש רוחב (</a:t>
            </a:r>
            <a:r>
              <a:rPr lang="en-US" sz="2800" dirty="0"/>
              <a:t>Breadth-First Search</a:t>
            </a:r>
            <a:r>
              <a:rPr lang="he-IL" sz="2800" dirty="0"/>
              <a:t>)וחיפוש בכיוון מטרה </a:t>
            </a:r>
            <a:r>
              <a:rPr lang="en-US" sz="2800" dirty="0"/>
              <a:t>(Best-First Search)</a:t>
            </a:r>
          </a:p>
          <a:p>
            <a:pPr marL="0" indent="0">
              <a:buNone/>
            </a:pPr>
            <a:r>
              <a:rPr lang="he-IL" sz="2800" dirty="0"/>
              <a:t>את האלגוריתם אריץ בשני </a:t>
            </a:r>
            <a:r>
              <a:rPr lang="en-US" sz="2800" dirty="0"/>
              <a:t>THREADS</a:t>
            </a:r>
            <a:r>
              <a:rPr lang="he-IL" sz="2800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094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A5195B67-3965-49C7-B54C-627E4CA9932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7844" y="893604"/>
            <a:ext cx="5538156" cy="50707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E7E6E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List&lt;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startAStar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start,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end)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List&lt;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 path =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List&lt;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PriorityQueue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&lt;Vertex&gt;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PriorityQueue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&lt;Vertex&gt;(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countdV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PriorityQueue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&lt;Vertex&gt;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closeSet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PriorityQueue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&lt;Vertex&gt;(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countdV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[start].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[start].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costTotal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[start].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costEnd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openSet.Insert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[start]);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cost = 0;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(!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openSet.IsEmpty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Vertex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openSet.ExtractMin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currentV.index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== end ||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currentV.visited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currentV.index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!= start)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path.Add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currentV.index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path.Add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(start);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path.Reverse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path;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//not goal: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currentV.visited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closeSet.Insert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!= -1)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cost =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C6C6400-23BC-4A7C-A4E7-3F9AE071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0" y="1173005"/>
            <a:ext cx="4595811" cy="45119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e-IL" dirty="0"/>
              <a:t>האלגוריתם משתמש בשני רשימות , שהן ערימת מינימום, ברשימה הפתוחה נשמרים הצמתים שטרם נבדקו. ברשימה הסגורה נשמרים הצמתים מכילה את הצמתים שכבר בדקנו אותם.</a:t>
            </a:r>
          </a:p>
          <a:p>
            <a:pPr marL="0" indent="0" algn="just">
              <a:buNone/>
            </a:pPr>
            <a:r>
              <a:rPr lang="he-IL" dirty="0"/>
              <a:t>כל צומת בודקים את המרחק שלו מהסוף ומה המרחק שהיה לו עד עכשיו (מההתחלה) הסכום של שני המרחקים הוא העלות של אותו צומת.</a:t>
            </a:r>
          </a:p>
        </p:txBody>
      </p:sp>
    </p:spTree>
    <p:extLst>
      <p:ext uri="{BB962C8B-B14F-4D97-AF65-F5344CB8AC3E}">
        <p14:creationId xmlns:p14="http://schemas.microsoft.com/office/powerpoint/2010/main" val="76542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40279E-187C-4C37-A4F1-610E4459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0" y="1173005"/>
            <a:ext cx="4595811" cy="4511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sz="2800" dirty="0"/>
              <a:t>הצומת שתישלף מהרשימה הינו בעל העלות הנמוכה ביותר מבין כל מי שנמצא בה. </a:t>
            </a:r>
          </a:p>
          <a:p>
            <a:pPr marL="0" indent="0" algn="just">
              <a:buNone/>
            </a:pPr>
            <a:r>
              <a:rPr lang="he-IL" sz="2800" dirty="0"/>
              <a:t>האלגוריתם ייעצר כשהוא נפגש עם צומת שכבר נבדקה ע"י ה</a:t>
            </a:r>
            <a:r>
              <a:rPr lang="en-US" sz="2800" dirty="0"/>
              <a:t>thread </a:t>
            </a:r>
            <a:r>
              <a:rPr lang="he-IL" sz="2800" dirty="0"/>
              <a:t> השני או שהרשימה נגמרה(אין פתרון)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451167C5-BF63-4A43-8C4F-A3E02A1B1DF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79092" y="1173004"/>
            <a:ext cx="5869308" cy="45119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E7E6E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950" dirty="0">
              <a:solidFill>
                <a:srgbClr val="0000F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(Edge n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currentV.Neighbours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Vertex neighbor = </a:t>
            </a:r>
            <a:r>
              <a:rPr lang="en-US" sz="95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.LValue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n.indexV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newCost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cost +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n.weight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openSet.Contains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 ||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closeSet.Contains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newCost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newCost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neighbor.costTotal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neighbor.costEnd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currentV.index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openSet.Contains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openSet.update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closeSet.Contains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closeSet.update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newCost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neighbor.costTotal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neighbor.costEnd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neighbor.costStart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neighbor.father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currentV.index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95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openSet.Insert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(neighbor);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List&lt;</a:t>
            </a:r>
            <a:r>
              <a:rPr lang="en-US" sz="95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4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68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4F56A9-2967-4B15-8B3C-EC6EA394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800" dirty="0"/>
              <a:t>הפרויקט שלי עוסק בעיבוד התמונה, </a:t>
            </a:r>
          </a:p>
          <a:p>
            <a:pPr marL="0" indent="0" algn="ctr">
              <a:buNone/>
            </a:pPr>
            <a:r>
              <a:rPr lang="he-IL" sz="2800" dirty="0"/>
              <a:t>זיהוי המבוך,</a:t>
            </a:r>
          </a:p>
          <a:p>
            <a:pPr marL="0" indent="0" algn="ctr">
              <a:buNone/>
            </a:pPr>
            <a:r>
              <a:rPr lang="he-IL" sz="2800" dirty="0"/>
              <a:t>מציאת המסלול הקצר</a:t>
            </a:r>
          </a:p>
          <a:p>
            <a:pPr marL="0" indent="0" algn="ctr">
              <a:buNone/>
            </a:pPr>
            <a:r>
              <a:rPr lang="he-IL" sz="2800" dirty="0"/>
              <a:t>והחזרת התמונה למשתמש.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CF6E41A-5B3F-44EA-8401-4CE5D1C6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4275451"/>
            <a:ext cx="2328922" cy="209456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FB5A525-EF6C-4346-AC37-7E31BD8E8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4" y="427451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138FB6-2DF6-49B4-A018-05A984A4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744662"/>
            <a:ext cx="9905999" cy="3541714"/>
          </a:xfrm>
        </p:spPr>
        <p:txBody>
          <a:bodyPr/>
          <a:lstStyle/>
          <a:p>
            <a:pPr marL="0" lvl="0" indent="0">
              <a:buNone/>
            </a:pPr>
            <a:r>
              <a:rPr lang="he-IL" dirty="0"/>
              <a:t>	טכנולוגיה נבחרת  - מדוע בחרת בה:</a:t>
            </a:r>
          </a:p>
          <a:p>
            <a:pPr lvl="0"/>
            <a:r>
              <a:rPr lang="he-IL" dirty="0"/>
              <a:t>בחרתי לכתוב את עיבוד התמונה דווקא בפיתון היות שיש בה הרבה </a:t>
            </a:r>
            <a:r>
              <a:rPr lang="he-IL" dirty="0" err="1"/>
              <a:t>סיפריות</a:t>
            </a:r>
            <a:r>
              <a:rPr lang="he-IL" dirty="0"/>
              <a:t> לעיבוד תמונה והיא מאוד נוחה לשימוש.</a:t>
            </a:r>
          </a:p>
          <a:p>
            <a:pPr lvl="0"/>
            <a:r>
              <a:rPr lang="he-IL" dirty="0"/>
              <a:t>את כתיבת האלגוריתם העדפתי ב</a:t>
            </a:r>
            <a:r>
              <a:rPr lang="en-US" dirty="0"/>
              <a:t>C</a:t>
            </a:r>
            <a:r>
              <a:rPr lang="he-IL" dirty="0"/>
              <a:t># היות והיא מאוד מסודרת מבחינת כתיבת מחלקות.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1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D9BBF6-EECD-43C7-997A-FA8ED3B6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46843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הבעיה האלגוריתמית: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זיהוי מבוך בתמונה ללא שימוש הבינה המלאכותית.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בניית גרף באופן היעיל ביותר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מציאת המסלול במבוך בדרך המהירה ביותר.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974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F2505D-8AD9-41C2-B7F1-6C4AC558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46843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הפתרונות בעולם: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לזיהוי המבוך בתמונה לרוב השתמשו בבינה מלאכותית.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לצורך בניית גרף של מבוך, הדרכים שבדקתי הראו שכל ריבוע במבוך הוא צומת.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ישנם אלגוריתמים רבים למציאת מסלול במבוך.</a:t>
            </a:r>
          </a:p>
          <a:p>
            <a:pPr marL="0" indent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5408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29A2B6-679E-4715-AF6B-3CC72F74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59146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ביצועים עיקריים בעיבוד התמונה: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ניקוי התמונה מרעשי רקע.</a:t>
            </a:r>
          </a:p>
          <a:p>
            <a:pPr marL="285750" indent="-285750"/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הפיכת התמונה לבינארית.</a:t>
            </a:r>
          </a:p>
          <a:p>
            <a:pPr marL="285750" indent="-285750"/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אלגוריתם לזיהוי המבוך.</a:t>
            </a:r>
          </a:p>
          <a:p>
            <a:pPr marL="285750" indent="-285750"/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מציאת אורך קיר ומעבר במבוך.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350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8A62AC-17FF-4F91-BAF8-E4DA7433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9174"/>
            <a:ext cx="9905999" cy="4819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אלגוריתם הפתרון: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ניקוי רעשים בתמונה.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הפיכת התמונה לבינארית ומשם למטריצה.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זיהוי המבוך בתמונה ע"י מציאת נקודת התחלה שממנה יש קטע שחור שאורכו לפחות 65%.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מציאת אורך קיר  ומעבר במבוך, ע"פ האורך בעל שכיחות הגבוהה ביותר.</a:t>
            </a:r>
          </a:p>
        </p:txBody>
      </p:sp>
    </p:spTree>
    <p:extLst>
      <p:ext uri="{BB962C8B-B14F-4D97-AF65-F5344CB8AC3E}">
        <p14:creationId xmlns:p14="http://schemas.microsoft.com/office/powerpoint/2010/main" val="254073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01C983-62F3-4C58-B400-D50DBF33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ביצועים עיקריים בפתרון המבוך: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בניית הגרף על פי אורך קיר ומעבר.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הרצת אלגוריתם </a:t>
            </a:r>
            <a:r>
              <a:rPr lang="en-US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STAR </a:t>
            </a:r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על שני פתחי המבוך במקביל.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החזרת מטריצת המבוך עם סימון הפתרון.</a:t>
            </a:r>
          </a:p>
          <a:p>
            <a:endParaRPr lang="he-IL" sz="2800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7657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FA954E-71BD-466B-88AF-117254D1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9625"/>
            <a:ext cx="9905999" cy="4675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</a:t>
            </a:r>
            <a:r>
              <a:rPr lang="he-IL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אלגוריתם הפתרון:</a:t>
            </a: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בניית גרף: בפרויקט שלי מעבר יהווה צומת  ויכנס לגרף אך רק אם הוא מהווה נקודת פיצול לכיוונים שונים במבוך.</a:t>
            </a:r>
          </a:p>
          <a:p>
            <a:endParaRPr lang="he-IL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he-IL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he-IL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אלגוריתם </a:t>
            </a:r>
            <a:r>
              <a:rPr lang="en-US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STAR </a:t>
            </a:r>
            <a:r>
              <a:rPr lang="he-IL" sz="28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שמבוצע על 2 פתחי המבוך, באותו זמן.</a:t>
            </a:r>
          </a:p>
          <a:p>
            <a:pPr marL="457200" indent="-457200"/>
            <a:endParaRPr lang="he-IL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457200" indent="-457200"/>
            <a:endParaRPr lang="he-IL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D915433-C90F-40CD-8E75-E0C103F55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7"/>
          <a:stretch/>
        </p:blipFill>
        <p:spPr>
          <a:xfrm>
            <a:off x="3798875" y="2609828"/>
            <a:ext cx="1206562" cy="10755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166FEA7-E503-43AA-B17F-F0B1E011A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" r="3061" b="8335"/>
          <a:stretch/>
        </p:blipFill>
        <p:spPr>
          <a:xfrm>
            <a:off x="7856519" y="2619353"/>
            <a:ext cx="1253767" cy="107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71751B-F54F-45AB-AEBC-0FA43FF9CCB9}"/>
              </a:ext>
            </a:extLst>
          </p:cNvPr>
          <p:cNvSpPr txBox="1"/>
          <p:nvPr/>
        </p:nvSpPr>
        <p:spPr>
          <a:xfrm>
            <a:off x="5737253" y="3147614"/>
            <a:ext cx="19240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אלו מעברים </a:t>
            </a:r>
            <a:r>
              <a:rPr lang="he-IL" b="1" dirty="0"/>
              <a:t>שלא</a:t>
            </a:r>
            <a:r>
              <a:rPr lang="he-IL" dirty="0"/>
              <a:t> יהיו צמתים בגרף.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9FE9D-0C0B-49BE-BEE2-235EB15C4B2F}"/>
              </a:ext>
            </a:extLst>
          </p:cNvPr>
          <p:cNvSpPr txBox="1"/>
          <p:nvPr/>
        </p:nvSpPr>
        <p:spPr>
          <a:xfrm>
            <a:off x="1719208" y="3147615"/>
            <a:ext cx="19240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אלו מעברים שיהיו צמתים בגרף.</a:t>
            </a:r>
          </a:p>
        </p:txBody>
      </p:sp>
    </p:spTree>
    <p:extLst>
      <p:ext uri="{BB962C8B-B14F-4D97-AF65-F5344CB8AC3E}">
        <p14:creationId xmlns:p14="http://schemas.microsoft.com/office/powerpoint/2010/main" val="282419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2024</TotalTime>
  <Words>891</Words>
  <Application>Microsoft Office PowerPoint</Application>
  <PresentationFormat>מסך רחב</PresentationFormat>
  <Paragraphs>116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Mono</vt:lpstr>
      <vt:lpstr>Times New Roman</vt:lpstr>
      <vt:lpstr>Trebuchet MS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30</cp:revision>
  <dcterms:created xsi:type="dcterms:W3CDTF">2024-05-28T05:52:22Z</dcterms:created>
  <dcterms:modified xsi:type="dcterms:W3CDTF">2024-06-01T23:00:31Z</dcterms:modified>
</cp:coreProperties>
</file>