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7" r:id="rId4"/>
    <p:sldId id="278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Brand Restructering</a:t>
            </a:r>
          </a:p>
        </c:rich>
      </c:tx>
      <c:layout>
        <c:manualLayout>
          <c:xMode val="edge"/>
          <c:yMode val="edge"/>
          <c:x val="0.42780330574825454"/>
          <c:y val="2.14822771213748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Sheet7!$H$8</c:f>
              <c:strCache>
                <c:ptCount val="1"/>
                <c:pt idx="0">
                  <c:v>Cart Abandonment in $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Sheet7!$I$7:$J$7</c:f>
              <c:strCache>
                <c:ptCount val="2"/>
                <c:pt idx="0">
                  <c:v>Cart Abandonment Rate =&gt; 80%</c:v>
                </c:pt>
                <c:pt idx="1">
                  <c:v>Cart Abandonment Rate =&gt; 85%</c:v>
                </c:pt>
              </c:strCache>
            </c:strRef>
          </c:cat>
          <c:val>
            <c:numRef>
              <c:f>Sheet7!$I$8:$J$8</c:f>
              <c:numCache>
                <c:formatCode>_("$"* #,##0.00_);_("$"* \(#,##0.00\);_("$"* "-"??_);_(@_)</c:formatCode>
                <c:ptCount val="2"/>
                <c:pt idx="0">
                  <c:v>-6880179.4300000044</c:v>
                </c:pt>
                <c:pt idx="1">
                  <c:v>-1117846.9600000002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04-4A51-8931-DD4CDBB7837D}"/>
            </c:ext>
          </c:extLst>
        </c:ser>
        <c:ser>
          <c:idx val="1"/>
          <c:order val="1"/>
          <c:tx>
            <c:strRef>
              <c:f>Sheet7!$H$9</c:f>
              <c:strCache>
                <c:ptCount val="1"/>
                <c:pt idx="0">
                  <c:v>Revenue Loss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Sheet7!$I$7:$J$7</c:f>
              <c:strCache>
                <c:ptCount val="2"/>
                <c:pt idx="0">
                  <c:v>Cart Abandonment Rate =&gt; 80%</c:v>
                </c:pt>
                <c:pt idx="1">
                  <c:v>Cart Abandonment Rate =&gt; 85%</c:v>
                </c:pt>
              </c:strCache>
            </c:strRef>
          </c:cat>
          <c:val>
            <c:numRef>
              <c:f>Sheet7!$I$9:$J$9</c:f>
              <c:numCache>
                <c:formatCode>_("$"* #,##0.00_);_("$"* \(#,##0.00\);_("$"* "-"??_);_(@_)</c:formatCode>
                <c:ptCount val="2"/>
                <c:pt idx="0">
                  <c:v>1945601.4299999985</c:v>
                </c:pt>
                <c:pt idx="1">
                  <c:v>321868.25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04-4A51-8931-DD4CDBB783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4803648"/>
        <c:axId val="454804304"/>
      </c:barChart>
      <c:catAx>
        <c:axId val="45480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804304"/>
        <c:crosses val="autoZero"/>
        <c:auto val="1"/>
        <c:lblAlgn val="ctr"/>
        <c:lblOffset val="100"/>
        <c:noMultiLvlLbl val="0"/>
      </c:catAx>
      <c:valAx>
        <c:axId val="454804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803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50C6-46DC-4FFC-BBAC-B60464205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3A098-27E3-4129-846C-D6C9E8A75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FCFC6-7039-485C-AB05-2143DF99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E8DA-C36C-410B-94A1-35D0C73FB8C2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1C57B-1AE0-4874-BE05-BD7E4B37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8539F-D466-41DE-B999-06355419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13B0-C7BD-46E1-BA98-FEF748FD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5237-75A1-460D-A95C-9E397B04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8AD11-7CAA-487B-AB8B-6D9FCF9C0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7F5C7-A06A-400D-AF1D-DBA12FAF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E8DA-C36C-410B-94A1-35D0C73FB8C2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B5A54-4E7E-407B-A5CF-E0C4330E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E0CD5-D38E-449B-A2F1-AFEE0A10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13B0-C7BD-46E1-BA98-FEF748FD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1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51C146-FCD4-4E8F-8EBA-AD43D59C7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DEE25-0658-4DC0-8A95-AE4301DC3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177B2-169C-47B6-8E17-3FFEE298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E8DA-C36C-410B-94A1-35D0C73FB8C2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434EA-602A-48A2-A631-C0D49155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7E23D-F326-4C86-B158-8FBDE140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13B0-C7BD-46E1-BA98-FEF748FD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9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BBB0-0F7A-4423-9B25-B2F18CDA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63E36-7CE2-4E3B-96BE-3A8531BC5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A9547-7315-4C8C-987F-14AC05C7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E8DA-C36C-410B-94A1-35D0C73FB8C2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04190-315C-499E-B13A-57CC3CF2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C9AFE-D839-4A44-999D-A20559E7E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13B0-C7BD-46E1-BA98-FEF748FD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2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6EC3-95BE-465C-BC75-1075852B5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AE1B8-A5F4-48CF-AD32-FE12FDC49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1D9D2-79D1-417B-B713-4E2106F4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E8DA-C36C-410B-94A1-35D0C73FB8C2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64989-627A-4CDD-84E1-F392CAC1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78E80-7091-4517-82D9-43F01610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13B0-C7BD-46E1-BA98-FEF748FD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5B33C-0712-4F55-9767-54D4632C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9EF5F-9BC3-4953-92AA-AB8050D48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F3618-3E3B-4B0C-B90B-048CDBDFB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9F766-44D4-4F45-8644-26AB64D1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E8DA-C36C-410B-94A1-35D0C73FB8C2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EA584-6937-41C3-AF68-388E3EE8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BEFA7-088D-4E67-B396-0FAC4EFC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13B0-C7BD-46E1-BA98-FEF748FD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8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4414-69E9-4A2D-AFC1-8272A8C4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056E7-4BA3-4E43-AB10-91C9FE3B3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71E44-D2B9-4EAF-8582-10BA21FDF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3EB3A-C35F-48C1-910D-11ED115B8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186E3-6F3E-448B-A4C5-3E4BDAD88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74D51-7848-4282-AB2A-2B562D99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E8DA-C36C-410B-94A1-35D0C73FB8C2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4CD1B2-9686-40DD-AB4B-0C4AF969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BEDE5-20B0-4802-9368-4510D9A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13B0-C7BD-46E1-BA98-FEF748FD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3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8F351-E462-4732-8448-3E8F155F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81D67-8250-476E-8FEC-EAEE3B74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E8DA-C36C-410B-94A1-35D0C73FB8C2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8C86D-9BD3-486C-B109-3ABBAC6CD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83739-2287-477D-B778-297BC40F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13B0-C7BD-46E1-BA98-FEF748FD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9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E8B1-4E09-47D5-A9FA-7087AB63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E8DA-C36C-410B-94A1-35D0C73FB8C2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5E139-8BB0-4FD9-9A44-4F037670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E9292-ED92-4924-A7A4-430D82F4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13B0-C7BD-46E1-BA98-FEF748FD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059E-53B4-4E93-B92B-596778704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753E1-0E3F-41ED-9739-B02C690D6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4937A-10D3-41F5-944F-948FA00B0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3AAAE-5970-41CC-A1CB-5BFE0869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E8DA-C36C-410B-94A1-35D0C73FB8C2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FCE53-EA18-4E77-9E81-A0650249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9B8A5-522A-445C-81EB-E7B7967B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13B0-C7BD-46E1-BA98-FEF748FD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6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85F8-D8A2-4C27-A331-5EC23D60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9D001E-7C47-41F0-ADE9-A48FD76D6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B9E4E-9C9B-4C19-8AEA-35297E6C9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70D50-5564-49AF-BF0D-F622BA96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E8DA-C36C-410B-94A1-35D0C73FB8C2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62D37-4E28-4DC7-BAC0-242DCCE3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8774D-E3D1-42C4-8A53-DB146570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13B0-C7BD-46E1-BA98-FEF748FD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5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7ED9BD-7372-431B-8676-4D26FAF2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7B0F2-63AA-4F28-9442-6E3B63E8B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3E1D9-F212-4115-B364-56BC190A7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3E8DA-C36C-410B-94A1-35D0C73FB8C2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893C8-CA2D-447C-BB85-3294C431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06F4F-5FCC-4BC0-A4A1-73AA235C5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413B0-C7BD-46E1-BA98-FEF748FD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8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FB3C-D9C8-4279-A86A-C503AB4B7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Cosmetic eCommerce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647F3-4D24-41E0-AE01-1B7E85204B98}"/>
              </a:ext>
            </a:extLst>
          </p:cNvPr>
          <p:cNvSpPr txBox="1"/>
          <p:nvPr/>
        </p:nvSpPr>
        <p:spPr>
          <a:xfrm>
            <a:off x="2565647" y="3509963"/>
            <a:ext cx="714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Executive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8196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1E90356-5548-4F4B-83A8-3287A550EEFE}"/>
              </a:ext>
            </a:extLst>
          </p:cNvPr>
          <p:cNvSpPr txBox="1"/>
          <p:nvPr/>
        </p:nvSpPr>
        <p:spPr>
          <a:xfrm>
            <a:off x="440267" y="536895"/>
            <a:ext cx="1117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Decreasing the average cart abandonment rate from 76.2% during November 2019 and January 2020, to the global average rate of 69.6%, will decrease revenue loss by ~$300K, that will increase the average annual revenue by 37%.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8CAD5F-3F78-4D4B-B5A7-817CFFA39B4B}"/>
              </a:ext>
            </a:extLst>
          </p:cNvPr>
          <p:cNvCxnSpPr/>
          <p:nvPr/>
        </p:nvCxnSpPr>
        <p:spPr>
          <a:xfrm>
            <a:off x="440267" y="1460225"/>
            <a:ext cx="1117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8651B2-291E-4D15-AEE9-97F42307DA1B}"/>
              </a:ext>
            </a:extLst>
          </p:cNvPr>
          <p:cNvSpPr txBox="1"/>
          <p:nvPr/>
        </p:nvSpPr>
        <p:spPr>
          <a:xfrm>
            <a:off x="561441" y="6498080"/>
            <a:ext cx="10919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Source: Kaggle - eCommerce Events History in Cosmetics Shop (November 2019 – January 2020)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56E5D3-C50F-448A-8DA8-0FFD33379BE0}"/>
              </a:ext>
            </a:extLst>
          </p:cNvPr>
          <p:cNvSpPr/>
          <p:nvPr/>
        </p:nvSpPr>
        <p:spPr>
          <a:xfrm>
            <a:off x="2774271" y="1491525"/>
            <a:ext cx="239697" cy="2442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0CC53A-F20E-4F8E-8AEB-942B73A0E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41" y="2033304"/>
            <a:ext cx="2956075" cy="42878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7F3DA7-FDE7-4DC1-8A40-07F22A3118EA}"/>
              </a:ext>
            </a:extLst>
          </p:cNvPr>
          <p:cNvSpPr txBox="1"/>
          <p:nvPr/>
        </p:nvSpPr>
        <p:spPr>
          <a:xfrm>
            <a:off x="1289892" y="1645494"/>
            <a:ext cx="344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Monthly Cart Abandonment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611827-0DBC-4719-AE15-C432DB323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188" y="2414645"/>
            <a:ext cx="6829536" cy="39949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826932-2471-4F59-9F8F-2F3B0BF5032F}"/>
              </a:ext>
            </a:extLst>
          </p:cNvPr>
          <p:cNvSpPr txBox="1"/>
          <p:nvPr/>
        </p:nvSpPr>
        <p:spPr>
          <a:xfrm>
            <a:off x="6502573" y="1675378"/>
            <a:ext cx="344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Monthly Revenue Loss From Cart Abandonment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3D5E5E-D4C1-4375-B185-0AED32A76E16}"/>
              </a:ext>
            </a:extLst>
          </p:cNvPr>
          <p:cNvSpPr txBox="1"/>
          <p:nvPr/>
        </p:nvSpPr>
        <p:spPr>
          <a:xfrm>
            <a:off x="5048435" y="5612601"/>
            <a:ext cx="1047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$3.04M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4E12B3-825E-47BD-B4AD-4832E41A1438}"/>
              </a:ext>
            </a:extLst>
          </p:cNvPr>
          <p:cNvSpPr txBox="1"/>
          <p:nvPr/>
        </p:nvSpPr>
        <p:spPr>
          <a:xfrm>
            <a:off x="7810870" y="4761827"/>
            <a:ext cx="1047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$2.26M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9E15A9-F143-418F-92A9-D3910CB8839A}"/>
              </a:ext>
            </a:extLst>
          </p:cNvPr>
          <p:cNvSpPr txBox="1"/>
          <p:nvPr/>
        </p:nvSpPr>
        <p:spPr>
          <a:xfrm>
            <a:off x="10733110" y="5438006"/>
            <a:ext cx="1047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$2.86M</a:t>
            </a:r>
          </a:p>
        </p:txBody>
      </p:sp>
    </p:spTree>
    <p:extLst>
      <p:ext uri="{BB962C8B-B14F-4D97-AF65-F5344CB8AC3E}">
        <p14:creationId xmlns:p14="http://schemas.microsoft.com/office/powerpoint/2010/main" val="127211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1E90356-5548-4F4B-83A8-3287A550EEFE}"/>
              </a:ext>
            </a:extLst>
          </p:cNvPr>
          <p:cNvSpPr txBox="1"/>
          <p:nvPr/>
        </p:nvSpPr>
        <p:spPr>
          <a:xfrm>
            <a:off x="440267" y="536895"/>
            <a:ext cx="1117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Further analysis reveals that the top ten selling brands are also the top contributors to revenue loss due to cart abandonment.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8CAD5F-3F78-4D4B-B5A7-817CFFA39B4B}"/>
              </a:ext>
            </a:extLst>
          </p:cNvPr>
          <p:cNvCxnSpPr/>
          <p:nvPr/>
        </p:nvCxnSpPr>
        <p:spPr>
          <a:xfrm>
            <a:off x="440267" y="1460225"/>
            <a:ext cx="1117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8651B2-291E-4D15-AEE9-97F42307DA1B}"/>
              </a:ext>
            </a:extLst>
          </p:cNvPr>
          <p:cNvSpPr txBox="1"/>
          <p:nvPr/>
        </p:nvSpPr>
        <p:spPr>
          <a:xfrm>
            <a:off x="561441" y="6498080"/>
            <a:ext cx="10919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Source: Kaggle - eCommerce Events History in Cosmetics Shop (November 2019 – January 2020)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D0B523-1E29-4C02-BA28-51FDC07FA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41" y="2987245"/>
            <a:ext cx="3137433" cy="1802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E1A358-81FF-43E4-B225-B713654BF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626" y="2180933"/>
            <a:ext cx="8140842" cy="40401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42FD9B-7037-47DC-A813-478B66C5D3F0}"/>
              </a:ext>
            </a:extLst>
          </p:cNvPr>
          <p:cNvSpPr txBox="1"/>
          <p:nvPr/>
        </p:nvSpPr>
        <p:spPr>
          <a:xfrm>
            <a:off x="5729047" y="1669737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 10 Selling Brands and Their Total Revenue</a:t>
            </a:r>
          </a:p>
        </p:txBody>
      </p:sp>
    </p:spTree>
    <p:extLst>
      <p:ext uri="{BB962C8B-B14F-4D97-AF65-F5344CB8AC3E}">
        <p14:creationId xmlns:p14="http://schemas.microsoft.com/office/powerpoint/2010/main" val="365348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1E90356-5548-4F4B-83A8-3287A550EEFE}"/>
              </a:ext>
            </a:extLst>
          </p:cNvPr>
          <p:cNvSpPr txBox="1"/>
          <p:nvPr/>
        </p:nvSpPr>
        <p:spPr>
          <a:xfrm>
            <a:off x="440267" y="536895"/>
            <a:ext cx="1117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Analysis performed to help determine brand restructuring to decrease cart abandonment rate, has shown that by removing brands with average cart abandonment rate greater than 80%, the company will increase it’s revenue by almost $5M. Removing brands with an average cart abandonment greater than 85% will increase revenue by ~$800K.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8CAD5F-3F78-4D4B-B5A7-817CFFA39B4B}"/>
              </a:ext>
            </a:extLst>
          </p:cNvPr>
          <p:cNvCxnSpPr/>
          <p:nvPr/>
        </p:nvCxnSpPr>
        <p:spPr>
          <a:xfrm>
            <a:off x="440267" y="1460225"/>
            <a:ext cx="1117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D9BA8ED-4647-4C38-BE08-5232B6573E01}"/>
              </a:ext>
            </a:extLst>
          </p:cNvPr>
          <p:cNvSpPr txBox="1"/>
          <p:nvPr/>
        </p:nvSpPr>
        <p:spPr>
          <a:xfrm>
            <a:off x="561441" y="6498080"/>
            <a:ext cx="10919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Source: Kaggle - eCommerce Events History in Cosmetics Shop (November 2019 – January 2020) 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D461156-455D-4D2F-8FF1-2D589EED48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162647"/>
              </p:ext>
            </p:extLst>
          </p:nvPr>
        </p:nvGraphicFramePr>
        <p:xfrm>
          <a:off x="2754211" y="1806364"/>
          <a:ext cx="6407544" cy="4336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511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B7DCC0-8C2A-492B-A676-1DA1D05997D6}"/>
              </a:ext>
            </a:extLst>
          </p:cNvPr>
          <p:cNvSpPr txBox="1"/>
          <p:nvPr/>
        </p:nvSpPr>
        <p:spPr>
          <a:xfrm>
            <a:off x="3488595" y="2855446"/>
            <a:ext cx="5214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2625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7186</TotalTime>
  <Words>204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Cosmetic eCommerce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Water Corp</dc:title>
  <dc:creator>SHIRA BALINT</dc:creator>
  <cp:lastModifiedBy>Shira  Balint</cp:lastModifiedBy>
  <cp:revision>132</cp:revision>
  <dcterms:created xsi:type="dcterms:W3CDTF">2020-08-25T16:41:28Z</dcterms:created>
  <dcterms:modified xsi:type="dcterms:W3CDTF">2021-01-11T04:45:59Z</dcterms:modified>
</cp:coreProperties>
</file>