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0" r:id="rId4"/>
    <p:sldId id="274" r:id="rId5"/>
    <p:sldId id="27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50C6-46DC-4FFC-BBAC-B60464205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3A098-27E3-4129-846C-D6C9E8A75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1FCFC6-7039-485C-AB05-2143DF998731}"/>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5" name="Footer Placeholder 4">
            <a:extLst>
              <a:ext uri="{FF2B5EF4-FFF2-40B4-BE49-F238E27FC236}">
                <a16:creationId xmlns:a16="http://schemas.microsoft.com/office/drawing/2014/main" id="{7431C57B-1AE0-4874-BE05-BD7E4B379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8539F-D466-41DE-B999-063554197338}"/>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148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5237-75A1-460D-A95C-9E397B046B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38AD11-7CAA-487B-AB8B-6D9FCF9C0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7F5C7-A06A-400D-AF1D-DBA12FAF927D}"/>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5" name="Footer Placeholder 4">
            <a:extLst>
              <a:ext uri="{FF2B5EF4-FFF2-40B4-BE49-F238E27FC236}">
                <a16:creationId xmlns:a16="http://schemas.microsoft.com/office/drawing/2014/main" id="{51BB5A54-4E7E-407B-A5CF-E0C4330EC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E0CD5-D38E-449B-A2F1-AFEE0A10B950}"/>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130031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51C146-FCD4-4E8F-8EBA-AD43D59C7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DEE25-0658-4DC0-8A95-AE4301DC3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177B2-169C-47B6-8E17-3FFEE29882FC}"/>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5" name="Footer Placeholder 4">
            <a:extLst>
              <a:ext uri="{FF2B5EF4-FFF2-40B4-BE49-F238E27FC236}">
                <a16:creationId xmlns:a16="http://schemas.microsoft.com/office/drawing/2014/main" id="{55E434EA-602A-48A2-A631-C0D491559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7E23D-F326-4C86-B158-8FBDE1405036}"/>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317159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BBB0-0F7A-4423-9B25-B2F18CDA4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63E36-7CE2-4E3B-96BE-3A8531BC5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A9547-7315-4C8C-987F-14AC05C7C186}"/>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5" name="Footer Placeholder 4">
            <a:extLst>
              <a:ext uri="{FF2B5EF4-FFF2-40B4-BE49-F238E27FC236}">
                <a16:creationId xmlns:a16="http://schemas.microsoft.com/office/drawing/2014/main" id="{C0E04190-315C-499E-B13A-57CC3CF2D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C9AFE-D839-4A44-999D-A20559E7E4A9}"/>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304622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6EC3-95BE-465C-BC75-1075852B56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5AE1B8-A5F4-48CF-AD32-FE12FDC49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01D9D2-79D1-417B-B713-4E2106F472D8}"/>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5" name="Footer Placeholder 4">
            <a:extLst>
              <a:ext uri="{FF2B5EF4-FFF2-40B4-BE49-F238E27FC236}">
                <a16:creationId xmlns:a16="http://schemas.microsoft.com/office/drawing/2014/main" id="{E7B64989-627A-4CDD-84E1-F392CAC18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78E80-7091-4517-82D9-43F016106375}"/>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30574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B33C-0712-4F55-9767-54D4632C6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9EF5F-9BC3-4953-92AA-AB8050D485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DF3618-3E3B-4B0C-B90B-048CDBDFB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F766-44D4-4F45-8644-26AB64D1320D}"/>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6" name="Footer Placeholder 5">
            <a:extLst>
              <a:ext uri="{FF2B5EF4-FFF2-40B4-BE49-F238E27FC236}">
                <a16:creationId xmlns:a16="http://schemas.microsoft.com/office/drawing/2014/main" id="{380EA584-6937-41C3-AF68-388E3EE86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BEFA7-088D-4E67-B396-0FAC4EFC894C}"/>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103398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4414-69E9-4A2D-AFC1-8272A8C489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056E7-4BA3-4E43-AB10-91C9FE3B3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71E44-D2B9-4EAF-8582-10BA21FDF3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93EB3A-C35F-48C1-910D-11ED115B8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186E3-6F3E-448B-A4C5-3E4BDAD88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E74D51-7848-4282-AB2A-2B562D99D7AC}"/>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8" name="Footer Placeholder 7">
            <a:extLst>
              <a:ext uri="{FF2B5EF4-FFF2-40B4-BE49-F238E27FC236}">
                <a16:creationId xmlns:a16="http://schemas.microsoft.com/office/drawing/2014/main" id="{CF4CD1B2-9686-40DD-AB4B-0C4AF969E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FBEDE5-20B0-4802-9368-4510D9A806BC}"/>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402743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F351-E462-4732-8448-3E8F155FF1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81D67-8250-476E-8FEC-EAEE3B745087}"/>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4" name="Footer Placeholder 3">
            <a:extLst>
              <a:ext uri="{FF2B5EF4-FFF2-40B4-BE49-F238E27FC236}">
                <a16:creationId xmlns:a16="http://schemas.microsoft.com/office/drawing/2014/main" id="{2868C86D-9BD3-486C-B109-3ABBAC6CD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783739-2287-477D-B778-297BC40F98C2}"/>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354909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1E8B1-4E09-47D5-A9FA-7087AB63AAC1}"/>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3" name="Footer Placeholder 2">
            <a:extLst>
              <a:ext uri="{FF2B5EF4-FFF2-40B4-BE49-F238E27FC236}">
                <a16:creationId xmlns:a16="http://schemas.microsoft.com/office/drawing/2014/main" id="{E455E139-8BB0-4FD9-9A44-4F03767043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2E9292-ED92-4924-A7A4-430D82F41CC4}"/>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143171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059E-53B4-4E93-B92B-596778704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E753E1-0E3F-41ED-9739-B02C690D6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4937A-10D3-41F5-944F-948FA00B0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3AAAE-5970-41CC-A1CB-5BFE08690BFB}"/>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6" name="Footer Placeholder 5">
            <a:extLst>
              <a:ext uri="{FF2B5EF4-FFF2-40B4-BE49-F238E27FC236}">
                <a16:creationId xmlns:a16="http://schemas.microsoft.com/office/drawing/2014/main" id="{863FCE53-EA18-4E77-9E81-A0650249D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9B8A5-522A-445C-81EB-E7B7967B19AC}"/>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255156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85F8-D8A2-4C27-A331-5EC23D607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D001E-7C47-41F0-ADE9-A48FD76D6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B9E4E-9C9B-4C19-8AEA-35297E6C9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70D50-5564-49AF-BF0D-F622BA967095}"/>
              </a:ext>
            </a:extLst>
          </p:cNvPr>
          <p:cNvSpPr>
            <a:spLocks noGrp="1"/>
          </p:cNvSpPr>
          <p:nvPr>
            <p:ph type="dt" sz="half" idx="10"/>
          </p:nvPr>
        </p:nvSpPr>
        <p:spPr/>
        <p:txBody>
          <a:bodyPr/>
          <a:lstStyle/>
          <a:p>
            <a:fld id="{5DE3E8DA-C36C-410B-94A1-35D0C73FB8C2}" type="datetimeFigureOut">
              <a:rPr lang="en-US" smtClean="0"/>
              <a:t>1/10/2021</a:t>
            </a:fld>
            <a:endParaRPr lang="en-US"/>
          </a:p>
        </p:txBody>
      </p:sp>
      <p:sp>
        <p:nvSpPr>
          <p:cNvPr id="6" name="Footer Placeholder 5">
            <a:extLst>
              <a:ext uri="{FF2B5EF4-FFF2-40B4-BE49-F238E27FC236}">
                <a16:creationId xmlns:a16="http://schemas.microsoft.com/office/drawing/2014/main" id="{3CC62D37-4E28-4DC7-BAC0-242DCCE3A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8774D-E3D1-42C4-8A53-DB1465701A7D}"/>
              </a:ext>
            </a:extLst>
          </p:cNvPr>
          <p:cNvSpPr>
            <a:spLocks noGrp="1"/>
          </p:cNvSpPr>
          <p:nvPr>
            <p:ph type="sldNum" sz="quarter" idx="12"/>
          </p:nvPr>
        </p:nvSpPr>
        <p:spPr/>
        <p:txBody>
          <a:bodyPr/>
          <a:lstStyle/>
          <a:p>
            <a:fld id="{57E413B0-C7BD-46E1-BA98-FEF748FDA3B1}" type="slidenum">
              <a:rPr lang="en-US" smtClean="0"/>
              <a:t>‹#›</a:t>
            </a:fld>
            <a:endParaRPr lang="en-US"/>
          </a:p>
        </p:txBody>
      </p:sp>
    </p:spTree>
    <p:extLst>
      <p:ext uri="{BB962C8B-B14F-4D97-AF65-F5344CB8AC3E}">
        <p14:creationId xmlns:p14="http://schemas.microsoft.com/office/powerpoint/2010/main" val="273905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7ED9BD-7372-431B-8676-4D26FAF2C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7B0F2-63AA-4F28-9442-6E3B63E8B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3E1D9-F212-4115-B364-56BC190A7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3E8DA-C36C-410B-94A1-35D0C73FB8C2}" type="datetimeFigureOut">
              <a:rPr lang="en-US" smtClean="0"/>
              <a:t>1/10/2021</a:t>
            </a:fld>
            <a:endParaRPr lang="en-US"/>
          </a:p>
        </p:txBody>
      </p:sp>
      <p:sp>
        <p:nvSpPr>
          <p:cNvPr id="5" name="Footer Placeholder 4">
            <a:extLst>
              <a:ext uri="{FF2B5EF4-FFF2-40B4-BE49-F238E27FC236}">
                <a16:creationId xmlns:a16="http://schemas.microsoft.com/office/drawing/2014/main" id="{0DF893C8-CA2D-447C-BB85-3294C431F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06F4F-5FCC-4BC0-A4A1-73AA235C50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413B0-C7BD-46E1-BA98-FEF748FDA3B1}" type="slidenum">
              <a:rPr lang="en-US" smtClean="0"/>
              <a:t>‹#›</a:t>
            </a:fld>
            <a:endParaRPr lang="en-US"/>
          </a:p>
        </p:txBody>
      </p:sp>
    </p:spTree>
    <p:extLst>
      <p:ext uri="{BB962C8B-B14F-4D97-AF65-F5344CB8AC3E}">
        <p14:creationId xmlns:p14="http://schemas.microsoft.com/office/powerpoint/2010/main" val="339368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FB3C-D9C8-4279-A86A-C503AB4B71D4}"/>
              </a:ext>
            </a:extLst>
          </p:cNvPr>
          <p:cNvSpPr>
            <a:spLocks noGrp="1"/>
          </p:cNvSpPr>
          <p:nvPr>
            <p:ph type="ctrTitle"/>
          </p:nvPr>
        </p:nvSpPr>
        <p:spPr/>
        <p:txBody>
          <a:bodyPr/>
          <a:lstStyle/>
          <a:p>
            <a:r>
              <a:rPr lang="en-US" dirty="0">
                <a:solidFill>
                  <a:schemeClr val="bg1"/>
                </a:solidFill>
              </a:rPr>
              <a:t>Cosmetic eCommerce</a:t>
            </a:r>
          </a:p>
        </p:txBody>
      </p:sp>
      <p:sp>
        <p:nvSpPr>
          <p:cNvPr id="3" name="TextBox 2">
            <a:extLst>
              <a:ext uri="{FF2B5EF4-FFF2-40B4-BE49-F238E27FC236}">
                <a16:creationId xmlns:a16="http://schemas.microsoft.com/office/drawing/2014/main" id="{896647F3-4D24-41E0-AE01-1B7E85204B98}"/>
              </a:ext>
            </a:extLst>
          </p:cNvPr>
          <p:cNvSpPr txBox="1"/>
          <p:nvPr/>
        </p:nvSpPr>
        <p:spPr>
          <a:xfrm>
            <a:off x="2565647" y="3509963"/>
            <a:ext cx="7146524" cy="584775"/>
          </a:xfrm>
          <a:prstGeom prst="rect">
            <a:avLst/>
          </a:prstGeom>
          <a:noFill/>
        </p:spPr>
        <p:txBody>
          <a:bodyPr wrap="square" rtlCol="0">
            <a:spAutoFit/>
          </a:bodyPr>
          <a:lstStyle/>
          <a:p>
            <a:pPr algn="ctr"/>
            <a:r>
              <a:rPr lang="en-US" sz="3200" dirty="0">
                <a:solidFill>
                  <a:schemeClr val="bg1"/>
                </a:solidFill>
              </a:rPr>
              <a:t>Technical Presentation</a:t>
            </a:r>
          </a:p>
        </p:txBody>
      </p:sp>
    </p:spTree>
    <p:extLst>
      <p:ext uri="{BB962C8B-B14F-4D97-AF65-F5344CB8AC3E}">
        <p14:creationId xmlns:p14="http://schemas.microsoft.com/office/powerpoint/2010/main" val="208196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E90356-5548-4F4B-83A8-3287A550EEFE}"/>
              </a:ext>
            </a:extLst>
          </p:cNvPr>
          <p:cNvSpPr txBox="1"/>
          <p:nvPr/>
        </p:nvSpPr>
        <p:spPr>
          <a:xfrm>
            <a:off x="440267" y="536895"/>
            <a:ext cx="11176000" cy="923330"/>
          </a:xfrm>
          <a:prstGeom prst="rect">
            <a:avLst/>
          </a:prstGeom>
          <a:noFill/>
        </p:spPr>
        <p:txBody>
          <a:bodyPr wrap="square" rtlCol="0">
            <a:spAutoFit/>
          </a:bodyPr>
          <a:lstStyle/>
          <a:p>
            <a:r>
              <a:rPr lang="en-US" dirty="0">
                <a:solidFill>
                  <a:schemeClr val="bg1"/>
                </a:solidFill>
              </a:rPr>
              <a:t>An average increase of 2.3% in cart abandonment during the period of November 2019 and January 2020, had contributed to an average revenue loss of $2.7M. Further analysis reveals that the regression line has a positive slope of 0.00015 and an intercept of -5.7, indicating that cart </a:t>
            </a:r>
            <a:r>
              <a:rPr lang="en-US" dirty="0" err="1">
                <a:solidFill>
                  <a:schemeClr val="bg1"/>
                </a:solidFill>
              </a:rPr>
              <a:t>abandonemnt</a:t>
            </a:r>
            <a:r>
              <a:rPr lang="en-US" dirty="0">
                <a:solidFill>
                  <a:schemeClr val="bg1"/>
                </a:solidFill>
              </a:rPr>
              <a:t> could be reduced over time.</a:t>
            </a:r>
          </a:p>
        </p:txBody>
      </p:sp>
      <p:cxnSp>
        <p:nvCxnSpPr>
          <p:cNvPr id="11" name="Straight Connector 10">
            <a:extLst>
              <a:ext uri="{FF2B5EF4-FFF2-40B4-BE49-F238E27FC236}">
                <a16:creationId xmlns:a16="http://schemas.microsoft.com/office/drawing/2014/main" id="{EB8CAD5F-3F78-4D4B-B5A7-817CFFA39B4B}"/>
              </a:ext>
            </a:extLst>
          </p:cNvPr>
          <p:cNvCxnSpPr/>
          <p:nvPr/>
        </p:nvCxnSpPr>
        <p:spPr>
          <a:xfrm>
            <a:off x="440267" y="1460225"/>
            <a:ext cx="11176000" cy="0"/>
          </a:xfrm>
          <a:prstGeom prst="line">
            <a:avLst/>
          </a:prstGeom>
        </p:spPr>
        <p:style>
          <a:lnRef idx="2">
            <a:schemeClr val="accent3"/>
          </a:lnRef>
          <a:fillRef idx="0">
            <a:schemeClr val="accent3"/>
          </a:fillRef>
          <a:effectRef idx="1">
            <a:schemeClr val="accent3"/>
          </a:effectRef>
          <a:fontRef idx="minor">
            <a:schemeClr val="tx1"/>
          </a:fontRef>
        </p:style>
      </p:cxnSp>
      <p:sp>
        <p:nvSpPr>
          <p:cNvPr id="4" name="TextBox 3">
            <a:extLst>
              <a:ext uri="{FF2B5EF4-FFF2-40B4-BE49-F238E27FC236}">
                <a16:creationId xmlns:a16="http://schemas.microsoft.com/office/drawing/2014/main" id="{5D9BA8ED-4647-4C38-BE08-5232B6573E01}"/>
              </a:ext>
            </a:extLst>
          </p:cNvPr>
          <p:cNvSpPr txBox="1"/>
          <p:nvPr/>
        </p:nvSpPr>
        <p:spPr>
          <a:xfrm>
            <a:off x="561441" y="6498080"/>
            <a:ext cx="10919359" cy="215444"/>
          </a:xfrm>
          <a:prstGeom prst="rect">
            <a:avLst/>
          </a:prstGeom>
          <a:noFill/>
        </p:spPr>
        <p:txBody>
          <a:bodyPr wrap="square" rtlCol="0">
            <a:spAutoFit/>
          </a:bodyPr>
          <a:lstStyle/>
          <a:p>
            <a:r>
              <a:rPr lang="en-US" sz="800" dirty="0">
                <a:solidFill>
                  <a:schemeClr val="bg1"/>
                </a:solidFill>
              </a:rPr>
              <a:t>Source: Kaggle - eCommerce Events History in Cosmetics Shop (November 2019 – January 2020)  </a:t>
            </a:r>
          </a:p>
        </p:txBody>
      </p:sp>
      <p:pic>
        <p:nvPicPr>
          <p:cNvPr id="9" name="Picture 8">
            <a:extLst>
              <a:ext uri="{FF2B5EF4-FFF2-40B4-BE49-F238E27FC236}">
                <a16:creationId xmlns:a16="http://schemas.microsoft.com/office/drawing/2014/main" id="{05AAE9AE-9C93-42DC-AA86-0E96196163ED}"/>
              </a:ext>
            </a:extLst>
          </p:cNvPr>
          <p:cNvPicPr>
            <a:picLocks noChangeAspect="1"/>
          </p:cNvPicPr>
          <p:nvPr/>
        </p:nvPicPr>
        <p:blipFill>
          <a:blip r:embed="rId2"/>
          <a:stretch>
            <a:fillRect/>
          </a:stretch>
        </p:blipFill>
        <p:spPr>
          <a:xfrm>
            <a:off x="1180731" y="1731607"/>
            <a:ext cx="9447477" cy="4766472"/>
          </a:xfrm>
          <a:prstGeom prst="rect">
            <a:avLst/>
          </a:prstGeom>
        </p:spPr>
      </p:pic>
      <p:sp>
        <p:nvSpPr>
          <p:cNvPr id="7" name="Rectangle 6">
            <a:extLst>
              <a:ext uri="{FF2B5EF4-FFF2-40B4-BE49-F238E27FC236}">
                <a16:creationId xmlns:a16="http://schemas.microsoft.com/office/drawing/2014/main" id="{CB028D57-350A-4473-8687-0AF6980D157A}"/>
              </a:ext>
            </a:extLst>
          </p:cNvPr>
          <p:cNvSpPr/>
          <p:nvPr/>
        </p:nvSpPr>
        <p:spPr>
          <a:xfrm>
            <a:off x="10564427" y="1660124"/>
            <a:ext cx="319596" cy="49004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93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1E90356-5548-4F4B-83A8-3287A550EEFE}"/>
              </a:ext>
            </a:extLst>
          </p:cNvPr>
          <p:cNvSpPr txBox="1"/>
          <p:nvPr/>
        </p:nvSpPr>
        <p:spPr>
          <a:xfrm>
            <a:off x="440267" y="536895"/>
            <a:ext cx="11175999" cy="646331"/>
          </a:xfrm>
          <a:prstGeom prst="rect">
            <a:avLst/>
          </a:prstGeom>
          <a:noFill/>
        </p:spPr>
        <p:txBody>
          <a:bodyPr wrap="square" rtlCol="0">
            <a:spAutoFit/>
          </a:bodyPr>
          <a:lstStyle/>
          <a:p>
            <a:r>
              <a:rPr lang="en-US" dirty="0">
                <a:solidFill>
                  <a:schemeClr val="bg1"/>
                </a:solidFill>
              </a:rPr>
              <a:t>Further pricing analysis of the top three selling products during November 2019 and January 2020, has revealed that these are elastic products, indicating that an increase in their price will lead to a decrease in demand.</a:t>
            </a:r>
          </a:p>
        </p:txBody>
      </p:sp>
      <p:cxnSp>
        <p:nvCxnSpPr>
          <p:cNvPr id="11" name="Straight Connector 10">
            <a:extLst>
              <a:ext uri="{FF2B5EF4-FFF2-40B4-BE49-F238E27FC236}">
                <a16:creationId xmlns:a16="http://schemas.microsoft.com/office/drawing/2014/main" id="{EB8CAD5F-3F78-4D4B-B5A7-817CFFA39B4B}"/>
              </a:ext>
            </a:extLst>
          </p:cNvPr>
          <p:cNvCxnSpPr/>
          <p:nvPr/>
        </p:nvCxnSpPr>
        <p:spPr>
          <a:xfrm>
            <a:off x="440267" y="1460225"/>
            <a:ext cx="11176000" cy="0"/>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a:extLst>
              <a:ext uri="{FF2B5EF4-FFF2-40B4-BE49-F238E27FC236}">
                <a16:creationId xmlns:a16="http://schemas.microsoft.com/office/drawing/2014/main" id="{098651B2-291E-4D15-AEE9-97F42307DA1B}"/>
              </a:ext>
            </a:extLst>
          </p:cNvPr>
          <p:cNvSpPr txBox="1"/>
          <p:nvPr/>
        </p:nvSpPr>
        <p:spPr>
          <a:xfrm>
            <a:off x="561441" y="6498080"/>
            <a:ext cx="10919359" cy="215444"/>
          </a:xfrm>
          <a:prstGeom prst="rect">
            <a:avLst/>
          </a:prstGeom>
          <a:noFill/>
        </p:spPr>
        <p:txBody>
          <a:bodyPr wrap="square" rtlCol="0">
            <a:spAutoFit/>
          </a:bodyPr>
          <a:lstStyle/>
          <a:p>
            <a:r>
              <a:rPr lang="en-US" sz="800" dirty="0">
                <a:solidFill>
                  <a:schemeClr val="bg1"/>
                </a:solidFill>
              </a:rPr>
              <a:t>Source: Kaggle - eCommerce Events History in Cosmetics Shop (November 2019 – January 2020)  </a:t>
            </a:r>
          </a:p>
        </p:txBody>
      </p:sp>
      <p:pic>
        <p:nvPicPr>
          <p:cNvPr id="13" name="Picture 12">
            <a:extLst>
              <a:ext uri="{FF2B5EF4-FFF2-40B4-BE49-F238E27FC236}">
                <a16:creationId xmlns:a16="http://schemas.microsoft.com/office/drawing/2014/main" id="{82463251-008C-4A2C-A428-EE5BD3E672C2}"/>
              </a:ext>
            </a:extLst>
          </p:cNvPr>
          <p:cNvPicPr>
            <a:picLocks noChangeAspect="1"/>
          </p:cNvPicPr>
          <p:nvPr/>
        </p:nvPicPr>
        <p:blipFill>
          <a:blip r:embed="rId2"/>
          <a:stretch>
            <a:fillRect/>
          </a:stretch>
        </p:blipFill>
        <p:spPr>
          <a:xfrm>
            <a:off x="2018089" y="2014046"/>
            <a:ext cx="7667448" cy="4484034"/>
          </a:xfrm>
          <a:prstGeom prst="rect">
            <a:avLst/>
          </a:prstGeom>
        </p:spPr>
      </p:pic>
      <p:sp>
        <p:nvSpPr>
          <p:cNvPr id="5" name="TextBox 4">
            <a:extLst>
              <a:ext uri="{FF2B5EF4-FFF2-40B4-BE49-F238E27FC236}">
                <a16:creationId xmlns:a16="http://schemas.microsoft.com/office/drawing/2014/main" id="{B91FD1E1-8B6D-49C5-99E1-85A1D9EEA951}"/>
              </a:ext>
            </a:extLst>
          </p:cNvPr>
          <p:cNvSpPr txBox="1"/>
          <p:nvPr/>
        </p:nvSpPr>
        <p:spPr>
          <a:xfrm>
            <a:off x="440267" y="1560126"/>
            <a:ext cx="4054947" cy="369332"/>
          </a:xfrm>
          <a:prstGeom prst="rect">
            <a:avLst/>
          </a:prstGeom>
          <a:noFill/>
        </p:spPr>
        <p:txBody>
          <a:bodyPr wrap="square" rtlCol="0">
            <a:spAutoFit/>
          </a:bodyPr>
          <a:lstStyle/>
          <a:p>
            <a:r>
              <a:rPr lang="en-US" dirty="0">
                <a:solidFill>
                  <a:schemeClr val="bg1"/>
                </a:solidFill>
              </a:rPr>
              <a:t>Price Elasticity – Product 1 (e</a:t>
            </a:r>
            <a:r>
              <a:rPr lang="en-US" sz="1100" dirty="0">
                <a:solidFill>
                  <a:schemeClr val="bg1"/>
                </a:solidFill>
              </a:rPr>
              <a:t>(p)</a:t>
            </a:r>
            <a:r>
              <a:rPr lang="en-US" dirty="0">
                <a:solidFill>
                  <a:schemeClr val="bg1"/>
                </a:solidFill>
              </a:rPr>
              <a:t> &gt; 1)</a:t>
            </a:r>
            <a:r>
              <a:rPr lang="en-US" sz="1100"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22943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8651B2-291E-4D15-AEE9-97F42307DA1B}"/>
              </a:ext>
            </a:extLst>
          </p:cNvPr>
          <p:cNvSpPr txBox="1"/>
          <p:nvPr/>
        </p:nvSpPr>
        <p:spPr>
          <a:xfrm>
            <a:off x="561441" y="6498080"/>
            <a:ext cx="10919359" cy="215444"/>
          </a:xfrm>
          <a:prstGeom prst="rect">
            <a:avLst/>
          </a:prstGeom>
          <a:noFill/>
        </p:spPr>
        <p:txBody>
          <a:bodyPr wrap="square" rtlCol="0">
            <a:spAutoFit/>
          </a:bodyPr>
          <a:lstStyle/>
          <a:p>
            <a:r>
              <a:rPr lang="en-US" sz="800" dirty="0">
                <a:solidFill>
                  <a:schemeClr val="bg1"/>
                </a:solidFill>
              </a:rPr>
              <a:t>Source: Kaggle - eCommerce Events History in Cosmetics Shop (November 2019 – January 2020)  </a:t>
            </a:r>
          </a:p>
        </p:txBody>
      </p:sp>
      <p:sp>
        <p:nvSpPr>
          <p:cNvPr id="5" name="TextBox 4">
            <a:extLst>
              <a:ext uri="{FF2B5EF4-FFF2-40B4-BE49-F238E27FC236}">
                <a16:creationId xmlns:a16="http://schemas.microsoft.com/office/drawing/2014/main" id="{B91FD1E1-8B6D-49C5-99E1-85A1D9EEA951}"/>
              </a:ext>
            </a:extLst>
          </p:cNvPr>
          <p:cNvSpPr txBox="1"/>
          <p:nvPr/>
        </p:nvSpPr>
        <p:spPr>
          <a:xfrm>
            <a:off x="466900" y="548072"/>
            <a:ext cx="4054947" cy="369332"/>
          </a:xfrm>
          <a:prstGeom prst="rect">
            <a:avLst/>
          </a:prstGeom>
          <a:noFill/>
        </p:spPr>
        <p:txBody>
          <a:bodyPr wrap="square" rtlCol="0">
            <a:spAutoFit/>
          </a:bodyPr>
          <a:lstStyle/>
          <a:p>
            <a:r>
              <a:rPr lang="en-US" dirty="0">
                <a:solidFill>
                  <a:schemeClr val="bg1"/>
                </a:solidFill>
              </a:rPr>
              <a:t>Price Elasticity – Product 2 (e</a:t>
            </a:r>
            <a:r>
              <a:rPr lang="en-US" sz="1100" dirty="0">
                <a:solidFill>
                  <a:schemeClr val="bg1"/>
                </a:solidFill>
              </a:rPr>
              <a:t>(p)</a:t>
            </a:r>
            <a:r>
              <a:rPr lang="en-US" dirty="0">
                <a:solidFill>
                  <a:schemeClr val="bg1"/>
                </a:solidFill>
              </a:rPr>
              <a:t> &gt; 1)</a:t>
            </a:r>
            <a:r>
              <a:rPr lang="en-US" sz="1100" dirty="0">
                <a:solidFill>
                  <a:schemeClr val="bg1"/>
                </a:solidFill>
              </a:rPr>
              <a:t> </a:t>
            </a:r>
            <a:endParaRPr lang="en-US" dirty="0">
              <a:solidFill>
                <a:schemeClr val="bg1"/>
              </a:solidFill>
            </a:endParaRPr>
          </a:p>
        </p:txBody>
      </p:sp>
      <p:pic>
        <p:nvPicPr>
          <p:cNvPr id="7" name="Picture 6">
            <a:extLst>
              <a:ext uri="{FF2B5EF4-FFF2-40B4-BE49-F238E27FC236}">
                <a16:creationId xmlns:a16="http://schemas.microsoft.com/office/drawing/2014/main" id="{2A6C1A04-59C4-4B7B-A832-DD7028A2FE2D}"/>
              </a:ext>
            </a:extLst>
          </p:cNvPr>
          <p:cNvPicPr>
            <a:picLocks noChangeAspect="1"/>
          </p:cNvPicPr>
          <p:nvPr/>
        </p:nvPicPr>
        <p:blipFill>
          <a:blip r:embed="rId2"/>
          <a:stretch>
            <a:fillRect/>
          </a:stretch>
        </p:blipFill>
        <p:spPr>
          <a:xfrm>
            <a:off x="1447060" y="1078729"/>
            <a:ext cx="9048832" cy="5348704"/>
          </a:xfrm>
          <a:prstGeom prst="rect">
            <a:avLst/>
          </a:prstGeom>
        </p:spPr>
      </p:pic>
    </p:spTree>
    <p:extLst>
      <p:ext uri="{BB962C8B-B14F-4D97-AF65-F5344CB8AC3E}">
        <p14:creationId xmlns:p14="http://schemas.microsoft.com/office/powerpoint/2010/main" val="16224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8651B2-291E-4D15-AEE9-97F42307DA1B}"/>
              </a:ext>
            </a:extLst>
          </p:cNvPr>
          <p:cNvSpPr txBox="1"/>
          <p:nvPr/>
        </p:nvSpPr>
        <p:spPr>
          <a:xfrm>
            <a:off x="561441" y="6498080"/>
            <a:ext cx="10919359" cy="215444"/>
          </a:xfrm>
          <a:prstGeom prst="rect">
            <a:avLst/>
          </a:prstGeom>
          <a:noFill/>
        </p:spPr>
        <p:txBody>
          <a:bodyPr wrap="square" rtlCol="0">
            <a:spAutoFit/>
          </a:bodyPr>
          <a:lstStyle/>
          <a:p>
            <a:r>
              <a:rPr lang="en-US" sz="800" dirty="0">
                <a:solidFill>
                  <a:schemeClr val="bg1"/>
                </a:solidFill>
              </a:rPr>
              <a:t>Source: Kaggle - eCommerce Events History in Cosmetics Shop (November 2019 – January 2020)  </a:t>
            </a:r>
          </a:p>
        </p:txBody>
      </p:sp>
      <p:sp>
        <p:nvSpPr>
          <p:cNvPr id="5" name="TextBox 4">
            <a:extLst>
              <a:ext uri="{FF2B5EF4-FFF2-40B4-BE49-F238E27FC236}">
                <a16:creationId xmlns:a16="http://schemas.microsoft.com/office/drawing/2014/main" id="{B91FD1E1-8B6D-49C5-99E1-85A1D9EEA951}"/>
              </a:ext>
            </a:extLst>
          </p:cNvPr>
          <p:cNvSpPr txBox="1"/>
          <p:nvPr/>
        </p:nvSpPr>
        <p:spPr>
          <a:xfrm>
            <a:off x="466900" y="548072"/>
            <a:ext cx="4054947" cy="369332"/>
          </a:xfrm>
          <a:prstGeom prst="rect">
            <a:avLst/>
          </a:prstGeom>
          <a:noFill/>
        </p:spPr>
        <p:txBody>
          <a:bodyPr wrap="square" rtlCol="0">
            <a:spAutoFit/>
          </a:bodyPr>
          <a:lstStyle/>
          <a:p>
            <a:r>
              <a:rPr lang="en-US" dirty="0">
                <a:solidFill>
                  <a:schemeClr val="bg1"/>
                </a:solidFill>
              </a:rPr>
              <a:t>Price Elasticity – Product 3 (e</a:t>
            </a:r>
            <a:r>
              <a:rPr lang="en-US" sz="1100" dirty="0">
                <a:solidFill>
                  <a:schemeClr val="bg1"/>
                </a:solidFill>
              </a:rPr>
              <a:t>(p)</a:t>
            </a:r>
            <a:r>
              <a:rPr lang="en-US" dirty="0">
                <a:solidFill>
                  <a:schemeClr val="bg1"/>
                </a:solidFill>
              </a:rPr>
              <a:t> &gt; 1)</a:t>
            </a:r>
            <a:r>
              <a:rPr lang="en-US" sz="1100" dirty="0">
                <a:solidFill>
                  <a:schemeClr val="bg1"/>
                </a:solidFill>
              </a:rPr>
              <a:t> </a:t>
            </a:r>
            <a:endParaRPr lang="en-US" dirty="0">
              <a:solidFill>
                <a:schemeClr val="bg1"/>
              </a:solidFill>
            </a:endParaRPr>
          </a:p>
        </p:txBody>
      </p:sp>
      <p:pic>
        <p:nvPicPr>
          <p:cNvPr id="6" name="Picture 5">
            <a:extLst>
              <a:ext uri="{FF2B5EF4-FFF2-40B4-BE49-F238E27FC236}">
                <a16:creationId xmlns:a16="http://schemas.microsoft.com/office/drawing/2014/main" id="{C0F27AFF-4592-4516-8247-9A7157D34205}"/>
              </a:ext>
            </a:extLst>
          </p:cNvPr>
          <p:cNvPicPr>
            <a:picLocks noChangeAspect="1"/>
          </p:cNvPicPr>
          <p:nvPr/>
        </p:nvPicPr>
        <p:blipFill>
          <a:blip r:embed="rId2"/>
          <a:stretch>
            <a:fillRect/>
          </a:stretch>
        </p:blipFill>
        <p:spPr>
          <a:xfrm>
            <a:off x="1091953" y="979568"/>
            <a:ext cx="9463596" cy="5518512"/>
          </a:xfrm>
          <a:prstGeom prst="rect">
            <a:avLst/>
          </a:prstGeom>
        </p:spPr>
      </p:pic>
    </p:spTree>
    <p:extLst>
      <p:ext uri="{BB962C8B-B14F-4D97-AF65-F5344CB8AC3E}">
        <p14:creationId xmlns:p14="http://schemas.microsoft.com/office/powerpoint/2010/main" val="299488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7DCC0-8C2A-492B-A676-1DA1D05997D6}"/>
              </a:ext>
            </a:extLst>
          </p:cNvPr>
          <p:cNvSpPr txBox="1"/>
          <p:nvPr/>
        </p:nvSpPr>
        <p:spPr>
          <a:xfrm>
            <a:off x="3488595" y="2855446"/>
            <a:ext cx="5214809" cy="1323439"/>
          </a:xfrm>
          <a:prstGeom prst="rect">
            <a:avLst/>
          </a:prstGeom>
          <a:noFill/>
        </p:spPr>
        <p:txBody>
          <a:bodyPr wrap="square" rtlCol="0">
            <a:spAutoFit/>
          </a:bodyPr>
          <a:lstStyle/>
          <a:p>
            <a:r>
              <a:rPr lang="en-US" sz="8000" b="1" dirty="0">
                <a:solidFill>
                  <a:schemeClr val="bg1"/>
                </a:solidFill>
              </a:rPr>
              <a:t>Thank You!</a:t>
            </a:r>
          </a:p>
        </p:txBody>
      </p:sp>
    </p:spTree>
    <p:extLst>
      <p:ext uri="{BB962C8B-B14F-4D97-AF65-F5344CB8AC3E}">
        <p14:creationId xmlns:p14="http://schemas.microsoft.com/office/powerpoint/2010/main" val="726253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5914</TotalTime>
  <Words>213</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Cosmetic eCommerce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dc:title>
  <dc:creator>SHIRA BALINT</dc:creator>
  <cp:lastModifiedBy>Shira  Balint</cp:lastModifiedBy>
  <cp:revision>120</cp:revision>
  <dcterms:created xsi:type="dcterms:W3CDTF">2020-08-25T16:41:28Z</dcterms:created>
  <dcterms:modified xsi:type="dcterms:W3CDTF">2021-01-11T04:43:57Z</dcterms:modified>
</cp:coreProperties>
</file>