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76" r:id="rId6"/>
    <p:sldId id="262" r:id="rId7"/>
    <p:sldId id="263" r:id="rId8"/>
    <p:sldId id="274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70221" autoAdjust="0"/>
  </p:normalViewPr>
  <p:slideViewPr>
    <p:cSldViewPr snapToGrid="0">
      <p:cViewPr varScale="1">
        <p:scale>
          <a:sx n="47" d="100"/>
          <a:sy n="47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BD0687-504A-4D4F-A92F-EF900218EA28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1ECB75B-7F7A-426A-B803-EFE52A3D66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62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הסטוריה</a:t>
            </a:r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*2006- השפה החלה לצמוח מתוך פרויקט אישי של עובד מוזילה בשם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GRAYDON HOARE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*2009- החלה מוזילה לתמוך בפרויקט של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גריידון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*2010-2011- נכנס לשימוש הקומפיילר הסופי ל-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</a:p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*2015- הגרסה הראשונה החלה לעבוד בשוק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83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מנגנון טיפוסים:</a:t>
            </a:r>
          </a:p>
          <a:p>
            <a:pPr rtl="1"/>
            <a:r>
              <a:rPr lang="he-IL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טיפוסים סטטיים: סוגם צריך להיות ברור לקומפיילר אך לא חייבים להגדיר את הסוג בכתיבה הוא מסיק את זה לבד</a:t>
            </a:r>
          </a:p>
          <a:p>
            <a:pPr rtl="1"/>
            <a:endParaRPr lang="he-IL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מנגנון חזק: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אין המרה מרומזת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-----כלומר לא ניתן לבצע פעולה מסוג על משתנה שאינו תואם המרת טיפוסים מפורשת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לדוגמא אם נשלח לפונקציה שמקבלת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ערך מסוג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תיווצר לנו שגיאה------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85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פרמטרים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הגדרת פרמטרים: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Immutable*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ערך ברירת מחדל, תוכן המשתנה לא ניתן לשינוי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Mutable*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תוכן המשתנה ניתן לשינוי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העברת פרמטרים: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By-value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----העתקה של הנתון-----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By-reference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----העברה של כתובת שבברירת מחדל היא לא ניתנת לשינוי אבל אם רוצים לשנות בקבלת הפרמטר נכתוב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009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scope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כבר בזמן קומפילציה מזהים את המשתנים, התוכנית מוגדרת לפי סדר ההיררכיה של הכתיבה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קינון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קינון אפשרי- אפשר להגדיר פונקציה בתוך פונקציה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537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לשפה אין 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garbage collector</a:t>
            </a: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מוגדר, אולם יש לה אמינות גבוהה ולכן היא קולטת כבר בזמן קומפילציה כאשר אובייקט יוצא מה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scope-</a:t>
            </a: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וקוראת ל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distractor-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124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24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24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מאפייני השפה: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1">
              <a:buFont typeface="Arial" panose="020B0604020202020204" pitchFamily="34" charset="0"/>
              <a:buNone/>
            </a:pPr>
            <a:endParaRPr lang="en-US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*השפה שמה דגש עיקרי על בטיחות.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בברירת מחדל המשתנים הם בלתי ניתנים לשינוי.</a:t>
            </a: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*אוהבים להשתמש בשפה מתכנתים בשפת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שרוצים שפה בטוחה יותר (שמהירות באותה מידה) וכן מתכנתים בשפת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שמחפשים שפה עם יכולות ביצועיות גבוהות יותר אך בלי לוותר על הרבה מהתכונות של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2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ניהול זיכרון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1">
              <a:buFont typeface="Arial" panose="020B0604020202020204" pitchFamily="34" charset="0"/>
              <a:buNone/>
            </a:pPr>
            <a:r>
              <a:rPr lang="he-IL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*שמירה אוטומטית במחסנית ובשביל לשמור בערמה נכתוב </a:t>
            </a:r>
            <a:r>
              <a:rPr 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Box::new</a:t>
            </a:r>
          </a:p>
          <a:p>
            <a:r>
              <a:rPr lang="he-I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מנגנון ה-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Ownership</a:t>
            </a:r>
            <a:endParaRPr lang="he-I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שיטות שונות לניהול זיכרון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או הקצאה ושחרור ע"י המתכנת אבל 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מנגנון ייחודי שנקרא בעלות והוא עובד כך, לכל ערך יש בעלות אחת בלבד וכשהבעלים יוצא מה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המנגנון משחרר את הזיכרונות, זה מונע דליפה ע"י שלכל מצביע שמוקצה מייצרים עותק וכאשר יוצרים מהסקופ כל הזיכרונות שהוקצו באותו סקופ משתחררים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זה לא מאט את זמן הריצה כי כל התהליך קורה בזמן קומפילציה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*אין מצביעים 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כי חייבים לאתחל את המשתנים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*אין מצביעים מתנדנדים כי הבעלות מטפל בזה ע"י יצירת עותק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*אין זליגת זיכרון כמעט כי המאפיין העיקרי של השפה הוא בטיחות וניהול הזיכרון הוא מאוד מבוקר ע"י הבעלות</a:t>
            </a:r>
          </a:p>
          <a:p>
            <a:endParaRPr lang="he-I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02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יתרונות: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*בגלל בטיחות השפה אין מצב של מצביעים מתנדנדים. יש מנגנון של 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Borrow Check</a:t>
            </a: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(מצביעים מתנדנדים) שמוודא ששני דברים לא מצביעים על אותו מקום בזיכרון. אם מישהו רוצה להצביע בזיכרון על מקום שמישהו כבר מצביע עליו – מעבירים את הבעלות ומי שלקחנו ממנו את הערך – מת.</a:t>
            </a:r>
          </a:p>
          <a:p>
            <a:pPr rtl="1"/>
            <a:endParaRPr lang="he-IL" sz="1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rtl="1"/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*יש הרבה חומר באינטרנט וזה מקל מאד על העבודה עם השפה</a:t>
            </a:r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*מהירה כמו 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</a:t>
            </a: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/++</a:t>
            </a:r>
            <a:r>
              <a:rPr lang="en-US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</a:t>
            </a: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ובטוחה יותר מהן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*תמיכה במקביליות בכך שהיא מכילה ספריה עבור תהליכונים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92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חסרונות: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*מבני הנתונים הופכים לא כדאיים לשימוש כי אי אפשר להקצות להם זיכרון בזמן קומפילציה אלא רק בזמן הריצה מה שהופך את זמן הריצה להיות ארוך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*דליפה ברקורסיה כי מספר הקריאות תלוי בגודל המחסנית – יכול להיות מצב שלא נצא מהסקופ והמקום במחסנית תגמר בגלל כמות הקריאות.</a:t>
            </a: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*יש דקויות הקשורות להקצאת זיכרון שחייבים לדעת כמו לא להשתמש ברקורסיה ובמבני נתונים וכן להעביר לפונקציה ביי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רפרנס</a:t>
            </a:r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12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פרדיגמות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זה סט מוסכמות לכתיבת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תוכנה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עם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שפת תכנות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מסוימת.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*פונקציונלית-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ביטויי למבדה. אפשר לשלוח פונקציה כפרמטר.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(הסבר של המושג: פונקציות מתפקדות כמשתנים)</a:t>
            </a: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*שפה פרוצדורלית היא שפה שאפשר לחלק אותה לתתי תוכניות 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*אימפרטיבית-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(הסבר: התעסקות יותר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באיך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עושים ופחות במה. כלומר אם נרצה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שהתכנית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תבצע משהו אז נותנים לה אוסף של פקודות לבצע. למשל אם נרצה לעבור על רשימה כלשהי ולהוציא רק איברים שעונים על תנאי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מסויים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נצטרך להגדיר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וכו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לא כמו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למשל שאם נרצה אותו דבר נגיד לו מה לעשות: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סלקט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... פרום... ולא אומרים לו איך לעשות את זה)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*תכנות מבני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e-IL" dirty="0"/>
              <a:t>תכנות מבני מיועד לשיפור הבהירות והאיכות של תוכנית מחשב, תוך קיצור משך הפיתוח, באמצעות שימוש במבנם ולולאות. בא למנוע שימוש בפקודת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he-IL" dirty="0"/>
              <a:t> שלקורא קשה מאוד להתמצא בו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  <a:p>
            <a:r>
              <a:rPr lang="he-IL" dirty="0"/>
              <a:t>*</a:t>
            </a:r>
            <a:r>
              <a:rPr lang="en-US" dirty="0"/>
              <a:t>OOP</a:t>
            </a:r>
            <a:r>
              <a:rPr lang="he-IL" dirty="0"/>
              <a:t> –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תכנות מונחה עצמים – הפשטה של נתונים כמו ליצור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סטראקט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שאנחנו לוקחים נתון והופכים אותו למבנה שאפשר לעשות עליו פעולות ואפשר להסתיר את התכונות שלו כלומר להסתיר את אופן ביצוע הפעולות, אבל אצלינו </a:t>
            </a:r>
            <a:r>
              <a:rPr lang="he-IL" dirty="0"/>
              <a:t>אין </a:t>
            </a:r>
            <a:r>
              <a:rPr lang="en-US" dirty="0"/>
              <a:t>OOP</a:t>
            </a:r>
            <a:r>
              <a:rPr lang="he-IL" dirty="0"/>
              <a:t> רגיל, אבל יש אפשרות של מימוש </a:t>
            </a:r>
            <a:r>
              <a:rPr lang="en-US" dirty="0"/>
              <a:t>OOP</a:t>
            </a:r>
            <a:r>
              <a:rPr lang="he-IL" dirty="0"/>
              <a:t>. אין מחלקות. יש מבנים (</a:t>
            </a:r>
            <a:r>
              <a:rPr lang="en-US" dirty="0"/>
              <a:t>struct</a:t>
            </a:r>
            <a:r>
              <a:rPr lang="he-IL" dirty="0"/>
              <a:t>) ופעולות (</a:t>
            </a:r>
            <a:r>
              <a:rPr lang="en-US" dirty="0"/>
              <a:t>trait</a:t>
            </a:r>
            <a:r>
              <a:rPr lang="he-IL" dirty="0"/>
              <a:t>) ואפשר לממש פעולות עבור המבנים</a:t>
            </a:r>
          </a:p>
          <a:p>
            <a:r>
              <a:rPr lang="he-IL" dirty="0"/>
              <a:t>יש ירושה של פעולות.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26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פרדיגמות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זה סט מוסכמות לכתיבת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תוכנה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עם 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שפת תכנות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מסוימת.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*פונקציונלית-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ביטויי למבדה. אפשר לשלוח פונקציה כפרמטר.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(הסבר של המושג: פונקציות מתפקדות כמשתנים)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*אימפרטיבית-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(הסבר: התעסקות יותר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באיך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עושים ופחות במה. כלומר אם נרצה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שהתכנית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תבצע משהו אז נותנים לה אוסף של פקודות לבצע. למשל אם נרצה לעבור על רשימה כלשהי ולהוציא רק איברים שעונים על תנאי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מסויים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נצטרך להגדיר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וכו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לא כמו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למשל שאם נרצה אותו דבר נגיד לו מה לעשות: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סלקט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... פרום... ולא אומרים לו איך לעשות את זה)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*תכנות מבני</a:t>
            </a: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he-IL" dirty="0"/>
              <a:t>תכנות מבני מיועד לשיפור הבהירות והאיכות של תוכנית מחשב, תוך קיצור משך הפיתוח, באמצעות שימוש במבנם ולולאות. בא למנוע שימוש בפקודת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he-IL" dirty="0"/>
              <a:t> שלקורא קשה מאוד להתמצא בו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  <a:p>
            <a:r>
              <a:rPr lang="he-IL" dirty="0"/>
              <a:t>*</a:t>
            </a:r>
            <a:r>
              <a:rPr lang="en-US" dirty="0"/>
              <a:t>OOP</a:t>
            </a:r>
            <a:r>
              <a:rPr lang="he-IL" dirty="0"/>
              <a:t> –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Programming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תכנות מונחה עצמים – הפשטה של נתונים כמו ליצור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סטראקט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שאנחנו לוקחים נתון והופכים אותו למבנה שאפשר לעשות עליו פעולות ואפשר להסתיר את התכונות שלו כלומר להסתיר את אופן ביצוע הפעולות, אבל אצלינו </a:t>
            </a:r>
            <a:r>
              <a:rPr lang="he-IL" dirty="0"/>
              <a:t>אין </a:t>
            </a:r>
            <a:r>
              <a:rPr lang="en-US" dirty="0"/>
              <a:t>OOP</a:t>
            </a:r>
            <a:r>
              <a:rPr lang="he-IL" dirty="0"/>
              <a:t> רגיל, אבל יש אפשרות של מימוש </a:t>
            </a:r>
            <a:r>
              <a:rPr lang="en-US" dirty="0"/>
              <a:t>OOP</a:t>
            </a:r>
            <a:r>
              <a:rPr lang="he-IL" dirty="0"/>
              <a:t>. אין מחלקות. יש מבנים (</a:t>
            </a:r>
            <a:r>
              <a:rPr lang="en-US" dirty="0"/>
              <a:t>struct</a:t>
            </a:r>
            <a:r>
              <a:rPr lang="he-IL" dirty="0"/>
              <a:t>) ופעולות (</a:t>
            </a:r>
            <a:r>
              <a:rPr lang="en-US" dirty="0"/>
              <a:t>trait</a:t>
            </a:r>
            <a:r>
              <a:rPr lang="he-IL" dirty="0"/>
              <a:t>) ואפשר לממש פעולות עבור המבנים</a:t>
            </a:r>
          </a:p>
          <a:p>
            <a:r>
              <a:rPr lang="he-IL" dirty="0"/>
              <a:t>יש ירושה של פעולות.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83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הערכת השפה: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readability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השפה קריאה וכמעט שלא נצרך תיעוד על מנת להבינה. </a:t>
            </a:r>
            <a:r>
              <a:rPr lang="he-IL" dirty="0"/>
              <a:t>אפשר להגדיר טיפוסי נתונים חדשים, וקיימים כל המבנים </a:t>
            </a:r>
            <a:r>
              <a:rPr lang="he-IL" dirty="0" err="1"/>
              <a:t>הסינטקסטיים</a:t>
            </a:r>
            <a:r>
              <a:rPr lang="he-IL" dirty="0"/>
              <a:t> (</a:t>
            </a:r>
            <a:r>
              <a:rPr lang="en-US" dirty="0"/>
              <a:t>IF, WHILE, </a:t>
            </a:r>
            <a:r>
              <a:rPr lang="en-US" dirty="0" err="1"/>
              <a:t>etc</a:t>
            </a:r>
            <a:r>
              <a:rPr lang="he-IL" dirty="0"/>
              <a:t>).</a:t>
            </a:r>
            <a:endParaRPr lang="en-US" dirty="0"/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writability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dirty="0"/>
              <a:t>התחביר של השפה פשוט וקל ללמידה למרות  שכן צריך לדעת טוב את נושא הקצאת הזיכרון</a:t>
            </a:r>
            <a:endParaRPr lang="en-US" dirty="0"/>
          </a:p>
          <a:p>
            <a:pPr rtl="1"/>
            <a:endParaRPr lang="he-IL" dirty="0"/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לשפה יש אמינות גבוהה. היא מוגדרת באופן ברור וחד משמעי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 ניתן לזהות שגיאות כבר בזמן קומפילציה וגם אין אפשרות ששני משתנים יצביעו לאותו מקום-----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mobility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dirty="0"/>
              <a:t>מכיוון שהשפה מקומפלת לקובץ הרצה (בין ב</a:t>
            </a:r>
            <a:r>
              <a:rPr lang="en-GB" dirty="0"/>
              <a:t>windows</a:t>
            </a:r>
            <a:r>
              <a:rPr lang="he-IL" dirty="0"/>
              <a:t> ובין ב</a:t>
            </a:r>
            <a:r>
              <a:rPr lang="en-GB" dirty="0" err="1"/>
              <a:t>unix</a:t>
            </a:r>
            <a:r>
              <a:rPr lang="he-IL" dirty="0"/>
              <a:t>), ניתן להריץ כל תוכנית מקומפלת על כל מכונה, אמנם אין זה מקומפל ל</a:t>
            </a:r>
            <a:r>
              <a:rPr lang="en-GB" dirty="0"/>
              <a:t>bytecode</a:t>
            </a:r>
            <a:r>
              <a:rPr lang="he-IL" dirty="0"/>
              <a:t> שיכול לרוץ על כל מכונה שיודעת לקמפל אותה עבורה.</a:t>
            </a:r>
          </a:p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he-IL" dirty="0"/>
              <a:t>על אף שכתיבת השפה והשימוש בה דורש מיומנות ושליטה בה, עדיין ישנם יתרונות שמפחיתים את המחיר הכולל. האמינות הגבוהה, </a:t>
            </a:r>
            <a:r>
              <a:rPr lang="en-GB" dirty="0"/>
              <a:t>open source</a:t>
            </a:r>
            <a:r>
              <a:rPr lang="he-IL" dirty="0"/>
              <a:t>, מהירות קומפילציה ומהירות ריצה מפחיתות את המחיר</a:t>
            </a:r>
          </a:p>
          <a:p>
            <a:pPr rtl="1"/>
            <a:endParaRPr lang="he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64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CB75B-7F7A-426A-B803-EFE52A3D669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5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C17AC3-BAF9-44A7-B18A-38A81C8A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74A6CA-3455-4327-8C5B-CA19E8BA1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068BD6-E184-4CF0-9AAC-3529FED6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188026-3918-4A49-88C3-9CF7E281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0F7B2B-DD76-4F45-A698-D6828DF4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97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DD4EA-3CF5-4C94-81DD-018C7658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9D5222A-F297-4E7E-B1DF-177F0D3C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4259CB-AFCD-4B5F-A3E9-15DF663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3548DA-66CB-48F4-80C4-921EE637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3EEE65-639B-40EE-A227-D8CFE228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368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316BCD-9817-4398-83E1-EE53B887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522957A-2619-4958-A4F1-A89AAD70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DBB080-2C5D-407D-BAB3-D5C967BA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AF0869-F55F-49CA-800C-F8DB3AB9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73642D-1FF8-4898-9D7D-C4E5CA3F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25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A7B056-95C1-49D3-8163-016D4BCF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F5B72E-0916-4E11-BB8E-6AF7030A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CE7662-9222-4FBE-A9C5-81C79E72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0835BB-0C11-4F2E-8C8E-6D19D0B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EA5CAB-464F-4CF3-8E45-C58F53F7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660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D90A0A-BB84-4402-AECD-C65EF7B5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5061A3-0572-4477-9066-14C5AEF4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BE261C-0DD1-456B-946E-70B0D2C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B165DD-9500-46EB-A1F6-0A340249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6B534B-12C6-403F-99A1-F739E770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17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0B4119-99C2-4493-8C27-5A0635C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FC3716-69CB-413D-AA0F-4DC18CAA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42FC6-0FD6-4955-BA09-40D386B0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F7CFB3-B797-4610-B390-C7ACE0B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36F55E2-3F0F-4F5B-BD56-8376C923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D1442A-301D-40FA-8526-8B7D3E9B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73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A0E44A-0914-4CE3-9598-6739BC5C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751EF2-8203-4155-90BF-E35C79D3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108405-F4E0-47F9-AEA2-96DFAEE0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F6D371-E5B3-4F57-B0E1-B9FAA65DD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B9E251C-97FA-4880-8F56-82A9DAC8E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3408550-D5F6-4856-B612-1A0B80F9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37CB18D-AEFC-42F6-86CF-D753D528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F7BADB5-9C74-463B-B67E-6F711BE3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4827B9-0136-42C8-8203-23007FF1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BC77436-E01F-4AF6-B235-CB6E40B0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B3CA646-0314-4CF3-8505-785D1BFC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3E71D1-2505-4725-B8D9-9F9BEB66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30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5603EC2-1430-41A0-9258-2BC9CC7E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8867A1D-5AF1-4BA6-A609-889B2EA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0E412A7-C459-4069-8445-81ADEE18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0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AD19DF-6B16-438B-9215-FCBF2416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D27EE9-BDCE-4ACB-A706-0D63A13E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EEA41C4-892E-4834-914E-083D89D2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3119D6-552F-4EF9-9F64-D6761B5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CB0570-D5FE-4C43-9C82-0BB1399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AD8F5F-C3A7-469E-84AA-CE4FC8DC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8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A56BA4-CD6C-40D8-AEA2-809154C4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CB35197-7ADE-42B8-802C-52D66085C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F12AD3-8356-4D7B-BDA9-9E1C4876D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2098ED-E0D9-442B-9505-C56653AC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0627CB-220E-44A2-B36F-EF58018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992A2A-1B06-4D6C-AD93-4D89BD18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0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5929311-D2B4-452A-9129-CD2BC631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AA9085-EE51-4D0B-924A-6A252FD5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8D51D0-999B-4962-A181-04CAE4F2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B3F0-F4B2-441F-A779-C7E5040CCEB4}" type="datetimeFigureOut">
              <a:rPr lang="he-IL" smtClean="0"/>
              <a:t>ו'/אב/תש"ף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69CFBB-5CCC-4757-86A7-CD568A3A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83685F-3E83-4936-913A-250818A2C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8130-8855-4AB7-ADAD-00ADE03659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60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.rust-lang.org/book/title-pag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ust_(programming_language)#History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FE0621CE-1EDB-4B3A-8517-88472661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"/>
            <a:ext cx="12192000" cy="677766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779AE4F-526B-4B73-866E-E6B14025B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11" y="1299791"/>
            <a:ext cx="3724709" cy="3706887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029125D-D9EA-4791-8924-9F367D8C02D5}"/>
              </a:ext>
            </a:extLst>
          </p:cNvPr>
          <p:cNvSpPr txBox="1"/>
          <p:nvPr/>
        </p:nvSpPr>
        <p:spPr>
          <a:xfrm>
            <a:off x="5980831" y="2156078"/>
            <a:ext cx="543098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3800" b="1" dirty="0">
                <a:latin typeface="Algerian" panose="04020705040A02060702" pitchFamily="82" charset="0"/>
                <a:cs typeface="Arial" panose="020B0604020202020204" pitchFamily="34" charset="0"/>
              </a:rPr>
              <a:t>UST</a:t>
            </a:r>
            <a:endParaRPr lang="he-IL" sz="138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241E3D6-BABF-4B43-B4B5-98EA94FAE66E}"/>
              </a:ext>
            </a:extLst>
          </p:cNvPr>
          <p:cNvSpPr txBox="1"/>
          <p:nvPr/>
        </p:nvSpPr>
        <p:spPr>
          <a:xfrm>
            <a:off x="2834339" y="5698767"/>
            <a:ext cx="693896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מגישות:</a:t>
            </a:r>
          </a:p>
          <a:p>
            <a:pPr algn="ctr"/>
            <a:r>
              <a:rPr lang="he-IL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בילא</a:t>
            </a:r>
            <a:r>
              <a:rPr 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ולנר</a:t>
            </a:r>
          </a:p>
          <a:p>
            <a:pPr algn="ctr"/>
            <a:r>
              <a:rPr lang="he-I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שירה פולק/יודייקין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79EA52-8A15-4E1E-B1D3-C75FBBD94770}"/>
              </a:ext>
            </a:extLst>
          </p:cNvPr>
          <p:cNvSpPr txBox="1"/>
          <p:nvPr/>
        </p:nvSpPr>
        <p:spPr>
          <a:xfrm>
            <a:off x="11000509" y="0"/>
            <a:ext cx="11914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6595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CA79E668-E069-4F49-9541-E6DC9E35E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80339"/>
            <a:ext cx="41814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629244" y="500626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הערכת השפה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3061850" y="1224805"/>
            <a:ext cx="8172025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 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Readability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- השפה קריאה 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Writability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- יחסית קלה ללמידה ולכתיבה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Reliability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- בעלת אמינות גבוהה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Mobility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- די ניידת 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Cost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- יקרה אך לא מאד</a:t>
            </a:r>
          </a:p>
        </p:txBody>
      </p:sp>
    </p:spTree>
    <p:extLst>
      <p:ext uri="{BB962C8B-B14F-4D97-AF65-F5344CB8AC3E}">
        <p14:creationId xmlns:p14="http://schemas.microsoft.com/office/powerpoint/2010/main" val="214588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459533" y="594358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תחביר ומבנים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865608" y="2057215"/>
            <a:ext cx="8172025" cy="36163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if, else, for, while, struct</a:t>
            </a:r>
          </a:p>
          <a:p>
            <a:pPr marL="263525" indent="-263525"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iterator</a:t>
            </a:r>
          </a:p>
          <a:p>
            <a:pPr marL="263525" indent="-263525"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lambda</a:t>
            </a:r>
          </a:p>
          <a:p>
            <a:pPr marL="263525" indent="-263525"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filter, map</a:t>
            </a:r>
          </a:p>
          <a:p>
            <a:pPr marL="263525" indent="-263525"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match</a:t>
            </a:r>
          </a:p>
          <a:p>
            <a:pPr>
              <a:tabLst>
                <a:tab pos="263525" algn="l"/>
              </a:tabLst>
            </a:pP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>
              <a:tabLst>
                <a:tab pos="263525" algn="l"/>
              </a:tabLst>
            </a:pPr>
            <a:endParaRPr lang="he-IL" sz="2800" u="sng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>
              <a:tabLst>
                <a:tab pos="263525" algn="l"/>
              </a:tabLst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6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699473" y="525109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מנגנון טיפוסים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836266" y="1671959"/>
            <a:ext cx="8519468" cy="26930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3525" indent="-263525">
              <a:spcBef>
                <a:spcPts val="600"/>
              </a:spcBef>
              <a:spcAft>
                <a:spcPts val="600"/>
              </a:spcAft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 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3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Static Type</a:t>
            </a:r>
            <a:endParaRPr lang="he-IL" sz="36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he-IL" sz="3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מנגנון חזק- אין המרה מרומזת</a:t>
            </a:r>
            <a:endParaRPr lang="en-US" sz="36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he-IL" sz="36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מצביעים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556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3061850" y="581179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משתנים ופרמטרים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3061850" y="1932633"/>
            <a:ext cx="8172025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/>
              <a:t>הגדרת משתנים</a:t>
            </a:r>
            <a:endParaRPr lang="en-US" sz="2800" b="1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800" dirty="0"/>
              <a:t>Immutable </a:t>
            </a:r>
            <a:endParaRPr lang="he-IL" sz="28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800" dirty="0"/>
              <a:t>Mutable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263525" indent="-263525"/>
            <a:r>
              <a:rPr lang="he-IL" sz="2800" b="1" dirty="0"/>
              <a:t>העברת פרמטרים</a:t>
            </a:r>
            <a:endParaRPr lang="en-US" sz="2800" b="1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800" dirty="0"/>
              <a:t>By-value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800" dirty="0"/>
              <a:t>By-reference</a:t>
            </a:r>
          </a:p>
          <a:p>
            <a:pPr marL="263525" indent="-263525">
              <a:buFont typeface="Arial" panose="020B0604020202020204" pitchFamily="34" charset="0"/>
              <a:buChar char="•"/>
              <a:tabLst>
                <a:tab pos="263525" algn="l"/>
              </a:tabLst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31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699707" y="2073041"/>
            <a:ext cx="9127990" cy="13210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Static scope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קינון פונקציות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FD1DDFF-4D7D-4B31-B5EC-731452C115CE}"/>
              </a:ext>
            </a:extLst>
          </p:cNvPr>
          <p:cNvSpPr txBox="1"/>
          <p:nvPr/>
        </p:nvSpPr>
        <p:spPr>
          <a:xfrm>
            <a:off x="2591502" y="617456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מבנים סמנטיים</a:t>
            </a:r>
          </a:p>
        </p:txBody>
      </p:sp>
    </p:spTree>
    <p:extLst>
      <p:ext uri="{BB962C8B-B14F-4D97-AF65-F5344CB8AC3E}">
        <p14:creationId xmlns:p14="http://schemas.microsoft.com/office/powerpoint/2010/main" val="275623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1694572" y="873772"/>
            <a:ext cx="751132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Garbage collector</a:t>
            </a:r>
            <a:endParaRPr lang="he-IL" sz="5400" b="1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987991" y="2298654"/>
            <a:ext cx="9957101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לשפה אין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garbage collector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מוגדר, אולם יש לה אמינות גבוהה ולכן היא קולטת כבר בזמן קומפילציה כאשר אובייקט יוצא מה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scope-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וקוראת ל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distractor-</a:t>
            </a:r>
          </a:p>
          <a:p>
            <a:endParaRPr lang="he-IL" sz="32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CAD5AF5-A50D-4E8C-AFF4-3DA0A8047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57" y="4095756"/>
            <a:ext cx="2156531" cy="215653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8ED435-DD47-4F9E-AA70-5F233DFF039F}"/>
              </a:ext>
            </a:extLst>
          </p:cNvPr>
          <p:cNvSpPr txBox="1"/>
          <p:nvPr/>
        </p:nvSpPr>
        <p:spPr>
          <a:xfrm>
            <a:off x="3865418" y="4429359"/>
            <a:ext cx="277091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>
                <a:latin typeface="Bodoni MT Black" panose="02070A03080606020203" pitchFamily="18" charset="0"/>
              </a:rPr>
              <a:t>NO!</a:t>
            </a:r>
            <a:endParaRPr lang="he-IL" sz="96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0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266298" y="928675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err="1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בבליוגרפיה</a:t>
            </a:r>
            <a:endParaRPr lang="he-IL" sz="5400" b="1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808016" y="2134861"/>
            <a:ext cx="8575967" cy="37548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fr-FR" sz="2800" dirty="0">
                <a:latin typeface="Hadassah Friedlaender" panose="02020603050405020304" pitchFamily="18" charset="-79"/>
                <a:cs typeface="Hadassah Friedlaender" panose="02020603050405020304" pitchFamily="18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https://en.wikipedia.org/wiki/Rust_(programming_language)#History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fr-FR" sz="2800" dirty="0">
                <a:latin typeface="Hadassah Friedlaender" panose="02020603050405020304" pitchFamily="18" charset="-79"/>
                <a:cs typeface="Hadassah Friedlaender" panose="02020603050405020304" pitchFamily="18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https://doc.rust-lang.org/book/title-page.html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" algn="l"/>
              </a:tabLst>
            </a:pPr>
            <a:r>
              <a:rPr lang="fr-FR" sz="2800" u="sng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https://www.tutorialspoint.com/rust/index.htm</a:t>
            </a:r>
            <a:endParaRPr lang="he-IL" sz="2800" u="sng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>
              <a:lnSpc>
                <a:spcPct val="150000"/>
              </a:lnSpc>
              <a:tabLst>
                <a:tab pos="263525" algn="l"/>
              </a:tabLst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263525" algn="l"/>
              </a:tabLst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877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3037207" y="2505670"/>
            <a:ext cx="62556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60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תודה על ההקשבה!</a:t>
            </a:r>
          </a:p>
        </p:txBody>
      </p:sp>
    </p:spTree>
    <p:extLst>
      <p:ext uri="{BB962C8B-B14F-4D97-AF65-F5344CB8AC3E}">
        <p14:creationId xmlns:p14="http://schemas.microsoft.com/office/powerpoint/2010/main" val="22822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13854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228416" y="340900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תוכן עניינים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4FDE44D-F43F-4C33-B31A-7691998B6C85}"/>
              </a:ext>
            </a:extLst>
          </p:cNvPr>
          <p:cNvSpPr txBox="1"/>
          <p:nvPr/>
        </p:nvSpPr>
        <p:spPr>
          <a:xfrm>
            <a:off x="-619084" y="1585723"/>
            <a:ext cx="8325853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היסטורית השפה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מאפייני השפה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סביבת עבודה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יתרונות וחסרונות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פרדיגמות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הערכת השפה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תחביר ומבנים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מנגנון טיפוסים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פרמטרים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Scope</a:t>
            </a:r>
            <a:r>
              <a:rPr lang="he-IL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וקינון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Garbage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4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3207327" y="785195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היסטורית השפה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0" y="1959367"/>
            <a:ext cx="11358564" cy="29392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2006- השפה החלה לצמוח מתוך פרויקט אישי של עובד</a:t>
            </a:r>
          </a:p>
          <a:p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 מוזילה בשם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Graydon Hoare</a:t>
            </a:r>
          </a:p>
          <a:p>
            <a:endParaRPr lang="en-US" sz="9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2009- החלה מוזילה לתמוך בפרויקט של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Graydon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sz="9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2010-2011- נכנס לשימוש הקומפיילר הסופי ל-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RUST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sz="9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2015- הגרסה הראשונה החלה לעבוד בשוק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817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3697357" y="836938"/>
            <a:ext cx="44311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מאפייני השפה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113183" y="2151727"/>
            <a:ext cx="10120693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שמה דגש עיקרי על בטיחות</a:t>
            </a:r>
          </a:p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בעלת יכולות ביצועיות גבוהות המאפיינות שפות סף ועם זאת בעלת פשטות המאפיינת שפות עיליות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זכתה בתואר "השפה האהובה ביותר" לשנים 2016-17-18-19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27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3697357" y="836938"/>
            <a:ext cx="44311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ניהול זיכרון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108362" y="2106742"/>
            <a:ext cx="10120693" cy="45397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שמירת נתונים במחסנית וערמה</a:t>
            </a:r>
          </a:p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Ownership</a:t>
            </a:r>
            <a:endParaRPr lang="he-IL" sz="2800" dirty="0"/>
          </a:p>
          <a:p>
            <a:pPr marL="263525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אין </a:t>
            </a:r>
            <a:r>
              <a:rPr lang="en-US" sz="280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null</a:t>
            </a: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63525" lvl="1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 אפשר להשתמש במשתנה לפני אתחול.</a:t>
            </a:r>
          </a:p>
          <a:p>
            <a:pPr marL="263525" lvl="1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אין מצביעים מתנדנדים</a:t>
            </a:r>
          </a:p>
          <a:p>
            <a:pPr marL="263525" lvl="1" indent="-26352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כמעט ואין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memory leaks</a:t>
            </a:r>
          </a:p>
          <a:p>
            <a:pPr marL="271463" indent="-2714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271463" indent="-2714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374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103725" y="906586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סביבת עבודה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923974" y="2080519"/>
            <a:ext cx="8172025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Intellij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ועוד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ניתן להריץ גם ישירות על ה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CMD</a:t>
            </a:r>
          </a:p>
          <a:p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64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19379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4316227" y="410081"/>
            <a:ext cx="27914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יתרונות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1203377" y="2067088"/>
            <a:ext cx="9017150" cy="44165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בטיחות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שפה כללית - ניתן להשתמש בשפה לכל מטרה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קהילה מגוונת מפותחת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מהירה יחסית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תמיכה במקביליות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e-IL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4120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1583463" y="777762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חסרונות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2560320" y="1992403"/>
            <a:ext cx="8886501" cy="27853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מבני הנתונים לא כדאיים לשימוש בגלל זמן ריצה ארוך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אין </a:t>
            </a: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GC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- נגיע למצב של דליפת זיכרון בזמן רקורסיה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אין דרך סטנדרטית לגשת למסדי נתונים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בגלל הבטיחות צריך לדעת טוב איך מקצים זיכרון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9779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A3F9D7C-0936-4020-B16B-FBF9EB191A66}"/>
              </a:ext>
            </a:extLst>
          </p:cNvPr>
          <p:cNvGrpSpPr/>
          <p:nvPr/>
        </p:nvGrpSpPr>
        <p:grpSpPr>
          <a:xfrm>
            <a:off x="0" y="0"/>
            <a:ext cx="12192000" cy="6777661"/>
            <a:chOff x="0" y="13854"/>
            <a:chExt cx="12192000" cy="6777661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FE0621CE-1EDB-4B3A-8517-88472661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854"/>
              <a:ext cx="12192000" cy="6777661"/>
            </a:xfrm>
            <a:prstGeom prst="rect">
              <a:avLst/>
            </a:prstGeom>
          </p:spPr>
        </p:pic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F779AE4F-526B-4B73-866E-E6B14025B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0" y="4682836"/>
              <a:ext cx="1990725" cy="1981200"/>
            </a:xfrm>
            <a:prstGeom prst="rect">
              <a:avLst/>
            </a:prstGeom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E04B72B-06D2-46A2-B07B-7409188A0EFC}"/>
              </a:ext>
            </a:extLst>
          </p:cNvPr>
          <p:cNvSpPr txBox="1"/>
          <p:nvPr/>
        </p:nvSpPr>
        <p:spPr>
          <a:xfrm>
            <a:off x="2103725" y="836938"/>
            <a:ext cx="577734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פרדיגמות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FB76C2B-DF23-4617-B970-570A7B899296}"/>
              </a:ext>
            </a:extLst>
          </p:cNvPr>
          <p:cNvSpPr txBox="1"/>
          <p:nvPr/>
        </p:nvSpPr>
        <p:spPr>
          <a:xfrm>
            <a:off x="-290954" y="1898880"/>
            <a:ext cx="8172025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פונקציונלית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אימפרטיבית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תכנות מבני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OOP</a:t>
            </a:r>
            <a:r>
              <a:rPr lang="he-IL" sz="2800" dirty="0">
                <a:latin typeface="Hadassah Friedlaender" panose="02020603050405020304" pitchFamily="18" charset="-79"/>
                <a:cs typeface="Hadassah Friedlaender" panose="02020603050405020304" pitchFamily="18" charset="-79"/>
              </a:rPr>
              <a:t> – שנוי במחלוקת</a:t>
            </a:r>
            <a:endParaRPr lang="en-US" sz="2800" dirty="0">
              <a:latin typeface="Hadassah Friedlaender" panose="02020603050405020304" pitchFamily="18" charset="-79"/>
              <a:cs typeface="Hadassah Friedlaender" panose="02020603050405020304" pitchFamily="18" charset="-79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17738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1478</Words>
  <Application>Microsoft Office PowerPoint</Application>
  <PresentationFormat>מסך רחב</PresentationFormat>
  <Paragraphs>202</Paragraphs>
  <Slides>18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Algerian</vt:lpstr>
      <vt:lpstr>Arial</vt:lpstr>
      <vt:lpstr>Bodoni MT Black</vt:lpstr>
      <vt:lpstr>Calibri</vt:lpstr>
      <vt:lpstr>Calibri Light</vt:lpstr>
      <vt:lpstr>Hadassah Friedlaender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שירה יודייקין</dc:creator>
  <cp:lastModifiedBy>שירה יודייקין</cp:lastModifiedBy>
  <cp:revision>52</cp:revision>
  <dcterms:created xsi:type="dcterms:W3CDTF">2020-07-26T16:15:02Z</dcterms:created>
  <dcterms:modified xsi:type="dcterms:W3CDTF">2020-07-27T10:42:24Z</dcterms:modified>
</cp:coreProperties>
</file>