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71" r:id="rId4"/>
    <p:sldId id="274" r:id="rId5"/>
    <p:sldId id="257" r:id="rId6"/>
    <p:sldId id="260" r:id="rId7"/>
    <p:sldId id="262" r:id="rId8"/>
    <p:sldId id="263" r:id="rId9"/>
    <p:sldId id="264" r:id="rId10"/>
    <p:sldId id="258" r:id="rId11"/>
    <p:sldId id="266" r:id="rId12"/>
    <p:sldId id="267" r:id="rId13"/>
    <p:sldId id="269" r:id="rId14"/>
    <p:sldId id="270" r:id="rId15"/>
    <p:sldId id="259" r:id="rId16"/>
    <p:sldId id="261" r:id="rId17"/>
    <p:sldId id="272" r:id="rId18"/>
    <p:sldId id="273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A71450-A10C-45F9-BCE6-1BFAA4016FFE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EA411-AFBC-4D59-BD15-536D5ADB88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Refine Algorithms</a:t>
          </a:r>
          <a:r>
            <a:rPr lang="en-US" sz="1600" dirty="0"/>
            <a:t>: Transition to advanced multimodal models like CLIP for improved ingredient detection and contextual understanding.</a:t>
          </a:r>
        </a:p>
      </dgm:t>
    </dgm:pt>
    <dgm:pt modelId="{0C6DA67B-0225-4AC3-8F1C-F9F42D3AB133}" type="parTrans" cxnId="{06866809-B52E-4149-AD37-8283C0EF675B}">
      <dgm:prSet/>
      <dgm:spPr/>
      <dgm:t>
        <a:bodyPr/>
        <a:lstStyle/>
        <a:p>
          <a:endParaRPr lang="en-US"/>
        </a:p>
      </dgm:t>
    </dgm:pt>
    <dgm:pt modelId="{E472F64D-2C43-4CA7-BA90-06A7BA499F88}" type="sibTrans" cxnId="{06866809-B52E-4149-AD37-8283C0EF675B}">
      <dgm:prSet/>
      <dgm:spPr/>
      <dgm:t>
        <a:bodyPr/>
        <a:lstStyle/>
        <a:p>
          <a:endParaRPr lang="en-US"/>
        </a:p>
      </dgm:t>
    </dgm:pt>
    <dgm:pt modelId="{699D84DC-AA4E-48F5-948A-0008DC7CB0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Expand Data Quality</a:t>
          </a:r>
          <a:r>
            <a:rPr lang="en-US" sz="1600" dirty="0"/>
            <a:t>: Use APIs like Google Images to dynamically update datasets with high-quality and diverse ingredient images.</a:t>
          </a:r>
        </a:p>
      </dgm:t>
    </dgm:pt>
    <dgm:pt modelId="{9D56D232-9CFE-4D75-AEFC-05C5CAE4A8D7}" type="parTrans" cxnId="{8DD680CD-F8B6-445C-9F10-655314F66764}">
      <dgm:prSet/>
      <dgm:spPr/>
      <dgm:t>
        <a:bodyPr/>
        <a:lstStyle/>
        <a:p>
          <a:endParaRPr lang="en-US"/>
        </a:p>
      </dgm:t>
    </dgm:pt>
    <dgm:pt modelId="{AE98E7A2-4431-4366-B65C-B59AE0129AE2}" type="sibTrans" cxnId="{8DD680CD-F8B6-445C-9F10-655314F66764}">
      <dgm:prSet/>
      <dgm:spPr/>
      <dgm:t>
        <a:bodyPr/>
        <a:lstStyle/>
        <a:p>
          <a:endParaRPr lang="en-US"/>
        </a:p>
      </dgm:t>
    </dgm:pt>
    <dgm:pt modelId="{D26A87B8-96B6-4EFB-93F7-F7C8C969C1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Enhance Accessibility</a:t>
          </a:r>
          <a:r>
            <a:rPr lang="en-US" sz="1600" dirty="0"/>
            <a:t>: Replace </a:t>
          </a:r>
          <a:r>
            <a:rPr lang="en-US" sz="1600" dirty="0" err="1"/>
            <a:t>Streamlit</a:t>
          </a:r>
          <a:r>
            <a:rPr lang="en-US" sz="1600" dirty="0"/>
            <a:t> with a mobile app for faster video processing and integrate a Telegram bot for users to upload videos, receive detections, and generate recipes in real time.</a:t>
          </a:r>
        </a:p>
      </dgm:t>
    </dgm:pt>
    <dgm:pt modelId="{C8B1E4E3-68B9-44F3-9583-87E4D44E8136}" type="parTrans" cxnId="{4D907B08-C335-4003-9C9F-483A45EB846F}">
      <dgm:prSet/>
      <dgm:spPr/>
      <dgm:t>
        <a:bodyPr/>
        <a:lstStyle/>
        <a:p>
          <a:endParaRPr lang="en-US"/>
        </a:p>
      </dgm:t>
    </dgm:pt>
    <dgm:pt modelId="{ECB42211-51ED-4D68-B4DE-AD0F4BC867A0}" type="sibTrans" cxnId="{4D907B08-C335-4003-9C9F-483A45EB846F}">
      <dgm:prSet/>
      <dgm:spPr/>
      <dgm:t>
        <a:bodyPr/>
        <a:lstStyle/>
        <a:p>
          <a:endParaRPr lang="en-US"/>
        </a:p>
      </dgm:t>
    </dgm:pt>
    <dgm:pt modelId="{E152CF28-E43B-462B-9E3C-70E2AFC674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Ensure Reliability</a:t>
          </a:r>
          <a:r>
            <a:rPr lang="en-US" sz="1600" dirty="0"/>
            <a:t>: Implement federated learning to continuously improve model performance based on user feedback while maintaining data privacy</a:t>
          </a:r>
        </a:p>
      </dgm:t>
    </dgm:pt>
    <dgm:pt modelId="{EE0253D4-78C2-42C3-A857-B0D14F769329}" type="parTrans" cxnId="{F87995E0-AAFF-4021-AD1A-55090A9CBECB}">
      <dgm:prSet/>
      <dgm:spPr/>
      <dgm:t>
        <a:bodyPr/>
        <a:lstStyle/>
        <a:p>
          <a:endParaRPr lang="en-US"/>
        </a:p>
      </dgm:t>
    </dgm:pt>
    <dgm:pt modelId="{F832F2B6-BCE9-41EB-94C6-900F4E1768F8}" type="sibTrans" cxnId="{F87995E0-AAFF-4021-AD1A-55090A9CBECB}">
      <dgm:prSet/>
      <dgm:spPr/>
      <dgm:t>
        <a:bodyPr/>
        <a:lstStyle/>
        <a:p>
          <a:endParaRPr lang="en-US"/>
        </a:p>
      </dgm:t>
    </dgm:pt>
    <dgm:pt modelId="{A5CE48B5-4017-4ACD-8F93-6D5A5F3F9523}" type="pres">
      <dgm:prSet presAssocID="{89A71450-A10C-45F9-BCE6-1BFAA4016FFE}" presName="root" presStyleCnt="0">
        <dgm:presLayoutVars>
          <dgm:dir/>
          <dgm:resizeHandles val="exact"/>
        </dgm:presLayoutVars>
      </dgm:prSet>
      <dgm:spPr/>
    </dgm:pt>
    <dgm:pt modelId="{37F7BA36-D943-45A0-BF0B-9EEA980088B4}" type="pres">
      <dgm:prSet presAssocID="{B14EA411-AFBC-4D59-BD15-536D5ADB88CE}" presName="compNode" presStyleCnt="0"/>
      <dgm:spPr/>
    </dgm:pt>
    <dgm:pt modelId="{63C90500-CB15-420F-9CC3-FAFB5780FA9A}" type="pres">
      <dgm:prSet presAssocID="{B14EA411-AFBC-4D59-BD15-536D5ADB88CE}" presName="bgRect" presStyleLbl="bgShp" presStyleIdx="0" presStyleCnt="4"/>
      <dgm:spPr/>
    </dgm:pt>
    <dgm:pt modelId="{5802E101-0F9F-4123-8DCB-CAA5BA79A719}" type="pres">
      <dgm:prSet presAssocID="{B14EA411-AFBC-4D59-BD15-536D5ADB88CE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02B3058-1BC3-47CF-9F63-C9ADDF304CD1}" type="pres">
      <dgm:prSet presAssocID="{B14EA411-AFBC-4D59-BD15-536D5ADB88CE}" presName="spaceRect" presStyleCnt="0"/>
      <dgm:spPr/>
    </dgm:pt>
    <dgm:pt modelId="{1AD8E61D-4377-4C1D-A7F4-30CAD2D183A5}" type="pres">
      <dgm:prSet presAssocID="{B14EA411-AFBC-4D59-BD15-536D5ADB88CE}" presName="parTx" presStyleLbl="revTx" presStyleIdx="0" presStyleCnt="4">
        <dgm:presLayoutVars>
          <dgm:chMax val="0"/>
          <dgm:chPref val="0"/>
        </dgm:presLayoutVars>
      </dgm:prSet>
      <dgm:spPr/>
    </dgm:pt>
    <dgm:pt modelId="{81A420C5-4168-4406-8AB0-3A6584F18AF4}" type="pres">
      <dgm:prSet presAssocID="{E472F64D-2C43-4CA7-BA90-06A7BA499F88}" presName="sibTrans" presStyleCnt="0"/>
      <dgm:spPr/>
    </dgm:pt>
    <dgm:pt modelId="{6BE21061-0DD7-4390-8EB6-88CED35868B0}" type="pres">
      <dgm:prSet presAssocID="{699D84DC-AA4E-48F5-948A-0008DC7CB051}" presName="compNode" presStyleCnt="0"/>
      <dgm:spPr/>
    </dgm:pt>
    <dgm:pt modelId="{946F20F3-6EA2-4B35-8CB0-A22AADDADA86}" type="pres">
      <dgm:prSet presAssocID="{699D84DC-AA4E-48F5-948A-0008DC7CB051}" presName="bgRect" presStyleLbl="bgShp" presStyleIdx="1" presStyleCnt="4"/>
      <dgm:spPr/>
    </dgm:pt>
    <dgm:pt modelId="{71DBD9A9-5C74-4CA0-ADDA-AE109D0D7450}" type="pres">
      <dgm:prSet presAssocID="{699D84DC-AA4E-48F5-948A-0008DC7CB051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A5376073-2E5E-4E51-97DB-865A6DAEA4A3}" type="pres">
      <dgm:prSet presAssocID="{699D84DC-AA4E-48F5-948A-0008DC7CB051}" presName="spaceRect" presStyleCnt="0"/>
      <dgm:spPr/>
    </dgm:pt>
    <dgm:pt modelId="{7EC5E3B1-BF2F-4261-A467-76D2101EF129}" type="pres">
      <dgm:prSet presAssocID="{699D84DC-AA4E-48F5-948A-0008DC7CB051}" presName="parTx" presStyleLbl="revTx" presStyleIdx="1" presStyleCnt="4">
        <dgm:presLayoutVars>
          <dgm:chMax val="0"/>
          <dgm:chPref val="0"/>
        </dgm:presLayoutVars>
      </dgm:prSet>
      <dgm:spPr/>
    </dgm:pt>
    <dgm:pt modelId="{B96510F1-E376-4167-A4C4-3D6622A44779}" type="pres">
      <dgm:prSet presAssocID="{AE98E7A2-4431-4366-B65C-B59AE0129AE2}" presName="sibTrans" presStyleCnt="0"/>
      <dgm:spPr/>
    </dgm:pt>
    <dgm:pt modelId="{549DAD0B-DC0D-41EE-B5B4-63250B5F24AD}" type="pres">
      <dgm:prSet presAssocID="{D26A87B8-96B6-4EFB-93F7-F7C8C969C130}" presName="compNode" presStyleCnt="0"/>
      <dgm:spPr/>
    </dgm:pt>
    <dgm:pt modelId="{E9291270-828E-4A80-A120-9B4BC5C2419B}" type="pres">
      <dgm:prSet presAssocID="{D26A87B8-96B6-4EFB-93F7-F7C8C969C130}" presName="bgRect" presStyleLbl="bgShp" presStyleIdx="2" presStyleCnt="4"/>
      <dgm:spPr/>
    </dgm:pt>
    <dgm:pt modelId="{94A2CF9C-778D-452A-B91D-B23D7305C45D}" type="pres">
      <dgm:prSet presAssocID="{D26A87B8-96B6-4EFB-93F7-F7C8C969C130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70299D0-22DB-47B2-8561-D1788444DA30}" type="pres">
      <dgm:prSet presAssocID="{D26A87B8-96B6-4EFB-93F7-F7C8C969C130}" presName="spaceRect" presStyleCnt="0"/>
      <dgm:spPr/>
    </dgm:pt>
    <dgm:pt modelId="{6D1641C5-974C-45FF-8A59-BD0FEEBBBB9E}" type="pres">
      <dgm:prSet presAssocID="{D26A87B8-96B6-4EFB-93F7-F7C8C969C130}" presName="parTx" presStyleLbl="revTx" presStyleIdx="2" presStyleCnt="4">
        <dgm:presLayoutVars>
          <dgm:chMax val="0"/>
          <dgm:chPref val="0"/>
        </dgm:presLayoutVars>
      </dgm:prSet>
      <dgm:spPr/>
    </dgm:pt>
    <dgm:pt modelId="{DA678F11-99E9-429B-96C3-36486257F6D8}" type="pres">
      <dgm:prSet presAssocID="{ECB42211-51ED-4D68-B4DE-AD0F4BC867A0}" presName="sibTrans" presStyleCnt="0"/>
      <dgm:spPr/>
    </dgm:pt>
    <dgm:pt modelId="{4A18D05D-CD40-4C33-A52A-8410C9D94F35}" type="pres">
      <dgm:prSet presAssocID="{E152CF28-E43B-462B-9E3C-70E2AFC67492}" presName="compNode" presStyleCnt="0"/>
      <dgm:spPr/>
    </dgm:pt>
    <dgm:pt modelId="{E31A8F83-0901-4857-909D-F56829C457C9}" type="pres">
      <dgm:prSet presAssocID="{E152CF28-E43B-462B-9E3C-70E2AFC67492}" presName="bgRect" presStyleLbl="bgShp" presStyleIdx="3" presStyleCnt="4"/>
      <dgm:spPr/>
    </dgm:pt>
    <dgm:pt modelId="{22207CC6-BD92-4ED5-9861-3DFF470A3274}" type="pres">
      <dgm:prSet presAssocID="{E152CF28-E43B-462B-9E3C-70E2AFC67492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E09E8CE-1397-45E9-9B88-5C01CBCFBB4D}" type="pres">
      <dgm:prSet presAssocID="{E152CF28-E43B-462B-9E3C-70E2AFC67492}" presName="spaceRect" presStyleCnt="0"/>
      <dgm:spPr/>
    </dgm:pt>
    <dgm:pt modelId="{664E7CD7-FA74-445F-BD76-009E5DEB4BE9}" type="pres">
      <dgm:prSet presAssocID="{E152CF28-E43B-462B-9E3C-70E2AFC6749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D907B08-C335-4003-9C9F-483A45EB846F}" srcId="{89A71450-A10C-45F9-BCE6-1BFAA4016FFE}" destId="{D26A87B8-96B6-4EFB-93F7-F7C8C969C130}" srcOrd="2" destOrd="0" parTransId="{C8B1E4E3-68B9-44F3-9583-87E4D44E8136}" sibTransId="{ECB42211-51ED-4D68-B4DE-AD0F4BC867A0}"/>
    <dgm:cxn modelId="{06866809-B52E-4149-AD37-8283C0EF675B}" srcId="{89A71450-A10C-45F9-BCE6-1BFAA4016FFE}" destId="{B14EA411-AFBC-4D59-BD15-536D5ADB88CE}" srcOrd="0" destOrd="0" parTransId="{0C6DA67B-0225-4AC3-8F1C-F9F42D3AB133}" sibTransId="{E472F64D-2C43-4CA7-BA90-06A7BA499F88}"/>
    <dgm:cxn modelId="{FC1A7512-A99E-4F37-A02D-44B9BB3C4754}" type="presOf" srcId="{699D84DC-AA4E-48F5-948A-0008DC7CB051}" destId="{7EC5E3B1-BF2F-4261-A467-76D2101EF129}" srcOrd="0" destOrd="0" presId="urn:microsoft.com/office/officeart/2018/2/layout/IconVerticalSolidList"/>
    <dgm:cxn modelId="{5A86ED33-8736-4211-B6B0-69A795E7375E}" type="presOf" srcId="{89A71450-A10C-45F9-BCE6-1BFAA4016FFE}" destId="{A5CE48B5-4017-4ACD-8F93-6D5A5F3F9523}" srcOrd="0" destOrd="0" presId="urn:microsoft.com/office/officeart/2018/2/layout/IconVerticalSolidList"/>
    <dgm:cxn modelId="{41EC6F5F-B55D-46BB-922B-5615DA50390E}" type="presOf" srcId="{B14EA411-AFBC-4D59-BD15-536D5ADB88CE}" destId="{1AD8E61D-4377-4C1D-A7F4-30CAD2D183A5}" srcOrd="0" destOrd="0" presId="urn:microsoft.com/office/officeart/2018/2/layout/IconVerticalSolidList"/>
    <dgm:cxn modelId="{C19A6ABA-0A47-489D-8DAC-19BD23C0F91A}" type="presOf" srcId="{D26A87B8-96B6-4EFB-93F7-F7C8C969C130}" destId="{6D1641C5-974C-45FF-8A59-BD0FEEBBBB9E}" srcOrd="0" destOrd="0" presId="urn:microsoft.com/office/officeart/2018/2/layout/IconVerticalSolidList"/>
    <dgm:cxn modelId="{8DD680CD-F8B6-445C-9F10-655314F66764}" srcId="{89A71450-A10C-45F9-BCE6-1BFAA4016FFE}" destId="{699D84DC-AA4E-48F5-948A-0008DC7CB051}" srcOrd="1" destOrd="0" parTransId="{9D56D232-9CFE-4D75-AEFC-05C5CAE4A8D7}" sibTransId="{AE98E7A2-4431-4366-B65C-B59AE0129AE2}"/>
    <dgm:cxn modelId="{F87995E0-AAFF-4021-AD1A-55090A9CBECB}" srcId="{89A71450-A10C-45F9-BCE6-1BFAA4016FFE}" destId="{E152CF28-E43B-462B-9E3C-70E2AFC67492}" srcOrd="3" destOrd="0" parTransId="{EE0253D4-78C2-42C3-A857-B0D14F769329}" sibTransId="{F832F2B6-BCE9-41EB-94C6-900F4E1768F8}"/>
    <dgm:cxn modelId="{694886E1-64F5-4451-8258-AA446308F1BE}" type="presOf" srcId="{E152CF28-E43B-462B-9E3C-70E2AFC67492}" destId="{664E7CD7-FA74-445F-BD76-009E5DEB4BE9}" srcOrd="0" destOrd="0" presId="urn:microsoft.com/office/officeart/2018/2/layout/IconVerticalSolidList"/>
    <dgm:cxn modelId="{5C1B8916-0F7A-42B0-B709-64433BECBD6E}" type="presParOf" srcId="{A5CE48B5-4017-4ACD-8F93-6D5A5F3F9523}" destId="{37F7BA36-D943-45A0-BF0B-9EEA980088B4}" srcOrd="0" destOrd="0" presId="urn:microsoft.com/office/officeart/2018/2/layout/IconVerticalSolidList"/>
    <dgm:cxn modelId="{CA8765FC-7F98-4DE9-9957-F62D848CE705}" type="presParOf" srcId="{37F7BA36-D943-45A0-BF0B-9EEA980088B4}" destId="{63C90500-CB15-420F-9CC3-FAFB5780FA9A}" srcOrd="0" destOrd="0" presId="urn:microsoft.com/office/officeart/2018/2/layout/IconVerticalSolidList"/>
    <dgm:cxn modelId="{9DA396CF-BAF5-48F7-8598-41177A4BDB93}" type="presParOf" srcId="{37F7BA36-D943-45A0-BF0B-9EEA980088B4}" destId="{5802E101-0F9F-4123-8DCB-CAA5BA79A719}" srcOrd="1" destOrd="0" presId="urn:microsoft.com/office/officeart/2018/2/layout/IconVerticalSolidList"/>
    <dgm:cxn modelId="{9F0A5884-7063-4C27-A7B9-295860471A3A}" type="presParOf" srcId="{37F7BA36-D943-45A0-BF0B-9EEA980088B4}" destId="{E02B3058-1BC3-47CF-9F63-C9ADDF304CD1}" srcOrd="2" destOrd="0" presId="urn:microsoft.com/office/officeart/2018/2/layout/IconVerticalSolidList"/>
    <dgm:cxn modelId="{877B714B-3804-47AC-9ABF-444C2F1A6976}" type="presParOf" srcId="{37F7BA36-D943-45A0-BF0B-9EEA980088B4}" destId="{1AD8E61D-4377-4C1D-A7F4-30CAD2D183A5}" srcOrd="3" destOrd="0" presId="urn:microsoft.com/office/officeart/2018/2/layout/IconVerticalSolidList"/>
    <dgm:cxn modelId="{66DF2313-A355-4FC9-A2F4-282ECEF3F5AB}" type="presParOf" srcId="{A5CE48B5-4017-4ACD-8F93-6D5A5F3F9523}" destId="{81A420C5-4168-4406-8AB0-3A6584F18AF4}" srcOrd="1" destOrd="0" presId="urn:microsoft.com/office/officeart/2018/2/layout/IconVerticalSolidList"/>
    <dgm:cxn modelId="{6029114D-4E54-4937-8A0B-9344744CB3D7}" type="presParOf" srcId="{A5CE48B5-4017-4ACD-8F93-6D5A5F3F9523}" destId="{6BE21061-0DD7-4390-8EB6-88CED35868B0}" srcOrd="2" destOrd="0" presId="urn:microsoft.com/office/officeart/2018/2/layout/IconVerticalSolidList"/>
    <dgm:cxn modelId="{73274E81-3219-49F9-829B-77F46537230E}" type="presParOf" srcId="{6BE21061-0DD7-4390-8EB6-88CED35868B0}" destId="{946F20F3-6EA2-4B35-8CB0-A22AADDADA86}" srcOrd="0" destOrd="0" presId="urn:microsoft.com/office/officeart/2018/2/layout/IconVerticalSolidList"/>
    <dgm:cxn modelId="{F9E07F35-530A-4698-8EFA-A50BBDF55DB3}" type="presParOf" srcId="{6BE21061-0DD7-4390-8EB6-88CED35868B0}" destId="{71DBD9A9-5C74-4CA0-ADDA-AE109D0D7450}" srcOrd="1" destOrd="0" presId="urn:microsoft.com/office/officeart/2018/2/layout/IconVerticalSolidList"/>
    <dgm:cxn modelId="{14753133-7674-40E1-9ABB-F4A987760632}" type="presParOf" srcId="{6BE21061-0DD7-4390-8EB6-88CED35868B0}" destId="{A5376073-2E5E-4E51-97DB-865A6DAEA4A3}" srcOrd="2" destOrd="0" presId="urn:microsoft.com/office/officeart/2018/2/layout/IconVerticalSolidList"/>
    <dgm:cxn modelId="{A06422D3-63C3-4A35-BF7C-D8C9B05325C6}" type="presParOf" srcId="{6BE21061-0DD7-4390-8EB6-88CED35868B0}" destId="{7EC5E3B1-BF2F-4261-A467-76D2101EF129}" srcOrd="3" destOrd="0" presId="urn:microsoft.com/office/officeart/2018/2/layout/IconVerticalSolidList"/>
    <dgm:cxn modelId="{172F80F9-D93A-4054-B38F-C78216540CBD}" type="presParOf" srcId="{A5CE48B5-4017-4ACD-8F93-6D5A5F3F9523}" destId="{B96510F1-E376-4167-A4C4-3D6622A44779}" srcOrd="3" destOrd="0" presId="urn:microsoft.com/office/officeart/2018/2/layout/IconVerticalSolidList"/>
    <dgm:cxn modelId="{68575AB5-55CE-44AD-8B26-43C236F9BD6E}" type="presParOf" srcId="{A5CE48B5-4017-4ACD-8F93-6D5A5F3F9523}" destId="{549DAD0B-DC0D-41EE-B5B4-63250B5F24AD}" srcOrd="4" destOrd="0" presId="urn:microsoft.com/office/officeart/2018/2/layout/IconVerticalSolidList"/>
    <dgm:cxn modelId="{5588D5EB-CEF1-4C28-AA21-E42FDD104885}" type="presParOf" srcId="{549DAD0B-DC0D-41EE-B5B4-63250B5F24AD}" destId="{E9291270-828E-4A80-A120-9B4BC5C2419B}" srcOrd="0" destOrd="0" presId="urn:microsoft.com/office/officeart/2018/2/layout/IconVerticalSolidList"/>
    <dgm:cxn modelId="{9804E706-7644-4556-B32D-E15940AB054D}" type="presParOf" srcId="{549DAD0B-DC0D-41EE-B5B4-63250B5F24AD}" destId="{94A2CF9C-778D-452A-B91D-B23D7305C45D}" srcOrd="1" destOrd="0" presId="urn:microsoft.com/office/officeart/2018/2/layout/IconVerticalSolidList"/>
    <dgm:cxn modelId="{219187D6-805A-4C92-9F1D-BB459A826B69}" type="presParOf" srcId="{549DAD0B-DC0D-41EE-B5B4-63250B5F24AD}" destId="{F70299D0-22DB-47B2-8561-D1788444DA30}" srcOrd="2" destOrd="0" presId="urn:microsoft.com/office/officeart/2018/2/layout/IconVerticalSolidList"/>
    <dgm:cxn modelId="{44C687AB-1FDB-4A6C-8F4F-1876B5A42A67}" type="presParOf" srcId="{549DAD0B-DC0D-41EE-B5B4-63250B5F24AD}" destId="{6D1641C5-974C-45FF-8A59-BD0FEEBBBB9E}" srcOrd="3" destOrd="0" presId="urn:microsoft.com/office/officeart/2018/2/layout/IconVerticalSolidList"/>
    <dgm:cxn modelId="{EF4E08B5-56BD-4C92-A253-57E5AD97736E}" type="presParOf" srcId="{A5CE48B5-4017-4ACD-8F93-6D5A5F3F9523}" destId="{DA678F11-99E9-429B-96C3-36486257F6D8}" srcOrd="5" destOrd="0" presId="urn:microsoft.com/office/officeart/2018/2/layout/IconVerticalSolidList"/>
    <dgm:cxn modelId="{C87DCCA0-A375-443D-BD64-D6141CF83157}" type="presParOf" srcId="{A5CE48B5-4017-4ACD-8F93-6D5A5F3F9523}" destId="{4A18D05D-CD40-4C33-A52A-8410C9D94F35}" srcOrd="6" destOrd="0" presId="urn:microsoft.com/office/officeart/2018/2/layout/IconVerticalSolidList"/>
    <dgm:cxn modelId="{50284B4E-5DB4-4ED1-8DF4-935E64ADF679}" type="presParOf" srcId="{4A18D05D-CD40-4C33-A52A-8410C9D94F35}" destId="{E31A8F83-0901-4857-909D-F56829C457C9}" srcOrd="0" destOrd="0" presId="urn:microsoft.com/office/officeart/2018/2/layout/IconVerticalSolidList"/>
    <dgm:cxn modelId="{365C72B0-EF7D-431B-966D-608A14A280B4}" type="presParOf" srcId="{4A18D05D-CD40-4C33-A52A-8410C9D94F35}" destId="{22207CC6-BD92-4ED5-9861-3DFF470A3274}" srcOrd="1" destOrd="0" presId="urn:microsoft.com/office/officeart/2018/2/layout/IconVerticalSolidList"/>
    <dgm:cxn modelId="{7BA9D76D-9351-45A4-92D3-902F73CA954D}" type="presParOf" srcId="{4A18D05D-CD40-4C33-A52A-8410C9D94F35}" destId="{DE09E8CE-1397-45E9-9B88-5C01CBCFBB4D}" srcOrd="2" destOrd="0" presId="urn:microsoft.com/office/officeart/2018/2/layout/IconVerticalSolidList"/>
    <dgm:cxn modelId="{7F790423-3F95-411E-9C2A-FD817318A154}" type="presParOf" srcId="{4A18D05D-CD40-4C33-A52A-8410C9D94F35}" destId="{664E7CD7-FA74-445F-BD76-009E5DEB4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90500-CB15-420F-9CC3-FAFB5780FA9A}">
      <dsp:nvSpPr>
        <dsp:cNvPr id="0" name=""/>
        <dsp:cNvSpPr/>
      </dsp:nvSpPr>
      <dsp:spPr>
        <a:xfrm>
          <a:off x="0" y="3928"/>
          <a:ext cx="9759696" cy="860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02E101-0F9F-4123-8DCB-CAA5BA79A719}">
      <dsp:nvSpPr>
        <dsp:cNvPr id="0" name=""/>
        <dsp:cNvSpPr/>
      </dsp:nvSpPr>
      <dsp:spPr>
        <a:xfrm>
          <a:off x="260339" y="197570"/>
          <a:ext cx="473807" cy="47334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8E61D-4377-4C1D-A7F4-30CAD2D183A5}">
      <dsp:nvSpPr>
        <dsp:cNvPr id="0" name=""/>
        <dsp:cNvSpPr/>
      </dsp:nvSpPr>
      <dsp:spPr>
        <a:xfrm>
          <a:off x="994487" y="3928"/>
          <a:ext cx="873508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Refine Algorithms</a:t>
          </a:r>
          <a:r>
            <a:rPr lang="en-US" sz="1600" kern="1200" dirty="0"/>
            <a:t>: Transition to advanced multimodal models like CLIP for improved ingredient detection and contextual understanding.</a:t>
          </a:r>
        </a:p>
      </dsp:txBody>
      <dsp:txXfrm>
        <a:off x="994487" y="3928"/>
        <a:ext cx="8735086" cy="914416"/>
      </dsp:txXfrm>
    </dsp:sp>
    <dsp:sp modelId="{946F20F3-6EA2-4B35-8CB0-A22AADDADA86}">
      <dsp:nvSpPr>
        <dsp:cNvPr id="0" name=""/>
        <dsp:cNvSpPr/>
      </dsp:nvSpPr>
      <dsp:spPr>
        <a:xfrm>
          <a:off x="0" y="1146949"/>
          <a:ext cx="9759696" cy="860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DBD9A9-5C74-4CA0-ADDA-AE109D0D7450}">
      <dsp:nvSpPr>
        <dsp:cNvPr id="0" name=""/>
        <dsp:cNvSpPr/>
      </dsp:nvSpPr>
      <dsp:spPr>
        <a:xfrm>
          <a:off x="260339" y="1340591"/>
          <a:ext cx="473807" cy="473345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C5E3B1-BF2F-4261-A467-76D2101EF129}">
      <dsp:nvSpPr>
        <dsp:cNvPr id="0" name=""/>
        <dsp:cNvSpPr/>
      </dsp:nvSpPr>
      <dsp:spPr>
        <a:xfrm>
          <a:off x="994487" y="1146949"/>
          <a:ext cx="873508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Expand Data Quality</a:t>
          </a:r>
          <a:r>
            <a:rPr lang="en-US" sz="1600" kern="1200" dirty="0"/>
            <a:t>: Use APIs like Google Images to dynamically update datasets with high-quality and diverse ingredient images.</a:t>
          </a:r>
        </a:p>
      </dsp:txBody>
      <dsp:txXfrm>
        <a:off x="994487" y="1146949"/>
        <a:ext cx="8735086" cy="914416"/>
      </dsp:txXfrm>
    </dsp:sp>
    <dsp:sp modelId="{E9291270-828E-4A80-A120-9B4BC5C2419B}">
      <dsp:nvSpPr>
        <dsp:cNvPr id="0" name=""/>
        <dsp:cNvSpPr/>
      </dsp:nvSpPr>
      <dsp:spPr>
        <a:xfrm>
          <a:off x="0" y="2289971"/>
          <a:ext cx="9759696" cy="860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A2CF9C-778D-452A-B91D-B23D7305C45D}">
      <dsp:nvSpPr>
        <dsp:cNvPr id="0" name=""/>
        <dsp:cNvSpPr/>
      </dsp:nvSpPr>
      <dsp:spPr>
        <a:xfrm>
          <a:off x="260339" y="2483612"/>
          <a:ext cx="473807" cy="473345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1641C5-974C-45FF-8A59-BD0FEEBBBB9E}">
      <dsp:nvSpPr>
        <dsp:cNvPr id="0" name=""/>
        <dsp:cNvSpPr/>
      </dsp:nvSpPr>
      <dsp:spPr>
        <a:xfrm>
          <a:off x="994487" y="2289971"/>
          <a:ext cx="873508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Enhance Accessibility</a:t>
          </a:r>
          <a:r>
            <a:rPr lang="en-US" sz="1600" kern="1200" dirty="0"/>
            <a:t>: Replace </a:t>
          </a:r>
          <a:r>
            <a:rPr lang="en-US" sz="1600" kern="1200" dirty="0" err="1"/>
            <a:t>Streamlit</a:t>
          </a:r>
          <a:r>
            <a:rPr lang="en-US" sz="1600" kern="1200" dirty="0"/>
            <a:t> with a mobile app for faster video processing and integrate a Telegram bot for users to upload videos, receive detections, and generate recipes in real time.</a:t>
          </a:r>
        </a:p>
      </dsp:txBody>
      <dsp:txXfrm>
        <a:off x="994487" y="2289971"/>
        <a:ext cx="8735086" cy="914416"/>
      </dsp:txXfrm>
    </dsp:sp>
    <dsp:sp modelId="{E31A8F83-0901-4857-909D-F56829C457C9}">
      <dsp:nvSpPr>
        <dsp:cNvPr id="0" name=""/>
        <dsp:cNvSpPr/>
      </dsp:nvSpPr>
      <dsp:spPr>
        <a:xfrm>
          <a:off x="0" y="3432992"/>
          <a:ext cx="9759696" cy="860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207CC6-BD92-4ED5-9861-3DFF470A3274}">
      <dsp:nvSpPr>
        <dsp:cNvPr id="0" name=""/>
        <dsp:cNvSpPr/>
      </dsp:nvSpPr>
      <dsp:spPr>
        <a:xfrm>
          <a:off x="260339" y="3626633"/>
          <a:ext cx="473807" cy="473345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E7CD7-FA74-445F-BD76-009E5DEB4BE9}">
      <dsp:nvSpPr>
        <dsp:cNvPr id="0" name=""/>
        <dsp:cNvSpPr/>
      </dsp:nvSpPr>
      <dsp:spPr>
        <a:xfrm>
          <a:off x="994487" y="3432992"/>
          <a:ext cx="873508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Ensure Reliability</a:t>
          </a:r>
          <a:r>
            <a:rPr lang="en-US" sz="1600" kern="1200" dirty="0"/>
            <a:t>: Implement federated learning to continuously improve model performance based on user feedback while maintaining data privacy</a:t>
          </a:r>
        </a:p>
      </dsp:txBody>
      <dsp:txXfrm>
        <a:off x="994487" y="3432992"/>
        <a:ext cx="8735086" cy="914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B38D-32CA-4302-A4C3-C4A509C76E36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8E85E-48A3-4FFA-BD88-E14C8F26D6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918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E85E-48A3-4FFA-BD88-E14C8F26D66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703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8C1E64-3349-4765-96AD-47F976686C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00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A496-AFCF-42D9-1890-97F1AFC0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6DDD4-3AF3-D5B1-3817-5C1DE8F01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7FD3-5240-EADE-EE75-37D5D596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D3E-9D9D-4BEA-BF8A-E0241A4F7BCC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B6209-6D18-97D4-D452-615A9B76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9F11-615A-3A10-FCE7-D98ADF59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2BD6-77F6-4A6E-A7C9-EC288BE5CD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439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5144-BA14-6AA2-AB2B-AE4FBFE3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5166-C092-D6D4-30FB-C4E5133E9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784F-90F9-2D18-E8CE-2FA6AEA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D3E-9D9D-4BEA-BF8A-E0241A4F7BCC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3825-7779-9FDD-E333-60168778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704E-F5B7-9331-DBE6-B205ACC4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2BD6-77F6-4A6E-A7C9-EC288BE5CD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947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AD310-6982-C158-4EE6-17E4501BB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6E82F-F11A-8A5C-A0A4-F48908B3A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5B795-1344-B05F-1D3F-A27D8A4D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D3E-9D9D-4BEA-BF8A-E0241A4F7BCC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BC25-AC80-507E-498B-DC2AE4D9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7336-B606-35F0-19C1-F497E5C1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2BD6-77F6-4A6E-A7C9-EC288BE5CD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8414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9A4513-D4A2-7A77-0863-5F0FCD8C5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C52C3FC-6FB0-96A6-8D65-394E6A795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BC5586-C99D-80A1-2637-3340885A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D8C-369B-4072-AD9E-7021930FDBC9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569895-9326-4905-8761-EC1C9E08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8026B8-402C-19F8-C08D-00D66E69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C15F-0F81-449A-88D6-4E9CEB3CF4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684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560869-5765-0088-E9E2-F37A86D4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F356D0-CC1E-7723-57FC-A6DC496D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A452BE-F9E8-29DB-2A70-F9FE9C38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D8C-369B-4072-AD9E-7021930FDBC9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8AE707-1889-849A-560F-574D288D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FA37BE-BECB-0EC1-9A38-5F5A4822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C15F-0F81-449A-88D6-4E9CEB3CF4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133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56E37D-92CC-B6C9-406E-DC3993D0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A21D6CF-C43D-56CA-9F58-2B748281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AB31FB-73E8-4A44-6C01-A0887503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D8C-369B-4072-AD9E-7021930FDBC9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404E7D-E3BB-D609-A493-5537A3CB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B2FD5A-E3F6-4C47-6126-8F5D72B9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C15F-0F81-449A-88D6-4E9CEB3CF4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310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CFC9C1-1A2F-606A-C27C-CCDFA205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D0FDC4-316D-FB55-5A22-4BACACC9C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F00892E-B871-61D0-06BA-3F2D6D725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97FD209-3DB0-8A46-83D8-7E79ABD8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D8C-369B-4072-AD9E-7021930FDBC9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01E4695-BBD8-16FF-BD64-1DD62AB8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D15B7EA-1FC9-6787-40A3-9E0CE5AC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C15F-0F81-449A-88D6-4E9CEB3CF4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985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55C973-21B0-FA73-241F-15B086EA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5C2CEC4-578F-9973-B85B-BB8226A6F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3E06B19-E7EA-9E2C-612C-5FDDCA989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FCE6A44-8308-B73C-8874-08E73ADC3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5CA9F1E-1DF2-DA4B-DFC5-A2D02C4E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651932E-C484-AF29-7946-C6955E05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D8C-369B-4072-AD9E-7021930FDBC9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FC90F41-A55D-F7CF-CA4D-985B7881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4AF0B7A-BFA8-0C2A-026C-7EC2363E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C15F-0F81-449A-88D6-4E9CEB3CF4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40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BE7BD5-78EC-CC80-A0AE-0E360D24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C323370-0E88-CD94-085D-7A092FE8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D8C-369B-4072-AD9E-7021930FDBC9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615A19A-4656-77D2-47F1-6DF7682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76F3479-EC76-607E-CF2A-5CD66E8E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C15F-0F81-449A-88D6-4E9CEB3CF4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1335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A516333-B58E-5F53-C28A-2284F79F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D8C-369B-4072-AD9E-7021930FDBC9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0775AF7-43DB-1A5D-3B02-9ECD9AAB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F0A2D3D-4E84-AE8E-A2C7-8B15F634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C15F-0F81-449A-88D6-4E9CEB3CF4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1449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962ECD-5B55-03F6-9A56-0555F22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456BC8-A71E-4BA0-488B-BF144CC3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93F19B3-AEAA-3580-FA0B-8AD9645E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E6B999-566B-BDB9-33C4-FE575813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D8C-369B-4072-AD9E-7021930FDBC9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1E5054-8594-948B-F1DB-DAB745A4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6112E4-5E3A-BDC9-B18F-36021C98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C15F-0F81-449A-88D6-4E9CEB3CF4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898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98AD-F1B0-CB27-E690-A699CC10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4A8F-862C-D858-1907-36625D69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1DAF-73D7-F8D8-B9E8-2AD8AD1A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D3E-9D9D-4BEA-BF8A-E0241A4F7BCC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359E-4423-AFBC-2B0D-B83442A8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A80D-D453-8652-8F97-16ACD7E2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2BD6-77F6-4A6E-A7C9-EC288BE5CD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9819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CE674D-82BD-DF79-3BB6-60C9FAE2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0CBBD2D-F3A8-A392-687A-42E90EB40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D5CF46F-6FF6-C526-1687-418CCEB1A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8B54561-F9EC-9187-3B43-CD2E5506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D8C-369B-4072-AD9E-7021930FDBC9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BB4158-3C95-B23D-3C6F-8B631990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8E09111-985C-F358-969D-AA2C8AA7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C15F-0F81-449A-88D6-4E9CEB3CF4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7168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4D4769-2D1D-C54E-51CC-A7AB4CC6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79B8610-4329-B81D-FE90-B050BCB3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435CDF-5F38-AD97-346C-FF54CCC3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D8C-369B-4072-AD9E-7021930FDBC9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1476C4-29EB-F0F4-C728-641C483C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E65D16-CD8F-7219-9A24-E4DFBB85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C15F-0F81-449A-88D6-4E9CEB3CF4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0082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76B7A41-AC71-1659-6B1B-B8042B809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593B665-8D63-A129-F745-7AF980CD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8C2F98-725F-5F9B-3EE7-E94CB5B7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D8C-369B-4072-AD9E-7021930FDBC9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4C610F-DB9E-F8A1-BCC0-1333C1FD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6ECE4C-AA4F-080D-B98D-83E67158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C15F-0F81-449A-88D6-4E9CEB3CF4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527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9B57-B5A1-0BBD-28A4-B066BAE3F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63E38-E204-FB19-022E-A6025BB23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EF59-FCEF-104C-0614-537284BD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4E20-3D75-4C12-9D07-B60F372048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272A-EC46-59FE-0B8A-9DC994A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66608-397F-C813-2727-19E6EEFA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72B1-32F8-4064-8825-BE2674FA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9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E60F-C7CF-1AF2-1813-F5E77724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44C5-B0D5-2678-23FA-4BA2190D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A3B0-8C88-88EA-B237-75272ABA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4E20-3D75-4C12-9D07-B60F372048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F30BE-1E66-902E-CAEE-BDF0E89A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9026-7CED-338F-9D07-E12428D5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72B1-32F8-4064-8825-BE2674FA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1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9964-3B32-9B4A-E1CE-C13ACD35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58E4-ABB8-E9D7-7B30-7C77DD00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3A372-7DF5-15D3-B4C8-07915E6E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4E20-3D75-4C12-9D07-B60F372048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4F649-53DE-CE92-61FC-A3E396F9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0974-359E-2FFE-A058-0DEF559C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72B1-32F8-4064-8825-BE2674FA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3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79E-C4BE-856B-B1F9-41F3471F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4796-670E-BE4E-D3CF-9E3E40BF3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AB609-A684-56FF-ADB6-96E1014C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F6B40-8A34-9D09-1789-21125D4A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4E20-3D75-4C12-9D07-B60F372048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4FFA3-AE9A-16A9-BBBF-AB171026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BB2F9-7578-43F9-8D66-9166E0BB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72B1-32F8-4064-8825-BE2674FA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611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8822-40DF-5757-43E2-676DC5E9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04F6F-440A-827D-E88E-AD0BF917B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E3D36-19DB-056A-ADB0-773591F8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33410-340A-9B40-429C-12DBF761B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143B4-FFC7-6B61-627C-BE4343F08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916FC-86D8-15AE-CC58-B086931E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4E20-3D75-4C12-9D07-B60F372048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26060-8F08-CDA9-0FA4-54802C60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1281D-38A5-86A9-6840-4B382923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72B1-32F8-4064-8825-BE2674FA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896A-02D2-65C6-60C7-7BC7D3CE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FF73-F759-1604-285E-779CE03A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4E20-3D75-4C12-9D07-B60F372048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EFB07-137F-85F3-21D4-E5FA25F7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76ECF-B8E7-8E76-DAEC-536EFF07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72B1-32F8-4064-8825-BE2674FA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115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96484-BF37-8B7E-D5EA-95A3D764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4E20-3D75-4C12-9D07-B60F372048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05F6C-1B1E-DB41-C15F-DC4E0E32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F56C7-6DE7-2A1C-B948-F795DCD1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72B1-32F8-4064-8825-BE2674FA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5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E938-E65F-144A-F555-3C11B28A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B3C74-D868-4338-CD21-61720BA35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05D2-3B19-D800-11DA-B77E634F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D3E-9D9D-4BEA-BF8A-E0241A4F7BCC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A2A9D-CE8D-5FD7-49EB-3DE1DE9B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0CEA0-BE0E-905E-3F22-BB5580EC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2BD6-77F6-4A6E-A7C9-EC288BE5CD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9645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F688-A0CC-B73E-F33F-F3A3B52B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4023-B3C6-0259-DE21-CC9EE46F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705D0-1A2C-6E0C-EFA9-4AFF7712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85164-20E1-B682-987E-D155CF2F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4E20-3D75-4C12-9D07-B60F372048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B1B48-F662-2374-A0B3-582309B4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E82D1-2F78-7094-F6B4-9C097931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72B1-32F8-4064-8825-BE2674FA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047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46D9-A24C-F576-FD1E-152DAC06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557E9-0698-798A-D706-AA36EC636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300E4-6F10-30F1-E855-D2D196D0A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AD6F2-D099-430C-C924-CFC1290A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4E20-3D75-4C12-9D07-B60F372048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C4CC5-13E1-E964-CD01-B28FEF50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07AA7-9FD5-F7FD-FB23-4A014BF1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72B1-32F8-4064-8825-BE2674FA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6DC6-2DC5-4B8C-0670-ACD698E9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D15C1-0035-4D95-1859-0B5678FDA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2580-1449-7812-1127-7BE12084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4E20-3D75-4C12-9D07-B60F372048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6B6F-54E1-03EB-FEAB-778927B7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B506-9091-F5BD-C424-AC65B20C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72B1-32F8-4064-8825-BE2674FA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30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600D7-1430-67A1-CE28-59A6D250C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BB66C-9AE5-CF65-9196-570354623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A8A3-E30E-E8FE-6300-17D24675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4E20-3D75-4C12-9D07-B60F372048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5A39-6472-F01D-0C88-4BD8EE4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C2DF-38C9-2FD5-2812-5AD9EA7F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72B1-32F8-4064-8825-BE2674FA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8AC4-C739-DA11-9005-96274A2E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BE4A-08E5-3A51-248E-7589ACE7E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6FE39-29A8-385B-7653-5C7C3670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15825-EBC2-4826-BE7B-D3B6E278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D3E-9D9D-4BEA-BF8A-E0241A4F7BCC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50AD-F40F-AF32-AEA9-D25F0A45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CD54-F91A-0E78-B439-A1E212E7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2BD6-77F6-4A6E-A7C9-EC288BE5CD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07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58F6-2F20-4C5D-6F3F-BD908D35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DE731-0132-C432-641E-92D0ADAE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54FF1-E88D-D8D1-B7D4-05E391A3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D0BFE-6145-662D-9742-9602BCBDB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B79CE-0421-B3BA-92DE-F0645FF8E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72959-21C1-62F1-A8F1-98E51489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D3E-9D9D-4BEA-BF8A-E0241A4F7BCC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980AF-05A3-3A82-D9A8-C7540601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60994-1519-C32A-38D0-DC78E8EC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2BD6-77F6-4A6E-A7C9-EC288BE5CD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437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C13E-9730-FB5D-E7B5-9A037302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78CE3-E934-07D2-288F-E99869CC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D3E-9D9D-4BEA-BF8A-E0241A4F7BCC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97C58-7F0E-D2D6-37A6-45BC8D10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03F48-A95C-7B40-E29E-C130844A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2BD6-77F6-4A6E-A7C9-EC288BE5CD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830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DB272-403C-43E7-C0E8-2901EF72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D3E-9D9D-4BEA-BF8A-E0241A4F7BCC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3C636-581B-5FC2-0D52-909A08AD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69051-9525-45FB-039A-8BD55EE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2BD6-77F6-4A6E-A7C9-EC288BE5CD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019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2FA1-468A-8813-B149-AEE7EA18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A372-68B0-5475-10E1-85F86BE4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4E289-20E0-6825-A68E-6FF1486D9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33EE0-91F1-D66B-50EB-10C348C6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D3E-9D9D-4BEA-BF8A-E0241A4F7BCC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A73A2-B07D-5DE5-C90C-A1060DBC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11AA-D9F0-CE21-6E50-8A93C129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2BD6-77F6-4A6E-A7C9-EC288BE5CD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50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8C5B-1720-4292-31E4-EAA5C509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F8C5E-0B72-5279-CBC1-286896434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9C86-A210-365F-3AEC-83DAD58D9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8CBCF-5B6F-52FE-6492-454CB201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D3E-9D9D-4BEA-BF8A-E0241A4F7BCC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9D800-C24E-8DAD-684E-850D1C3C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1354-3F44-B5DB-6292-9A695F06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2BD6-77F6-4A6E-A7C9-EC288BE5CD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663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C444A-233E-1DB0-8601-EF4B84D5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0E5DF-F454-D2FF-55DE-CC3A65DA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F38C-BCED-9D52-C87D-272E9FA91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D8D3E-9D9D-4BEA-BF8A-E0241A4F7BCC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1B47-B118-7D7E-D112-9966135EA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B297D-46BB-D129-EA32-6082504E8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22BD6-77F6-4A6E-A7C9-EC288BE5CD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98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AB4D34-2551-63F1-DD26-5C893AE9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DDB5BE-5A53-602B-8CC6-2D45C402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51CF8B-B478-6E8D-D06D-10D8ABA31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BED8C-369B-4072-AD9E-7021930FDBC9}" type="datetimeFigureOut">
              <a:rPr lang="en-IL" smtClean="0"/>
              <a:t>27/11/2024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C08968-DAEB-A463-6869-306E7F3D6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81C3E9-7680-8150-DA9A-3E796AA2D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FC15F-0F81-449A-88D6-4E9CEB3CF4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92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5A908-2840-9F1A-60AB-7FD20469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4EC01-A72A-EBCF-D98A-1512FE7F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BA59-5734-F94B-BA67-971052695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04E20-3D75-4C12-9D07-B60F372048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6584E-0B8D-E0E7-2A48-C20662710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856D-7994-4233-A0AF-6A9C3B8BE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F72B1-32F8-4064-8825-BE2674FA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hyperlink" Target="https://g-vj.medium.com/custom-image-dataset-for-yolo-object-detection-using-open-image-dataset-41c128b9231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7.jpeg"/><Relationship Id="rId5" Type="http://schemas.openxmlformats.org/officeDocument/2006/relationships/hyperlink" Target="https://github.com/ibaiGorordo/OpenImages-Yolo-converter/blob/master/OIDtoYOLOconverter.py" TargetMode="External"/><Relationship Id="rId4" Type="http://schemas.openxmlformats.org/officeDocument/2006/relationships/hyperlink" Target="https://github.com/EscVM/OIDv4_ToolK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openxmlformats.org/officeDocument/2006/relationships/image" Target="../media/image4.png"/><Relationship Id="rId5" Type="http://schemas.openxmlformats.org/officeDocument/2006/relationships/image" Target="../media/image41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4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3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19.png"/><Relationship Id="rId12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0.png"/><Relationship Id="rId7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5BEE-4425-2675-F0B5-23D8149A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72" y="652279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Food Detection To Recipe Project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Image food detection API, now available on Rapid API - Nutrifai">
            <a:extLst>
              <a:ext uri="{FF2B5EF4-FFF2-40B4-BE49-F238E27FC236}">
                <a16:creationId xmlns:a16="http://schemas.microsoft.com/office/drawing/2014/main" id="{3939017B-4809-6DF7-9759-75136DA8D7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7854" y="1617536"/>
            <a:ext cx="5243684" cy="4351338"/>
          </a:xfr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2AFAD-CCCD-77CF-515D-58BCF5C1768D}"/>
              </a:ext>
            </a:extLst>
          </p:cNvPr>
          <p:cNvSpPr txBox="1"/>
          <p:nvPr/>
        </p:nvSpPr>
        <p:spPr>
          <a:xfrm>
            <a:off x="550565" y="4198516"/>
            <a:ext cx="3898232" cy="16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Shira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Shanny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Shay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Barom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Avishay Aknin</a:t>
            </a:r>
            <a:endParaRPr lang="en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 descr="Ai artificial intelligence technology robot Vector Image">
            <a:extLst>
              <a:ext uri="{FF2B5EF4-FFF2-40B4-BE49-F238E27FC236}">
                <a16:creationId xmlns:a16="http://schemas.microsoft.com/office/drawing/2014/main" id="{92B9005D-FDF1-B82F-52A3-371E40D1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07191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14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8821D9-0A21-6447-C7BE-4B3B8D2E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latin typeface="Segoe UI" panose="020B0502040204020203" pitchFamily="34" charset="0"/>
                <a:cs typeface="Segoe UI" panose="020B0502040204020203" pitchFamily="34" charset="0"/>
              </a:rPr>
              <a:t>Yolo - Pretrained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74B030-667F-E53C-A557-0EB5B9BA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1587881"/>
            <a:ext cx="10515600" cy="149364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All YOLO models available online are train on COCO dataset which contains 80 classes from different subjects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 needed it to recognize food ingredients, and the classes of food products are very limited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Therefore, we had to  train it on more classes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D398B-ED02-CF66-9BBC-570211CE7BEA}"/>
              </a:ext>
            </a:extLst>
          </p:cNvPr>
          <p:cNvSpPr txBox="1">
            <a:spLocks/>
          </p:cNvSpPr>
          <p:nvPr/>
        </p:nvSpPr>
        <p:spPr>
          <a:xfrm>
            <a:off x="838200" y="26297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100" dirty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3200" b="1" kern="100" dirty="0" err="1">
                <a:latin typeface="Segoe UI" panose="020B0502040204020203" pitchFamily="34" charset="0"/>
                <a:cs typeface="Segoe UI" panose="020B0502040204020203" pitchFamily="34" charset="0"/>
              </a:rPr>
              <a:t>Dataset.yaml</a:t>
            </a:r>
            <a:endParaRPr lang="en-US" sz="3200" b="1" kern="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FF09-4AE4-0C3D-85AD-6EEF2918C6EE}"/>
              </a:ext>
            </a:extLst>
          </p:cNvPr>
          <p:cNvSpPr txBox="1">
            <a:spLocks/>
          </p:cNvSpPr>
          <p:nvPr/>
        </p:nvSpPr>
        <p:spPr>
          <a:xfrm>
            <a:off x="838200" y="3655123"/>
            <a:ext cx="10515600" cy="2478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 added our new classes to the basic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COCO.yaml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file following these instructions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A8F2C-49FF-21B8-F691-39361046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4" y="4304284"/>
            <a:ext cx="5723764" cy="2246960"/>
          </a:xfrm>
          <a:prstGeom prst="rect">
            <a:avLst/>
          </a:prstGeom>
        </p:spPr>
      </p:pic>
      <p:pic>
        <p:nvPicPr>
          <p:cNvPr id="8" name="Picture 2" descr="Ai artificial intelligence technology robot Vector Image">
            <a:extLst>
              <a:ext uri="{FF2B5EF4-FFF2-40B4-BE49-F238E27FC236}">
                <a16:creationId xmlns:a16="http://schemas.microsoft.com/office/drawing/2014/main" id="{79FCDDF3-8337-13BA-A59E-D2857D85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842" y="5425479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0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39C3FE-AEA1-B661-1DE2-ED7FE707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188"/>
          <a:stretch/>
        </p:blipFill>
        <p:spPr>
          <a:xfrm>
            <a:off x="9485376" y="461225"/>
            <a:ext cx="2512528" cy="227733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F4D559B-A341-4F5F-FC28-7F71ACF9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latin typeface="Segoe UI" panose="020B0502040204020203" pitchFamily="34" charset="0"/>
                <a:cs typeface="Segoe UI" panose="020B0502040204020203" pitchFamily="34" charset="0"/>
              </a:rPr>
              <a:t>Yolo - Data Preparation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EB7750-BA46-F9B3-277E-1127BB2D7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25625"/>
            <a:ext cx="8845296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YOLO accepts data in a certain annotation and a certain folder organization of the data: </a:t>
            </a:r>
          </a:p>
          <a:p>
            <a:pPr lvl="1"/>
            <a:r>
              <a:rPr lang="en-US" sz="16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name_of_class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x y width height</a:t>
            </a:r>
          </a:p>
          <a:p>
            <a:pPr lvl="1"/>
            <a:r>
              <a:rPr lang="en-US" sz="1600" dirty="0" err="1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x,y</a:t>
            </a:r>
            <a:r>
              <a:rPr lang="en-US" sz="16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are the coordinates of the center of the rectangular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24242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is a tagged dataset of more food classes called </a:t>
            </a:r>
            <a:r>
              <a:rPr lang="en-US" sz="1800" b="1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OID</a:t>
            </a:r>
            <a:r>
              <a:rPr lang="en-US" sz="1800" b="1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which has different annotation:</a:t>
            </a:r>
          </a:p>
          <a:p>
            <a:pPr lvl="1"/>
            <a:r>
              <a:rPr lang="en-US" sz="16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name_of_the_class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left top right bottom</a:t>
            </a:r>
          </a:p>
          <a:p>
            <a:pPr lvl="1"/>
            <a:r>
              <a:rPr lang="en-US" sz="16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left top and right bottom are 2 corners of the rectangular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24242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download the data and then used convertor to change the annotation to fit YOLO needs using </a:t>
            </a:r>
            <a:r>
              <a:rPr lang="en-US" sz="1800" b="1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OIDtoYOLOconverter.py</a:t>
            </a:r>
            <a:endParaRPr lang="en-US" sz="1800" b="1" dirty="0">
              <a:solidFill>
                <a:srgbClr val="24242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4917DF-8988-E2E4-F285-058CBC226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40"/>
          <a:stretch/>
        </p:blipFill>
        <p:spPr bwMode="auto">
          <a:xfrm>
            <a:off x="9457563" y="4317479"/>
            <a:ext cx="2228850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A3E6DC43-E930-0DD8-41E2-B5A4401A31AA}"/>
              </a:ext>
            </a:extLst>
          </p:cNvPr>
          <p:cNvSpPr/>
          <p:nvPr/>
        </p:nvSpPr>
        <p:spPr>
          <a:xfrm>
            <a:off x="10696575" y="2857500"/>
            <a:ext cx="209550" cy="13906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7AF81-1AEE-000F-A68D-9C6C01890E37}"/>
              </a:ext>
            </a:extLst>
          </p:cNvPr>
          <p:cNvSpPr txBox="1"/>
          <p:nvPr/>
        </p:nvSpPr>
        <p:spPr>
          <a:xfrm>
            <a:off x="10916412" y="3047187"/>
            <a:ext cx="1200912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OID to YOLO annotation conversion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73E5F-5EB0-B7BD-4E68-7AB8558C0D84}"/>
              </a:ext>
            </a:extLst>
          </p:cNvPr>
          <p:cNvSpPr txBox="1"/>
          <p:nvPr/>
        </p:nvSpPr>
        <p:spPr>
          <a:xfrm>
            <a:off x="10177272" y="6537960"/>
            <a:ext cx="1572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ource-code-pro"/>
                <a:ea typeface="+mn-ea"/>
                <a:cs typeface="+mn-cs"/>
                <a:hlinkClick r:id="rId7"/>
              </a:rPr>
              <a:t>Link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ource-code-pro"/>
                <a:ea typeface="+mn-ea"/>
                <a:cs typeface="+mn-cs"/>
              </a:rPr>
              <a:t> to source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05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0341-146C-FB86-4082-94738952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latin typeface="Segoe UI" panose="020B0502040204020203" pitchFamily="34" charset="0"/>
                <a:cs typeface="Segoe UI" panose="020B0502040204020203" pitchFamily="34" charset="0"/>
              </a:rPr>
              <a:t>Yolo - Train Custom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7F49-BE5E-901A-1D74-D90F8459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trained for 25 epochs and got not so good results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F5BBB-C958-B8D5-6826-DB3648A0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2533525"/>
            <a:ext cx="8402223" cy="1790950"/>
          </a:xfrm>
          <a:prstGeom prst="rect">
            <a:avLst/>
          </a:prstGeom>
        </p:spPr>
      </p:pic>
      <p:pic>
        <p:nvPicPr>
          <p:cNvPr id="5" name="Picture 2" descr="Ai artificial intelligence technology robot Vector Image">
            <a:extLst>
              <a:ext uri="{FF2B5EF4-FFF2-40B4-BE49-F238E27FC236}">
                <a16:creationId xmlns:a16="http://schemas.microsoft.com/office/drawing/2014/main" id="{2B5947D7-6730-EF94-D477-932104EB9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07191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7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Large Language Models (LLMs). A Comprehensive Guide to How LLMs Work | by  Cognitive Creator | Artificial Intelligence in Plain English">
            <a:extLst>
              <a:ext uri="{FF2B5EF4-FFF2-40B4-BE49-F238E27FC236}">
                <a16:creationId xmlns:a16="http://schemas.microsoft.com/office/drawing/2014/main" id="{033AE603-867F-5FCA-480D-BD5F40425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402" y="2982922"/>
            <a:ext cx="6725576" cy="24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0F3E79-DF49-B78C-29AC-B86A7F41C0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98394" y="4089152"/>
            <a:ext cx="1568166" cy="50879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68719-BEE0-8F26-FA00-844DF1F1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latin typeface="Segoe UI" panose="020B0502040204020203" pitchFamily="34" charset="0"/>
                <a:cs typeface="Segoe UI" panose="020B0502040204020203" pitchFamily="34" charset="0"/>
              </a:rPr>
              <a:t>LLM </a:t>
            </a:r>
            <a:r>
              <a:rPr lang="en-US" sz="3200" b="1" kern="100" dirty="0" err="1">
                <a:latin typeface="Segoe UI" panose="020B0502040204020203" pitchFamily="34" charset="0"/>
                <a:cs typeface="Segoe UI" panose="020B0502040204020203" pitchFamily="34" charset="0"/>
              </a:rPr>
              <a:t>Groq</a:t>
            </a:r>
            <a:r>
              <a:rPr lang="en-US" sz="3200" b="1" kern="100" dirty="0">
                <a:latin typeface="Segoe UI" panose="020B0502040204020203" pitchFamily="34" charset="0"/>
                <a:cs typeface="Segoe UI" panose="020B0502040204020203" pitchFamily="34" charset="0"/>
              </a:rPr>
              <a:t> - Code Levels (text to text)</a:t>
            </a:r>
            <a:br>
              <a:rPr lang="en-US" sz="3200" b="1" kern="1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L" sz="3200" b="1" kern="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6EA7-2274-1341-F907-F6E60369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654040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Product Detection</a:t>
            </a:r>
            <a:br>
              <a:rPr lang="en-US" sz="1800" dirty="0"/>
            </a:br>
            <a:r>
              <a:rPr lang="en-US" sz="1800" dirty="0"/>
              <a:t>Get a list of detected products from video or image.</a:t>
            </a:r>
          </a:p>
          <a:p>
            <a:r>
              <a:rPr lang="en-US" sz="1800" b="1" dirty="0"/>
              <a:t>Role Setup</a:t>
            </a:r>
            <a:br>
              <a:rPr lang="en-US" sz="1800" dirty="0"/>
            </a:br>
            <a:r>
              <a:rPr lang="en-US" sz="1800" dirty="0"/>
              <a:t>Defines assistant as a chef.</a:t>
            </a:r>
          </a:p>
          <a:p>
            <a:r>
              <a:rPr lang="en-US" sz="1800" b="1" dirty="0"/>
              <a:t>Prompt Design</a:t>
            </a:r>
            <a:br>
              <a:rPr lang="en-US" sz="1800" dirty="0"/>
            </a:br>
            <a:r>
              <a:rPr lang="en-US" sz="1800" dirty="0"/>
              <a:t>Combines system and user inputs.</a:t>
            </a:r>
          </a:p>
          <a:p>
            <a:r>
              <a:rPr lang="en-US" sz="1800" b="1" dirty="0"/>
              <a:t>Model Initialization</a:t>
            </a:r>
            <a:br>
              <a:rPr lang="en-US" sz="1800" dirty="0"/>
            </a:br>
            <a:r>
              <a:rPr lang="en-US" sz="1800" dirty="0"/>
              <a:t>Configures </a:t>
            </a:r>
            <a:r>
              <a:rPr lang="en-US" sz="1800" dirty="0" err="1"/>
              <a:t>ChatGroq</a:t>
            </a:r>
            <a:r>
              <a:rPr lang="en-US" sz="1800" dirty="0"/>
              <a:t> with API.</a:t>
            </a:r>
          </a:p>
          <a:p>
            <a:r>
              <a:rPr lang="en-US" sz="1800" b="1" dirty="0"/>
              <a:t>Response Execution</a:t>
            </a:r>
            <a:br>
              <a:rPr lang="en-US" sz="1800" dirty="0"/>
            </a:br>
            <a:r>
              <a:rPr lang="en-US" sz="1800" dirty="0"/>
              <a:t>Processes and integrates LLM results.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3074" name="Picture 2" descr="‪Free Apple SVG, PNG Icon, Symbol. Download Image.‬‏">
            <a:extLst>
              <a:ext uri="{FF2B5EF4-FFF2-40B4-BE49-F238E27FC236}">
                <a16:creationId xmlns:a16="http://schemas.microsoft.com/office/drawing/2014/main" id="{E19F3F58-4DC9-00A2-CF17-ED00E3EC86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000" y1="54222" x2="56889" y2="72444"/>
                        <a14:foregroundMark x1="41778" y1="39111" x2="58667" y2="65778"/>
                        <a14:foregroundMark x1="56889" y1="20889" x2="56889" y2="20889"/>
                        <a14:foregroundMark x1="52000" y1="20889" x2="52000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32" y="4089154"/>
            <a:ext cx="508791" cy="5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‪Banana - Free food and restaurant icons‬‏">
            <a:extLst>
              <a:ext uri="{FF2B5EF4-FFF2-40B4-BE49-F238E27FC236}">
                <a16:creationId xmlns:a16="http://schemas.microsoft.com/office/drawing/2014/main" id="{397C56AB-B2A1-24C0-859A-84897CE715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9" b="98222" l="4889" r="97778">
                        <a14:foregroundMark x1="90222" y1="43111" x2="71111" y2="76889"/>
                        <a14:foregroundMark x1="64444" y1="86667" x2="48000" y2="93333"/>
                        <a14:foregroundMark x1="72444" y1="13778" x2="92000" y2="7556"/>
                        <a14:foregroundMark x1="95111" y1="40000" x2="85333" y2="64000"/>
                        <a14:foregroundMark x1="67556" y1="15556" x2="82222" y2="10667"/>
                        <a14:foregroundMark x1="79111" y1="889" x2="92000" y2="889"/>
                        <a14:foregroundMark x1="49778" y1="51111" x2="30222" y2="67556"/>
                        <a14:foregroundMark x1="41333" y1="92889" x2="41333" y2="92889"/>
                        <a14:foregroundMark x1="4889" y1="63111" x2="4889" y2="63111"/>
                        <a14:foregroundMark x1="60000" y1="51556" x2="23111" y2="64889"/>
                        <a14:foregroundMark x1="23111" y1="64889" x2="5778" y2="62667"/>
                        <a14:foregroundMark x1="62667" y1="62222" x2="20889" y2="68889"/>
                        <a14:foregroundMark x1="97778" y1="40889" x2="96889" y2="53778"/>
                        <a14:foregroundMark x1="49333" y1="98222" x2="49333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613" y="4127921"/>
            <a:ext cx="448488" cy="4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‪Milk Generic Detailed Outline icon | Freepik‬‏">
            <a:extLst>
              <a:ext uri="{FF2B5EF4-FFF2-40B4-BE49-F238E27FC236}">
                <a16:creationId xmlns:a16="http://schemas.microsoft.com/office/drawing/2014/main" id="{5B369C55-9A5A-1521-137F-240D686CF6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89" b="94667" l="9778" r="89778">
                        <a14:foregroundMark x1="47556" y1="94667" x2="47556" y2="94667"/>
                        <a14:foregroundMark x1="42667" y1="9778" x2="42667" y2="9778"/>
                        <a14:foregroundMark x1="56000" y1="4889" x2="56000" y2="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394" y="4109254"/>
            <a:ext cx="508791" cy="4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D119E6-0B4B-EC35-DA06-BB272C6F51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652760" y="3415175"/>
            <a:ext cx="1335218" cy="50879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084" name="Picture 12" descr="Recipe book Generic Flat icon | Freepik">
            <a:extLst>
              <a:ext uri="{FF2B5EF4-FFF2-40B4-BE49-F238E27FC236}">
                <a16:creationId xmlns:a16="http://schemas.microsoft.com/office/drawing/2014/main" id="{7CB92D81-4E8C-5E44-0360-F0883C87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67" b="90222" l="9778" r="89778">
                        <a14:foregroundMark x1="40000" y1="7111" x2="40000" y2="7111"/>
                        <a14:foregroundMark x1="41333" y1="90222" x2="41333" y2="9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885" y="3429000"/>
            <a:ext cx="494968" cy="4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i artificial intelligence technology robot Vector Image">
            <a:extLst>
              <a:ext uri="{FF2B5EF4-FFF2-40B4-BE49-F238E27FC236}">
                <a16:creationId xmlns:a16="http://schemas.microsoft.com/office/drawing/2014/main" id="{565C2B6F-656F-FA0C-C5AC-2E913011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07191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02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7C3F-6507-CF42-F1A2-BE3D2C87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kern="100" dirty="0">
                <a:latin typeface="Segoe UI" panose="020B0502040204020203" pitchFamily="34" charset="0"/>
                <a:cs typeface="Segoe UI" panose="020B0502040204020203" pitchFamily="34" charset="0"/>
              </a:rPr>
              <a:t>Future Improvements</a:t>
            </a:r>
            <a:endParaRPr lang="en-IL" sz="3200" b="1" kern="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873BD2D-6520-B485-EFF2-7B014B6FA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571488"/>
              </p:ext>
            </p:extLst>
          </p:nvPr>
        </p:nvGraphicFramePr>
        <p:xfrm>
          <a:off x="746760" y="1469009"/>
          <a:ext cx="975969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Ai artificial intelligence technology robot Vector Image">
            <a:extLst>
              <a:ext uri="{FF2B5EF4-FFF2-40B4-BE49-F238E27FC236}">
                <a16:creationId xmlns:a16="http://schemas.microsoft.com/office/drawing/2014/main" id="{C17DAAA7-BBBC-B851-AC91-B73059BBA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07191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FF55185E-90AF-0DE0-3AAB-5859CFC2FC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3806" y="725709"/>
            <a:ext cx="604394" cy="604394"/>
          </a:xfrm>
          <a:prstGeom prst="rect">
            <a:avLst/>
          </a:prstGeom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1839A965-AC8B-92DD-CDAB-24A66C6945A1}"/>
              </a:ext>
            </a:extLst>
          </p:cNvPr>
          <p:cNvSpPr/>
          <p:nvPr/>
        </p:nvSpPr>
        <p:spPr>
          <a:xfrm>
            <a:off x="746760" y="5943584"/>
            <a:ext cx="9759696" cy="86062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D49C371F-E0C1-5011-83B3-0EF0AE92057D}"/>
              </a:ext>
            </a:extLst>
          </p:cNvPr>
          <p:cNvGrpSpPr/>
          <p:nvPr/>
        </p:nvGrpSpPr>
        <p:grpSpPr>
          <a:xfrm>
            <a:off x="1741247" y="5943584"/>
            <a:ext cx="8735086" cy="914416"/>
            <a:chOff x="994487" y="2289971"/>
            <a:chExt cx="8735086" cy="914416"/>
          </a:xfrm>
        </p:grpSpPr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4E2B0806-F646-47CF-6364-18510A12C0D4}"/>
                </a:ext>
              </a:extLst>
            </p:cNvPr>
            <p:cNvSpPr/>
            <p:nvPr/>
          </p:nvSpPr>
          <p:spPr>
            <a:xfrm>
              <a:off x="994487" y="2289971"/>
              <a:ext cx="8735086" cy="9144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BD41C926-3EDE-F649-28ED-FAF1D25A0CBD}"/>
                </a:ext>
              </a:extLst>
            </p:cNvPr>
            <p:cNvSpPr txBox="1"/>
            <p:nvPr/>
          </p:nvSpPr>
          <p:spPr>
            <a:xfrm>
              <a:off x="994487" y="2289971"/>
              <a:ext cx="8735086" cy="9144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776" tIns="96776" rIns="96776" bIns="96776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Enhance </a:t>
              </a:r>
              <a:r>
                <a:rPr lang="en-US" sz="1600" b="1" dirty="0"/>
                <a:t>Features: </a:t>
              </a:r>
              <a:r>
                <a:rPr lang="en-US" sz="1600" dirty="0"/>
                <a:t>Generate vegetarian or Paleo recipes using suitable UX/UI, choose between different kinds of meal: desert, launch, </a:t>
              </a:r>
              <a:r>
                <a:rPr lang="en-US" sz="1600" dirty="0" err="1"/>
                <a:t>etc</a:t>
              </a:r>
              <a:r>
                <a:rPr lang="en-US" sz="1600" dirty="0"/>
                <a:t>…</a:t>
              </a:r>
              <a:endParaRPr lang="en-US" sz="1600" kern="1200" dirty="0"/>
            </a:p>
          </p:txBody>
        </p:sp>
      </p:grpSp>
      <p:pic>
        <p:nvPicPr>
          <p:cNvPr id="1026" name="Picture 2" descr="‪Love Veg (@loveveg_us) • Instagram photos and videos‬‏">
            <a:extLst>
              <a:ext uri="{FF2B5EF4-FFF2-40B4-BE49-F238E27FC236}">
                <a16:creationId xmlns:a16="http://schemas.microsoft.com/office/drawing/2014/main" id="{4FA5F3DB-B27D-31BA-532C-B39FFD77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3" y="6011375"/>
            <a:ext cx="778833" cy="77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1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9019E-CDF0-74DB-0EF8-A3DC60764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5296-480E-C51A-97B5-5253DCF6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kern="100" dirty="0"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</a:p>
        </p:txBody>
      </p:sp>
      <p:pic>
        <p:nvPicPr>
          <p:cNvPr id="4" name="Picture 2" descr="Ai artificial intelligence technology robot Vector Image">
            <a:extLst>
              <a:ext uri="{FF2B5EF4-FFF2-40B4-BE49-F238E27FC236}">
                <a16:creationId xmlns:a16="http://schemas.microsoft.com/office/drawing/2014/main" id="{B7AD02E8-3BAA-F33D-90D4-0559BD383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07191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9C63BA-3AEE-6D02-0C0D-69771FCF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69" y="1599248"/>
            <a:ext cx="1209751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/>
              <a:t>Real-Time Processing: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/>
              <a:t>Running models efficiently on video data while maintaining fast processing speeds.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b="1" dirty="0"/>
              <a:t>Multi-Object Detection: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/>
              <a:t>Recognizing and classifying multiple objects in complex environments, like a refrigerator with shelfs.</a:t>
            </a:r>
          </a:p>
          <a:p>
            <a:pPr lvl="1"/>
            <a:endParaRPr lang="en-US" sz="1900" dirty="0"/>
          </a:p>
          <a:p>
            <a:r>
              <a:rPr lang="en-US" sz="1900" b="1" dirty="0"/>
              <a:t>Custom Model Development: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/>
              <a:t>Limited pre-trained models (like yolo), requiring custom training for specific objects.</a:t>
            </a:r>
          </a:p>
          <a:p>
            <a:pPr lvl="1"/>
            <a:endParaRPr lang="en-US" sz="1900" dirty="0"/>
          </a:p>
          <a:p>
            <a:r>
              <a:rPr lang="en-US" sz="1900" b="1" dirty="0"/>
              <a:t>Data Management: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/>
              <a:t>Organizing and labeling large datasets for accurate model training.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b="1" dirty="0"/>
              <a:t>Integration &amp; Upload: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/>
              <a:t>Combining models into a smooth workflow and handling real-time server uploads.</a:t>
            </a:r>
            <a:endParaRPr lang="en-IL" dirty="0"/>
          </a:p>
        </p:txBody>
      </p:sp>
      <p:pic>
        <p:nvPicPr>
          <p:cNvPr id="1026" name="Picture 2" descr="See related image detail. Pentest Academy - Penetration Testing Training">
            <a:extLst>
              <a:ext uri="{FF2B5EF4-FFF2-40B4-BE49-F238E27FC236}">
                <a16:creationId xmlns:a16="http://schemas.microsoft.com/office/drawing/2014/main" id="{ADA5F388-FE65-5323-62CE-237D33EB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3" y="740827"/>
            <a:ext cx="574157" cy="5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9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7EBC8-C33C-21AC-7D84-1D450B805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C41A-B78C-E63A-7FB5-A4CA10A0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kern="100" dirty="0">
                <a:latin typeface="Segoe UI" panose="020B0502040204020203" pitchFamily="34" charset="0"/>
                <a:cs typeface="Segoe UI" panose="020B0502040204020203" pitchFamily="34" charset="0"/>
              </a:rPr>
              <a:t>Summery</a:t>
            </a:r>
            <a:endParaRPr lang="en-IL" sz="3200" b="1" kern="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Ai artificial intelligence technology robot Vector Image">
            <a:extLst>
              <a:ext uri="{FF2B5EF4-FFF2-40B4-BE49-F238E27FC236}">
                <a16:creationId xmlns:a16="http://schemas.microsoft.com/office/drawing/2014/main" id="{6619747B-9581-E05A-BA41-DE3E0F881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07191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44A6C3-7025-AAD4-9CFB-CE4FC5FD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624457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Successes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Integrated AI models for smooth detection and recipe generation.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Accurately identified items in various fridge setups.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Generated practical, user-friendly recipes based on detected ingredients.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Obstacles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Handling varied image quality, lighting, and clutter in fridge photos.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Building a diverse dataset to cover different food types.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Ensuring the recipe suggestions were both relevant and creative.</a:t>
            </a:r>
          </a:p>
          <a:p>
            <a:pPr>
              <a:lnSpc>
                <a:spcPct val="11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Learnings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Importance of robust data preparation for real-world accuracy.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Balancing model complexity with user-friendly performance.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value of testing with real users to refine outputs.</a:t>
            </a:r>
            <a:endParaRPr lang="en-IL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1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A1A9-EC2E-F8C5-3F4E-5CBFDBB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35" y="355089"/>
            <a:ext cx="10515600" cy="1325563"/>
          </a:xfrm>
        </p:spPr>
        <p:txBody>
          <a:bodyPr/>
          <a:lstStyle/>
          <a:p>
            <a:r>
              <a:rPr lang="en-US" dirty="0"/>
              <a:t>Goal / vision</a:t>
            </a:r>
            <a:endParaRPr lang="en-IL" dirty="0"/>
          </a:p>
        </p:txBody>
      </p:sp>
      <p:pic>
        <p:nvPicPr>
          <p:cNvPr id="1026" name="Picture 2" descr="Smart Fridge — AI Powered Object Detection | by Jigar Joshi | GoPenAI">
            <a:extLst>
              <a:ext uri="{FF2B5EF4-FFF2-40B4-BE49-F238E27FC236}">
                <a16:creationId xmlns:a16="http://schemas.microsoft.com/office/drawing/2014/main" id="{3DF36D06-4302-2FCF-0CF0-9C67FC029C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35" y="1930425"/>
            <a:ext cx="3285801" cy="36137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rt Fridge — AI Powered Object Detection | by Jigar Joshi | GoPenAI">
            <a:extLst>
              <a:ext uri="{FF2B5EF4-FFF2-40B4-BE49-F238E27FC236}">
                <a16:creationId xmlns:a16="http://schemas.microsoft.com/office/drawing/2014/main" id="{F0843890-30C0-08F7-7525-5B934EAC0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61" y="1930425"/>
            <a:ext cx="3620877" cy="3748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, custom printable recipe card templates online | Canva">
            <a:extLst>
              <a:ext uri="{FF2B5EF4-FFF2-40B4-BE49-F238E27FC236}">
                <a16:creationId xmlns:a16="http://schemas.microsoft.com/office/drawing/2014/main" id="{A847AB26-A673-3CE6-8E18-95F5472A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53" y="1977630"/>
            <a:ext cx="3164210" cy="366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84C0CD-359A-8743-3D01-90DEC3ABD02B}"/>
              </a:ext>
            </a:extLst>
          </p:cNvPr>
          <p:cNvSpPr txBox="1"/>
          <p:nvPr/>
        </p:nvSpPr>
        <p:spPr>
          <a:xfrm>
            <a:off x="1508760" y="1545336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User input </a:t>
            </a:r>
            <a:endParaRPr lang="en-IL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466C1-2EC7-639C-E628-DF63A5D565CF}"/>
              </a:ext>
            </a:extLst>
          </p:cNvPr>
          <p:cNvSpPr txBox="1"/>
          <p:nvPr/>
        </p:nvSpPr>
        <p:spPr>
          <a:xfrm>
            <a:off x="4575874" y="1569761"/>
            <a:ext cx="362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Food Detection and Analysis</a:t>
            </a:r>
            <a:endParaRPr lang="en-IL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D8B66-EA34-76CE-6504-B0B2A945ED7A}"/>
              </a:ext>
            </a:extLst>
          </p:cNvPr>
          <p:cNvSpPr txBox="1"/>
          <p:nvPr/>
        </p:nvSpPr>
        <p:spPr>
          <a:xfrm>
            <a:off x="8626406" y="1569761"/>
            <a:ext cx="227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Recipe Generation</a:t>
            </a:r>
            <a:endParaRPr lang="en-IL" dirty="0">
              <a:latin typeface="Arial" panose="020B0604020202020204" pitchFamily="34" charset="0"/>
            </a:endParaRPr>
          </a:p>
        </p:txBody>
      </p:sp>
      <p:pic>
        <p:nvPicPr>
          <p:cNvPr id="8" name="Graphic 7" descr="Arrow: Straight with solid fill">
            <a:extLst>
              <a:ext uri="{FF2B5EF4-FFF2-40B4-BE49-F238E27FC236}">
                <a16:creationId xmlns:a16="http://schemas.microsoft.com/office/drawing/2014/main" id="{64640A1C-5EAD-DEEB-177A-1126278B1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550012" y="3591505"/>
            <a:ext cx="914400" cy="51206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Graphic 9" descr="Arrow: Straight with solid fill">
            <a:extLst>
              <a:ext uri="{FF2B5EF4-FFF2-40B4-BE49-F238E27FC236}">
                <a16:creationId xmlns:a16="http://schemas.microsoft.com/office/drawing/2014/main" id="{5D5B8AC7-207B-B561-F2E2-BAE5E1565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449238" y="3591506"/>
            <a:ext cx="914400" cy="51206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1148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F5E4-8946-C0E6-EC7E-30D00BC3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60" y="318074"/>
            <a:ext cx="10515600" cy="1325563"/>
          </a:xfrm>
        </p:spPr>
        <p:txBody>
          <a:bodyPr/>
          <a:lstStyle/>
          <a:p>
            <a:r>
              <a:rPr lang="en-US" sz="4000" b="1" kern="100" dirty="0">
                <a:latin typeface="Aptos" panose="020B0004020202020204" pitchFamily="34" charset="0"/>
                <a:cs typeface="Arial" panose="020B0604020202020204" pitchFamily="34" charset="0"/>
              </a:rPr>
              <a:t>Use Case Scenario</a:t>
            </a:r>
            <a:endParaRPr lang="en-IL" sz="4000" b="1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Get started with object detection in Android apps | Google for Developers">
            <a:extLst>
              <a:ext uri="{FF2B5EF4-FFF2-40B4-BE49-F238E27FC236}">
                <a16:creationId xmlns:a16="http://schemas.microsoft.com/office/drawing/2014/main" id="{81A77EA1-DE7B-F308-9C0C-0C382FBB2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88" y="4235782"/>
            <a:ext cx="1471856" cy="14718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C77E01-3401-FD1F-EB77-CEC2A1E4C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33" y="1230757"/>
            <a:ext cx="1350920" cy="1350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08D06-40E2-37C4-3B63-99D2B7B0A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221" y="3226341"/>
            <a:ext cx="1009441" cy="1009441"/>
          </a:xfrm>
          <a:prstGeom prst="ellipse">
            <a:avLst/>
          </a:prstGeom>
          <a:ln w="63500" cap="rnd">
            <a:solidFill>
              <a:schemeClr val="bg2">
                <a:lumMod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4" name="Picture 6" descr="‪Video processing Icons &amp; Symbols‬‏">
            <a:extLst>
              <a:ext uri="{FF2B5EF4-FFF2-40B4-BE49-F238E27FC236}">
                <a16:creationId xmlns:a16="http://schemas.microsoft.com/office/drawing/2014/main" id="{D9D9F379-2A7F-571D-5B93-593A0FCA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14" y="2344024"/>
            <a:ext cx="1009441" cy="1009441"/>
          </a:xfrm>
          <a:prstGeom prst="ellipse">
            <a:avLst/>
          </a:prstGeom>
          <a:ln w="63500" cap="rnd">
            <a:solidFill>
              <a:schemeClr val="bg2">
                <a:lumMod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EDDDCA-726A-3B56-9285-80EF51A47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730" y="5161627"/>
            <a:ext cx="1001626" cy="1001626"/>
          </a:xfrm>
          <a:prstGeom prst="ellipse">
            <a:avLst/>
          </a:prstGeom>
          <a:ln w="63500" cap="rnd">
            <a:solidFill>
              <a:schemeClr val="bg2">
                <a:lumMod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0BE7BB1-2AF4-3CCB-6814-845AD2F7F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8861" y="1607403"/>
            <a:ext cx="893463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uploads video or image files.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Processing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I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 speed, color, and confidence levels, then split the video into images.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Analysis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 images by shelves and detect ingredients.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 Display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and edit detected ingredients, then generate structured recipes.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Recipe Workflow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create recipes based on detected ingredients.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2" descr="Ai artificial intelligence technology robot Vector Image">
            <a:extLst>
              <a:ext uri="{FF2B5EF4-FFF2-40B4-BE49-F238E27FC236}">
                <a16:creationId xmlns:a16="http://schemas.microsoft.com/office/drawing/2014/main" id="{A1469007-F1BE-8B53-391F-0F0463746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07191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39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 descr="‪Object Detection Vector Design Images, Object Detection App Color Icon,  Machine, Drawing, Brain PNG Image For Free Download‬‏">
            <a:extLst>
              <a:ext uri="{FF2B5EF4-FFF2-40B4-BE49-F238E27FC236}">
                <a16:creationId xmlns:a16="http://schemas.microsoft.com/office/drawing/2014/main" id="{3618D6F5-5BBF-5760-D057-7C9FE8BB8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3556" y1="16889" x2="83556" y2="16889"/>
                        <a14:foregroundMark x1="20444" y1="16000" x2="20444" y2="16000"/>
                        <a14:foregroundMark x1="20444" y1="82222" x2="20444" y2="82222"/>
                        <a14:foregroundMark x1="78667" y1="84444" x2="78667" y2="84444"/>
                        <a14:backgroundMark x1="28444" y1="51111" x2="64444" y2="51111"/>
                        <a14:backgroundMark x1="48444" y1="20889" x2="48444" y2="61333"/>
                        <a14:backgroundMark x1="22222" y1="47111" x2="66667" y2="59111"/>
                        <a14:backgroundMark x1="28444" y1="65333" x2="88444" y2="59111"/>
                        <a14:backgroundMark x1="61333" y1="31111" x2="67556" y2="52889"/>
                        <a14:backgroundMark x1="58222" y1="29778" x2="66667" y2="57333"/>
                        <a14:backgroundMark x1="49333" y1="86222" x2="62667" y2="64000"/>
                        <a14:backgroundMark x1="54222" y1="28444" x2="63556" y2="3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735" y="5393238"/>
            <a:ext cx="768542" cy="7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‪Object Detection Vector Design Images, Object Detection App Color Icon,  Machine, Drawing, Brain PNG Image For Free Download‬‏">
            <a:extLst>
              <a:ext uri="{FF2B5EF4-FFF2-40B4-BE49-F238E27FC236}">
                <a16:creationId xmlns:a16="http://schemas.microsoft.com/office/drawing/2014/main" id="{9475C0B3-CD9B-8326-4275-156034CA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3556" y1="16889" x2="83556" y2="16889"/>
                        <a14:foregroundMark x1="20444" y1="16000" x2="20444" y2="16000"/>
                        <a14:foregroundMark x1="20444" y1="82222" x2="20444" y2="82222"/>
                        <a14:foregroundMark x1="78667" y1="84444" x2="78667" y2="84444"/>
                        <a14:backgroundMark x1="28444" y1="51111" x2="64444" y2="51111"/>
                        <a14:backgroundMark x1="48444" y1="20889" x2="48444" y2="61333"/>
                        <a14:backgroundMark x1="22222" y1="47111" x2="66667" y2="59111"/>
                        <a14:backgroundMark x1="28444" y1="65333" x2="88444" y2="59111"/>
                        <a14:backgroundMark x1="61333" y1="31111" x2="67556" y2="52889"/>
                        <a14:backgroundMark x1="58222" y1="29778" x2="66667" y2="57333"/>
                        <a14:backgroundMark x1="49333" y1="86222" x2="62667" y2="64000"/>
                        <a14:backgroundMark x1="54222" y1="28444" x2="63556" y2="3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314" y="5407191"/>
            <a:ext cx="768542" cy="7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14685-000D-4D5F-BB58-4823CCA0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566293"/>
            <a:ext cx="10527792" cy="869315"/>
          </a:xfrm>
        </p:spPr>
        <p:txBody>
          <a:bodyPr>
            <a:noAutofit/>
          </a:bodyPr>
          <a:lstStyle/>
          <a:p>
            <a:r>
              <a:rPr lang="en-US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Image detection- </a:t>
            </a:r>
            <a:r>
              <a:rPr lang="en-US" sz="3200" b="1" kern="100" dirty="0">
                <a:latin typeface="Aptos" panose="020B0004020202020204" pitchFamily="34" charset="0"/>
                <a:cs typeface="Arial" panose="020B0604020202020204" pitchFamily="34" charset="0"/>
              </a:rPr>
              <a:t>Initial</a:t>
            </a:r>
            <a:r>
              <a:rPr lang="en-IL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CNN Levels</a:t>
            </a:r>
            <a:br>
              <a:rPr lang="en-IL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C556-BFBB-769E-437C-DEC2C419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83" y="1138631"/>
            <a:ext cx="5791200" cy="5097971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L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Input Layer</a:t>
            </a:r>
            <a:b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Accepts RGB images as input (3 channels).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L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Convolutional Layers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L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Conv1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Extracts low-level features (edges, textures).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L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Conv2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Captures mid-level patterns (shapes).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L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Conv3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Detects high-level patterns (objects).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L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Activation &amp; Pooling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L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Adds non-linearity for learning complex patterns.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L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MaxPooling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Reduces spatial dimensions, retains key features.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L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Fully Connected Layers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L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FC1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Connects flattened features for feature abstraction.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L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FC2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Classifies into target categories.</a:t>
            </a:r>
          </a:p>
          <a:p>
            <a:pPr>
              <a:buFont typeface="+mj-lt"/>
              <a:buAutoNum type="arabicPeriod"/>
            </a:pPr>
            <a:r>
              <a:rPr lang="en-IL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Output Layer</a:t>
            </a:r>
            <a:br>
              <a:rPr lang="en-IL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IL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Produces probabilities for each class.</a:t>
            </a:r>
            <a:endParaRPr lang="en-IL" sz="1400" dirty="0"/>
          </a:p>
        </p:txBody>
      </p:sp>
      <p:pic>
        <p:nvPicPr>
          <p:cNvPr id="1026" name="Picture 2" descr="Free Rgb Icon - Free Download Services Icons | IconScout">
            <a:extLst>
              <a:ext uri="{FF2B5EF4-FFF2-40B4-BE49-F238E27FC236}">
                <a16:creationId xmlns:a16="http://schemas.microsoft.com/office/drawing/2014/main" id="{201F9EAB-0E92-F153-CF8A-A200A583C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862" y="1312966"/>
            <a:ext cx="787524" cy="7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FFDB0D-749C-7460-4800-10E76FC97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555" y="3947803"/>
            <a:ext cx="811610" cy="717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00E6B-81EC-3B28-28CF-98CF46847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734" y="281909"/>
            <a:ext cx="787524" cy="787524"/>
          </a:xfrm>
          <a:prstGeom prst="rect">
            <a:avLst/>
          </a:prstGeom>
        </p:spPr>
      </p:pic>
      <p:pic>
        <p:nvPicPr>
          <p:cNvPr id="1030" name="Picture 6" descr="‪Convolutional Neural Networks - Buff ML‬‏">
            <a:extLst>
              <a:ext uri="{FF2B5EF4-FFF2-40B4-BE49-F238E27FC236}">
                <a16:creationId xmlns:a16="http://schemas.microsoft.com/office/drawing/2014/main" id="{1C8A6D00-EA39-04D0-8DAF-B2F592902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06" y="2506435"/>
            <a:ext cx="1657351" cy="9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‪What is Max Pooling and Why Do We Need Max Pooling? | by İlyurek Kılıç |  Medium‬‏">
            <a:extLst>
              <a:ext uri="{FF2B5EF4-FFF2-40B4-BE49-F238E27FC236}">
                <a16:creationId xmlns:a16="http://schemas.microsoft.com/office/drawing/2014/main" id="{3B264BB8-4E04-1234-A6D9-62200AE3E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041" y="3961359"/>
            <a:ext cx="16573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‪Object Detection Vector Design Images, Object Detection App Color Icon,  Machine, Drawing, Brain PNG Image For Free Download‬‏">
            <a:extLst>
              <a:ext uri="{FF2B5EF4-FFF2-40B4-BE49-F238E27FC236}">
                <a16:creationId xmlns:a16="http://schemas.microsoft.com/office/drawing/2014/main" id="{6FCBCB2A-2EC8-094A-5A0E-2599BE593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448" y="5410529"/>
            <a:ext cx="761866" cy="7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2019DD6-B564-86D7-64F0-F6BCB0BBEC81}"/>
              </a:ext>
            </a:extLst>
          </p:cNvPr>
          <p:cNvSpPr/>
          <p:nvPr/>
        </p:nvSpPr>
        <p:spPr>
          <a:xfrm>
            <a:off x="8507318" y="1015818"/>
            <a:ext cx="145459" cy="29023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27D9FBD-BE7C-F47E-1BFB-CCF77F4A55F0}"/>
              </a:ext>
            </a:extLst>
          </p:cNvPr>
          <p:cNvSpPr/>
          <p:nvPr/>
        </p:nvSpPr>
        <p:spPr>
          <a:xfrm>
            <a:off x="8519580" y="2128270"/>
            <a:ext cx="145459" cy="29023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4C6E1D4-0030-86C4-AF8C-F8B92304E58C}"/>
              </a:ext>
            </a:extLst>
          </p:cNvPr>
          <p:cNvSpPr/>
          <p:nvPr/>
        </p:nvSpPr>
        <p:spPr>
          <a:xfrm>
            <a:off x="8519582" y="3537349"/>
            <a:ext cx="145459" cy="29023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90C9596-016D-0A77-0824-CDAB14172350}"/>
              </a:ext>
            </a:extLst>
          </p:cNvPr>
          <p:cNvSpPr/>
          <p:nvPr/>
        </p:nvSpPr>
        <p:spPr>
          <a:xfrm>
            <a:off x="8507318" y="4976633"/>
            <a:ext cx="145459" cy="29023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1" name="Picture 2" descr="Image result for icon  lemon">
            <a:extLst>
              <a:ext uri="{FF2B5EF4-FFF2-40B4-BE49-F238E27FC236}">
                <a16:creationId xmlns:a16="http://schemas.microsoft.com/office/drawing/2014/main" id="{F5F57DBF-C1DF-D44A-2243-68BB1266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606" y="5568531"/>
            <a:ext cx="417958" cy="41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icon  pizza">
            <a:extLst>
              <a:ext uri="{FF2B5EF4-FFF2-40B4-BE49-F238E27FC236}">
                <a16:creationId xmlns:a16="http://schemas.microsoft.com/office/drawing/2014/main" id="{CEDFC752-F0C3-89FC-5582-28E70F1F3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152" y="5476899"/>
            <a:ext cx="629125" cy="6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Ai artificial intelligence technology robot Vector Image">
            <a:extLst>
              <a:ext uri="{FF2B5EF4-FFF2-40B4-BE49-F238E27FC236}">
                <a16:creationId xmlns:a16="http://schemas.microsoft.com/office/drawing/2014/main" id="{EE7A452F-40DE-591E-505E-22CC1D6A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07191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0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4A7218-E1CA-0D5C-6DE4-B7AAD6B3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b="1" kern="100" dirty="0">
                <a:latin typeface="Aptos" panose="020B0004020202020204" pitchFamily="34" charset="0"/>
                <a:cs typeface="Arial" panose="020B0604020202020204" pitchFamily="34" charset="0"/>
              </a:rPr>
              <a:t>Image detection - Resnet50 </a:t>
            </a:r>
            <a:endParaRPr lang="en-IL" sz="3200" b="1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4BE4B7-2542-CE81-B089-8A9AB000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317"/>
            <a:ext cx="10515600" cy="4351338"/>
          </a:xfrm>
        </p:spPr>
        <p:txBody>
          <a:bodyPr/>
          <a:lstStyle/>
          <a:p>
            <a:pPr algn="l" rtl="0"/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FastAI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base model (class 2) – with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50 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duckduckgo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images) – </a:t>
            </a:r>
            <a:r>
              <a:rPr lang="en-US" sz="1400" b="1" dirty="0"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performances</a:t>
            </a:r>
          </a:p>
          <a:p>
            <a:pPr marL="0" indent="0" algn="l" rtl="0">
              <a:buNone/>
            </a:pP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rtl="0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Class 9 code 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duckduckgo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images) -  </a:t>
            </a:r>
            <a:r>
              <a:rPr lang="en-US" sz="1400" b="1" dirty="0">
                <a:highlight>
                  <a:srgbClr val="FF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performances</a:t>
            </a:r>
          </a:p>
          <a:p>
            <a:pPr marL="0" indent="0" algn="l" rtl="0">
              <a:buNone/>
            </a:pP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rtl="0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Class 9  code – AI made (stable diffusion) train images of fridge front view – </a:t>
            </a:r>
            <a:r>
              <a:rPr lang="en-US" sz="1400" b="1" dirty="0"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performances</a:t>
            </a:r>
          </a:p>
          <a:p>
            <a:pPr marL="0" indent="0" algn="l" rtl="0">
              <a:buNone/>
            </a:pP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rtl="0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Class 9 code – AI made images + test image split per shelf – </a:t>
            </a:r>
            <a:r>
              <a:rPr lang="en-US" sz="1400" b="1" dirty="0"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good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</a:p>
          <a:p>
            <a:pPr marL="0" indent="0" algn="l" rtl="0">
              <a:buNone/>
            </a:pP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rtl="0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Class 9 code – AI made images + test image split per half shelf – </a:t>
            </a:r>
            <a:r>
              <a:rPr lang="en-US" sz="1400" b="1" dirty="0"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very good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performances</a:t>
            </a:r>
          </a:p>
          <a:p>
            <a:pPr algn="l" rtl="0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rtl="0"/>
            <a:endParaRPr lang="en-IL" dirty="0"/>
          </a:p>
        </p:txBody>
      </p:sp>
      <p:pic>
        <p:nvPicPr>
          <p:cNvPr id="5" name="Picture 2" descr="Ai artificial intelligence technology robot Vector Image">
            <a:extLst>
              <a:ext uri="{FF2B5EF4-FFF2-40B4-BE49-F238E27FC236}">
                <a16:creationId xmlns:a16="http://schemas.microsoft.com/office/drawing/2014/main" id="{1343E400-AFFE-1EC3-4569-5EE1D7F7C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07191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9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7B2A6-3844-16D1-DB93-F689CC0B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969" y="3202447"/>
            <a:ext cx="2481263" cy="453106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Fast AI</a:t>
            </a:r>
            <a:endParaRPr lang="en-IL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מציין מיקום תוכן 4" descr="תמונה שמכילה תפוז, עיצוב&#10;&#10;התיאור נוצר באופן אוטומטי">
            <a:extLst>
              <a:ext uri="{FF2B5EF4-FFF2-40B4-BE49-F238E27FC236}">
                <a16:creationId xmlns:a16="http://schemas.microsoft.com/office/drawing/2014/main" id="{44FAB647-88AD-C949-7442-A8CF8159F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12" y="3741398"/>
            <a:ext cx="1660779" cy="1458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B23D300-158F-462C-0D3D-6EC10DA0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966" y="3741398"/>
            <a:ext cx="1725929" cy="1498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תמונה 8" descr="תמונה שמכילה מוצרי דגים, פירות ים, סלמון, פרוסת דג&#10;&#10;התיאור נוצר באופן אוטומטי">
            <a:extLst>
              <a:ext uri="{FF2B5EF4-FFF2-40B4-BE49-F238E27FC236}">
                <a16:creationId xmlns:a16="http://schemas.microsoft.com/office/drawing/2014/main" id="{B9B8BBC1-54B9-3DB5-5AC9-1638C3AD5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065" y="3874252"/>
            <a:ext cx="2481263" cy="1346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E450C25D-878D-D765-20A4-8F7548C21F89}"/>
              </a:ext>
            </a:extLst>
          </p:cNvPr>
          <p:cNvSpPr txBox="1">
            <a:spLocks/>
          </p:cNvSpPr>
          <p:nvPr/>
        </p:nvSpPr>
        <p:spPr>
          <a:xfrm>
            <a:off x="4295157" y="3116702"/>
            <a:ext cx="3329364" cy="62469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AI Made picture</a:t>
            </a:r>
            <a:endParaRPr kumimoji="0" lang="en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E6A9F37C-B5BC-031C-0320-CBFA0BA513F0}"/>
              </a:ext>
            </a:extLst>
          </p:cNvPr>
          <p:cNvSpPr txBox="1">
            <a:spLocks/>
          </p:cNvSpPr>
          <p:nvPr/>
        </p:nvSpPr>
        <p:spPr>
          <a:xfrm>
            <a:off x="8324415" y="3116702"/>
            <a:ext cx="3185732" cy="70699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Cropped AI made picture</a:t>
            </a:r>
            <a:endParaRPr kumimoji="0" lang="en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DADD2C-88E9-9171-95E1-DDBE290A9FED}"/>
              </a:ext>
            </a:extLst>
          </p:cNvPr>
          <p:cNvSpPr txBox="1">
            <a:spLocks/>
          </p:cNvSpPr>
          <p:nvPr/>
        </p:nvSpPr>
        <p:spPr>
          <a:xfrm>
            <a:off x="667131" y="449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</a:t>
            </a:r>
            <a:r>
              <a:rPr lang="en-US" sz="3200" b="1" kern="1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rain Photos</a:t>
            </a:r>
            <a:endParaRPr kumimoji="0" lang="en-US" sz="32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6" name="Picture 2" descr="Ai artificial intelligence technology robot Vector Image">
            <a:extLst>
              <a:ext uri="{FF2B5EF4-FFF2-40B4-BE49-F238E27FC236}">
                <a16:creationId xmlns:a16="http://schemas.microsoft.com/office/drawing/2014/main" id="{41667A73-B5C3-EE52-557C-985E458F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07191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7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8C5B1C-8142-A847-08A0-FDC79340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b="1" kern="100" dirty="0">
                <a:latin typeface="Segoe UI" panose="020B0502040204020203" pitchFamily="34" charset="0"/>
                <a:cs typeface="Segoe UI" panose="020B0502040204020203" pitchFamily="34" charset="0"/>
              </a:rPr>
              <a:t>LLM - Gemini API(image to text)</a:t>
            </a:r>
            <a:endParaRPr lang="en-IL" sz="3200" b="1" kern="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78F2EA-8869-8B26-6127-52F8A04D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Free API (limited usage)</a:t>
            </a:r>
          </a:p>
          <a:p>
            <a:pPr algn="l" rtl="0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Very good performance – way better than resnet50.</a:t>
            </a:r>
          </a:p>
          <a:p>
            <a:pPr algn="l" rtl="0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Response request should be very accurate</a:t>
            </a:r>
          </a:p>
          <a:p>
            <a:pPr algn="l" rtl="0"/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401DFEB-F1E0-2FA9-5173-D467259CB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8403" y="3381885"/>
            <a:ext cx="9078849" cy="2322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3B398-6BB2-CBBB-AB65-D14A454F7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9872" y="4091978"/>
            <a:ext cx="833248" cy="624936"/>
          </a:xfrm>
          <a:prstGeom prst="rect">
            <a:avLst/>
          </a:prstGeom>
        </p:spPr>
      </p:pic>
      <p:pic>
        <p:nvPicPr>
          <p:cNvPr id="2052" name="Picture 4" descr="How Image to Text Converters are Helpful for us? - Techy Sady">
            <a:extLst>
              <a:ext uri="{FF2B5EF4-FFF2-40B4-BE49-F238E27FC236}">
                <a16:creationId xmlns:a16="http://schemas.microsoft.com/office/drawing/2014/main" id="{1C711C4B-862B-6DD6-DD45-BC558C4D5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6"/>
          <a:stretch/>
        </p:blipFill>
        <p:spPr bwMode="auto">
          <a:xfrm>
            <a:off x="10398875" y="4784382"/>
            <a:ext cx="583321" cy="9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i artificial intelligence technology robot Vector Image">
            <a:extLst>
              <a:ext uri="{FF2B5EF4-FFF2-40B4-BE49-F238E27FC236}">
                <a16:creationId xmlns:a16="http://schemas.microsoft.com/office/drawing/2014/main" id="{809C2EDB-7994-BC81-11D8-A2B1F128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07191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7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E78F-C6BC-CD56-F838-26B328C3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18" y="663508"/>
            <a:ext cx="10515600" cy="992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Video Processing Levels - </a:t>
            </a:r>
            <a:r>
              <a:rPr kumimoji="0" lang="en-US" sz="4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Resnet50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/Yolo</a:t>
            </a:r>
            <a:b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1243-3C91-1AE5-5C79-0BF7571D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18" y="138671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Upload Video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Accept and process video file.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Extract Frames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Split video into individual frames.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 Detection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Use YOLO to detect objects.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Ingredient Classification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Match objects to ingredients with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FastAI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Annotation &amp; Output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Highlight objects with labels.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Display detections, crops, and recipes.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Recreate video with annotations.</a:t>
            </a:r>
          </a:p>
          <a:p>
            <a:endParaRPr lang="en-IL" dirty="0"/>
          </a:p>
        </p:txBody>
      </p:sp>
      <p:pic>
        <p:nvPicPr>
          <p:cNvPr id="4098" name="Picture 2" descr="Video - Kostenlose -Icons">
            <a:extLst>
              <a:ext uri="{FF2B5EF4-FFF2-40B4-BE49-F238E27FC236}">
                <a16:creationId xmlns:a16="http://schemas.microsoft.com/office/drawing/2014/main" id="{47F725EE-AFF6-264D-ED41-A9F96FD7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56" y="1327270"/>
            <a:ext cx="449818" cy="4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n Introduction to Machine Learning - Inviso Corporation">
            <a:extLst>
              <a:ext uri="{FF2B5EF4-FFF2-40B4-BE49-F238E27FC236}">
                <a16:creationId xmlns:a16="http://schemas.microsoft.com/office/drawing/2014/main" id="{4ED51CBA-BEBE-304E-76EB-E05BB3C9B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" t="13898" r="-6356" b="2836"/>
          <a:stretch/>
        </p:blipFill>
        <p:spPr bwMode="auto">
          <a:xfrm>
            <a:off x="5688761" y="3057158"/>
            <a:ext cx="1751220" cy="259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n Introduction to Machine Learning - Inviso Corporation">
            <a:extLst>
              <a:ext uri="{FF2B5EF4-FFF2-40B4-BE49-F238E27FC236}">
                <a16:creationId xmlns:a16="http://schemas.microsoft.com/office/drawing/2014/main" id="{607161F0-250A-4896-5D0B-FAB23503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" t="13898" r="-6356" b="2836"/>
          <a:stretch/>
        </p:blipFill>
        <p:spPr bwMode="auto">
          <a:xfrm>
            <a:off x="4805256" y="1993445"/>
            <a:ext cx="644840" cy="58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9D21F3-B4A3-7479-BB77-14228BFF8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10" b="89790" l="500" r="98900">
                        <a14:foregroundMark x1="12300" y1="24024" x2="500" y2="24625"/>
                        <a14:foregroundMark x1="90300" y1="75676" x2="98900" y2="74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256" y="1629359"/>
            <a:ext cx="2956630" cy="128492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75AF2B8-C6A1-CFB3-1FE5-F0495171F96C}"/>
              </a:ext>
            </a:extLst>
          </p:cNvPr>
          <p:cNvSpPr/>
          <p:nvPr/>
        </p:nvSpPr>
        <p:spPr>
          <a:xfrm rot="2780751" flipV="1">
            <a:off x="5199577" y="2696507"/>
            <a:ext cx="593345" cy="25987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2" descr="Ai artificial intelligence technology robot Vector Image">
            <a:extLst>
              <a:ext uri="{FF2B5EF4-FFF2-40B4-BE49-F238E27FC236}">
                <a16:creationId xmlns:a16="http://schemas.microsoft.com/office/drawing/2014/main" id="{19F53BDE-486F-647D-0536-ED7AABABD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07191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ideo - Kostenlose -Icons">
            <a:extLst>
              <a:ext uri="{FF2B5EF4-FFF2-40B4-BE49-F238E27FC236}">
                <a16:creationId xmlns:a16="http://schemas.microsoft.com/office/drawing/2014/main" id="{839DB55C-3657-8E9A-133D-58E1912D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82" y="1343300"/>
            <a:ext cx="449818" cy="4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4A5160-368D-5440-56E1-6611517C8D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10" b="89790" l="500" r="98900">
                        <a14:foregroundMark x1="12300" y1="24024" x2="500" y2="24625"/>
                        <a14:foregroundMark x1="90300" y1="75676" x2="98900" y2="74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0282" y="1603987"/>
            <a:ext cx="2956630" cy="1284921"/>
          </a:xfrm>
          <a:prstGeom prst="rect">
            <a:avLst/>
          </a:prstGeom>
        </p:spPr>
      </p:pic>
      <p:pic>
        <p:nvPicPr>
          <p:cNvPr id="10" name="Picture 10" descr="An Introduction to Machine Learning - Inviso Corporation">
            <a:extLst>
              <a:ext uri="{FF2B5EF4-FFF2-40B4-BE49-F238E27FC236}">
                <a16:creationId xmlns:a16="http://schemas.microsoft.com/office/drawing/2014/main" id="{216FB595-55F5-5A61-EEAE-6F741AE5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" t="13898" r="-6356" b="2836"/>
          <a:stretch/>
        </p:blipFill>
        <p:spPr bwMode="auto">
          <a:xfrm>
            <a:off x="8420282" y="1974878"/>
            <a:ext cx="644840" cy="58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9608A2B-0D7A-DAAB-86E8-509171B2E8A6}"/>
              </a:ext>
            </a:extLst>
          </p:cNvPr>
          <p:cNvSpPr/>
          <p:nvPr/>
        </p:nvSpPr>
        <p:spPr>
          <a:xfrm rot="2780751" flipV="1">
            <a:off x="8807439" y="2719866"/>
            <a:ext cx="593345" cy="25987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EAFDC-F135-9477-0F88-B9FA58B4D158}"/>
              </a:ext>
            </a:extLst>
          </p:cNvPr>
          <p:cNvSpPr txBox="1"/>
          <p:nvPr/>
        </p:nvSpPr>
        <p:spPr>
          <a:xfrm>
            <a:off x="9104111" y="3255600"/>
            <a:ext cx="198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APPLE – 0.8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BANANA -0.5</a:t>
            </a:r>
            <a:endParaRPr lang="en-IL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822F8-3ABE-1149-5135-05B75F2081A1}"/>
              </a:ext>
            </a:extLst>
          </p:cNvPr>
          <p:cNvSpPr txBox="1"/>
          <p:nvPr/>
        </p:nvSpPr>
        <p:spPr>
          <a:xfrm>
            <a:off x="5338060" y="1460341"/>
            <a:ext cx="198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Yolo</a:t>
            </a:r>
            <a:endParaRPr lang="en-IL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136A8-BA42-F35F-03CF-BC3D0C266932}"/>
              </a:ext>
            </a:extLst>
          </p:cNvPr>
          <p:cNvSpPr txBox="1"/>
          <p:nvPr/>
        </p:nvSpPr>
        <p:spPr>
          <a:xfrm>
            <a:off x="9104111" y="1457952"/>
            <a:ext cx="198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Resnet50</a:t>
            </a:r>
            <a:endParaRPr lang="en-IL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2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56921-5121-8481-5897-EC8C25EC4760}"/>
              </a:ext>
            </a:extLst>
          </p:cNvPr>
          <p:cNvSpPr/>
          <p:nvPr/>
        </p:nvSpPr>
        <p:spPr>
          <a:xfrm>
            <a:off x="2133981" y="1900428"/>
            <a:ext cx="1554480" cy="118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IOD annotated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4ABC2C-AD98-2A6D-5253-A475C9DAFBB8}"/>
              </a:ext>
            </a:extLst>
          </p:cNvPr>
          <p:cNvSpPr/>
          <p:nvPr/>
        </p:nvSpPr>
        <p:spPr>
          <a:xfrm>
            <a:off x="4242816" y="1872996"/>
            <a:ext cx="1554480" cy="118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to YOLO annotations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46FFD-1321-90B5-5A87-297726BB9F7F}"/>
              </a:ext>
            </a:extLst>
          </p:cNvPr>
          <p:cNvSpPr/>
          <p:nvPr/>
        </p:nvSpPr>
        <p:spPr>
          <a:xfrm>
            <a:off x="8460486" y="1869948"/>
            <a:ext cx="1554480" cy="118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pretrained model on custom data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6C2A9F-15FF-FD34-3147-8B9CB9B3B5C0}"/>
              </a:ext>
            </a:extLst>
          </p:cNvPr>
          <p:cNvSpPr/>
          <p:nvPr/>
        </p:nvSpPr>
        <p:spPr>
          <a:xfrm>
            <a:off x="3688461" y="2310384"/>
            <a:ext cx="554355" cy="173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4BFCA4-3F99-A819-23F2-924DFE22B5DC}"/>
              </a:ext>
            </a:extLst>
          </p:cNvPr>
          <p:cNvSpPr/>
          <p:nvPr/>
        </p:nvSpPr>
        <p:spPr>
          <a:xfrm>
            <a:off x="5797296" y="2310384"/>
            <a:ext cx="554355" cy="173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F684E-F75C-B767-2BCF-B7F557E1036E}"/>
              </a:ext>
            </a:extLst>
          </p:cNvPr>
          <p:cNvSpPr/>
          <p:nvPr/>
        </p:nvSpPr>
        <p:spPr>
          <a:xfrm>
            <a:off x="6351651" y="1869948"/>
            <a:ext cx="1554480" cy="118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Organize directories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8A32D1C-8F16-9F7F-254C-416ECA83EBDF}"/>
              </a:ext>
            </a:extLst>
          </p:cNvPr>
          <p:cNvSpPr/>
          <p:nvPr/>
        </p:nvSpPr>
        <p:spPr>
          <a:xfrm>
            <a:off x="7906131" y="2310384"/>
            <a:ext cx="554355" cy="173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4EF7E-4C87-6293-3665-AE251E987798}"/>
              </a:ext>
            </a:extLst>
          </p:cNvPr>
          <p:cNvSpPr/>
          <p:nvPr/>
        </p:nvSpPr>
        <p:spPr>
          <a:xfrm>
            <a:off x="10569321" y="1869948"/>
            <a:ext cx="1554480" cy="118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and performance evaluation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072EC5-58E2-1625-6569-B4474466B7C5}"/>
              </a:ext>
            </a:extLst>
          </p:cNvPr>
          <p:cNvSpPr/>
          <p:nvPr/>
        </p:nvSpPr>
        <p:spPr>
          <a:xfrm>
            <a:off x="10014966" y="2310384"/>
            <a:ext cx="554355" cy="173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582A3EB-D08A-26E7-AC2C-04DCA481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kern="100" dirty="0">
                <a:latin typeface="Aptos" panose="020B0004020202020204" pitchFamily="34" charset="0"/>
                <a:cs typeface="Arial" panose="020B0604020202020204" pitchFamily="34" charset="0"/>
              </a:rPr>
              <a:t>Yolo procedure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A095E-7082-9022-64C8-5C34533C028A}"/>
              </a:ext>
            </a:extLst>
          </p:cNvPr>
          <p:cNvSpPr/>
          <p:nvPr/>
        </p:nvSpPr>
        <p:spPr>
          <a:xfrm>
            <a:off x="25146" y="1889188"/>
            <a:ext cx="1554480" cy="118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Create manual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dataset.yaml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(include the new classes to be added)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856F63B-E806-F2A1-3BE7-9CEFAA9F0C14}"/>
              </a:ext>
            </a:extLst>
          </p:cNvPr>
          <p:cNvSpPr/>
          <p:nvPr/>
        </p:nvSpPr>
        <p:spPr>
          <a:xfrm>
            <a:off x="1585912" y="2312670"/>
            <a:ext cx="554355" cy="173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i artificial intelligence technology robot Vector Image">
            <a:extLst>
              <a:ext uri="{FF2B5EF4-FFF2-40B4-BE49-F238E27FC236}">
                <a16:creationId xmlns:a16="http://schemas.microsoft.com/office/drawing/2014/main" id="{6F4435F7-9ADC-2FDF-5B47-68CE45C7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63" b="90000" l="10000" r="90000">
                        <a14:foregroundMark x1="43700" y1="34167" x2="43700" y2="42130"/>
                        <a14:foregroundMark x1="45700" y1="55463" x2="53900" y2="65833"/>
                        <a14:foregroundMark x1="52100" y1="54444" x2="46700" y2="63333"/>
                        <a14:foregroundMark x1="51100" y1="64537" x2="53100" y2="65556"/>
                        <a14:foregroundMark x1="30300" y1="54444" x2="27800" y2="47315"/>
                        <a14:foregroundMark x1="27800" y1="47315" x2="27400" y2="46944"/>
                        <a14:foregroundMark x1="64000" y1="48704" x2="69400" y2="40833"/>
                        <a14:foregroundMark x1="69400" y1="40833" x2="69500" y2="40278"/>
                        <a14:foregroundMark x1="68000" y1="32778" x2="68000" y2="32778"/>
                        <a14:foregroundMark x1="68200" y1="31852" x2="69800" y2="36111"/>
                        <a14:foregroundMark x1="27400" y1="42407" x2="28600" y2="37500"/>
                        <a14:foregroundMark x1="43600" y1="74630" x2="46300" y2="84537"/>
                        <a14:foregroundMark x1="46300" y1="84537" x2="45600" y2="85185"/>
                        <a14:foregroundMark x1="53500" y1="85463" x2="52600" y2="81481"/>
                        <a14:foregroundMark x1="51500" y1="7963" x2="51500" y2="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86" y="5416335"/>
            <a:ext cx="1676382" cy="16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Vehicle Counting, Classification &amp; Detection using OpenCV &amp; Python ...">
            <a:extLst>
              <a:ext uri="{FF2B5EF4-FFF2-40B4-BE49-F238E27FC236}">
                <a16:creationId xmlns:a16="http://schemas.microsoft.com/office/drawing/2014/main" id="{9FC3F156-9251-70B1-3297-6436FAAE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04" y="3298888"/>
            <a:ext cx="5304782" cy="353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30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969</Words>
  <Application>Microsoft Office PowerPoint</Application>
  <PresentationFormat>מסך רחב</PresentationFormat>
  <Paragraphs>139</Paragraphs>
  <Slides>16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Segoe UI</vt:lpstr>
      <vt:lpstr>source-code-pro</vt:lpstr>
      <vt:lpstr>Wingdings</vt:lpstr>
      <vt:lpstr>Office Theme</vt:lpstr>
      <vt:lpstr>ערכת נושא Office</vt:lpstr>
      <vt:lpstr>1_Office Theme</vt:lpstr>
      <vt:lpstr>Food Detection To Recipe Project  </vt:lpstr>
      <vt:lpstr>Goal / vision</vt:lpstr>
      <vt:lpstr>Use Case Scenario</vt:lpstr>
      <vt:lpstr>Image detection- Initial CNN Levels </vt:lpstr>
      <vt:lpstr>Image detection - Resnet50 </vt:lpstr>
      <vt:lpstr>Fast AI</vt:lpstr>
      <vt:lpstr>LLM - Gemini API(image to text)</vt:lpstr>
      <vt:lpstr>Video Processing Levels - Resnet50 /Yolo </vt:lpstr>
      <vt:lpstr>Yolo procedure</vt:lpstr>
      <vt:lpstr>Yolo - Pretrained Model</vt:lpstr>
      <vt:lpstr>Yolo - Data Preparation</vt:lpstr>
      <vt:lpstr>Yolo - Train Custom Data</vt:lpstr>
      <vt:lpstr>LLM Groq - Code Levels (text to text) </vt:lpstr>
      <vt:lpstr>Future Improvements</vt:lpstr>
      <vt:lpstr>Challenges</vt:lpstr>
      <vt:lpstr>Summery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Detection To Recipe Project</dc:title>
  <dc:creator>אבישי אקנין</dc:creator>
  <cp:lastModifiedBy>Shai Barhum</cp:lastModifiedBy>
  <cp:revision>28</cp:revision>
  <dcterms:created xsi:type="dcterms:W3CDTF">2024-11-25T06:30:46Z</dcterms:created>
  <dcterms:modified xsi:type="dcterms:W3CDTF">2024-11-27T21:17:30Z</dcterms:modified>
</cp:coreProperties>
</file>