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5" r:id="rId10"/>
    <p:sldId id="266" r:id="rId11"/>
    <p:sldId id="270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A874-855C-44FE-BD78-1392D3750EB2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7E4F-1B46-4F7D-808E-ADEB125910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865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A874-855C-44FE-BD78-1392D3750EB2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7E4F-1B46-4F7D-808E-ADEB125910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120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A874-855C-44FE-BD78-1392D3750EB2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7E4F-1B46-4F7D-808E-ADEB125910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426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A874-855C-44FE-BD78-1392D3750EB2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7E4F-1B46-4F7D-808E-ADEB125910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17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A874-855C-44FE-BD78-1392D3750EB2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7E4F-1B46-4F7D-808E-ADEB125910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938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A874-855C-44FE-BD78-1392D3750EB2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7E4F-1B46-4F7D-808E-ADEB125910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055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A874-855C-44FE-BD78-1392D3750EB2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7E4F-1B46-4F7D-808E-ADEB125910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642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A874-855C-44FE-BD78-1392D3750EB2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7E4F-1B46-4F7D-808E-ADEB125910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475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A874-855C-44FE-BD78-1392D3750EB2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7E4F-1B46-4F7D-808E-ADEB125910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954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A874-855C-44FE-BD78-1392D3750EB2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7E4F-1B46-4F7D-808E-ADEB125910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775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A874-855C-44FE-BD78-1392D3750EB2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7E4F-1B46-4F7D-808E-ADEB125910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546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0A874-855C-44FE-BD78-1392D3750EB2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C7E4F-1B46-4F7D-808E-ADEB125910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632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0"/>
            <a:ext cx="10515600" cy="1785938"/>
          </a:xfrm>
        </p:spPr>
        <p:txBody>
          <a:bodyPr>
            <a:normAutofit fontScale="90000"/>
          </a:bodyPr>
          <a:lstStyle/>
          <a:p>
            <a:r>
              <a:rPr lang="he-IL" dirty="0"/>
              <a:t>                             שפת אסמבלי</a:t>
            </a:r>
            <a:br>
              <a:rPr lang="he-IL" dirty="0"/>
            </a:br>
            <a:r>
              <a:rPr lang="he-IL" dirty="0"/>
              <a:t>                         מעבד 8086/88</a:t>
            </a:r>
            <a:br>
              <a:rPr lang="en-US" dirty="0"/>
            </a:br>
            <a:r>
              <a:rPr lang="he-IL" dirty="0"/>
              <a:t>יחידת עיבוד מרכזית - יע"מ   </a:t>
            </a:r>
            <a:r>
              <a:rPr lang="en-US" sz="3600" dirty="0"/>
              <a:t>CENTRAL PROCESSING </a:t>
            </a:r>
            <a:r>
              <a:rPr lang="en-US" sz="3100" dirty="0"/>
              <a:t>UNIT- CPU</a:t>
            </a:r>
            <a:br>
              <a:rPr lang="he-IL" dirty="0"/>
            </a:br>
            <a:endParaRPr lang="he-IL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52600" y="1785938"/>
            <a:ext cx="9144000" cy="1090612"/>
          </a:xfrm>
        </p:spPr>
        <p:txBody>
          <a:bodyPr/>
          <a:lstStyle/>
          <a:p>
            <a:r>
              <a:rPr lang="he-IL" b="1" dirty="0"/>
              <a:t>אוגר</a:t>
            </a:r>
            <a:r>
              <a:rPr lang="he-IL" dirty="0"/>
              <a:t> – </a:t>
            </a:r>
            <a:r>
              <a:rPr lang="en-US" dirty="0"/>
              <a:t>REGISTER</a:t>
            </a:r>
            <a:r>
              <a:rPr lang="he-IL" dirty="0"/>
              <a:t>- יחידה של 16 ביט המשמשת כאחסון זמני או מקום עבודה עבור פעולות חשבון ופעולות לוגיות</a:t>
            </a:r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9038657" y="2802435"/>
            <a:ext cx="2153218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000" dirty="0"/>
              <a:t>אוגרים לשימוש כללי</a:t>
            </a:r>
          </a:p>
          <a:p>
            <a:endParaRPr lang="he-IL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36516"/>
              </p:ext>
            </p:extLst>
          </p:nvPr>
        </p:nvGraphicFramePr>
        <p:xfrm>
          <a:off x="5486400" y="2876550"/>
          <a:ext cx="2752725" cy="361990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13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399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מילה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בית</a:t>
                      </a:r>
                    </a:p>
                    <a:p>
                      <a:pPr rtl="1"/>
                      <a:r>
                        <a:rPr lang="he-IL" dirty="0"/>
                        <a:t>נמוך</a:t>
                      </a:r>
                      <a:r>
                        <a:rPr lang="en-US" dirty="0"/>
                        <a:t> 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בית</a:t>
                      </a:r>
                    </a:p>
                    <a:p>
                      <a:pPr rtl="1"/>
                      <a:r>
                        <a:rPr lang="he-IL" dirty="0"/>
                        <a:t>גבוה</a:t>
                      </a:r>
                      <a:endParaRPr lang="en-US" dirty="0"/>
                    </a:p>
                    <a:p>
                      <a:pPr rtl="1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1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79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66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1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70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70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582264"/>
            <a:ext cx="3417988" cy="286232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AX=1234H       AH= 12H    AL=34H</a:t>
            </a:r>
          </a:p>
          <a:p>
            <a:endParaRPr lang="en-US" dirty="0"/>
          </a:p>
          <a:p>
            <a:r>
              <a:rPr lang="en-US" dirty="0"/>
              <a:t>BX=7                BH=00        BL=07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CX= 0A2E0H   CH= A2H   CL= 0E0H</a:t>
            </a:r>
          </a:p>
          <a:p>
            <a:endParaRPr lang="en-US" dirty="0"/>
          </a:p>
          <a:p>
            <a:r>
              <a:rPr lang="en-US" dirty="0"/>
              <a:t>DX= 69CH       DH=06       DL=9CH</a:t>
            </a:r>
          </a:p>
          <a:p>
            <a:endParaRPr lang="en-US" dirty="0"/>
          </a:p>
          <a:p>
            <a:r>
              <a:rPr lang="en-US" dirty="0"/>
              <a:t>SI=5ABCH                                       </a:t>
            </a:r>
          </a:p>
          <a:p>
            <a:r>
              <a:rPr lang="en-US" dirty="0"/>
              <a:t>DI=0B67EH                                     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362074" y="3571875"/>
            <a:ext cx="104775" cy="29245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2410777" y="3592652"/>
            <a:ext cx="45719" cy="28415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44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                   </a:t>
            </a:r>
            <a:r>
              <a:rPr lang="en-US" dirty="0"/>
              <a:t>          </a:t>
            </a:r>
            <a:r>
              <a:rPr lang="he-IL" dirty="0"/>
              <a:t> הפקודה </a:t>
            </a:r>
            <a:r>
              <a:rPr lang="en-US" dirty="0"/>
              <a:t>ADD  </a:t>
            </a:r>
            <a:r>
              <a:rPr lang="he-IL" dirty="0"/>
              <a:t>  </a:t>
            </a:r>
            <a:r>
              <a:rPr lang="he-IL" sz="4000" dirty="0"/>
              <a:t>חבור</a:t>
            </a:r>
            <a:br>
              <a:rPr lang="en-US" dirty="0"/>
            </a:br>
            <a:r>
              <a:rPr lang="en-US" dirty="0" err="1"/>
              <a:t>ADD</a:t>
            </a:r>
            <a:r>
              <a:rPr lang="en-US" dirty="0"/>
              <a:t>   OPND1,OPND2                          </a:t>
            </a:r>
            <a:br>
              <a:rPr lang="en-US" dirty="0"/>
            </a:br>
            <a:r>
              <a:rPr lang="en-US" dirty="0"/>
              <a:t>0PND1           OPND1+OPND2                 </a:t>
            </a:r>
            <a:endParaRPr lang="he-IL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24425" y="1533525"/>
            <a:ext cx="117157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5327" y="2552700"/>
            <a:ext cx="1455848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        </a:t>
            </a:r>
            <a:r>
              <a:rPr lang="he-IL" u="sng" dirty="0"/>
              <a:t>חוקי</a:t>
            </a:r>
            <a:endParaRPr lang="en-US" u="sng" dirty="0"/>
          </a:p>
          <a:p>
            <a:r>
              <a:rPr lang="en-US" dirty="0"/>
              <a:t>ADD  AL,5     </a:t>
            </a:r>
          </a:p>
          <a:p>
            <a:r>
              <a:rPr lang="en-US" dirty="0"/>
              <a:t>ADD  BX,300</a:t>
            </a:r>
          </a:p>
          <a:p>
            <a:r>
              <a:rPr lang="en-US" dirty="0"/>
              <a:t>ADD  SI,BX    </a:t>
            </a:r>
          </a:p>
          <a:p>
            <a:r>
              <a:rPr lang="en-US" dirty="0"/>
              <a:t>ADD  BL,CH   </a:t>
            </a:r>
          </a:p>
          <a:p>
            <a:r>
              <a:rPr lang="en-US" dirty="0"/>
              <a:t>ADD  CX,5     </a:t>
            </a:r>
            <a:r>
              <a:rPr lang="he-IL" dirty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60941" y="2552700"/>
            <a:ext cx="1734834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       </a:t>
            </a:r>
            <a:r>
              <a:rPr lang="he-IL" dirty="0"/>
              <a:t>  </a:t>
            </a:r>
            <a:r>
              <a:rPr lang="he-IL" u="sng" dirty="0"/>
              <a:t>לא חוקי</a:t>
            </a:r>
            <a:endParaRPr lang="en-US" u="sng" dirty="0"/>
          </a:p>
          <a:p>
            <a:r>
              <a:rPr lang="en-US" dirty="0"/>
              <a:t>ADD   AL,300      </a:t>
            </a:r>
          </a:p>
          <a:p>
            <a:r>
              <a:rPr lang="en-US" dirty="0"/>
              <a:t>ADD   BX,CH        </a:t>
            </a:r>
          </a:p>
          <a:p>
            <a:r>
              <a:rPr lang="en-US" dirty="0"/>
              <a:t>ADD  DX,AL         </a:t>
            </a:r>
          </a:p>
          <a:p>
            <a:r>
              <a:rPr lang="en-US" dirty="0"/>
              <a:t>ADD  DI,12345H</a:t>
            </a:r>
          </a:p>
          <a:p>
            <a:r>
              <a:rPr lang="en-US" dirty="0"/>
              <a:t>ADD  BH,AX       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6371880" y="2390775"/>
            <a:ext cx="3115020" cy="36933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en-US" dirty="0"/>
          </a:p>
          <a:p>
            <a:r>
              <a:rPr lang="en-US" dirty="0"/>
              <a:t>MOV  AL,4                      </a:t>
            </a:r>
          </a:p>
          <a:p>
            <a:r>
              <a:rPr lang="en-US" dirty="0"/>
              <a:t>ADD  AL,9; AL=0DH       </a:t>
            </a:r>
          </a:p>
          <a:p>
            <a:endParaRPr lang="en-US" dirty="0"/>
          </a:p>
          <a:p>
            <a:r>
              <a:rPr lang="en-US" dirty="0"/>
              <a:t>      MOV  AL,4                         </a:t>
            </a:r>
          </a:p>
          <a:p>
            <a:r>
              <a:rPr lang="en-US" dirty="0"/>
              <a:t>MOV  AH,9                        </a:t>
            </a:r>
          </a:p>
          <a:p>
            <a:r>
              <a:rPr lang="en-US" dirty="0"/>
              <a:t>   ADD  AL,AH ; AX=090DH</a:t>
            </a:r>
          </a:p>
          <a:p>
            <a:endParaRPr lang="en-US" dirty="0"/>
          </a:p>
          <a:p>
            <a:r>
              <a:rPr lang="en-US" dirty="0"/>
              <a:t>MOV  AL,100                 </a:t>
            </a:r>
          </a:p>
          <a:p>
            <a:r>
              <a:rPr lang="en-US" dirty="0"/>
              <a:t>ADD  AL,200                 </a:t>
            </a:r>
          </a:p>
          <a:p>
            <a:r>
              <a:rPr lang="en-US" dirty="0"/>
              <a:t>AL=?                      </a:t>
            </a:r>
          </a:p>
          <a:p>
            <a:r>
              <a:rPr lang="he-IL" dirty="0"/>
              <a:t>חוקי, אבל</a:t>
            </a:r>
            <a:r>
              <a:rPr lang="en-US" dirty="0"/>
              <a:t> 300  </a:t>
            </a:r>
            <a:r>
              <a:rPr lang="he-IL" dirty="0"/>
              <a:t>גדול מדי לבית </a:t>
            </a:r>
            <a:r>
              <a:rPr lang="en-US" dirty="0"/>
              <a:t>AL</a:t>
            </a:r>
            <a:endParaRPr lang="he-IL" dirty="0"/>
          </a:p>
          <a:p>
            <a:r>
              <a:rPr lang="he-IL" dirty="0"/>
              <a:t>(אינו גולש ל-</a:t>
            </a:r>
            <a:r>
              <a:rPr lang="en-US" dirty="0"/>
              <a:t>AH</a:t>
            </a:r>
            <a:r>
              <a:rPr lang="he-I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                   </a:t>
            </a:r>
            <a:r>
              <a:rPr lang="en-US" dirty="0"/>
              <a:t>          </a:t>
            </a:r>
            <a:r>
              <a:rPr lang="he-IL" dirty="0"/>
              <a:t> הפקודה </a:t>
            </a:r>
            <a:r>
              <a:rPr lang="en-US" dirty="0"/>
              <a:t>SUB</a:t>
            </a:r>
            <a:r>
              <a:rPr lang="he-IL" dirty="0"/>
              <a:t> חסור</a:t>
            </a:r>
            <a:br>
              <a:rPr lang="en-US" dirty="0"/>
            </a:br>
            <a:r>
              <a:rPr lang="en-US" dirty="0" err="1"/>
              <a:t>SUB</a:t>
            </a:r>
            <a:r>
              <a:rPr lang="en-US" dirty="0"/>
              <a:t>   OPND1,OPND2                          </a:t>
            </a:r>
            <a:br>
              <a:rPr lang="en-US" dirty="0"/>
            </a:br>
            <a:r>
              <a:rPr lang="en-US" dirty="0"/>
              <a:t>0PND1           OPND1-OPND2                 </a:t>
            </a:r>
            <a:endParaRPr lang="he-IL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24425" y="1533525"/>
            <a:ext cx="117157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5403" y="2552700"/>
            <a:ext cx="1415772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        </a:t>
            </a:r>
            <a:r>
              <a:rPr lang="he-IL" u="sng" dirty="0"/>
              <a:t>חוקי</a:t>
            </a:r>
            <a:endParaRPr lang="en-US" u="sng" dirty="0"/>
          </a:p>
          <a:p>
            <a:r>
              <a:rPr lang="en-US" dirty="0"/>
              <a:t>SUB  AL,5     </a:t>
            </a:r>
          </a:p>
          <a:p>
            <a:r>
              <a:rPr lang="en-US" dirty="0"/>
              <a:t>SUB  BX,300</a:t>
            </a:r>
          </a:p>
          <a:p>
            <a:r>
              <a:rPr lang="en-US" dirty="0"/>
              <a:t>SUB   SI,BX    </a:t>
            </a:r>
          </a:p>
          <a:p>
            <a:r>
              <a:rPr lang="en-US" dirty="0"/>
              <a:t>SUB  BL,CH   </a:t>
            </a:r>
          </a:p>
          <a:p>
            <a:r>
              <a:rPr lang="en-US" dirty="0"/>
              <a:t>SUB  CX,5     </a:t>
            </a:r>
            <a:r>
              <a:rPr lang="he-IL" dirty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13776" y="2552700"/>
            <a:ext cx="1681999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       </a:t>
            </a:r>
            <a:r>
              <a:rPr lang="he-IL" dirty="0"/>
              <a:t>  </a:t>
            </a:r>
            <a:r>
              <a:rPr lang="he-IL" u="sng" dirty="0"/>
              <a:t>לא חוקי</a:t>
            </a:r>
            <a:endParaRPr lang="en-US" u="sng" dirty="0"/>
          </a:p>
          <a:p>
            <a:r>
              <a:rPr lang="en-US" dirty="0"/>
              <a:t>SUB   AL,300      </a:t>
            </a:r>
          </a:p>
          <a:p>
            <a:r>
              <a:rPr lang="en-US" dirty="0"/>
              <a:t>SUB  BX,CH        </a:t>
            </a:r>
          </a:p>
          <a:p>
            <a:r>
              <a:rPr lang="en-US" dirty="0"/>
              <a:t>SUB  DX,AL         </a:t>
            </a:r>
          </a:p>
          <a:p>
            <a:r>
              <a:rPr lang="en-US" dirty="0"/>
              <a:t>SUB  DI,12345H</a:t>
            </a:r>
          </a:p>
          <a:p>
            <a:r>
              <a:rPr lang="en-US" dirty="0"/>
              <a:t>SUB  BH,AX       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5624512" y="2111375"/>
            <a:ext cx="4094005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/>
          </a:p>
          <a:p>
            <a:r>
              <a:rPr lang="en-US" dirty="0"/>
              <a:t>MOV AL,9                          </a:t>
            </a:r>
          </a:p>
          <a:p>
            <a:r>
              <a:rPr lang="en-US" dirty="0"/>
              <a:t>SUB AL,4;  AL=05H           </a:t>
            </a:r>
          </a:p>
          <a:p>
            <a:endParaRPr lang="en-US" dirty="0"/>
          </a:p>
          <a:p>
            <a:r>
              <a:rPr lang="en-US" dirty="0"/>
              <a:t>       MOV AL,9                         </a:t>
            </a:r>
          </a:p>
          <a:p>
            <a:r>
              <a:rPr lang="en-US" dirty="0"/>
              <a:t>MOV AH,4                        </a:t>
            </a:r>
            <a:r>
              <a:rPr lang="he-IL" dirty="0"/>
              <a:t> </a:t>
            </a:r>
            <a:endParaRPr lang="en-US" dirty="0"/>
          </a:p>
          <a:p>
            <a:r>
              <a:rPr lang="en-US" dirty="0"/>
              <a:t>   SUB AL,AH ;   AX=0405H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 AL,10                 </a:t>
            </a:r>
          </a:p>
          <a:p>
            <a:r>
              <a:rPr lang="en-US" dirty="0"/>
              <a:t>SUB AL,200                 </a:t>
            </a:r>
          </a:p>
          <a:p>
            <a:r>
              <a:rPr lang="en-US" dirty="0"/>
              <a:t>AL=?                      </a:t>
            </a:r>
          </a:p>
          <a:p>
            <a:r>
              <a:rPr lang="en-US" dirty="0"/>
              <a:t> -190      </a:t>
            </a:r>
            <a:r>
              <a:rPr lang="he-IL" dirty="0"/>
              <a:t>קטן מדי (אינו גולש ל-</a:t>
            </a:r>
            <a:r>
              <a:rPr lang="en-US" dirty="0"/>
              <a:t>AH</a:t>
            </a:r>
            <a:r>
              <a:rPr lang="he-I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</a:t>
            </a:r>
            <a:r>
              <a:rPr lang="he-IL" dirty="0"/>
              <a:t>הפקודות </a:t>
            </a:r>
            <a:r>
              <a:rPr lang="en-US" dirty="0"/>
              <a:t>INC   ,    DEC </a:t>
            </a:r>
            <a:br>
              <a:rPr lang="en-US" dirty="0"/>
            </a:br>
            <a:r>
              <a:rPr lang="en-US" dirty="0"/>
              <a:t>	 INC   OPND              </a:t>
            </a:r>
            <a:r>
              <a:rPr lang="en-US" dirty="0" err="1"/>
              <a:t>OPND</a:t>
            </a:r>
            <a:r>
              <a:rPr lang="en-US" dirty="0"/>
              <a:t> = OPND +1  (++) </a:t>
            </a:r>
            <a:br>
              <a:rPr lang="en-US" dirty="0"/>
            </a:br>
            <a:r>
              <a:rPr lang="en-US" dirty="0"/>
              <a:t>DEC   OPND             </a:t>
            </a:r>
            <a:r>
              <a:rPr lang="en-US" dirty="0" err="1"/>
              <a:t>OPND</a:t>
            </a:r>
            <a:r>
              <a:rPr lang="en-US" dirty="0"/>
              <a:t> = OPND -1    (--)          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935195" y="2686050"/>
            <a:ext cx="922305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INC AL</a:t>
            </a:r>
          </a:p>
          <a:p>
            <a:r>
              <a:rPr lang="en-US" sz="2000" dirty="0"/>
              <a:t>INC BX</a:t>
            </a:r>
          </a:p>
          <a:p>
            <a:endParaRPr lang="en-US" sz="2000" dirty="0"/>
          </a:p>
          <a:p>
            <a:r>
              <a:rPr lang="en-US" sz="2000" dirty="0"/>
              <a:t>DEC SI </a:t>
            </a:r>
          </a:p>
          <a:p>
            <a:r>
              <a:rPr lang="en-US" sz="2000" dirty="0"/>
              <a:t>DEC DL</a:t>
            </a:r>
            <a:endParaRPr lang="he-IL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57743" y="2866251"/>
            <a:ext cx="2062232" cy="258532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MOV AL,5              </a:t>
            </a:r>
          </a:p>
          <a:p>
            <a:r>
              <a:rPr lang="en-US" dirty="0"/>
              <a:t>INC AL ; AL =6      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MOV  DI, 1234H       </a:t>
            </a:r>
          </a:p>
          <a:p>
            <a:r>
              <a:rPr lang="en-US" dirty="0"/>
              <a:t>DEC  DI ;  DI=1233H 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8582025" y="2085201"/>
            <a:ext cx="2771775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MOV AL, -128                 </a:t>
            </a:r>
          </a:p>
          <a:p>
            <a:r>
              <a:rPr lang="en-US" dirty="0"/>
              <a:t>DEC AL                           </a:t>
            </a:r>
          </a:p>
          <a:p>
            <a:r>
              <a:rPr lang="en-US" dirty="0"/>
              <a:t> -129  </a:t>
            </a:r>
            <a:r>
              <a:rPr lang="he-IL" dirty="0"/>
              <a:t>קטן מדי לאוגר </a:t>
            </a:r>
            <a:r>
              <a:rPr lang="en-US" dirty="0"/>
              <a:t>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 BX,0FFFFH    </a:t>
            </a:r>
          </a:p>
          <a:p>
            <a:r>
              <a:rPr lang="en-US" dirty="0"/>
              <a:t>INC BX                    </a:t>
            </a:r>
          </a:p>
          <a:p>
            <a:r>
              <a:rPr lang="en-US" dirty="0"/>
              <a:t> 10000H  	</a:t>
            </a:r>
            <a:r>
              <a:rPr lang="he-IL" dirty="0"/>
              <a:t>גדול מדי</a:t>
            </a:r>
            <a:r>
              <a:rPr lang="en-US" dirty="0"/>
              <a:t> </a:t>
            </a:r>
            <a:r>
              <a:rPr lang="he-IL" dirty="0"/>
              <a:t>לאוגר </a:t>
            </a:r>
            <a:r>
              <a:rPr lang="en-US" dirty="0"/>
              <a:t>BX</a:t>
            </a:r>
          </a:p>
          <a:p>
            <a:r>
              <a:rPr lang="en-US" dirty="0"/>
              <a:t>  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126167" y="5610225"/>
            <a:ext cx="28557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   -    INC 5 ,  DEC 100 </a:t>
            </a:r>
            <a:r>
              <a:rPr lang="he-IL" dirty="0"/>
              <a:t>לא חוקי</a:t>
            </a:r>
          </a:p>
        </p:txBody>
      </p:sp>
    </p:spTree>
    <p:extLst>
      <p:ext uri="{BB962C8B-B14F-4D97-AF65-F5344CB8AC3E}">
        <p14:creationId xmlns:p14="http://schemas.microsoft.com/office/powerpoint/2010/main" val="174650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176" y="622992"/>
            <a:ext cx="10515600" cy="1325563"/>
          </a:xfrm>
        </p:spPr>
        <p:txBody>
          <a:bodyPr>
            <a:normAutofit/>
          </a:bodyPr>
          <a:lstStyle/>
          <a:p>
            <a:r>
              <a:rPr lang="he-IL" dirty="0"/>
              <a:t>                        הפקודה </a:t>
            </a:r>
            <a:r>
              <a:rPr lang="en-US" dirty="0"/>
              <a:t>   MUL </a:t>
            </a:r>
            <a:r>
              <a:rPr lang="he-IL" sz="3200" dirty="0"/>
              <a:t>כפל לא מסומנים</a:t>
            </a:r>
            <a:br>
              <a:rPr lang="en-US" sz="3200" dirty="0"/>
            </a:br>
            <a:r>
              <a:rPr lang="he-IL" sz="3200" dirty="0"/>
              <a:t>  </a:t>
            </a:r>
            <a:r>
              <a:rPr lang="en-US" sz="3200" dirty="0"/>
              <a:t>                                    </a:t>
            </a:r>
            <a:r>
              <a:rPr lang="he-IL" sz="3200" dirty="0"/>
              <a:t> </a:t>
            </a:r>
            <a:r>
              <a:rPr lang="en-US" sz="3200" dirty="0"/>
              <a:t>MUL     OPND</a:t>
            </a:r>
            <a:endParaRPr lang="he-IL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-90287" y="2038350"/>
            <a:ext cx="12139412" cy="276998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          1. </a:t>
            </a:r>
            <a:r>
              <a:rPr lang="he-IL" sz="2400" dirty="0"/>
              <a:t>עבור אופרנד בגודל בית       </a:t>
            </a:r>
            <a:r>
              <a:rPr lang="he-IL" dirty="0"/>
              <a:t>בית </a:t>
            </a:r>
            <a:r>
              <a:rPr lang="en-US" dirty="0"/>
              <a:t>X</a:t>
            </a:r>
            <a:r>
              <a:rPr lang="he-IL" dirty="0"/>
              <a:t> בית = מילה</a:t>
            </a:r>
          </a:p>
          <a:p>
            <a:r>
              <a:rPr lang="he-IL" dirty="0"/>
              <a:t>כופל את האופרנד עם תוכן אוגר </a:t>
            </a:r>
            <a:r>
              <a:rPr lang="en-US" dirty="0"/>
              <a:t>AL</a:t>
            </a:r>
            <a:r>
              <a:rPr lang="he-IL" dirty="0"/>
              <a:t> .   התוצאה ב</a:t>
            </a:r>
            <a:r>
              <a:rPr lang="en-US" dirty="0"/>
              <a:t> AH )      AX </a:t>
            </a:r>
            <a:r>
              <a:rPr lang="he-IL" dirty="0"/>
              <a:t>הוא החלק הגבוה של התוצאה ו- </a:t>
            </a:r>
            <a:r>
              <a:rPr lang="en-US" dirty="0"/>
              <a:t> AL</a:t>
            </a:r>
            <a:r>
              <a:rPr lang="he-IL" dirty="0"/>
              <a:t>הוא החלק הנמוך של התוצאה</a:t>
            </a:r>
            <a:r>
              <a:rPr lang="en-US" dirty="0"/>
              <a:t>(</a:t>
            </a:r>
            <a:r>
              <a:rPr lang="he-IL" dirty="0"/>
              <a:t>. </a:t>
            </a:r>
          </a:p>
          <a:p>
            <a:r>
              <a:rPr lang="he-IL" dirty="0"/>
              <a:t>                                                      אם התוצאה בגודל בית אז </a:t>
            </a:r>
            <a:r>
              <a:rPr lang="en-US" dirty="0"/>
              <a:t>AH </a:t>
            </a:r>
            <a:r>
              <a:rPr lang="he-IL" dirty="0"/>
              <a:t> מתאפס</a:t>
            </a:r>
            <a:endParaRPr lang="en-US" dirty="0"/>
          </a:p>
          <a:p>
            <a:endParaRPr lang="en-US" dirty="0"/>
          </a:p>
          <a:p>
            <a:r>
              <a:rPr lang="en-US" dirty="0"/>
              <a:t> 2. </a:t>
            </a:r>
            <a:r>
              <a:rPr lang="he-IL" dirty="0"/>
              <a:t>     </a:t>
            </a:r>
            <a:r>
              <a:rPr lang="he-IL" sz="2400" dirty="0"/>
              <a:t>עבור אופרנד בגודל מילה       </a:t>
            </a:r>
            <a:r>
              <a:rPr lang="he-IL" dirty="0"/>
              <a:t>מילה </a:t>
            </a:r>
            <a:r>
              <a:rPr lang="en-US" dirty="0"/>
              <a:t>X</a:t>
            </a:r>
            <a:r>
              <a:rPr lang="he-IL" dirty="0"/>
              <a:t> מילה = מילה כפולה</a:t>
            </a:r>
          </a:p>
          <a:p>
            <a:r>
              <a:rPr lang="he-IL" dirty="0"/>
              <a:t>כופל את האופרנד עם תוכן אוגר </a:t>
            </a:r>
            <a:r>
              <a:rPr lang="en-US" dirty="0"/>
              <a:t>AX</a:t>
            </a:r>
            <a:r>
              <a:rPr lang="he-IL" dirty="0"/>
              <a:t> .   התוצאה ב-</a:t>
            </a:r>
            <a:r>
              <a:rPr lang="en-US" dirty="0"/>
              <a:t> AX </a:t>
            </a:r>
            <a:r>
              <a:rPr lang="he-IL" dirty="0"/>
              <a:t>ו- </a:t>
            </a:r>
            <a:r>
              <a:rPr lang="en-US" dirty="0"/>
              <a:t>DX</a:t>
            </a:r>
            <a:r>
              <a:rPr lang="he-IL" dirty="0"/>
              <a:t> . </a:t>
            </a:r>
            <a:r>
              <a:rPr lang="en-US" dirty="0"/>
              <a:t> DX)  </a:t>
            </a:r>
            <a:r>
              <a:rPr lang="he-IL" dirty="0"/>
              <a:t>הוא החלק הגבוה של התוצאה ו- </a:t>
            </a:r>
            <a:r>
              <a:rPr lang="en-US" dirty="0"/>
              <a:t> AX</a:t>
            </a:r>
            <a:r>
              <a:rPr lang="he-IL" dirty="0"/>
              <a:t>הוא החלק הנמוך של התוצאה</a:t>
            </a:r>
            <a:r>
              <a:rPr lang="en-US" dirty="0"/>
              <a:t>(</a:t>
            </a:r>
            <a:r>
              <a:rPr lang="he-IL" dirty="0"/>
              <a:t>. </a:t>
            </a:r>
            <a:endParaRPr lang="en-US" dirty="0"/>
          </a:p>
          <a:p>
            <a:r>
              <a:rPr lang="he-IL" dirty="0"/>
              <a:t> </a:t>
            </a:r>
            <a:r>
              <a:rPr lang="en-US" dirty="0"/>
              <a:t>                                                              </a:t>
            </a:r>
            <a:r>
              <a:rPr lang="he-IL" dirty="0"/>
              <a:t>אם התוצאה בגודל מילה אז </a:t>
            </a:r>
            <a:r>
              <a:rPr lang="en-US" dirty="0"/>
              <a:t>DX </a:t>
            </a:r>
            <a:r>
              <a:rPr lang="he-IL" dirty="0"/>
              <a:t> מתאפס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4610100" y="4402663"/>
            <a:ext cx="50482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u="sng" dirty="0"/>
              <a:t>כפל מילים                                           כפל בתים      </a:t>
            </a:r>
            <a:endParaRPr lang="en-US" u="sng" dirty="0"/>
          </a:p>
          <a:p>
            <a:r>
              <a:rPr lang="en-US" dirty="0"/>
              <a:t> 1.     3X4 =12                                              2.     3x4 = 12     </a:t>
            </a:r>
            <a:r>
              <a:rPr lang="en-US" dirty="0" err="1"/>
              <a:t>Mov</a:t>
            </a:r>
            <a:r>
              <a:rPr lang="en-US" dirty="0"/>
              <a:t> al,3                                                    </a:t>
            </a:r>
            <a:r>
              <a:rPr lang="en-US" dirty="0" err="1"/>
              <a:t>mov</a:t>
            </a:r>
            <a:r>
              <a:rPr lang="en-US" dirty="0"/>
              <a:t> ax,3   </a:t>
            </a:r>
            <a:r>
              <a:rPr lang="he-IL" dirty="0"/>
              <a:t>  </a:t>
            </a:r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bx,4  </a:t>
            </a:r>
            <a:r>
              <a:rPr lang="he-IL" dirty="0"/>
              <a:t>                                           </a:t>
            </a:r>
            <a:r>
              <a:rPr lang="en-US" dirty="0" err="1"/>
              <a:t>Mov</a:t>
            </a:r>
            <a:r>
              <a:rPr lang="en-US" dirty="0"/>
              <a:t> bl,4</a:t>
            </a:r>
          </a:p>
          <a:p>
            <a:r>
              <a:rPr lang="en-US" dirty="0" err="1"/>
              <a:t>Mul</a:t>
            </a:r>
            <a:r>
              <a:rPr lang="en-US" dirty="0"/>
              <a:t> </a:t>
            </a:r>
            <a:r>
              <a:rPr lang="en-US" dirty="0" err="1"/>
              <a:t>bl</a:t>
            </a:r>
            <a:r>
              <a:rPr lang="en-US" dirty="0"/>
              <a:t>                                                        </a:t>
            </a:r>
            <a:r>
              <a:rPr lang="en-US" dirty="0" err="1"/>
              <a:t>mul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/>
              <a:t>       </a:t>
            </a:r>
          </a:p>
          <a:p>
            <a:r>
              <a:rPr lang="en-US" dirty="0"/>
              <a:t>; ax=000ch                                ; dx=0000 ax=000ch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770" y="5332396"/>
            <a:ext cx="2483436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MUL   5                 </a:t>
            </a:r>
          </a:p>
          <a:p>
            <a:r>
              <a:rPr lang="en-US" dirty="0"/>
              <a:t>MUL </a:t>
            </a:r>
            <a:r>
              <a:rPr lang="he-IL" dirty="0"/>
              <a:t>  עם מספר </a:t>
            </a:r>
            <a:r>
              <a:rPr lang="he-IL" u="sng" dirty="0"/>
              <a:t>אינו חוקי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3156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50" y="39826"/>
            <a:ext cx="10515600" cy="961201"/>
          </a:xfrm>
        </p:spPr>
        <p:txBody>
          <a:bodyPr/>
          <a:lstStyle/>
          <a:p>
            <a:r>
              <a:rPr lang="he-IL" dirty="0"/>
              <a:t>                          תרגול </a:t>
            </a:r>
            <a:r>
              <a:rPr lang="en-US" dirty="0"/>
              <a:t>  MUL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9583384" y="1064685"/>
            <a:ext cx="1859868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MOV AL, 3     </a:t>
            </a:r>
          </a:p>
          <a:p>
            <a:r>
              <a:rPr lang="en-US" dirty="0"/>
              <a:t>MOV  CH,100</a:t>
            </a:r>
          </a:p>
          <a:p>
            <a:r>
              <a:rPr lang="en-US" dirty="0"/>
              <a:t>MUL CH       </a:t>
            </a:r>
          </a:p>
          <a:p>
            <a:r>
              <a:rPr lang="en-US" dirty="0"/>
              <a:t>;AX= 300 =012CH </a:t>
            </a:r>
          </a:p>
          <a:p>
            <a:r>
              <a:rPr lang="en-US" dirty="0"/>
              <a:t> 3 X 100      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216716" y="1064685"/>
            <a:ext cx="2308388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MOV AX,0FFFFH</a:t>
            </a:r>
          </a:p>
          <a:p>
            <a:r>
              <a:rPr lang="en-US" dirty="0"/>
              <a:t>MOV BX, 2          </a:t>
            </a:r>
          </a:p>
          <a:p>
            <a:r>
              <a:rPr lang="en-US" dirty="0"/>
              <a:t>MUL BX              </a:t>
            </a:r>
          </a:p>
          <a:p>
            <a:r>
              <a:rPr lang="en-US" dirty="0"/>
              <a:t>;DX=0001   AX=0FFFEH</a:t>
            </a:r>
          </a:p>
          <a:p>
            <a:r>
              <a:rPr lang="en-US" dirty="0"/>
              <a:t>65535 X 2 =131070</a:t>
            </a:r>
          </a:p>
          <a:p>
            <a:r>
              <a:rPr lang="en-US" dirty="0"/>
              <a:t>0001fffeh     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8971154" y="3649934"/>
            <a:ext cx="2608038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Mov</a:t>
            </a:r>
            <a:r>
              <a:rPr lang="en-US" dirty="0"/>
              <a:t> cx,3           </a:t>
            </a:r>
          </a:p>
          <a:p>
            <a:r>
              <a:rPr lang="en-US" dirty="0"/>
              <a:t>Add cx,5            </a:t>
            </a:r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bx,cx</a:t>
            </a:r>
            <a:r>
              <a:rPr lang="en-US" dirty="0"/>
              <a:t>        </a:t>
            </a:r>
          </a:p>
          <a:p>
            <a:r>
              <a:rPr lang="en-US" dirty="0" err="1"/>
              <a:t>Inc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/>
              <a:t>               </a:t>
            </a:r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ax,bx</a:t>
            </a:r>
            <a:r>
              <a:rPr lang="en-US" dirty="0"/>
              <a:t>        </a:t>
            </a:r>
          </a:p>
          <a:p>
            <a:r>
              <a:rPr lang="en-US" dirty="0" err="1"/>
              <a:t>Mul</a:t>
            </a:r>
            <a:r>
              <a:rPr lang="en-US" dirty="0"/>
              <a:t> cx              </a:t>
            </a:r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dx,cx</a:t>
            </a:r>
            <a:r>
              <a:rPr lang="en-US" dirty="0"/>
              <a:t>        </a:t>
            </a:r>
          </a:p>
          <a:p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/>
              <a:t>;ax=48h  </a:t>
            </a:r>
            <a:r>
              <a:rPr lang="en-US" dirty="0" err="1"/>
              <a:t>bx</a:t>
            </a:r>
            <a:r>
              <a:rPr lang="en-US" dirty="0"/>
              <a:t>=9 cx=dx=8</a:t>
            </a:r>
          </a:p>
          <a:p>
            <a:r>
              <a:rPr lang="en-US" dirty="0"/>
              <a:t> </a:t>
            </a:r>
            <a:endParaRPr lang="he-I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87134"/>
              </p:ext>
            </p:extLst>
          </p:nvPr>
        </p:nvGraphicFramePr>
        <p:xfrm>
          <a:off x="5534025" y="3306280"/>
          <a:ext cx="3608401" cy="346634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38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76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dx 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bx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6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6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92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392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6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0009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36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0048H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36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6556" y="2541938"/>
            <a:ext cx="3260893" cy="36933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Mov</a:t>
            </a:r>
            <a:r>
              <a:rPr lang="en-US" dirty="0"/>
              <a:t> dl, 8   </a:t>
            </a:r>
          </a:p>
          <a:p>
            <a:r>
              <a:rPr lang="en-US" dirty="0" err="1"/>
              <a:t>Mov</a:t>
            </a:r>
            <a:r>
              <a:rPr lang="en-US" dirty="0"/>
              <a:t> al,9    </a:t>
            </a:r>
          </a:p>
          <a:p>
            <a:r>
              <a:rPr lang="en-US" dirty="0"/>
              <a:t>Sub dl,4     </a:t>
            </a:r>
          </a:p>
          <a:p>
            <a:r>
              <a:rPr lang="en-US" dirty="0" err="1"/>
              <a:t>Mul</a:t>
            </a:r>
            <a:r>
              <a:rPr lang="en-US" dirty="0"/>
              <a:t> dl       </a:t>
            </a:r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cl,dl</a:t>
            </a:r>
            <a:r>
              <a:rPr lang="en-US" dirty="0"/>
              <a:t>  </a:t>
            </a:r>
          </a:p>
          <a:p>
            <a:r>
              <a:rPr lang="en-US" dirty="0" err="1"/>
              <a:t>Inc</a:t>
            </a:r>
            <a:r>
              <a:rPr lang="en-US" dirty="0"/>
              <a:t> cl        </a:t>
            </a:r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bl,cl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Ax=0024h  dl=4   </a:t>
            </a:r>
            <a:r>
              <a:rPr lang="en-US" dirty="0" err="1"/>
              <a:t>bl</a:t>
            </a:r>
            <a:r>
              <a:rPr lang="en-US" dirty="0"/>
              <a:t>=cl=5               </a:t>
            </a:r>
            <a:endParaRPr lang="he-IL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13676"/>
              </p:ext>
            </p:extLst>
          </p:nvPr>
        </p:nvGraphicFramePr>
        <p:xfrm>
          <a:off x="77003" y="1568813"/>
          <a:ext cx="2810575" cy="386271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29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157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bl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159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159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15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24H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15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15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776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47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875" y="384175"/>
            <a:ext cx="10515600" cy="1325563"/>
          </a:xfrm>
        </p:spPr>
        <p:txBody>
          <a:bodyPr/>
          <a:lstStyle/>
          <a:p>
            <a:r>
              <a:rPr lang="he-IL" dirty="0"/>
              <a:t>             המשך תרגול</a:t>
            </a:r>
            <a:br>
              <a:rPr lang="en-US" dirty="0"/>
            </a:br>
            <a:r>
              <a:rPr lang="he-IL" sz="2800" dirty="0"/>
              <a:t>כתבי קטעי קוד שיבצעו את הביטויים הבאים     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7538" y="1848051"/>
            <a:ext cx="1356525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 X (7+1) – 6</a:t>
            </a:r>
          </a:p>
          <a:p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al,7</a:t>
            </a:r>
          </a:p>
          <a:p>
            <a:r>
              <a:rPr lang="en-US" dirty="0" err="1"/>
              <a:t>Inc</a:t>
            </a:r>
            <a:r>
              <a:rPr lang="en-US" dirty="0"/>
              <a:t> al     </a:t>
            </a:r>
          </a:p>
          <a:p>
            <a:r>
              <a:rPr lang="en-US" dirty="0" err="1"/>
              <a:t>Mov</a:t>
            </a:r>
            <a:r>
              <a:rPr lang="en-US" dirty="0"/>
              <a:t> bl,5</a:t>
            </a:r>
          </a:p>
          <a:p>
            <a:r>
              <a:rPr lang="en-US" dirty="0" err="1"/>
              <a:t>Mul</a:t>
            </a:r>
            <a:r>
              <a:rPr lang="en-US" dirty="0"/>
              <a:t> </a:t>
            </a:r>
            <a:r>
              <a:rPr lang="en-US" dirty="0" err="1"/>
              <a:t>bl</a:t>
            </a:r>
            <a:r>
              <a:rPr lang="en-US" dirty="0"/>
              <a:t>    </a:t>
            </a:r>
          </a:p>
          <a:p>
            <a:r>
              <a:rPr lang="en-US" dirty="0"/>
              <a:t>Sub ax,6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214993" y="1848051"/>
            <a:ext cx="1054135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(5 x 3) -1</a:t>
            </a:r>
          </a:p>
          <a:p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al,5</a:t>
            </a:r>
          </a:p>
          <a:p>
            <a:r>
              <a:rPr lang="en-US" dirty="0" err="1"/>
              <a:t>Mov</a:t>
            </a:r>
            <a:r>
              <a:rPr lang="en-US" dirty="0"/>
              <a:t> ch,3</a:t>
            </a:r>
          </a:p>
          <a:p>
            <a:r>
              <a:rPr lang="en-US" dirty="0" err="1"/>
              <a:t>Mul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dirty="0"/>
              <a:t>    </a:t>
            </a:r>
          </a:p>
          <a:p>
            <a:r>
              <a:rPr lang="en-US" dirty="0"/>
              <a:t>Dec ax   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5355902" y="1848051"/>
            <a:ext cx="1901546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(0fh – 0ah) x (7+1)</a:t>
            </a:r>
          </a:p>
          <a:p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al,0fh</a:t>
            </a:r>
          </a:p>
          <a:p>
            <a:r>
              <a:rPr lang="en-US" dirty="0"/>
              <a:t>Sub al,0ah</a:t>
            </a:r>
          </a:p>
          <a:p>
            <a:r>
              <a:rPr lang="en-US" dirty="0" err="1"/>
              <a:t>Mov</a:t>
            </a:r>
            <a:r>
              <a:rPr lang="en-US" dirty="0"/>
              <a:t> bl,7</a:t>
            </a:r>
          </a:p>
          <a:p>
            <a:r>
              <a:rPr lang="en-US" dirty="0" err="1"/>
              <a:t>Inc</a:t>
            </a:r>
            <a:r>
              <a:rPr lang="en-US" dirty="0"/>
              <a:t> </a:t>
            </a:r>
            <a:r>
              <a:rPr lang="en-US" dirty="0" err="1"/>
              <a:t>bl</a:t>
            </a:r>
            <a:endParaRPr lang="en-US" dirty="0"/>
          </a:p>
          <a:p>
            <a:r>
              <a:rPr lang="en-US" dirty="0" err="1"/>
              <a:t>Mul</a:t>
            </a:r>
            <a:r>
              <a:rPr lang="en-US" dirty="0"/>
              <a:t> </a:t>
            </a:r>
            <a:r>
              <a:rPr lang="en-US" dirty="0" err="1"/>
              <a:t>bl</a:t>
            </a:r>
            <a:endParaRPr lang="en-US" dirty="0"/>
          </a:p>
          <a:p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2487189" y="1848051"/>
            <a:ext cx="2293332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(6 x 3) + (7 x 2)</a:t>
            </a:r>
          </a:p>
          <a:p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al,6</a:t>
            </a:r>
          </a:p>
          <a:p>
            <a:r>
              <a:rPr lang="en-US" dirty="0" err="1"/>
              <a:t>Mov</a:t>
            </a:r>
            <a:r>
              <a:rPr lang="en-US" dirty="0"/>
              <a:t> bl,3</a:t>
            </a:r>
          </a:p>
          <a:p>
            <a:r>
              <a:rPr lang="en-US" dirty="0" err="1"/>
              <a:t>Mul</a:t>
            </a:r>
            <a:r>
              <a:rPr lang="en-US" dirty="0"/>
              <a:t> </a:t>
            </a:r>
            <a:r>
              <a:rPr lang="en-US" dirty="0" err="1"/>
              <a:t>bl</a:t>
            </a:r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cx,ax</a:t>
            </a:r>
            <a:r>
              <a:rPr lang="he-IL" dirty="0"/>
              <a:t>     </a:t>
            </a:r>
            <a:r>
              <a:rPr lang="en-US" dirty="0"/>
              <a:t>add ax,7</a:t>
            </a:r>
          </a:p>
          <a:p>
            <a:r>
              <a:rPr lang="en-US" dirty="0" err="1"/>
              <a:t>Mov</a:t>
            </a:r>
            <a:r>
              <a:rPr lang="en-US" dirty="0"/>
              <a:t> al,7</a:t>
            </a:r>
            <a:r>
              <a:rPr lang="he-IL" dirty="0"/>
              <a:t>     </a:t>
            </a:r>
            <a:r>
              <a:rPr lang="en-US" dirty="0"/>
              <a:t>add ax,7  </a:t>
            </a:r>
          </a:p>
          <a:p>
            <a:r>
              <a:rPr lang="en-US" dirty="0" err="1"/>
              <a:t>Mov</a:t>
            </a:r>
            <a:r>
              <a:rPr lang="en-US" dirty="0"/>
              <a:t> bl,2</a:t>
            </a:r>
          </a:p>
          <a:p>
            <a:r>
              <a:rPr lang="en-US" dirty="0" err="1"/>
              <a:t>Mul</a:t>
            </a:r>
            <a:r>
              <a:rPr lang="en-US" dirty="0"/>
              <a:t> </a:t>
            </a:r>
            <a:r>
              <a:rPr lang="en-US" dirty="0" err="1"/>
              <a:t>bl</a:t>
            </a:r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ax,cx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700191" y="1848051"/>
            <a:ext cx="1513619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((5 x 2) +3) x 2</a:t>
            </a:r>
          </a:p>
          <a:p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al,5</a:t>
            </a:r>
          </a:p>
          <a:p>
            <a:r>
              <a:rPr lang="en-US" dirty="0"/>
              <a:t>Add al,5</a:t>
            </a:r>
          </a:p>
          <a:p>
            <a:r>
              <a:rPr lang="en-US" dirty="0"/>
              <a:t>Add al,3</a:t>
            </a:r>
          </a:p>
          <a:p>
            <a:r>
              <a:rPr lang="en-US" dirty="0"/>
              <a:t>Add </a:t>
            </a:r>
            <a:r>
              <a:rPr lang="en-US" dirty="0" err="1"/>
              <a:t>al,al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02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828" y="291481"/>
            <a:ext cx="10515600" cy="1325563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he-IL" dirty="0"/>
              <a:t>הפקודה  </a:t>
            </a:r>
            <a:r>
              <a:rPr lang="en-US" dirty="0"/>
              <a:t>  IMUL</a:t>
            </a:r>
            <a:r>
              <a:rPr lang="he-IL" dirty="0"/>
              <a:t> </a:t>
            </a:r>
            <a:r>
              <a:rPr lang="en-US" dirty="0"/>
              <a:t>    </a:t>
            </a:r>
            <a:r>
              <a:rPr lang="he-IL" sz="3200" dirty="0"/>
              <a:t>כפל מסומנים</a:t>
            </a:r>
            <a:r>
              <a:rPr lang="en-US" sz="3200" dirty="0"/>
              <a:t>     </a:t>
            </a:r>
            <a:br>
              <a:rPr lang="en-US" sz="3200" dirty="0"/>
            </a:br>
            <a:r>
              <a:rPr lang="en-US" sz="3200" dirty="0"/>
              <a:t>IMUL   OPND                       </a:t>
            </a:r>
            <a:endParaRPr lang="he-IL" sz="3200" dirty="0"/>
          </a:p>
        </p:txBody>
      </p:sp>
      <p:sp>
        <p:nvSpPr>
          <p:cNvPr id="3" name="Rectangle 2"/>
          <p:cNvSpPr/>
          <p:nvPr/>
        </p:nvSpPr>
        <p:spPr>
          <a:xfrm>
            <a:off x="7166646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28948" y="1617044"/>
            <a:ext cx="245612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מתיחס לנתונים כמסומנים</a:t>
            </a:r>
          </a:p>
          <a:p>
            <a:r>
              <a:rPr lang="he-IL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9581" y="5220081"/>
            <a:ext cx="3150222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MOV AX,1                         </a:t>
            </a:r>
          </a:p>
          <a:p>
            <a:r>
              <a:rPr lang="en-US" dirty="0"/>
              <a:t>MOV BX,-1;  0FFFFH       </a:t>
            </a:r>
          </a:p>
          <a:p>
            <a:r>
              <a:rPr lang="en-US" dirty="0"/>
              <a:t>MUL BX                            </a:t>
            </a:r>
          </a:p>
          <a:p>
            <a:r>
              <a:rPr lang="en-US" dirty="0"/>
              <a:t>;AX= 65535 X 1= 65535=0FFFFH</a:t>
            </a:r>
          </a:p>
          <a:p>
            <a:r>
              <a:rPr lang="en-US" dirty="0"/>
              <a:t>DX=0000     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46345" y="2679898"/>
            <a:ext cx="2408032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MOV AX,1                     </a:t>
            </a:r>
          </a:p>
          <a:p>
            <a:r>
              <a:rPr lang="en-US" dirty="0"/>
              <a:t>MOV BX,-1;  0FFFFH    </a:t>
            </a:r>
          </a:p>
          <a:p>
            <a:r>
              <a:rPr lang="en-US" dirty="0"/>
              <a:t>IMUL BX                        </a:t>
            </a:r>
          </a:p>
          <a:p>
            <a:r>
              <a:rPr lang="en-US" dirty="0"/>
              <a:t>;AX= -1 X 1= -1= 0FFFFH</a:t>
            </a:r>
          </a:p>
          <a:p>
            <a:r>
              <a:rPr lang="en-US" dirty="0"/>
              <a:t>DX=0FFFFH          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9630" y="2617869"/>
            <a:ext cx="267437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MOV AL,1                         </a:t>
            </a:r>
          </a:p>
          <a:p>
            <a:r>
              <a:rPr lang="en-US" dirty="0"/>
              <a:t>MOV BL,0FFH  ;255         </a:t>
            </a:r>
          </a:p>
          <a:p>
            <a:r>
              <a:rPr lang="en-US" dirty="0"/>
              <a:t>MUL BL                             </a:t>
            </a:r>
          </a:p>
          <a:p>
            <a:r>
              <a:rPr lang="en-US" dirty="0"/>
              <a:t>AX= 255 X 1 = 255= 00FFH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072078" y="4945626"/>
            <a:ext cx="186371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MOV AL,1              </a:t>
            </a:r>
          </a:p>
          <a:p>
            <a:r>
              <a:rPr lang="en-US" dirty="0"/>
              <a:t>MOV BL,0FFH;  -1 </a:t>
            </a:r>
          </a:p>
          <a:p>
            <a:r>
              <a:rPr lang="en-US" dirty="0"/>
              <a:t>IMUL BL                 </a:t>
            </a:r>
          </a:p>
          <a:p>
            <a:r>
              <a:rPr lang="en-US" dirty="0"/>
              <a:t>AX= 0FFFFH= -1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3460973" y="1876691"/>
            <a:ext cx="38343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/>
              <a:t>1.</a:t>
            </a:r>
            <a:endParaRPr lang="he-IL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216124" y="2061357"/>
            <a:ext cx="37221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/>
              <a:t>2</a:t>
            </a:r>
            <a:r>
              <a:rPr lang="en-US" dirty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050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אוגרים לשימוש כללי שיעור 2.2   jpg - Windows Photo View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73"/>
            <a:ext cx="12192000" cy="656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3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שורת קוד באסמבלר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03157"/>
              </p:ext>
            </p:extLst>
          </p:nvPr>
        </p:nvGraphicFramePr>
        <p:xfrm>
          <a:off x="4851400" y="1796626"/>
          <a:ext cx="6502400" cy="67331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33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הערה</a:t>
                      </a:r>
                      <a:r>
                        <a:rPr lang="en-US" dirty="0"/>
                        <a:t>;</a:t>
                      </a:r>
                      <a:r>
                        <a:rPr lang="en-US" baseline="0" dirty="0"/>
                        <a:t>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אופרנדים</a:t>
                      </a:r>
                      <a:endParaRPr lang="en-US" dirty="0"/>
                    </a:p>
                    <a:p>
                      <a:pPr rtl="1"/>
                      <a:r>
                        <a:rPr lang="en-US" dirty="0"/>
                        <a:t>OPND1,OPND2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פקודה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:</a:t>
                      </a:r>
                      <a:r>
                        <a:rPr lang="en-US" dirty="0"/>
                        <a:t> </a:t>
                      </a:r>
                      <a:r>
                        <a:rPr lang="he-IL" dirty="0"/>
                        <a:t>תווית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24125" y="2923937"/>
            <a:ext cx="8905875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תווית – </a:t>
            </a:r>
            <a:r>
              <a:rPr lang="en-US" dirty="0"/>
              <a:t>LABEL</a:t>
            </a:r>
            <a:r>
              <a:rPr lang="he-IL" dirty="0"/>
              <a:t>- מראה מקום (שם ) של שורה בתכנית. יש לשים נקודותיים אחרי התווית.</a:t>
            </a:r>
          </a:p>
          <a:p>
            <a:endParaRPr lang="he-IL" dirty="0"/>
          </a:p>
          <a:p>
            <a:r>
              <a:rPr lang="he-IL" dirty="0"/>
              <a:t>פקודה – </a:t>
            </a:r>
            <a:r>
              <a:rPr lang="en-US" dirty="0"/>
              <a:t>INSTRUCTION</a:t>
            </a:r>
          </a:p>
          <a:p>
            <a:endParaRPr lang="en-US" dirty="0"/>
          </a:p>
          <a:p>
            <a:r>
              <a:rPr lang="he-IL" dirty="0"/>
              <a:t>אופרנד – הנתון שעליו מבוצע הפקודה. אופרנד יכול להיות מספר,אוגר או תא בזכרון</a:t>
            </a:r>
          </a:p>
          <a:p>
            <a:r>
              <a:rPr lang="he-IL" dirty="0"/>
              <a:t>             לכל פקודה יש 0 או 1 או 2 אופורנדים</a:t>
            </a:r>
          </a:p>
          <a:p>
            <a:r>
              <a:rPr lang="he-IL" dirty="0"/>
              <a:t>             אם יש 2 אופרנדים יש לשים פסיק ביניהם. האופרנד הראשון –השמאלי- הוא אופרנד היעד.</a:t>
            </a:r>
          </a:p>
          <a:p>
            <a:r>
              <a:rPr lang="he-IL" dirty="0"/>
              <a:t>                                                                        האופרנד השני –הימני- הוא אופרנד המקור</a:t>
            </a:r>
          </a:p>
          <a:p>
            <a:endParaRPr lang="he-IL" dirty="0"/>
          </a:p>
          <a:p>
            <a:r>
              <a:rPr lang="he-IL" dirty="0"/>
              <a:t>הערה- כל מה שמופיע אחרי נקודה פסיק (</a:t>
            </a:r>
            <a:r>
              <a:rPr lang="en-US" dirty="0"/>
              <a:t>; </a:t>
            </a:r>
            <a:r>
              <a:rPr lang="he-IL" dirty="0"/>
              <a:t> ) ייחשב כהערה. מאד מומלץ לכתוב הערות בקוד.</a:t>
            </a:r>
          </a:p>
          <a:p>
            <a:r>
              <a:rPr lang="he-IL" dirty="0"/>
              <a:t>                      .</a:t>
            </a:r>
          </a:p>
          <a:p>
            <a:r>
              <a:rPr lang="he-IL" dirty="0"/>
              <a:t> </a:t>
            </a:r>
          </a:p>
          <a:p>
            <a:r>
              <a:rPr lang="he-IL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01288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7" y="828674"/>
            <a:ext cx="10444163" cy="11477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</a:t>
            </a:r>
            <a:r>
              <a:rPr lang="he-IL" dirty="0"/>
              <a:t>הפקודה </a:t>
            </a:r>
            <a:r>
              <a:rPr lang="en-US" dirty="0"/>
              <a:t>MOV</a:t>
            </a:r>
            <a:br>
              <a:rPr lang="en-US" dirty="0"/>
            </a:br>
            <a:r>
              <a:rPr lang="en-US" sz="3600" dirty="0" err="1"/>
              <a:t>MOV</a:t>
            </a:r>
            <a:r>
              <a:rPr lang="en-US" sz="3600" dirty="0"/>
              <a:t>  OPND1, OPND2                             </a:t>
            </a:r>
            <a:br>
              <a:rPr lang="en-US" dirty="0"/>
            </a:br>
            <a:r>
              <a:rPr lang="en-US" sz="3600" dirty="0"/>
              <a:t>OPND1              OPND2                            </a:t>
            </a:r>
            <a:br>
              <a:rPr lang="en-US" dirty="0"/>
            </a:br>
            <a:r>
              <a:rPr lang="he-IL" dirty="0"/>
              <a:t>      </a:t>
            </a:r>
            <a:r>
              <a:rPr lang="he-IL" sz="2700" dirty="0"/>
              <a:t>מעתיק תוכן אופרנד המקור לאופרנד היעד. תוכן אופרנד המקור אינו משתנה.</a:t>
            </a:r>
            <a:br>
              <a:rPr lang="en-US" sz="2700" dirty="0"/>
            </a:br>
            <a:br>
              <a:rPr lang="en-US" sz="2700" dirty="0"/>
            </a:br>
            <a:r>
              <a:rPr lang="he-IL" sz="2700" dirty="0"/>
              <a:t>1. </a:t>
            </a:r>
            <a:r>
              <a:rPr lang="he-IL" sz="2700" b="1" dirty="0"/>
              <a:t>אופרנד המקור הוא מספר ואופרנד היעד הוא אוגר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46083" y="1219508"/>
            <a:ext cx="1195849" cy="4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2956" y="3197329"/>
            <a:ext cx="4896464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MOV     AX,1 ;                0001          AH=00      AL=01</a:t>
            </a:r>
          </a:p>
          <a:p>
            <a:r>
              <a:rPr lang="en-US" dirty="0"/>
              <a:t>MOV     BX,3  ;               0003           BH=00     BL=03  </a:t>
            </a:r>
          </a:p>
          <a:p>
            <a:r>
              <a:rPr lang="en-US" dirty="0"/>
              <a:t>MOV     CL,8   ;                 08           CH=?       CL =08  </a:t>
            </a:r>
          </a:p>
          <a:p>
            <a:r>
              <a:rPr lang="en-US" dirty="0"/>
              <a:t>MOV   DX,1234H;         1234       DH=12H     DL=34H</a:t>
            </a:r>
          </a:p>
          <a:p>
            <a:r>
              <a:rPr lang="en-US" dirty="0"/>
              <a:t>MOV   SI,0ADF5H;        ADF5        SI=0ADF5H             </a:t>
            </a:r>
          </a:p>
          <a:p>
            <a:r>
              <a:rPr lang="en-US" dirty="0"/>
              <a:t>MOV  BH, 7BH ;            7B              BH=7BH    BL=?    </a:t>
            </a:r>
          </a:p>
          <a:p>
            <a:endParaRPr lang="en-US" dirty="0"/>
          </a:p>
          <a:p>
            <a:r>
              <a:rPr lang="en-US" dirty="0"/>
              <a:t>MOV AL,12H                                                     </a:t>
            </a:r>
          </a:p>
          <a:p>
            <a:r>
              <a:rPr lang="en-US" dirty="0"/>
              <a:t>   MOV AH,6FH;                             AX=6F12H    </a:t>
            </a:r>
          </a:p>
          <a:p>
            <a:endParaRPr lang="en-US" dirty="0"/>
          </a:p>
          <a:p>
            <a:r>
              <a:rPr lang="en-US" dirty="0"/>
              <a:t>MOV BX,3987H                                             </a:t>
            </a:r>
          </a:p>
          <a:p>
            <a:r>
              <a:rPr lang="en-US" dirty="0"/>
              <a:t>MOV BH,5CH;                            BX=5C87H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87381" y="2920330"/>
            <a:ext cx="4052119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  MOV AL,54;                AL=36H          </a:t>
            </a:r>
          </a:p>
          <a:p>
            <a:r>
              <a:rPr lang="en-US" dirty="0"/>
              <a:t>MOV DH,74;                DH=4AH         </a:t>
            </a:r>
          </a:p>
          <a:p>
            <a:r>
              <a:rPr lang="en-US" dirty="0"/>
              <a:t>MOV CH,14  ;             CH=0EH         </a:t>
            </a:r>
          </a:p>
          <a:p>
            <a:endParaRPr lang="en-US" dirty="0"/>
          </a:p>
          <a:p>
            <a:r>
              <a:rPr lang="en-US" dirty="0"/>
              <a:t>MOV AL,-1;                   AL= 0FFH       </a:t>
            </a:r>
          </a:p>
          <a:p>
            <a:r>
              <a:rPr lang="en-US" dirty="0"/>
              <a:t>MOV BH,-2 ;                BH=0FEH        </a:t>
            </a:r>
          </a:p>
          <a:p>
            <a:r>
              <a:rPr lang="en-US" dirty="0"/>
              <a:t>MOV BX,-2;                  BX= 0FFFEH     </a:t>
            </a:r>
          </a:p>
          <a:p>
            <a:endParaRPr lang="en-US" dirty="0"/>
          </a:p>
          <a:p>
            <a:r>
              <a:rPr lang="he-IL" dirty="0"/>
              <a:t>גדול מדי – שגוי</a:t>
            </a:r>
            <a:r>
              <a:rPr lang="en-US" dirty="0"/>
              <a:t> MOV AL.300;             </a:t>
            </a:r>
          </a:p>
          <a:p>
            <a:r>
              <a:rPr lang="en-US" dirty="0"/>
              <a:t>           MOV AX,300;                AX=012CH    </a:t>
            </a:r>
          </a:p>
          <a:p>
            <a:r>
              <a:rPr lang="en-US" dirty="0"/>
              <a:t> </a:t>
            </a:r>
            <a:r>
              <a:rPr lang="he-IL" dirty="0"/>
              <a:t>גדול מדי – שגוי        </a:t>
            </a:r>
            <a:r>
              <a:rPr lang="en-US" dirty="0"/>
              <a:t> MOV BH,710H;</a:t>
            </a:r>
            <a:r>
              <a:rPr lang="he-IL" dirty="0"/>
              <a:t>      </a:t>
            </a:r>
            <a:endParaRPr lang="en-US" dirty="0"/>
          </a:p>
          <a:p>
            <a:r>
              <a:rPr lang="en-US" dirty="0"/>
              <a:t>; </a:t>
            </a:r>
            <a:r>
              <a:rPr lang="he-IL" dirty="0"/>
              <a:t>גדול מדי – שגוי</a:t>
            </a:r>
            <a:r>
              <a:rPr lang="en-US" dirty="0"/>
              <a:t> MOV BX,12345H ;    </a:t>
            </a:r>
            <a:r>
              <a:rPr lang="he-IL" dirty="0"/>
              <a:t> </a:t>
            </a:r>
            <a:endParaRPr lang="en-US" dirty="0"/>
          </a:p>
          <a:p>
            <a:r>
              <a:rPr lang="he-IL" dirty="0"/>
              <a:t>גדול מדי</a:t>
            </a:r>
            <a:r>
              <a:rPr lang="en-US" dirty="0"/>
              <a:t> -</a:t>
            </a:r>
            <a:r>
              <a:rPr lang="he-IL" dirty="0"/>
              <a:t>שגוי</a:t>
            </a:r>
            <a:r>
              <a:rPr lang="en-US" dirty="0"/>
              <a:t> MOV DI,70000;            </a:t>
            </a:r>
          </a:p>
          <a:p>
            <a:r>
              <a:rPr lang="en-US" dirty="0"/>
              <a:t> </a:t>
            </a:r>
            <a:r>
              <a:rPr lang="he-IL" dirty="0"/>
              <a:t>   </a:t>
            </a:r>
            <a:r>
              <a:rPr lang="en-US" dirty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940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2" y="0"/>
            <a:ext cx="10444163" cy="4972050"/>
          </a:xfrm>
        </p:spPr>
        <p:txBody>
          <a:bodyPr>
            <a:normAutofit/>
          </a:bodyPr>
          <a:lstStyle/>
          <a:p>
            <a:r>
              <a:rPr lang="en-US" dirty="0"/>
              <a:t>                       </a:t>
            </a:r>
            <a:r>
              <a:rPr lang="he-IL" dirty="0"/>
              <a:t> המשך הפקודה </a:t>
            </a:r>
            <a:r>
              <a:rPr lang="en-US" dirty="0"/>
              <a:t>MOV </a:t>
            </a:r>
            <a:br>
              <a:rPr lang="en-US" dirty="0"/>
            </a:br>
            <a:br>
              <a:rPr lang="en-US" dirty="0"/>
            </a:br>
            <a:r>
              <a:rPr lang="he-IL" sz="2700" dirty="0"/>
              <a:t>2. </a:t>
            </a:r>
            <a:r>
              <a:rPr lang="he-IL" sz="2700" b="1" dirty="0"/>
              <a:t>אופרנד המקור הוא אוגר ואופרנד היעד הוא אוגר</a:t>
            </a:r>
            <a:br>
              <a:rPr lang="he-IL" sz="2700" dirty="0"/>
            </a:br>
            <a:br>
              <a:rPr lang="he-IL" sz="2700" dirty="0"/>
            </a:br>
            <a:r>
              <a:rPr lang="he-IL" sz="3100" b="1" u="sng" dirty="0"/>
              <a:t>כלל ההתאמה- </a:t>
            </a:r>
            <a:r>
              <a:rPr lang="he-IL" sz="3100" dirty="0"/>
              <a:t>גודל אופרנד המקור חייב להתאים לגודל אופרנד היעד – </a:t>
            </a:r>
            <a:br>
              <a:rPr lang="he-IL" sz="3100" dirty="0"/>
            </a:br>
            <a:r>
              <a:rPr lang="he-IL" sz="3100" dirty="0"/>
              <a:t>                     או שניהם בתים או שניהם מילים.</a:t>
            </a:r>
            <a:br>
              <a:rPr lang="he-IL" sz="3100" dirty="0"/>
            </a:br>
            <a:endParaRPr lang="he-IL" sz="3100" dirty="0"/>
          </a:p>
        </p:txBody>
      </p:sp>
      <p:sp>
        <p:nvSpPr>
          <p:cNvPr id="3" name="TextBox 2"/>
          <p:cNvSpPr txBox="1"/>
          <p:nvPr/>
        </p:nvSpPr>
        <p:spPr>
          <a:xfrm>
            <a:off x="1093006" y="4196059"/>
            <a:ext cx="267889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MOV AL,5                      </a:t>
            </a:r>
          </a:p>
          <a:p>
            <a:r>
              <a:rPr lang="en-US" dirty="0"/>
              <a:t>MOV BH,AL;  BH=5       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MOV SI,1234H               </a:t>
            </a:r>
          </a:p>
          <a:p>
            <a:r>
              <a:rPr lang="en-US" dirty="0"/>
              <a:t>MOV  BX,SI  ; BX=1234H</a:t>
            </a:r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828758" y="4020563"/>
            <a:ext cx="1362991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u="sng" dirty="0"/>
              <a:t>לא חוקי</a:t>
            </a:r>
            <a:endParaRPr lang="en-US" u="sng" dirty="0"/>
          </a:p>
          <a:p>
            <a:r>
              <a:rPr lang="en-US" dirty="0"/>
              <a:t>MOV AL,BX</a:t>
            </a:r>
          </a:p>
          <a:p>
            <a:r>
              <a:rPr lang="en-US" dirty="0"/>
              <a:t>MOV CX,AH</a:t>
            </a:r>
          </a:p>
          <a:p>
            <a:r>
              <a:rPr lang="en-US" dirty="0"/>
              <a:t>MOV DX,DL</a:t>
            </a:r>
          </a:p>
          <a:p>
            <a:r>
              <a:rPr lang="en-US" dirty="0"/>
              <a:t>MOV CL,DI</a:t>
            </a:r>
            <a:r>
              <a:rPr lang="he-IL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8837" y="3767434"/>
            <a:ext cx="1285416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u="sng" dirty="0"/>
              <a:t>חוקי</a:t>
            </a:r>
          </a:p>
          <a:p>
            <a:r>
              <a:rPr lang="en-US" dirty="0"/>
              <a:t>MOV AL,AH</a:t>
            </a:r>
          </a:p>
          <a:p>
            <a:r>
              <a:rPr lang="en-US" dirty="0"/>
              <a:t>MOV CH,BL</a:t>
            </a:r>
          </a:p>
          <a:p>
            <a:r>
              <a:rPr lang="en-US" dirty="0"/>
              <a:t>MOV DL,AL</a:t>
            </a:r>
          </a:p>
          <a:p>
            <a:r>
              <a:rPr lang="en-US" dirty="0"/>
              <a:t>MOV AX,BX</a:t>
            </a:r>
          </a:p>
          <a:p>
            <a:r>
              <a:rPr lang="en-US" dirty="0"/>
              <a:t>MOV SI,DI  </a:t>
            </a:r>
          </a:p>
          <a:p>
            <a:r>
              <a:rPr lang="en-US" dirty="0"/>
              <a:t>MOV DI,DX 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2228850" y="6324600"/>
            <a:ext cx="741997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אופרנד היעד אף פעם אינו יכול להיות מספר          </a:t>
            </a:r>
            <a:r>
              <a:rPr lang="en-US" sz="2000" dirty="0"/>
              <a:t> MOV 5, AL </a:t>
            </a:r>
            <a:r>
              <a:rPr lang="he-IL" sz="2000" dirty="0"/>
              <a:t>–  לא חוקי</a:t>
            </a:r>
          </a:p>
        </p:txBody>
      </p:sp>
    </p:spTree>
    <p:extLst>
      <p:ext uri="{BB962C8B-B14F-4D97-AF65-F5344CB8AC3E}">
        <p14:creationId xmlns:p14="http://schemas.microsoft.com/office/powerpoint/2010/main" val="423288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תרגול</a:t>
            </a:r>
            <a:br>
              <a:rPr lang="he-IL" dirty="0"/>
            </a:br>
            <a:endParaRPr lang="he-IL" dirty="0"/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4810" y="1617792"/>
            <a:ext cx="842416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תבני טבלת מעקב ובדקי מהם תוכן האוגרים לאחר ביצוע קטעי הקוד הבאים – תשובות בהקסא</a:t>
            </a:r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0039350" y="2698057"/>
            <a:ext cx="1522019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א. </a:t>
            </a:r>
          </a:p>
          <a:p>
            <a:r>
              <a:rPr lang="en-US" dirty="0"/>
              <a:t>MOV AX,456H</a:t>
            </a:r>
          </a:p>
          <a:p>
            <a:r>
              <a:rPr lang="en-US" dirty="0"/>
              <a:t>MOV DH,AL    </a:t>
            </a:r>
          </a:p>
          <a:p>
            <a:r>
              <a:rPr lang="en-US" dirty="0"/>
              <a:t>MOV DL,AH   </a:t>
            </a:r>
          </a:p>
          <a:p>
            <a:r>
              <a:rPr lang="en-US" dirty="0"/>
              <a:t>MOV AH,AL   </a:t>
            </a:r>
          </a:p>
          <a:p>
            <a:r>
              <a:rPr lang="en-US" dirty="0"/>
              <a:t>MOV DL,AH   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636892" y="2778126"/>
            <a:ext cx="1419363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ב.</a:t>
            </a:r>
            <a:endParaRPr lang="en-US" dirty="0"/>
          </a:p>
          <a:p>
            <a:r>
              <a:rPr lang="he-IL" dirty="0"/>
              <a:t> </a:t>
            </a:r>
            <a:r>
              <a:rPr lang="en-US" dirty="0"/>
              <a:t> MOV AX,7   </a:t>
            </a:r>
          </a:p>
          <a:p>
            <a:r>
              <a:rPr lang="en-US" dirty="0"/>
              <a:t>MOV BX,100</a:t>
            </a:r>
          </a:p>
          <a:p>
            <a:r>
              <a:rPr lang="en-US" dirty="0"/>
              <a:t>MOV CL,BL   </a:t>
            </a:r>
          </a:p>
          <a:p>
            <a:r>
              <a:rPr lang="en-US" dirty="0"/>
              <a:t>MOV CH,AL  </a:t>
            </a:r>
            <a:endParaRPr lang="he-I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661174"/>
              </p:ext>
            </p:extLst>
          </p:nvPr>
        </p:nvGraphicFramePr>
        <p:xfrm>
          <a:off x="5997358" y="4559994"/>
          <a:ext cx="2959721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43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90488" y="5540753"/>
            <a:ext cx="116576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AX=0007H</a:t>
            </a:r>
          </a:p>
          <a:p>
            <a:r>
              <a:rPr lang="en-US" dirty="0"/>
              <a:t>BX=0064H</a:t>
            </a:r>
          </a:p>
          <a:p>
            <a:r>
              <a:rPr lang="en-US" dirty="0"/>
              <a:t>CX=0764H</a:t>
            </a:r>
            <a:endParaRPr lang="he-IL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63611"/>
              </p:ext>
            </p:extLst>
          </p:nvPr>
        </p:nvGraphicFramePr>
        <p:xfrm>
          <a:off x="9772650" y="4518778"/>
          <a:ext cx="2152650" cy="11074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04216" y="5817752"/>
            <a:ext cx="116576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AX=5656H</a:t>
            </a:r>
          </a:p>
          <a:p>
            <a:r>
              <a:rPr lang="en-US" dirty="0"/>
              <a:t>DX=5656H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1225252" y="3516790"/>
            <a:ext cx="2289473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-2=?               </a:t>
            </a:r>
          </a:p>
          <a:p>
            <a:r>
              <a:rPr lang="en-US" dirty="0"/>
              <a:t>2=0000000000000010</a:t>
            </a:r>
          </a:p>
          <a:p>
            <a:endParaRPr lang="en-US" dirty="0"/>
          </a:p>
          <a:p>
            <a:r>
              <a:rPr lang="en-US" dirty="0"/>
              <a:t>1111111111111101</a:t>
            </a:r>
          </a:p>
          <a:p>
            <a:r>
              <a:rPr lang="en-US" dirty="0"/>
              <a:t>+1</a:t>
            </a:r>
          </a:p>
          <a:p>
            <a:r>
              <a:rPr lang="en-US" dirty="0"/>
              <a:t>---------------------------</a:t>
            </a:r>
          </a:p>
          <a:p>
            <a:r>
              <a:rPr lang="en-US" dirty="0"/>
              <a:t>1111111111111110</a:t>
            </a:r>
          </a:p>
          <a:p>
            <a:r>
              <a:rPr lang="en-US" dirty="0"/>
              <a:t>0FFFEH         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802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23875"/>
            <a:ext cx="10515600" cy="2214564"/>
          </a:xfrm>
        </p:spPr>
        <p:txBody>
          <a:bodyPr/>
          <a:lstStyle/>
          <a:p>
            <a:r>
              <a:rPr lang="he-IL" dirty="0"/>
              <a:t>   </a:t>
            </a:r>
            <a:r>
              <a:rPr lang="en-US" dirty="0"/>
              <a:t>                   </a:t>
            </a:r>
            <a:r>
              <a:rPr lang="he-IL" dirty="0"/>
              <a:t>תכנית לתרגול </a:t>
            </a:r>
            <a:r>
              <a:rPr lang="en-US" dirty="0"/>
              <a:t>MOV</a:t>
            </a:r>
            <a:endParaRPr lang="he-IL" dirty="0"/>
          </a:p>
        </p:txBody>
      </p:sp>
      <p:pic>
        <p:nvPicPr>
          <p:cNvPr id="3" name="Picture 2" descr="pp2 - Notepa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933450"/>
            <a:ext cx="11915775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dirty="0"/>
              <a:t>                      </a:t>
            </a:r>
            <a:r>
              <a:rPr lang="he-IL" dirty="0"/>
              <a:t>הרצת תרגול </a:t>
            </a:r>
            <a:r>
              <a:rPr lang="en-US" dirty="0"/>
              <a:t>MOV</a:t>
            </a:r>
            <a:endParaRPr lang="he-IL" dirty="0"/>
          </a:p>
        </p:txBody>
      </p:sp>
      <p:pic>
        <p:nvPicPr>
          <p:cNvPr id="3" name="Picture 2" descr="DOSBox 0.74, Cpu speed:     3000 cycles, Frameskip  0, Program:    DEBU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152524"/>
            <a:ext cx="91535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2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23875"/>
            <a:ext cx="10515600" cy="2214564"/>
          </a:xfrm>
        </p:spPr>
        <p:txBody>
          <a:bodyPr/>
          <a:lstStyle/>
          <a:p>
            <a:r>
              <a:rPr lang="he-IL" dirty="0"/>
              <a:t>   </a:t>
            </a:r>
            <a:r>
              <a:rPr lang="en-US" dirty="0"/>
              <a:t>                   </a:t>
            </a:r>
            <a:r>
              <a:rPr lang="he-IL" dirty="0"/>
              <a:t>תכנית לתרגול </a:t>
            </a:r>
            <a:r>
              <a:rPr lang="en-US" dirty="0"/>
              <a:t>MOV</a:t>
            </a:r>
            <a:endParaRPr lang="he-IL" dirty="0"/>
          </a:p>
        </p:txBody>
      </p:sp>
      <p:pic>
        <p:nvPicPr>
          <p:cNvPr id="3" name="Picture 2" descr="pp2 - Notepa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933450"/>
            <a:ext cx="11915775" cy="8191500"/>
          </a:xfrm>
          <a:prstGeom prst="rect">
            <a:avLst/>
          </a:prstGeom>
        </p:spPr>
      </p:pic>
      <p:pic>
        <p:nvPicPr>
          <p:cNvPr id="4" name="Picture 3" descr="DOSBox 0.74, Cpu speed:     3000 cycles, Frameskip  0, Program:    DEBU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1690689"/>
            <a:ext cx="7639050" cy="552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2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1558</Words>
  <Application>Microsoft Office PowerPoint</Application>
  <PresentationFormat>מסך רחב</PresentationFormat>
  <Paragraphs>367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                            שפת אסמבלי                          מעבד 8086/88 יחידת עיבוד מרכזית - יע"מ   CENTRAL PROCESSING UNIT- CPU </vt:lpstr>
      <vt:lpstr>מצגת של PowerPoint‏</vt:lpstr>
      <vt:lpstr>מבנה שורת קוד באסמבלר</vt:lpstr>
      <vt:lpstr>                              הפקודה MOV MOV  OPND1, OPND2                              OPND1              OPND2                                   מעתיק תוכן אופרנד המקור לאופרנד היעד. תוכן אופרנד המקור אינו משתנה.  1. אופרנד המקור הוא מספר ואופרנד היעד הוא אוגר</vt:lpstr>
      <vt:lpstr>                        המשך הפקודה MOV   2. אופרנד המקור הוא אוגר ואופרנד היעד הוא אוגר  כלל ההתאמה- גודל אופרנד המקור חייב להתאים לגודל אופרנד היעד –                       או שניהם בתים או שניהם מילים. </vt:lpstr>
      <vt:lpstr>תרגול </vt:lpstr>
      <vt:lpstr>                      תכנית לתרגול MOV</vt:lpstr>
      <vt:lpstr>                      הרצת תרגול MOV</vt:lpstr>
      <vt:lpstr>                      תכנית לתרגול MOV</vt:lpstr>
      <vt:lpstr>                              הפקודה ADD    חבור ADD   OPND1,OPND2                           0PND1           OPND1+OPND2                 </vt:lpstr>
      <vt:lpstr>                              הפקודה SUB חסור SUB   OPND1,OPND2                           0PND1           OPND1-OPND2                 </vt:lpstr>
      <vt:lpstr>                      הפקודות INC   ,    DEC    INC   OPND              OPND = OPND +1  (++)  DEC   OPND             OPND = OPND -1    (--)          </vt:lpstr>
      <vt:lpstr>                        הפקודה    MUL כפל לא מסומנים                                        MUL     OPND</vt:lpstr>
      <vt:lpstr>                          תרגול   MUL</vt:lpstr>
      <vt:lpstr>             המשך תרגול כתבי קטעי קוד שיבצעו את הביטויים הבאים                 </vt:lpstr>
      <vt:lpstr>             הפקודה    IMUL     כפל מסומנים      IMUL   OPND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שפת אסמבלי                          מעבד 8086/88 יחידת עיבוד מרכזית - יע"מ   CENTRAL PROCESSING UNIT- CPU</dc:title>
  <dc:creator>Owner</dc:creator>
  <cp:lastModifiedBy>מרים אורבך</cp:lastModifiedBy>
  <cp:revision>76</cp:revision>
  <dcterms:created xsi:type="dcterms:W3CDTF">2020-08-10T11:43:55Z</dcterms:created>
  <dcterms:modified xsi:type="dcterms:W3CDTF">2024-10-29T13:01:30Z</dcterms:modified>
</cp:coreProperties>
</file>