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3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4C7D-4D56-2C05-791C-7E8E40407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95A71-A6A0-D3AC-24DF-E61FEAD3E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2BCB5-5585-49E4-A78A-FF3215212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F236-9F57-469C-9DF4-4D27D0B81490}" type="datetimeFigureOut">
              <a:rPr lang="en-SG" smtClean="0"/>
              <a:t>1/12/2023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D1989-FF8A-6B7D-83ED-A8939F1B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8EE3A-8E3C-5993-A34D-08CC61FCB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56A16-EEE3-4D7D-B4BE-C96A42D876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555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E2C8-8F03-FE4A-D887-966153471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D8285-F445-BAFA-2348-06F31FE3A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0DDF7-2FB6-F516-1054-1E54DA4C4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F236-9F57-469C-9DF4-4D27D0B81490}" type="datetimeFigureOut">
              <a:rPr lang="en-SG" smtClean="0"/>
              <a:t>1/12/2023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615BE-9AD2-F648-E233-F72F8740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E52E6-7E35-90DA-9979-37410584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56A16-EEE3-4D7D-B4BE-C96A42D876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849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83E5F2-12FA-B28F-471D-3C4754BB7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8CE9D-FB7B-7110-B4C0-8CF6D1696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F6F77-FCD9-EA1D-7D77-61BCA5EB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F236-9F57-469C-9DF4-4D27D0B81490}" type="datetimeFigureOut">
              <a:rPr lang="en-SG" smtClean="0"/>
              <a:t>1/12/2023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EDFAC-5885-2BD9-E380-EF76F99CC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CF691-7054-D9A0-18F6-2C323AAF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56A16-EEE3-4D7D-B4BE-C96A42D876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01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332DE-9D8C-F954-B74F-D66A494F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1F63A-3C2F-CB32-6DCE-975D2A341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8069E-5E49-7921-D608-98DFFDC89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F236-9F57-469C-9DF4-4D27D0B81490}" type="datetimeFigureOut">
              <a:rPr lang="en-SG" smtClean="0"/>
              <a:t>1/12/2023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9E507-EFD5-2CBA-B5BC-EBC398B2A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17D6-E17E-BD47-B4F8-06529465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56A16-EEE3-4D7D-B4BE-C96A42D876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590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EF20-D403-438B-DE51-2AD08516D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C8F4F-A045-4537-268F-F0C7CB684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201C-D64A-32B1-C3DA-2E9D86DED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F236-9F57-469C-9DF4-4D27D0B81490}" type="datetimeFigureOut">
              <a:rPr lang="en-SG" smtClean="0"/>
              <a:t>1/12/2023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96C11-4849-2E97-9236-014AACEE7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FE181-0509-F0B1-1851-B40618485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56A16-EEE3-4D7D-B4BE-C96A42D876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433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0C641-2437-C15E-A7E5-E3C42AB77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48815-0441-B892-BD98-CA4B5C124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4B8CA-6E38-797D-54EF-37C8ACFC8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ADA90-A63F-248A-3AA8-8784FEBE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F236-9F57-469C-9DF4-4D27D0B81490}" type="datetimeFigureOut">
              <a:rPr lang="en-SG" smtClean="0"/>
              <a:t>1/12/2023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0CFA9-947A-5446-121E-0E30DAD1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AC592-2B81-3A46-71B2-4F3AAD9D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56A16-EEE3-4D7D-B4BE-C96A42D876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245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882E-C3B9-3963-AABC-20E7D810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5D8F0-5C4F-24A9-3101-A7AFDD60F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F48E7-D452-3F2C-EE74-67DE109A2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72917C-88DF-8E1B-9F10-003F94250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1735C8-5162-E0CB-36DA-2D1C38F95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1D2C37-AD57-F04A-3432-A86CDD1E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F236-9F57-469C-9DF4-4D27D0B81490}" type="datetimeFigureOut">
              <a:rPr lang="en-SG" smtClean="0"/>
              <a:t>1/12/2023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DC831E-C3BA-FC51-0230-9C3B988A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382A3A-60FD-ED9A-DA52-C9DB8F51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56A16-EEE3-4D7D-B4BE-C96A42D876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719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6CAE-ADAA-3AC1-308C-8B972DC22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161F1-05DE-44F2-A701-4B84D1AB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F236-9F57-469C-9DF4-4D27D0B81490}" type="datetimeFigureOut">
              <a:rPr lang="en-SG" smtClean="0"/>
              <a:t>1/12/2023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01579-EBA2-260C-093A-6EC0BA72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EE461-0A9D-48ED-C417-850EB97E6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56A16-EEE3-4D7D-B4BE-C96A42D876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311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C3E9CB-8032-BFF4-89CD-EDED8BC84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F236-9F57-469C-9DF4-4D27D0B81490}" type="datetimeFigureOut">
              <a:rPr lang="en-SG" smtClean="0"/>
              <a:t>1/12/2023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7DBE2-EC8B-8C23-55A4-15D01CC8C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229FC-CF4B-FE31-7AA7-F9AE60CB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56A16-EEE3-4D7D-B4BE-C96A42D876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960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65D1-5BA8-FC02-597C-BE5144240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A81F1-9F10-9BAE-3DC6-EFDB3A4BB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80349-CA95-369A-5FEC-880FC7889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2B51B-CA9A-1CDD-1C64-3EABA031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F236-9F57-469C-9DF4-4D27D0B81490}" type="datetimeFigureOut">
              <a:rPr lang="en-SG" smtClean="0"/>
              <a:t>1/12/2023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771A7-4248-E206-2AAB-FDAFB82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DD175-BBFF-8405-B247-099D369E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56A16-EEE3-4D7D-B4BE-C96A42D876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06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C39A-B922-BC29-5C02-8AED997D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5E49A-D79A-803F-9178-7C92FCE71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1A752-C9E1-1DC9-0E93-74479D3B3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57CCC-D0FF-1B2E-41C1-EA042ECB2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F236-9F57-469C-9DF4-4D27D0B81490}" type="datetimeFigureOut">
              <a:rPr lang="en-SG" smtClean="0"/>
              <a:t>1/12/2023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C6840-4553-1D1D-CA97-BA0F80DDA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8D484-F844-AD32-FD70-D17C8808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56A16-EEE3-4D7D-B4BE-C96A42D876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761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51739E-4063-BDFA-9986-C9817E80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3D206-EF86-F0D9-001B-5321B969F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8D362-FCE2-69A6-C20C-8BBD73033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F236-9F57-469C-9DF4-4D27D0B81490}" type="datetimeFigureOut">
              <a:rPr lang="en-SG" smtClean="0"/>
              <a:t>1/12/2023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19F98-B364-D155-B8B0-292B22C3F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84C90-23CA-7903-2E7E-6C00CEA6A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56A16-EEE3-4D7D-B4BE-C96A42D876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927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6FE66CD1-EC86-2C65-F8E9-863F52D5FEB4}"/>
              </a:ext>
            </a:extLst>
          </p:cNvPr>
          <p:cNvSpPr txBox="1">
            <a:spLocks/>
          </p:cNvSpPr>
          <p:nvPr/>
        </p:nvSpPr>
        <p:spPr>
          <a:xfrm>
            <a:off x="149411" y="204517"/>
            <a:ext cx="2674775" cy="456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C0BEA68-85C4-13C6-B91C-568F9D60F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212452"/>
              </p:ext>
            </p:extLst>
          </p:nvPr>
        </p:nvGraphicFramePr>
        <p:xfrm>
          <a:off x="149411" y="661295"/>
          <a:ext cx="11350514" cy="393221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75257">
                  <a:extLst>
                    <a:ext uri="{9D8B030D-6E8A-4147-A177-3AD203B41FA5}">
                      <a16:colId xmlns:a16="http://schemas.microsoft.com/office/drawing/2014/main" val="3976115056"/>
                    </a:ext>
                  </a:extLst>
                </a:gridCol>
                <a:gridCol w="5675257">
                  <a:extLst>
                    <a:ext uri="{9D8B030D-6E8A-4147-A177-3AD203B41FA5}">
                      <a16:colId xmlns:a16="http://schemas.microsoft.com/office/drawing/2014/main" val="3128464059"/>
                    </a:ext>
                  </a:extLst>
                </a:gridCol>
              </a:tblGrid>
              <a:tr h="717773">
                <a:tc>
                  <a:txBody>
                    <a:bodyPr/>
                    <a:lstStyle/>
                    <a:p>
                      <a:r>
                        <a:rPr lang="en-US" dirty="0"/>
                        <a:t>Heap Implementation using Arrays = Common Techniques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95157"/>
                  </a:ext>
                </a:extLst>
              </a:tr>
              <a:tr h="440196">
                <a:tc>
                  <a:txBody>
                    <a:bodyPr/>
                    <a:lstStyle/>
                    <a:p>
                      <a:r>
                        <a:rPr lang="en-US" dirty="0"/>
                        <a:t>Question</a:t>
                      </a:r>
                      <a:endParaRPr lang="en-S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Summarized Technique</a:t>
                      </a:r>
                      <a:endParaRPr lang="en-S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481764"/>
                  </a:ext>
                </a:extLst>
              </a:tr>
              <a:tr h="1025390">
                <a:tc>
                  <a:txBody>
                    <a:bodyPr/>
                    <a:lstStyle/>
                    <a:p>
                      <a:r>
                        <a:rPr lang="en-US" dirty="0"/>
                        <a:t>Unsorted by K positions for N integers</a:t>
                      </a:r>
                    </a:p>
                    <a:p>
                      <a:r>
                        <a:rPr lang="en-US" dirty="0"/>
                        <a:t>Fully Sort in O(N)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min heap of size K+1 (Log K &lt; Log N)  O(K)</a:t>
                      </a:r>
                    </a:p>
                    <a:p>
                      <a:r>
                        <a:rPr lang="en-US" dirty="0"/>
                        <a:t>Extract Min; O(Log K)</a:t>
                      </a:r>
                    </a:p>
                    <a:p>
                      <a:r>
                        <a:rPr lang="en-US" dirty="0"/>
                        <a:t>Add next value in array from K to N;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319438"/>
                  </a:ext>
                </a:extLst>
              </a:tr>
              <a:tr h="1333007">
                <a:tc>
                  <a:txBody>
                    <a:bodyPr/>
                    <a:lstStyle/>
                    <a:p>
                      <a:r>
                        <a:rPr lang="en-US" dirty="0"/>
                        <a:t>Check for valid min heap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 that parent &lt; child; Child at 2i+1 and 2i+2 index; such that the index are within heap length;  Check index = 1 to n/2 approximately</a:t>
                      </a:r>
                    </a:p>
                    <a:p>
                      <a:r>
                        <a:rPr lang="en-US" dirty="0"/>
                        <a:t>O(N)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761102"/>
                  </a:ext>
                </a:extLst>
              </a:tr>
              <a:tr h="415853">
                <a:tc>
                  <a:txBody>
                    <a:bodyPr/>
                    <a:lstStyle/>
                    <a:p>
                      <a:r>
                        <a:rPr lang="en-US" dirty="0"/>
                        <a:t>Create Max Heap in O(N) w/o </a:t>
                      </a:r>
                      <a:r>
                        <a:rPr lang="en-US" dirty="0" err="1"/>
                        <a:t>shiftDown</a:t>
                      </a:r>
                      <a:r>
                        <a:rPr lang="en-US" dirty="0"/>
                        <a:t> for 1 to 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from N to 1 in array implementation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026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90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6FE66CD1-EC86-2C65-F8E9-863F52D5FEB4}"/>
              </a:ext>
            </a:extLst>
          </p:cNvPr>
          <p:cNvSpPr txBox="1">
            <a:spLocks/>
          </p:cNvSpPr>
          <p:nvPr/>
        </p:nvSpPr>
        <p:spPr>
          <a:xfrm>
            <a:off x="149411" y="204517"/>
            <a:ext cx="2674775" cy="456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C0BEA68-85C4-13C6-B91C-568F9D60F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380763"/>
              </p:ext>
            </p:extLst>
          </p:nvPr>
        </p:nvGraphicFramePr>
        <p:xfrm>
          <a:off x="149411" y="661296"/>
          <a:ext cx="11458090" cy="35449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29045">
                  <a:extLst>
                    <a:ext uri="{9D8B030D-6E8A-4147-A177-3AD203B41FA5}">
                      <a16:colId xmlns:a16="http://schemas.microsoft.com/office/drawing/2014/main" val="3976115056"/>
                    </a:ext>
                  </a:extLst>
                </a:gridCol>
                <a:gridCol w="5729045">
                  <a:extLst>
                    <a:ext uri="{9D8B030D-6E8A-4147-A177-3AD203B41FA5}">
                      <a16:colId xmlns:a16="http://schemas.microsoft.com/office/drawing/2014/main" val="3128464059"/>
                    </a:ext>
                  </a:extLst>
                </a:gridCol>
              </a:tblGrid>
              <a:tr h="467021">
                <a:tc>
                  <a:txBody>
                    <a:bodyPr/>
                    <a:lstStyle/>
                    <a:p>
                      <a:r>
                        <a:rPr lang="en-US" dirty="0"/>
                        <a:t>AVL TREE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95157"/>
                  </a:ext>
                </a:extLst>
              </a:tr>
              <a:tr h="467021">
                <a:tc>
                  <a:txBody>
                    <a:bodyPr/>
                    <a:lstStyle/>
                    <a:p>
                      <a:r>
                        <a:rPr lang="en-US" dirty="0"/>
                        <a:t>Question</a:t>
                      </a:r>
                      <a:endParaRPr lang="en-S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Summarized Technique</a:t>
                      </a:r>
                      <a:endParaRPr lang="en-S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481764"/>
                  </a:ext>
                </a:extLst>
              </a:tr>
              <a:tr h="1087876">
                <a:tc>
                  <a:txBody>
                    <a:bodyPr/>
                    <a:lstStyle/>
                    <a:p>
                      <a:r>
                        <a:rPr lang="en-US" dirty="0"/>
                        <a:t>Deletion of Keys within a range(</a:t>
                      </a:r>
                      <a:r>
                        <a:rPr lang="en-US" dirty="0" err="1"/>
                        <a:t>I,j</a:t>
                      </a:r>
                      <a:r>
                        <a:rPr lang="en-US" dirty="0"/>
                        <a:t>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 I if not found in AVL; Call successor; if successor &lt; j; delete(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 and replace I with successor; find new successor of new I;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319438"/>
                  </a:ext>
                </a:extLst>
              </a:tr>
              <a:tr h="761513">
                <a:tc>
                  <a:txBody>
                    <a:bodyPr/>
                    <a:lstStyle/>
                    <a:p>
                      <a:r>
                        <a:rPr lang="en-US" dirty="0"/>
                        <a:t>Unbroken Sequence(1,2,3) (6,7,8) – output 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AVL Tree to store what is not found – 4,5,etc;</a:t>
                      </a:r>
                    </a:p>
                    <a:p>
                      <a:r>
                        <a:rPr lang="en-US" dirty="0"/>
                        <a:t>Output </a:t>
                      </a:r>
                      <a:r>
                        <a:rPr lang="en-US" dirty="0" err="1"/>
                        <a:t>AVL.searchMin</a:t>
                      </a:r>
                      <a:r>
                        <a:rPr lang="en-US" dirty="0"/>
                        <a:t> – 1;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761102"/>
                  </a:ext>
                </a:extLst>
              </a:tr>
              <a:tr h="761513">
                <a:tc>
                  <a:txBody>
                    <a:bodyPr/>
                    <a:lstStyle/>
                    <a:p>
                      <a:r>
                        <a:rPr lang="en-US" dirty="0"/>
                        <a:t>Number of Shapes of AVL;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N(H) = 2 * (N(H-1) – N(H-2)); 2* because left or right subtree can be bigger;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026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70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6FE66CD1-EC86-2C65-F8E9-863F52D5FEB4}"/>
              </a:ext>
            </a:extLst>
          </p:cNvPr>
          <p:cNvSpPr txBox="1">
            <a:spLocks/>
          </p:cNvSpPr>
          <p:nvPr/>
        </p:nvSpPr>
        <p:spPr>
          <a:xfrm>
            <a:off x="149411" y="204517"/>
            <a:ext cx="2674775" cy="456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C0BEA68-85C4-13C6-B91C-568F9D60F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414796"/>
              </p:ext>
            </p:extLst>
          </p:nvPr>
        </p:nvGraphicFramePr>
        <p:xfrm>
          <a:off x="472141" y="188081"/>
          <a:ext cx="10909450" cy="44426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54725">
                  <a:extLst>
                    <a:ext uri="{9D8B030D-6E8A-4147-A177-3AD203B41FA5}">
                      <a16:colId xmlns:a16="http://schemas.microsoft.com/office/drawing/2014/main" val="3976115056"/>
                    </a:ext>
                  </a:extLst>
                </a:gridCol>
                <a:gridCol w="5454725">
                  <a:extLst>
                    <a:ext uri="{9D8B030D-6E8A-4147-A177-3AD203B41FA5}">
                      <a16:colId xmlns:a16="http://schemas.microsoft.com/office/drawing/2014/main" val="3128464059"/>
                    </a:ext>
                  </a:extLst>
                </a:gridCol>
              </a:tblGrid>
              <a:tr h="392548">
                <a:tc>
                  <a:txBody>
                    <a:bodyPr/>
                    <a:lstStyle/>
                    <a:p>
                      <a:r>
                        <a:rPr lang="en-US" dirty="0"/>
                        <a:t>Graph Structure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95157"/>
                  </a:ext>
                </a:extLst>
              </a:tr>
              <a:tr h="392548">
                <a:tc>
                  <a:txBody>
                    <a:bodyPr/>
                    <a:lstStyle/>
                    <a:p>
                      <a:r>
                        <a:rPr lang="en-US" dirty="0"/>
                        <a:t>Question</a:t>
                      </a:r>
                      <a:endParaRPr lang="en-S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Summarized Technique</a:t>
                      </a:r>
                      <a:endParaRPr lang="en-S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48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Mix of edges; Return Type of graph given unweighted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 </a:t>
                      </a:r>
                      <a:r>
                        <a:rPr lang="en-US" dirty="0" err="1"/>
                        <a:t>adjList</a:t>
                      </a:r>
                      <a:r>
                        <a:rPr lang="en-US" dirty="0"/>
                        <a:t> of edges;</a:t>
                      </a:r>
                    </a:p>
                    <a:p>
                      <a:r>
                        <a:rPr lang="en-US" dirty="0"/>
                        <a:t>If (</a:t>
                      </a:r>
                      <a:r>
                        <a:rPr lang="en-US" dirty="0" err="1"/>
                        <a:t>u,v</a:t>
                      </a:r>
                      <a:r>
                        <a:rPr lang="en-US" dirty="0"/>
                        <a:t>) but not (</a:t>
                      </a:r>
                      <a:r>
                        <a:rPr lang="en-US" dirty="0" err="1"/>
                        <a:t>v,u</a:t>
                      </a:r>
                      <a:r>
                        <a:rPr lang="en-US" dirty="0"/>
                        <a:t>) – Directed;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31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Finding a starting point that allows u to </a:t>
                      </a:r>
                      <a:r>
                        <a:rPr lang="en-US" b="1" dirty="0"/>
                        <a:t>reach all other points; Must be given there is a starting point;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Topological ordering</a:t>
                      </a:r>
                      <a:r>
                        <a:rPr lang="en-US" dirty="0"/>
                        <a:t>; return top of stack(which re by DFS according to </a:t>
                      </a:r>
                      <a:r>
                        <a:rPr lang="en-US" dirty="0" err="1"/>
                        <a:t>topoSort</a:t>
                      </a:r>
                      <a:r>
                        <a:rPr lang="en-US" dirty="0"/>
                        <a:t>(Because it must appear before every other points)</a:t>
                      </a:r>
                    </a:p>
                    <a:p>
                      <a:r>
                        <a:rPr lang="en-US" dirty="0"/>
                        <a:t>Or </a:t>
                      </a:r>
                      <a:r>
                        <a:rPr lang="en-US" b="1" dirty="0"/>
                        <a:t>Counting Component </a:t>
                      </a:r>
                      <a:r>
                        <a:rPr lang="en-US" dirty="0"/>
                        <a:t>on every point as source; Point with 1 Component strictly in starting point;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761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Tranpose</a:t>
                      </a:r>
                      <a:r>
                        <a:rPr lang="en-US" dirty="0"/>
                        <a:t> the graph to reverse edges to find which edges point to specific vertex(make </a:t>
                      </a:r>
                      <a:r>
                        <a:rPr lang="en-US" dirty="0" err="1"/>
                        <a:t>adjList</a:t>
                      </a:r>
                      <a:r>
                        <a:rPr lang="en-US" dirty="0"/>
                        <a:t>);</a:t>
                      </a:r>
                    </a:p>
                    <a:p>
                      <a:r>
                        <a:rPr lang="en-US" dirty="0"/>
                        <a:t>Make new Q to store new Data;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02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Preprocessing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Usually to make new </a:t>
                      </a:r>
                      <a:r>
                        <a:rPr lang="en-US" dirty="0" err="1"/>
                        <a:t>AdjList</a:t>
                      </a:r>
                      <a:r>
                        <a:rPr lang="en-US" dirty="0"/>
                        <a:t> or Graph Structure O(V+E) for </a:t>
                      </a:r>
                      <a:r>
                        <a:rPr lang="en-US" dirty="0" err="1"/>
                        <a:t>adjList</a:t>
                      </a:r>
                      <a:r>
                        <a:rPr lang="en-US" dirty="0"/>
                        <a:t> iteration;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5571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5ED6AB5-51D9-6E91-7072-4849CF11D3F9}"/>
              </a:ext>
            </a:extLst>
          </p:cNvPr>
          <p:cNvSpPr txBox="1"/>
          <p:nvPr/>
        </p:nvSpPr>
        <p:spPr>
          <a:xfrm>
            <a:off x="149411" y="5273374"/>
            <a:ext cx="6800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Graph Modelling; </a:t>
            </a:r>
          </a:p>
          <a:p>
            <a:r>
              <a:rPr lang="en-US" b="1" dirty="0"/>
              <a:t>STATE what the vertices and edges are</a:t>
            </a:r>
          </a:p>
          <a:p>
            <a:r>
              <a:rPr lang="en-US" b="1" dirty="0"/>
              <a:t>Edges – Unweighted/Weighted, Directed/Undirected/Bidirected</a:t>
            </a:r>
            <a:endParaRPr lang="en-SG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8763B4-60C5-DAAC-422A-9CABBBC99BAE}"/>
              </a:ext>
            </a:extLst>
          </p:cNvPr>
          <p:cNvSpPr txBox="1"/>
          <p:nvPr/>
        </p:nvSpPr>
        <p:spPr>
          <a:xfrm>
            <a:off x="7637928" y="4875341"/>
            <a:ext cx="39588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Algorithms;</a:t>
            </a:r>
          </a:p>
          <a:p>
            <a:r>
              <a:rPr lang="en-SG" dirty="0"/>
              <a:t>DFS/BFS</a:t>
            </a:r>
          </a:p>
          <a:p>
            <a:r>
              <a:rPr lang="en-SG" dirty="0"/>
              <a:t>Topological Sort</a:t>
            </a:r>
          </a:p>
          <a:p>
            <a:r>
              <a:rPr lang="en-SG" dirty="0"/>
              <a:t>Bipartite Graph Check(</a:t>
            </a:r>
            <a:r>
              <a:rPr lang="en-SG" dirty="0" err="1"/>
              <a:t>Color</a:t>
            </a:r>
            <a:r>
              <a:rPr lang="en-SG" dirty="0"/>
              <a:t>)</a:t>
            </a:r>
          </a:p>
          <a:p>
            <a:r>
              <a:rPr lang="en-SG" dirty="0"/>
              <a:t>Cut Vertex and Bridge</a:t>
            </a:r>
          </a:p>
          <a:p>
            <a:r>
              <a:rPr lang="en-SG" dirty="0"/>
              <a:t>Kosaraju / </a:t>
            </a:r>
            <a:r>
              <a:rPr lang="en-SG" dirty="0" err="1"/>
              <a:t>Tarjan</a:t>
            </a:r>
            <a:r>
              <a:rPr lang="en-SG" dirty="0"/>
              <a:t> for SCC’s</a:t>
            </a:r>
          </a:p>
        </p:txBody>
      </p:sp>
    </p:spTree>
    <p:extLst>
      <p:ext uri="{BB962C8B-B14F-4D97-AF65-F5344CB8AC3E}">
        <p14:creationId xmlns:p14="http://schemas.microsoft.com/office/powerpoint/2010/main" val="307630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6FE66CD1-EC86-2C65-F8E9-863F52D5FEB4}"/>
              </a:ext>
            </a:extLst>
          </p:cNvPr>
          <p:cNvSpPr txBox="1">
            <a:spLocks/>
          </p:cNvSpPr>
          <p:nvPr/>
        </p:nvSpPr>
        <p:spPr>
          <a:xfrm>
            <a:off x="149411" y="204517"/>
            <a:ext cx="2674775" cy="456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C0BEA68-85C4-13C6-B91C-568F9D60F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88849"/>
              </p:ext>
            </p:extLst>
          </p:nvPr>
        </p:nvGraphicFramePr>
        <p:xfrm>
          <a:off x="246230" y="336877"/>
          <a:ext cx="10909450" cy="44426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54725">
                  <a:extLst>
                    <a:ext uri="{9D8B030D-6E8A-4147-A177-3AD203B41FA5}">
                      <a16:colId xmlns:a16="http://schemas.microsoft.com/office/drawing/2014/main" val="3976115056"/>
                    </a:ext>
                  </a:extLst>
                </a:gridCol>
                <a:gridCol w="5454725">
                  <a:extLst>
                    <a:ext uri="{9D8B030D-6E8A-4147-A177-3AD203B41FA5}">
                      <a16:colId xmlns:a16="http://schemas.microsoft.com/office/drawing/2014/main" val="3128464059"/>
                    </a:ext>
                  </a:extLst>
                </a:gridCol>
              </a:tblGrid>
              <a:tr h="392548">
                <a:tc>
                  <a:txBody>
                    <a:bodyPr/>
                    <a:lstStyle/>
                    <a:p>
                      <a:r>
                        <a:rPr lang="en-US" dirty="0"/>
                        <a:t>MST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95157"/>
                  </a:ext>
                </a:extLst>
              </a:tr>
              <a:tr h="392548">
                <a:tc>
                  <a:txBody>
                    <a:bodyPr/>
                    <a:lstStyle/>
                    <a:p>
                      <a:r>
                        <a:rPr lang="en-US"/>
                        <a:t>Question</a:t>
                      </a:r>
                      <a:endParaRPr lang="en-S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Summarized Technique</a:t>
                      </a:r>
                      <a:endParaRPr lang="en-S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48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Valid Path with Maximized Minimum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</a:t>
                      </a:r>
                      <a:r>
                        <a:rPr lang="en-US" dirty="0" err="1"/>
                        <a:t>Kruskals</a:t>
                      </a:r>
                      <a:r>
                        <a:rPr lang="en-US" dirty="0"/>
                        <a:t>(UFDS)/ Prims(BFS + PQ)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31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Destroyed weakest edge in MST, </a:t>
                      </a:r>
                      <a:r>
                        <a:rPr lang="en-US" b="1" dirty="0"/>
                        <a:t>find next best edge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Should split into 2 components;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Run Counting Components; if 1 component; there is an alternative route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Else; Label the component they belong to; Loop through </a:t>
                      </a:r>
                      <a:r>
                        <a:rPr lang="en-US" dirty="0" err="1"/>
                        <a:t>AdjList</a:t>
                      </a:r>
                      <a:r>
                        <a:rPr lang="en-US" dirty="0"/>
                        <a:t> and find next best edge that connects 2 comps;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761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Types of Edges Weight; Find Best MST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Counting Components </a:t>
                      </a:r>
                      <a:r>
                        <a:rPr lang="en-US" dirty="0"/>
                        <a:t>on the smallest edge only; ignore the other type, if 2 Components found – Implication that one vertex has only edge weight of other type;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02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Largest Edge in a </a:t>
                      </a:r>
                      <a:r>
                        <a:rPr lang="en-US" dirty="0" err="1"/>
                        <a:t>MiniMax</a:t>
                      </a:r>
                      <a:r>
                        <a:rPr lang="en-US" dirty="0"/>
                        <a:t> path from Source A to B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Prims Algo from A until it reaches B; Store variable of largest edge;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5571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5ED6AB5-51D9-6E91-7072-4849CF11D3F9}"/>
              </a:ext>
            </a:extLst>
          </p:cNvPr>
          <p:cNvSpPr txBox="1"/>
          <p:nvPr/>
        </p:nvSpPr>
        <p:spPr>
          <a:xfrm>
            <a:off x="149411" y="5273374"/>
            <a:ext cx="4948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Remember; SSSP != MST;</a:t>
            </a:r>
          </a:p>
          <a:p>
            <a:r>
              <a:rPr lang="en-US" b="1" dirty="0"/>
              <a:t>Maximized Minimum != Longest Path from A to B;</a:t>
            </a:r>
            <a:endParaRPr lang="en-SG" b="1" dirty="0"/>
          </a:p>
        </p:txBody>
      </p:sp>
      <p:pic>
        <p:nvPicPr>
          <p:cNvPr id="3" name="Picture 2" descr="A diagram of a diagram with red circles and numbers&#10;&#10;Description automatically generated">
            <a:extLst>
              <a:ext uri="{FF2B5EF4-FFF2-40B4-BE49-F238E27FC236}">
                <a16:creationId xmlns:a16="http://schemas.microsoft.com/office/drawing/2014/main" id="{873C2354-56BA-01E4-DC02-EC4E85236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920" y="4779573"/>
            <a:ext cx="3093649" cy="207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6FE66CD1-EC86-2C65-F8E9-863F52D5FEB4}"/>
              </a:ext>
            </a:extLst>
          </p:cNvPr>
          <p:cNvSpPr txBox="1">
            <a:spLocks/>
          </p:cNvSpPr>
          <p:nvPr/>
        </p:nvSpPr>
        <p:spPr>
          <a:xfrm>
            <a:off x="149411" y="204517"/>
            <a:ext cx="2674775" cy="456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C0BEA68-85C4-13C6-B91C-568F9D60F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133137"/>
              </p:ext>
            </p:extLst>
          </p:nvPr>
        </p:nvGraphicFramePr>
        <p:xfrm>
          <a:off x="246230" y="336876"/>
          <a:ext cx="10909450" cy="57512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54725">
                  <a:extLst>
                    <a:ext uri="{9D8B030D-6E8A-4147-A177-3AD203B41FA5}">
                      <a16:colId xmlns:a16="http://schemas.microsoft.com/office/drawing/2014/main" val="3976115056"/>
                    </a:ext>
                  </a:extLst>
                </a:gridCol>
                <a:gridCol w="5454725">
                  <a:extLst>
                    <a:ext uri="{9D8B030D-6E8A-4147-A177-3AD203B41FA5}">
                      <a16:colId xmlns:a16="http://schemas.microsoft.com/office/drawing/2014/main" val="3128464059"/>
                    </a:ext>
                  </a:extLst>
                </a:gridCol>
              </a:tblGrid>
              <a:tr h="431650">
                <a:tc>
                  <a:txBody>
                    <a:bodyPr/>
                    <a:lstStyle/>
                    <a:p>
                      <a:r>
                        <a:rPr lang="en-US" dirty="0"/>
                        <a:t>SSSP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95157"/>
                  </a:ext>
                </a:extLst>
              </a:tr>
              <a:tr h="431650">
                <a:tc>
                  <a:txBody>
                    <a:bodyPr/>
                    <a:lstStyle/>
                    <a:p>
                      <a:r>
                        <a:rPr lang="en-US"/>
                        <a:t>Question</a:t>
                      </a:r>
                      <a:endParaRPr lang="en-S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Summarized Technique</a:t>
                      </a:r>
                      <a:endParaRPr lang="en-S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481764"/>
                  </a:ext>
                </a:extLst>
              </a:tr>
              <a:tr h="1005484">
                <a:tc>
                  <a:txBody>
                    <a:bodyPr/>
                    <a:lstStyle/>
                    <a:p>
                      <a:r>
                        <a:rPr lang="en-US" dirty="0"/>
                        <a:t>Finding Shortest Path with &lt;= K Vertices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Dijkstra with triple </a:t>
                      </a:r>
                      <a:r>
                        <a:rPr lang="en-US" b="1" dirty="0"/>
                        <a:t>PQ</a:t>
                      </a:r>
                      <a:r>
                        <a:rPr lang="en-US" dirty="0"/>
                        <a:t> &lt;</a:t>
                      </a:r>
                      <a:r>
                        <a:rPr lang="en-US" dirty="0" err="1"/>
                        <a:t>Distance,Hops,Vertex</a:t>
                      </a:r>
                      <a:r>
                        <a:rPr lang="en-US" dirty="0"/>
                        <a:t>&gt;; Condition on distance, then number of hops;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319438"/>
                  </a:ext>
                </a:extLst>
              </a:tr>
              <a:tr h="407780">
                <a:tc>
                  <a:txBody>
                    <a:bodyPr/>
                    <a:lstStyle/>
                    <a:p>
                      <a:r>
                        <a:rPr lang="en-US" b="0" dirty="0"/>
                        <a:t>Colored Path and Shortest Path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Dijkstra PQ on colored paths;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761102"/>
                  </a:ext>
                </a:extLst>
              </a:tr>
              <a:tr h="407780">
                <a:tc>
                  <a:txBody>
                    <a:bodyPr/>
                    <a:lstStyle/>
                    <a:p>
                      <a:r>
                        <a:rPr lang="en-US" dirty="0"/>
                        <a:t>Finding next best route given cant use any of the SSSPs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 SSSP; SSSP to find the shortest path and remove these edges from the list by making AL’ by checking P array;</a:t>
                      </a:r>
                    </a:p>
                    <a:p>
                      <a:r>
                        <a:rPr lang="en-US" dirty="0"/>
                        <a:t>Run Dijkstra on new AL’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026515"/>
                  </a:ext>
                </a:extLst>
              </a:tr>
              <a:tr h="407780">
                <a:tc>
                  <a:txBody>
                    <a:bodyPr/>
                    <a:lstStyle/>
                    <a:p>
                      <a:r>
                        <a:rPr lang="en-US" dirty="0"/>
                        <a:t>Finding Shortest Path Given need to visit a sequence(A,B,C…)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Running Bellman ford from A to B while not including C… O(KV^3) ; </a:t>
                      </a:r>
                      <a:r>
                        <a:rPr lang="en-US" b="1" dirty="0"/>
                        <a:t>Unoptimized</a:t>
                      </a:r>
                    </a:p>
                    <a:p>
                      <a:endParaRPr lang="en-US" b="1" dirty="0"/>
                    </a:p>
                    <a:p>
                      <a:r>
                        <a:rPr lang="en-US" b="1" dirty="0"/>
                        <a:t>Using a HashMap to check if path should be included;</a:t>
                      </a:r>
                    </a:p>
                    <a:p>
                      <a:r>
                        <a:rPr lang="en-US" b="0" dirty="0"/>
                        <a:t>HashMap to store A,B,C,…;</a:t>
                      </a:r>
                    </a:p>
                    <a:p>
                      <a:r>
                        <a:rPr lang="en-US" b="0" dirty="0"/>
                        <a:t>Run Dijkstra from A to B, B to C; Remove A and B from HashMap; after Dijkstra; reinsert back, then remove B and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5571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5ED6AB5-51D9-6E91-7072-4849CF11D3F9}"/>
              </a:ext>
            </a:extLst>
          </p:cNvPr>
          <p:cNvSpPr txBox="1"/>
          <p:nvPr/>
        </p:nvSpPr>
        <p:spPr>
          <a:xfrm>
            <a:off x="140598" y="6197958"/>
            <a:ext cx="5367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Remember! SSSP Stores TOTAL DISTANCE FROM A to X</a:t>
            </a:r>
          </a:p>
          <a:p>
            <a:r>
              <a:rPr lang="en-US" b="1" dirty="0"/>
              <a:t>So D[v] &gt; D[u] + Weight; D[v] = D[u] + Weight;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236031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CD2E-B04E-89EC-D612-CDAF6ADB9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8D27E-F391-AE11-9479-2BC6D4CEB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6BBF44-40B9-D272-9397-FFB9E3B3D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77" y="158338"/>
            <a:ext cx="11640846" cy="65413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01BD37-8616-C285-F4EA-DFE9E74096F9}"/>
              </a:ext>
            </a:extLst>
          </p:cNvPr>
          <p:cNvSpPr txBox="1"/>
          <p:nvPr/>
        </p:nvSpPr>
        <p:spPr>
          <a:xfrm>
            <a:off x="7140388" y="1351873"/>
            <a:ext cx="35296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i="1" dirty="0">
                <a:solidFill>
                  <a:srgbClr val="FF0000"/>
                </a:solidFill>
                <a:latin typeface="Times New Roman" panose="02020603050405020304" pitchFamily="18" charset="0"/>
              </a:rPr>
              <a:t>O(V3) for Floyd </a:t>
            </a:r>
            <a:r>
              <a:rPr lang="en-SG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Warshall</a:t>
            </a:r>
            <a:r>
              <a:rPr lang="en-SG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– APSP </a:t>
            </a:r>
          </a:p>
          <a:p>
            <a:r>
              <a:rPr lang="en-SG" i="1" dirty="0">
                <a:solidFill>
                  <a:srgbClr val="FF0000"/>
                </a:solidFill>
                <a:latin typeface="Times New Roman" panose="02020603050405020304" pitchFamily="18" charset="0"/>
              </a:rPr>
              <a:t>Or SSSP</a:t>
            </a:r>
          </a:p>
          <a:p>
            <a:endParaRPr lang="en-SG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en-SG" i="1" dirty="0">
                <a:solidFill>
                  <a:srgbClr val="FF0000"/>
                </a:solidFill>
                <a:latin typeface="Times New Roman" panose="02020603050405020304" pitchFamily="18" charset="0"/>
              </a:rPr>
              <a:t>Use V-1 Bellman Ford for anything;</a:t>
            </a:r>
          </a:p>
        </p:txBody>
      </p:sp>
    </p:spTree>
    <p:extLst>
      <p:ext uri="{BB962C8B-B14F-4D97-AF65-F5344CB8AC3E}">
        <p14:creationId xmlns:p14="http://schemas.microsoft.com/office/powerpoint/2010/main" val="2720565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810</Words>
  <Application>Microsoft Office PowerPoint</Application>
  <PresentationFormat>Widescreen</PresentationFormat>
  <Paragraphs>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Alexandra Morales Tolentino</dc:creator>
  <cp:lastModifiedBy>Alexandra Morales Tolentino</cp:lastModifiedBy>
  <cp:revision>15</cp:revision>
  <dcterms:created xsi:type="dcterms:W3CDTF">2023-11-30T15:00:38Z</dcterms:created>
  <dcterms:modified xsi:type="dcterms:W3CDTF">2023-12-01T03:34:56Z</dcterms:modified>
</cp:coreProperties>
</file>