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49fd575c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49fd575c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49fd575c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49fd575c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49fd575c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49fd575c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49fd575c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49fd575c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49fd575c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49fd575c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49fd575c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49fd575c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49fd575c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49fd575c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49fd575c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49fd575c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49fd575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49fd575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49fd575c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49fd575c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49fd575c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49fd575c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49fd575c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49fd575c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49fd575c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49fd575c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49fd575c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49fd575c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49fd575c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49fd575c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49fd575c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49fd575c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myserver/resource" TargetMode="External"/><Relationship Id="rId4" Type="http://schemas.openxmlformats.org/officeDocument/2006/relationships/hyperlink" Target="http://myserver/resource/resourceI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n.wikipedia.org/wiki/List_of_HTTP_status_codes#cite_note-iana_status_codes-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API’s INTRO</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Miguel Betin-Montes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lang="en" sz="1800">
                <a:solidFill>
                  <a:srgbClr val="262626"/>
                </a:solidFill>
                <a:highlight>
                  <a:srgbClr val="FFFFFF"/>
                </a:highlight>
              </a:rPr>
              <a:t>Types of API protocols</a:t>
            </a:r>
            <a:endParaRPr sz="1800">
              <a:solidFill>
                <a:srgbClr val="262626"/>
              </a:solidFill>
              <a:highlight>
                <a:srgbClr val="FFFFFF"/>
              </a:highlight>
            </a:endParaRPr>
          </a:p>
          <a:p>
            <a:pPr indent="0" lvl="0" marL="0" rtl="0" algn="l">
              <a:spcBef>
                <a:spcPts val="0"/>
              </a:spcBef>
              <a:spcAft>
                <a:spcPts val="0"/>
              </a:spcAft>
              <a:buNone/>
            </a:pPr>
            <a:r>
              <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293370" lvl="0" marL="457200" rtl="0" algn="l">
              <a:spcBef>
                <a:spcPts val="1200"/>
              </a:spcBef>
              <a:spcAft>
                <a:spcPts val="0"/>
              </a:spcAft>
              <a:buClr>
                <a:srgbClr val="525252"/>
              </a:buClr>
              <a:buSzPct val="100000"/>
              <a:buFont typeface="Calibri"/>
              <a:buChar char="●"/>
            </a:pPr>
            <a:r>
              <a:rPr b="1" lang="en" sz="1200">
                <a:solidFill>
                  <a:srgbClr val="525252"/>
                </a:solidFill>
                <a:highlight>
                  <a:srgbClr val="FFFFFF"/>
                </a:highlight>
                <a:latin typeface="Verdana"/>
                <a:ea typeface="Verdana"/>
                <a:cs typeface="Verdana"/>
                <a:sym typeface="Verdana"/>
              </a:rPr>
              <a:t>SOAP</a:t>
            </a:r>
            <a:r>
              <a:rPr lang="en" sz="1200">
                <a:solidFill>
                  <a:srgbClr val="525252"/>
                </a:solidFill>
                <a:highlight>
                  <a:srgbClr val="FFFFFF"/>
                </a:highlight>
                <a:latin typeface="Verdana"/>
                <a:ea typeface="Verdana"/>
                <a:cs typeface="Verdana"/>
                <a:sym typeface="Verdana"/>
              </a:rPr>
              <a:t> (Simple Object Access Protocol) is an API protocol built with XML, enabling users to send and receive data through SMTP and HTTP. </a:t>
            </a:r>
            <a:endParaRPr sz="1200">
              <a:solidFill>
                <a:srgbClr val="525252"/>
              </a:solidFill>
              <a:highlight>
                <a:srgbClr val="FFFFFF"/>
              </a:highlight>
              <a:latin typeface="Verdana"/>
              <a:ea typeface="Verdana"/>
              <a:cs typeface="Verdana"/>
              <a:sym typeface="Verdana"/>
            </a:endParaRPr>
          </a:p>
          <a:p>
            <a:pPr indent="0" lvl="0" marL="457200" rtl="0" algn="l">
              <a:spcBef>
                <a:spcPts val="1200"/>
              </a:spcBef>
              <a:spcAft>
                <a:spcPts val="0"/>
              </a:spcAft>
              <a:buNone/>
            </a:pPr>
            <a:r>
              <a:t/>
            </a:r>
            <a:endParaRPr sz="1200">
              <a:solidFill>
                <a:srgbClr val="525252"/>
              </a:solidFill>
              <a:highlight>
                <a:srgbClr val="FFFFFF"/>
              </a:highlight>
              <a:latin typeface="Verdana"/>
              <a:ea typeface="Verdana"/>
              <a:cs typeface="Verdana"/>
              <a:sym typeface="Verdana"/>
            </a:endParaRPr>
          </a:p>
          <a:p>
            <a:pPr indent="-293370" lvl="0" marL="457200" rtl="0" algn="l">
              <a:spcBef>
                <a:spcPts val="1200"/>
              </a:spcBef>
              <a:spcAft>
                <a:spcPts val="0"/>
              </a:spcAft>
              <a:buClr>
                <a:srgbClr val="525252"/>
              </a:buClr>
              <a:buSzPct val="100000"/>
              <a:buFont typeface="Calibri"/>
              <a:buChar char="●"/>
            </a:pPr>
            <a:r>
              <a:rPr b="1" lang="en" sz="1200">
                <a:solidFill>
                  <a:srgbClr val="525252"/>
                </a:solidFill>
                <a:highlight>
                  <a:srgbClr val="FFFFFF"/>
                </a:highlight>
                <a:latin typeface="Verdana"/>
                <a:ea typeface="Verdana"/>
                <a:cs typeface="Verdana"/>
                <a:sym typeface="Verdana"/>
              </a:rPr>
              <a:t>XML-RPC</a:t>
            </a:r>
            <a:r>
              <a:rPr lang="en" sz="1200">
                <a:solidFill>
                  <a:srgbClr val="525252"/>
                </a:solidFill>
                <a:highlight>
                  <a:srgbClr val="FFFFFF"/>
                </a:highlight>
                <a:latin typeface="Verdana"/>
                <a:ea typeface="Verdana"/>
                <a:cs typeface="Verdana"/>
                <a:sym typeface="Verdana"/>
              </a:rPr>
              <a:t> is a protocol that relies on a specific format of XML to transfer data, whereas SOAP uses a proprietary XML format. </a:t>
            </a:r>
            <a:endParaRPr sz="1200">
              <a:solidFill>
                <a:srgbClr val="525252"/>
              </a:solidFill>
              <a:highlight>
                <a:srgbClr val="FFFFFF"/>
              </a:highlight>
              <a:latin typeface="Verdana"/>
              <a:ea typeface="Verdana"/>
              <a:cs typeface="Verdana"/>
              <a:sym typeface="Verdana"/>
            </a:endParaRPr>
          </a:p>
          <a:p>
            <a:pPr indent="0" lvl="0" marL="457200" rtl="0" algn="l">
              <a:spcBef>
                <a:spcPts val="1200"/>
              </a:spcBef>
              <a:spcAft>
                <a:spcPts val="0"/>
              </a:spcAft>
              <a:buNone/>
            </a:pPr>
            <a:r>
              <a:t/>
            </a:r>
            <a:endParaRPr sz="1200">
              <a:solidFill>
                <a:srgbClr val="525252"/>
              </a:solidFill>
              <a:highlight>
                <a:srgbClr val="FFFFFF"/>
              </a:highlight>
              <a:latin typeface="Verdana"/>
              <a:ea typeface="Verdana"/>
              <a:cs typeface="Verdana"/>
              <a:sym typeface="Verdana"/>
            </a:endParaRPr>
          </a:p>
          <a:p>
            <a:pPr indent="-293370" lvl="0" marL="457200" rtl="0" algn="l">
              <a:spcBef>
                <a:spcPts val="1200"/>
              </a:spcBef>
              <a:spcAft>
                <a:spcPts val="0"/>
              </a:spcAft>
              <a:buClr>
                <a:srgbClr val="525252"/>
              </a:buClr>
              <a:buSzPct val="100000"/>
              <a:buFont typeface="Calibri"/>
              <a:buChar char="●"/>
            </a:pPr>
            <a:r>
              <a:rPr b="1" lang="en" sz="1200">
                <a:solidFill>
                  <a:srgbClr val="525252"/>
                </a:solidFill>
                <a:highlight>
                  <a:srgbClr val="FFFFFF"/>
                </a:highlight>
                <a:latin typeface="Verdana"/>
                <a:ea typeface="Verdana"/>
                <a:cs typeface="Verdana"/>
                <a:sym typeface="Verdana"/>
              </a:rPr>
              <a:t>JSON-RPC</a:t>
            </a:r>
            <a:r>
              <a:rPr lang="en" sz="1200">
                <a:solidFill>
                  <a:srgbClr val="525252"/>
                </a:solidFill>
                <a:highlight>
                  <a:srgbClr val="FFFFFF"/>
                </a:highlight>
                <a:latin typeface="Verdana"/>
                <a:ea typeface="Verdana"/>
                <a:cs typeface="Verdana"/>
                <a:sym typeface="Verdana"/>
              </a:rPr>
              <a:t> is a protocol similar to XML-RPC, as they are both remote procedure calls (RPCs), but this one uses JSON instead of XML format to transfer data. Both protocols are simple. While calls may contain multiple parameters, they only expect one result.</a:t>
            </a:r>
            <a:endParaRPr sz="1200">
              <a:solidFill>
                <a:srgbClr val="525252"/>
              </a:solidFill>
              <a:highlight>
                <a:srgbClr val="FFFFFF"/>
              </a:highlight>
              <a:latin typeface="Verdana"/>
              <a:ea typeface="Verdana"/>
              <a:cs typeface="Verdana"/>
              <a:sym typeface="Verdana"/>
            </a:endParaRPr>
          </a:p>
          <a:p>
            <a:pPr indent="0" lvl="0" marL="457200" rtl="0" algn="l">
              <a:spcBef>
                <a:spcPts val="1200"/>
              </a:spcBef>
              <a:spcAft>
                <a:spcPts val="0"/>
              </a:spcAft>
              <a:buNone/>
            </a:pPr>
            <a:r>
              <a:t/>
            </a:r>
            <a:endParaRPr sz="1200">
              <a:solidFill>
                <a:srgbClr val="525252"/>
              </a:solidFill>
              <a:highlight>
                <a:srgbClr val="FFFFFF"/>
              </a:highlight>
              <a:latin typeface="Verdana"/>
              <a:ea typeface="Verdana"/>
              <a:cs typeface="Verdana"/>
              <a:sym typeface="Verdana"/>
            </a:endParaRPr>
          </a:p>
          <a:p>
            <a:pPr indent="-293370" lvl="0" marL="457200" rtl="0" algn="l">
              <a:spcBef>
                <a:spcPts val="1200"/>
              </a:spcBef>
              <a:spcAft>
                <a:spcPts val="0"/>
              </a:spcAft>
              <a:buClr>
                <a:srgbClr val="525252"/>
              </a:buClr>
              <a:buSzPct val="100000"/>
              <a:buFont typeface="Calibri"/>
              <a:buChar char="●"/>
            </a:pPr>
            <a:r>
              <a:rPr b="1" lang="en" sz="1200">
                <a:solidFill>
                  <a:srgbClr val="525252"/>
                </a:solidFill>
                <a:highlight>
                  <a:srgbClr val="FFFFFF"/>
                </a:highlight>
                <a:latin typeface="Verdana"/>
                <a:ea typeface="Verdana"/>
                <a:cs typeface="Verdana"/>
                <a:sym typeface="Verdana"/>
              </a:rPr>
              <a:t>REST</a:t>
            </a:r>
            <a:r>
              <a:rPr lang="en" sz="1200">
                <a:solidFill>
                  <a:srgbClr val="525252"/>
                </a:solidFill>
                <a:highlight>
                  <a:srgbClr val="FFFFFF"/>
                </a:highlight>
                <a:latin typeface="Verdana"/>
                <a:ea typeface="Verdana"/>
                <a:cs typeface="Verdana"/>
                <a:sym typeface="Verdana"/>
              </a:rPr>
              <a:t> (Representational State Transfer) is a set of web API architecture principles, which means there are no official standards (unlike those with a protocol). To be a REST API (also known as a RESTful API), the interface must adhere to certain architectural constraints. It’s possible to build RESTful APIs with SOAP protocols, but the two standards are usually viewed as competing specifications.</a:t>
            </a:r>
            <a:endParaRPr sz="1200">
              <a:solidFill>
                <a:srgbClr val="525252"/>
              </a:solidFill>
              <a:highlight>
                <a:srgbClr val="FFFFFF"/>
              </a:highlight>
              <a:latin typeface="Verdana"/>
              <a:ea typeface="Verdana"/>
              <a:cs typeface="Verdana"/>
              <a:sym typeface="Verdana"/>
            </a:endParaRPr>
          </a:p>
          <a:p>
            <a:pPr indent="0" lvl="0" marL="0" rtl="0" algn="l">
              <a:spcBef>
                <a:spcPts val="0"/>
              </a:spcBef>
              <a:spcAft>
                <a:spcPts val="1200"/>
              </a:spcAft>
              <a:buNone/>
            </a:pPr>
            <a:r>
              <a:t/>
            </a:r>
            <a:endParaRPr>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61111"/>
              <a:buFont typeface="Arial"/>
              <a:buNone/>
            </a:pPr>
            <a:r>
              <a:rPr b="1" lang="en" sz="1800">
                <a:highlight>
                  <a:srgbClr val="FFFFFF"/>
                </a:highlight>
              </a:rPr>
              <a:t>Representational State Transfer (REST)</a:t>
            </a:r>
            <a:endParaRPr b="1" sz="1800">
              <a:highlight>
                <a:srgbClr val="FFFFFF"/>
              </a:highlight>
            </a:endParaRPr>
          </a:p>
          <a:p>
            <a:pPr indent="0" lvl="0" marL="0" rtl="0" algn="l">
              <a:spcBef>
                <a:spcPts val="800"/>
              </a:spcBef>
              <a:spcAft>
                <a:spcPts val="0"/>
              </a:spcAft>
              <a:buNone/>
            </a:pPr>
            <a:r>
              <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350">
                <a:solidFill>
                  <a:schemeClr val="dk1"/>
                </a:solidFill>
                <a:highlight>
                  <a:srgbClr val="FFFFFF"/>
                </a:highlight>
                <a:latin typeface="Verdana"/>
                <a:ea typeface="Verdana"/>
                <a:cs typeface="Verdana"/>
                <a:sym typeface="Verdana"/>
              </a:rPr>
              <a:t>The term </a:t>
            </a:r>
            <a:r>
              <a:rPr i="1" lang="en" sz="1350">
                <a:solidFill>
                  <a:schemeClr val="dk1"/>
                </a:solidFill>
                <a:highlight>
                  <a:srgbClr val="FFFFFF"/>
                </a:highlight>
                <a:latin typeface="Verdana"/>
                <a:ea typeface="Verdana"/>
                <a:cs typeface="Verdana"/>
                <a:sym typeface="Verdana"/>
              </a:rPr>
              <a:t>REST</a:t>
            </a:r>
            <a:r>
              <a:rPr lang="en" sz="1350">
                <a:solidFill>
                  <a:schemeClr val="dk1"/>
                </a:solidFill>
                <a:highlight>
                  <a:srgbClr val="FFFFFF"/>
                </a:highlight>
                <a:latin typeface="Verdana"/>
                <a:ea typeface="Verdana"/>
                <a:cs typeface="Verdana"/>
                <a:sym typeface="Verdana"/>
              </a:rPr>
              <a:t> was introduced by computer scientist Roy Fielding in a dissertation in 2000. Unlike SOAP, which is a protocol, REST is a software architectural style with six constraints for building applications that work over HTTP, often web services. </a:t>
            </a:r>
            <a:endParaRPr sz="1350">
              <a:solidFill>
                <a:schemeClr val="dk1"/>
              </a:solidFill>
              <a:highlight>
                <a:srgbClr val="FFFFFF"/>
              </a:highlight>
              <a:latin typeface="Verdana"/>
              <a:ea typeface="Verdana"/>
              <a:cs typeface="Verdana"/>
              <a:sym typeface="Verdana"/>
            </a:endParaRPr>
          </a:p>
          <a:p>
            <a:pPr indent="0" lvl="0" marL="0" rtl="0" algn="l">
              <a:spcBef>
                <a:spcPts val="1900"/>
              </a:spcBef>
              <a:spcAft>
                <a:spcPts val="0"/>
              </a:spcAft>
              <a:buNone/>
            </a:pPr>
            <a:r>
              <a:rPr lang="en" sz="1350">
                <a:solidFill>
                  <a:schemeClr val="dk1"/>
                </a:solidFill>
                <a:highlight>
                  <a:srgbClr val="FFFFFF"/>
                </a:highlight>
                <a:latin typeface="Verdana"/>
                <a:ea typeface="Verdana"/>
                <a:cs typeface="Verdana"/>
                <a:sym typeface="Verdana"/>
              </a:rPr>
              <a:t>REST is considered a simpler alternative to SOAP, which many developers find difficult to use because it requires writing a lot of code to complete every task and following the XML structure for every message sent. </a:t>
            </a:r>
            <a:endParaRPr sz="1350">
              <a:solidFill>
                <a:schemeClr val="dk1"/>
              </a:solidFill>
              <a:highlight>
                <a:srgbClr val="FFFFFF"/>
              </a:highlight>
              <a:latin typeface="Verdana"/>
              <a:ea typeface="Verdana"/>
              <a:cs typeface="Verdana"/>
              <a:sym typeface="Verdana"/>
            </a:endParaRPr>
          </a:p>
          <a:p>
            <a:pPr indent="0" lvl="0" marL="0" rtl="0" algn="l">
              <a:spcBef>
                <a:spcPts val="1900"/>
              </a:spcBef>
              <a:spcAft>
                <a:spcPts val="0"/>
              </a:spcAft>
              <a:buNone/>
            </a:pPr>
            <a:r>
              <a:rPr lang="en" sz="1350">
                <a:solidFill>
                  <a:schemeClr val="dk1"/>
                </a:solidFill>
                <a:highlight>
                  <a:srgbClr val="FFFFFF"/>
                </a:highlight>
                <a:latin typeface="Verdana"/>
                <a:ea typeface="Verdana"/>
                <a:cs typeface="Verdana"/>
                <a:sym typeface="Verdana"/>
              </a:rPr>
              <a:t>REST follows another logic since it makes data available as resources. Each resource is represented by a unique URL, and one can request this resource by providing its URL.</a:t>
            </a:r>
            <a:endParaRPr sz="1350">
              <a:solidFill>
                <a:schemeClr val="dk1"/>
              </a:solidFill>
              <a:highlight>
                <a:srgbClr val="FFFFFF"/>
              </a:highlight>
              <a:latin typeface="Verdana"/>
              <a:ea typeface="Verdana"/>
              <a:cs typeface="Verdana"/>
              <a:sym typeface="Verdana"/>
            </a:endParaRPr>
          </a:p>
          <a:p>
            <a:pPr indent="0" lvl="0" marL="0" rtl="0" algn="l">
              <a:spcBef>
                <a:spcPts val="1900"/>
              </a:spcBef>
              <a:spcAft>
                <a:spcPts val="0"/>
              </a:spcAft>
              <a:buNone/>
            </a:pPr>
            <a:r>
              <a:rPr lang="en" sz="1350" u="sng">
                <a:solidFill>
                  <a:schemeClr val="hlink"/>
                </a:solidFill>
                <a:highlight>
                  <a:srgbClr val="FFFFFF"/>
                </a:highlight>
                <a:latin typeface="Verdana"/>
                <a:ea typeface="Verdana"/>
                <a:cs typeface="Verdana"/>
                <a:sym typeface="Verdana"/>
                <a:hlinkClick r:id="rId3"/>
              </a:rPr>
              <a:t>http://myserver/api/resource</a:t>
            </a:r>
            <a:endParaRPr sz="1350">
              <a:solidFill>
                <a:schemeClr val="dk1"/>
              </a:solidFill>
              <a:highlight>
                <a:srgbClr val="FFFFFF"/>
              </a:highlight>
              <a:latin typeface="Verdana"/>
              <a:ea typeface="Verdana"/>
              <a:cs typeface="Verdana"/>
              <a:sym typeface="Verdana"/>
            </a:endParaRPr>
          </a:p>
          <a:p>
            <a:pPr indent="0" lvl="0" marL="0" rtl="0" algn="l">
              <a:spcBef>
                <a:spcPts val="1900"/>
              </a:spcBef>
              <a:spcAft>
                <a:spcPts val="0"/>
              </a:spcAft>
              <a:buNone/>
            </a:pPr>
            <a:r>
              <a:rPr lang="en" sz="1350" u="sng">
                <a:solidFill>
                  <a:schemeClr val="hlink"/>
                </a:solidFill>
                <a:highlight>
                  <a:srgbClr val="FFFFFF"/>
                </a:highlight>
                <a:latin typeface="Verdana"/>
                <a:ea typeface="Verdana"/>
                <a:cs typeface="Verdana"/>
                <a:sym typeface="Verdana"/>
                <a:hlinkClick r:id="rId4"/>
              </a:rPr>
              <a:t>http://myserver/api/resource/resourceId</a:t>
            </a:r>
            <a:endParaRPr sz="1350">
              <a:solidFill>
                <a:schemeClr val="dk1"/>
              </a:solidFill>
              <a:highlight>
                <a:srgbClr val="FFFFFF"/>
              </a:highlight>
              <a:latin typeface="Verdana"/>
              <a:ea typeface="Verdana"/>
              <a:cs typeface="Verdana"/>
              <a:sym typeface="Verdana"/>
            </a:endParaRPr>
          </a:p>
          <a:p>
            <a:pPr indent="0" lvl="0" marL="0" rtl="0" algn="l">
              <a:spcBef>
                <a:spcPts val="1900"/>
              </a:spcBef>
              <a:spcAft>
                <a:spcPts val="0"/>
              </a:spcAft>
              <a:buNone/>
            </a:pPr>
            <a:r>
              <a:t/>
            </a:r>
            <a:endParaRPr sz="1350">
              <a:solidFill>
                <a:schemeClr val="dk1"/>
              </a:solidFill>
              <a:highlight>
                <a:srgbClr val="FFFFFF"/>
              </a:highlight>
              <a:latin typeface="Verdana"/>
              <a:ea typeface="Verdana"/>
              <a:cs typeface="Verdana"/>
              <a:sym typeface="Verdana"/>
            </a:endParaRPr>
          </a:p>
          <a:p>
            <a:pPr indent="0" lvl="0" marL="0" rtl="0" algn="l">
              <a:spcBef>
                <a:spcPts val="1900"/>
              </a:spcBef>
              <a:spcAft>
                <a:spcPts val="1900"/>
              </a:spcAft>
              <a:buNone/>
            </a:pPr>
            <a:r>
              <a:t/>
            </a:r>
            <a:endParaRPr sz="13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350">
                <a:solidFill>
                  <a:schemeClr val="dk1"/>
                </a:solidFill>
                <a:latin typeface="Verdana"/>
                <a:ea typeface="Verdana"/>
                <a:cs typeface="Verdana"/>
                <a:sym typeface="Verdana"/>
              </a:rPr>
              <a:t>Web APIs that comply with REST architectural constraints are called RESTful APIs. These APIs use HTTP requests (AKA methods or verbs) to work with resources: </a:t>
            </a:r>
            <a:r>
              <a:rPr lang="en" sz="1350">
                <a:solidFill>
                  <a:schemeClr val="dk1"/>
                </a:solidFill>
                <a:latin typeface="Verdana"/>
                <a:ea typeface="Verdana"/>
                <a:cs typeface="Verdana"/>
                <a:sym typeface="Verdana"/>
              </a:rPr>
              <a:t>POST, </a:t>
            </a:r>
            <a:r>
              <a:rPr lang="en" sz="1350">
                <a:solidFill>
                  <a:schemeClr val="dk1"/>
                </a:solidFill>
                <a:latin typeface="Verdana"/>
                <a:ea typeface="Verdana"/>
                <a:cs typeface="Verdana"/>
                <a:sym typeface="Verdana"/>
              </a:rPr>
              <a:t>GET, PUT, </a:t>
            </a:r>
            <a:r>
              <a:rPr lang="en" sz="1350">
                <a:solidFill>
                  <a:schemeClr val="dk1"/>
                </a:solidFill>
                <a:latin typeface="Verdana"/>
                <a:ea typeface="Verdana"/>
                <a:cs typeface="Verdana"/>
                <a:sym typeface="Verdana"/>
              </a:rPr>
              <a:t>PATCH,</a:t>
            </a:r>
            <a:r>
              <a:rPr lang="en" sz="1350">
                <a:solidFill>
                  <a:schemeClr val="dk1"/>
                </a:solidFill>
                <a:latin typeface="Verdana"/>
                <a:ea typeface="Verdana"/>
                <a:cs typeface="Verdana"/>
                <a:sym typeface="Verdana"/>
              </a:rPr>
              <a:t> </a:t>
            </a:r>
            <a:r>
              <a:rPr lang="en" sz="1350">
                <a:solidFill>
                  <a:schemeClr val="dk1"/>
                </a:solidFill>
                <a:latin typeface="Verdana"/>
                <a:ea typeface="Verdana"/>
                <a:cs typeface="Verdana"/>
                <a:sym typeface="Verdana"/>
              </a:rPr>
              <a:t>DELETE.</a:t>
            </a:r>
            <a:endParaRPr sz="1350">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lang="en" sz="1350">
                <a:solidFill>
                  <a:schemeClr val="dk1"/>
                </a:solidFill>
                <a:latin typeface="Verdana"/>
                <a:ea typeface="Verdana"/>
                <a:cs typeface="Verdana"/>
                <a:sym typeface="Verdana"/>
              </a:rPr>
              <a:t>These correspond to create, read, update, and delete operations, respectively. There are a number of other verbs, too, but are utilized less frequently. Of those less-frequent methods, OPTIONS and HEAD are used more often than others</a:t>
            </a:r>
            <a:r>
              <a:rPr lang="en" sz="1000">
                <a:solidFill>
                  <a:srgbClr val="333333"/>
                </a:solidFill>
                <a:highlight>
                  <a:srgbClr val="FFFFFF"/>
                </a:highlight>
                <a:latin typeface="Verdana"/>
                <a:ea typeface="Verdana"/>
                <a:cs typeface="Verdana"/>
                <a:sym typeface="Verdana"/>
              </a:rPr>
              <a:t>.</a:t>
            </a:r>
            <a:endParaRPr sz="1000">
              <a:solidFill>
                <a:srgbClr val="333333"/>
              </a:solidFill>
              <a:highlight>
                <a:srgbClr val="FFFFFF"/>
              </a:highlight>
              <a:latin typeface="Verdana"/>
              <a:ea typeface="Verdana"/>
              <a:cs typeface="Verdana"/>
              <a:sym typeface="Verdana"/>
            </a:endParaRPr>
          </a:p>
          <a:p>
            <a:pPr indent="0" lvl="0" marL="0" rtl="0" algn="l">
              <a:spcBef>
                <a:spcPts val="700"/>
              </a:spcBef>
              <a:spcAft>
                <a:spcPts val="0"/>
              </a:spcAft>
              <a:buNone/>
            </a:pPr>
            <a:r>
              <a:rPr lang="en" sz="1350">
                <a:solidFill>
                  <a:schemeClr val="dk1"/>
                </a:solidFill>
                <a:highlight>
                  <a:srgbClr val="FFFFFF"/>
                </a:highlight>
                <a:latin typeface="Verdana"/>
                <a:ea typeface="Verdana"/>
                <a:cs typeface="Verdana"/>
                <a:sym typeface="Verdana"/>
              </a:rPr>
              <a:t>RESTful systems support messaging in different formats, such as plain text, HTML, YAML, XML, and JSON, while SOAP only allows XML. </a:t>
            </a:r>
            <a:endParaRPr sz="1350">
              <a:solidFill>
                <a:schemeClr val="dk1"/>
              </a:solidFill>
              <a:highlight>
                <a:srgbClr val="FFFFFF"/>
              </a:highlight>
              <a:latin typeface="Verdana"/>
              <a:ea typeface="Verdana"/>
              <a:cs typeface="Verdana"/>
              <a:sym typeface="Verdana"/>
            </a:endParaRPr>
          </a:p>
          <a:p>
            <a:pPr indent="0" lvl="0" marL="0" rtl="0" algn="l">
              <a:spcBef>
                <a:spcPts val="1900"/>
              </a:spcBef>
              <a:spcAft>
                <a:spcPts val="0"/>
              </a:spcAft>
              <a:buClr>
                <a:schemeClr val="dk1"/>
              </a:buClr>
              <a:buSzPts val="1100"/>
              <a:buFont typeface="Arial"/>
              <a:buNone/>
            </a:pPr>
            <a:r>
              <a:rPr lang="en" sz="1350">
                <a:solidFill>
                  <a:schemeClr val="dk1"/>
                </a:solidFill>
                <a:highlight>
                  <a:srgbClr val="FFFFFF"/>
                </a:highlight>
                <a:latin typeface="Verdana"/>
                <a:ea typeface="Verdana"/>
                <a:cs typeface="Verdana"/>
                <a:sym typeface="Verdana"/>
              </a:rPr>
              <a:t>The ability to support multiple formats for storing and exchanging data is one of the reasons REST is a prevailing choice for building public APIs these days.</a:t>
            </a:r>
            <a:endParaRPr sz="1350">
              <a:solidFill>
                <a:schemeClr val="dk1"/>
              </a:solidFill>
              <a:highlight>
                <a:srgbClr val="FFFFFF"/>
              </a:highlight>
              <a:latin typeface="Verdana"/>
              <a:ea typeface="Verdana"/>
              <a:cs typeface="Verdana"/>
              <a:sym typeface="Verdana"/>
            </a:endParaRPr>
          </a:p>
          <a:p>
            <a:pPr indent="0" lvl="0" marL="0" rtl="0" algn="l">
              <a:spcBef>
                <a:spcPts val="1900"/>
              </a:spcBef>
              <a:spcAft>
                <a:spcPts val="1200"/>
              </a:spcAft>
              <a:buNone/>
            </a:pPr>
            <a:r>
              <a:t/>
            </a:r>
            <a:endParaRPr sz="1350">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JSON</a:t>
            </a:r>
            <a:endParaRPr/>
          </a:p>
          <a:p>
            <a:pPr indent="0" lvl="0" marL="0" rtl="0" algn="l">
              <a:spcBef>
                <a:spcPts val="0"/>
              </a:spcBef>
              <a:spcAft>
                <a:spcPts val="0"/>
              </a:spcAft>
              <a:buNone/>
            </a:pPr>
            <a:r>
              <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1350">
                <a:solidFill>
                  <a:schemeClr val="dk1"/>
                </a:solidFill>
                <a:highlight>
                  <a:srgbClr val="FFFFFF"/>
                </a:highlight>
                <a:latin typeface="Verdana"/>
                <a:ea typeface="Verdana"/>
                <a:cs typeface="Verdana"/>
                <a:sym typeface="Verdana"/>
              </a:rPr>
              <a:t>JavaScript Object Notation (JSON) is a lightweight and easy-to-parse text format for data exchange. Its syntax is based on a subset of the Standard ECMA-262 3rd Edition. Each JSON file contains collections of name/value pairs and ordered lists of values. Since these are universal data structures, the format can be used with any programming language.</a:t>
            </a:r>
            <a:endParaRPr sz="1350">
              <a:solidFill>
                <a:schemeClr val="dk1"/>
              </a:solidFill>
              <a:highlight>
                <a:srgbClr val="FFFFFF"/>
              </a:highlight>
              <a:latin typeface="Verdana"/>
              <a:ea typeface="Verdana"/>
              <a:cs typeface="Verdana"/>
              <a:sym typeface="Verdana"/>
            </a:endParaRPr>
          </a:p>
          <a:p>
            <a:pPr indent="0" lvl="0" marL="0" rtl="0" algn="l">
              <a:lnSpc>
                <a:spcPct val="150000"/>
              </a:lnSpc>
              <a:spcBef>
                <a:spcPts val="1900"/>
              </a:spcBef>
              <a:spcAft>
                <a:spcPts val="0"/>
              </a:spcAft>
              <a:buNone/>
            </a:pPr>
            <a:r>
              <a:t/>
            </a:r>
            <a:endParaRPr sz="900">
              <a:solidFill>
                <a:schemeClr val="dk1"/>
              </a:solidFill>
              <a:highlight>
                <a:srgbClr val="FFFFFE"/>
              </a:highlight>
              <a:latin typeface="Verdana"/>
              <a:ea typeface="Verdana"/>
              <a:cs typeface="Verdana"/>
              <a:sym typeface="Verdana"/>
            </a:endParaRPr>
          </a:p>
          <a:p>
            <a:pPr indent="0" lvl="0" marL="0" rtl="0" algn="l">
              <a:lnSpc>
                <a:spcPct val="150000"/>
              </a:lnSpc>
              <a:spcBef>
                <a:spcPts val="0"/>
              </a:spcBef>
              <a:spcAft>
                <a:spcPts val="0"/>
              </a:spcAft>
              <a:buNone/>
            </a:pPr>
            <a:r>
              <a:rPr lang="en" sz="900">
                <a:solidFill>
                  <a:schemeClr val="dk1"/>
                </a:solidFill>
                <a:highlight>
                  <a:srgbClr val="FFFFFE"/>
                </a:highlight>
                <a:latin typeface="Verdana"/>
                <a:ea typeface="Verdana"/>
                <a:cs typeface="Verdana"/>
                <a:sym typeface="Verdana"/>
              </a:rPr>
              <a:t>{</a:t>
            </a:r>
            <a:endParaRPr sz="900">
              <a:solidFill>
                <a:schemeClr val="dk1"/>
              </a:solidFill>
              <a:highlight>
                <a:srgbClr val="FFFFFE"/>
              </a:highlight>
              <a:latin typeface="Verdana"/>
              <a:ea typeface="Verdana"/>
              <a:cs typeface="Verdana"/>
              <a:sym typeface="Verdana"/>
            </a:endParaRPr>
          </a:p>
          <a:p>
            <a:pPr indent="0" lvl="0" marL="0" rtl="0" algn="l">
              <a:lnSpc>
                <a:spcPct val="150000"/>
              </a:lnSpc>
              <a:spcBef>
                <a:spcPts val="0"/>
              </a:spcBef>
              <a:spcAft>
                <a:spcPts val="0"/>
              </a:spcAft>
              <a:buNone/>
            </a:pPr>
            <a:r>
              <a:rPr lang="en" sz="900">
                <a:solidFill>
                  <a:schemeClr val="dk1"/>
                </a:solidFill>
                <a:highlight>
                  <a:srgbClr val="FFFFFE"/>
                </a:highlight>
                <a:latin typeface="Verdana"/>
                <a:ea typeface="Verdana"/>
                <a:cs typeface="Verdana"/>
                <a:sym typeface="Verdana"/>
              </a:rPr>
              <a:t>   </a:t>
            </a:r>
            <a:r>
              <a:rPr lang="en" sz="900">
                <a:solidFill>
                  <a:srgbClr val="A31515"/>
                </a:solidFill>
                <a:highlight>
                  <a:srgbClr val="FFFFFE"/>
                </a:highlight>
                <a:latin typeface="Verdana"/>
                <a:ea typeface="Verdana"/>
                <a:cs typeface="Verdana"/>
                <a:sym typeface="Verdana"/>
              </a:rPr>
              <a:t>"companyName"</a:t>
            </a:r>
            <a:r>
              <a:rPr lang="en" sz="900">
                <a:solidFill>
                  <a:schemeClr val="dk1"/>
                </a:solidFill>
                <a:highlight>
                  <a:srgbClr val="FFFFFE"/>
                </a:highlight>
                <a:latin typeface="Verdana"/>
                <a:ea typeface="Verdana"/>
                <a:cs typeface="Verdana"/>
                <a:sym typeface="Verdana"/>
              </a:rPr>
              <a:t>: </a:t>
            </a:r>
            <a:r>
              <a:rPr lang="en" sz="900">
                <a:solidFill>
                  <a:srgbClr val="0451A5"/>
                </a:solidFill>
                <a:highlight>
                  <a:srgbClr val="FFFFFE"/>
                </a:highlight>
                <a:latin typeface="Verdana"/>
                <a:ea typeface="Verdana"/>
                <a:cs typeface="Verdana"/>
                <a:sym typeface="Verdana"/>
              </a:rPr>
              <a:t>"Mobil"</a:t>
            </a:r>
            <a:r>
              <a:rPr lang="en" sz="900">
                <a:solidFill>
                  <a:schemeClr val="dk1"/>
                </a:solidFill>
                <a:highlight>
                  <a:srgbClr val="FFFFFE"/>
                </a:highlight>
                <a:latin typeface="Verdana"/>
                <a:ea typeface="Verdana"/>
                <a:cs typeface="Verdana"/>
                <a:sym typeface="Verdana"/>
              </a:rPr>
              <a:t>,</a:t>
            </a:r>
            <a:endParaRPr sz="900">
              <a:solidFill>
                <a:schemeClr val="dk1"/>
              </a:solidFill>
              <a:highlight>
                <a:srgbClr val="FFFFFE"/>
              </a:highlight>
              <a:latin typeface="Verdana"/>
              <a:ea typeface="Verdana"/>
              <a:cs typeface="Verdana"/>
              <a:sym typeface="Verdana"/>
            </a:endParaRPr>
          </a:p>
          <a:p>
            <a:pPr indent="0" lvl="0" marL="0" rtl="0" algn="l">
              <a:lnSpc>
                <a:spcPct val="150000"/>
              </a:lnSpc>
              <a:spcBef>
                <a:spcPts val="0"/>
              </a:spcBef>
              <a:spcAft>
                <a:spcPts val="0"/>
              </a:spcAft>
              <a:buNone/>
            </a:pPr>
            <a:r>
              <a:rPr lang="en" sz="900">
                <a:solidFill>
                  <a:schemeClr val="dk1"/>
                </a:solidFill>
                <a:highlight>
                  <a:srgbClr val="FFFFFE"/>
                </a:highlight>
                <a:latin typeface="Verdana"/>
                <a:ea typeface="Verdana"/>
                <a:cs typeface="Verdana"/>
                <a:sym typeface="Verdana"/>
              </a:rPr>
              <a:t>   </a:t>
            </a:r>
            <a:r>
              <a:rPr lang="en" sz="900">
                <a:solidFill>
                  <a:srgbClr val="A31515"/>
                </a:solidFill>
                <a:highlight>
                  <a:srgbClr val="FFFFFE"/>
                </a:highlight>
                <a:latin typeface="Verdana"/>
                <a:ea typeface="Verdana"/>
                <a:cs typeface="Verdana"/>
                <a:sym typeface="Verdana"/>
              </a:rPr>
              <a:t>"yearFounded"</a:t>
            </a:r>
            <a:r>
              <a:rPr lang="en" sz="900">
                <a:solidFill>
                  <a:schemeClr val="dk1"/>
                </a:solidFill>
                <a:highlight>
                  <a:srgbClr val="FFFFFE"/>
                </a:highlight>
                <a:latin typeface="Verdana"/>
                <a:ea typeface="Verdana"/>
                <a:cs typeface="Verdana"/>
                <a:sym typeface="Verdana"/>
              </a:rPr>
              <a:t>: </a:t>
            </a:r>
            <a:r>
              <a:rPr lang="en" sz="900">
                <a:solidFill>
                  <a:srgbClr val="098658"/>
                </a:solidFill>
                <a:highlight>
                  <a:srgbClr val="FFFFFE"/>
                </a:highlight>
                <a:latin typeface="Verdana"/>
                <a:ea typeface="Verdana"/>
                <a:cs typeface="Verdana"/>
                <a:sym typeface="Verdana"/>
              </a:rPr>
              <a:t>1911</a:t>
            </a:r>
            <a:r>
              <a:rPr lang="en" sz="900">
                <a:solidFill>
                  <a:schemeClr val="dk1"/>
                </a:solidFill>
                <a:highlight>
                  <a:srgbClr val="FFFFFE"/>
                </a:highlight>
                <a:latin typeface="Verdana"/>
                <a:ea typeface="Verdana"/>
                <a:cs typeface="Verdana"/>
                <a:sym typeface="Verdana"/>
              </a:rPr>
              <a:t>,</a:t>
            </a:r>
            <a:endParaRPr sz="900">
              <a:solidFill>
                <a:schemeClr val="dk1"/>
              </a:solidFill>
              <a:highlight>
                <a:srgbClr val="FFFFFE"/>
              </a:highlight>
              <a:latin typeface="Verdana"/>
              <a:ea typeface="Verdana"/>
              <a:cs typeface="Verdana"/>
              <a:sym typeface="Verdana"/>
            </a:endParaRPr>
          </a:p>
          <a:p>
            <a:pPr indent="0" lvl="0" marL="0" rtl="0" algn="l">
              <a:lnSpc>
                <a:spcPct val="150000"/>
              </a:lnSpc>
              <a:spcBef>
                <a:spcPts val="0"/>
              </a:spcBef>
              <a:spcAft>
                <a:spcPts val="0"/>
              </a:spcAft>
              <a:buNone/>
            </a:pPr>
            <a:r>
              <a:rPr lang="en" sz="900">
                <a:solidFill>
                  <a:schemeClr val="dk1"/>
                </a:solidFill>
                <a:highlight>
                  <a:srgbClr val="FFFFFE"/>
                </a:highlight>
                <a:latin typeface="Verdana"/>
                <a:ea typeface="Verdana"/>
                <a:cs typeface="Verdana"/>
                <a:sym typeface="Verdana"/>
              </a:rPr>
              <a:t>   </a:t>
            </a:r>
            <a:r>
              <a:rPr lang="en" sz="900">
                <a:solidFill>
                  <a:srgbClr val="A31515"/>
                </a:solidFill>
                <a:highlight>
                  <a:srgbClr val="FFFFFE"/>
                </a:highlight>
                <a:latin typeface="Verdana"/>
                <a:ea typeface="Verdana"/>
                <a:cs typeface="Verdana"/>
                <a:sym typeface="Verdana"/>
              </a:rPr>
              <a:t>"owner"</a:t>
            </a:r>
            <a:r>
              <a:rPr lang="en" sz="900">
                <a:solidFill>
                  <a:schemeClr val="dk1"/>
                </a:solidFill>
                <a:highlight>
                  <a:srgbClr val="FFFFFE"/>
                </a:highlight>
                <a:latin typeface="Verdana"/>
                <a:ea typeface="Verdana"/>
                <a:cs typeface="Verdana"/>
                <a:sym typeface="Verdana"/>
              </a:rPr>
              <a:t>: </a:t>
            </a:r>
            <a:r>
              <a:rPr lang="en" sz="900">
                <a:solidFill>
                  <a:srgbClr val="098658"/>
                </a:solidFill>
                <a:highlight>
                  <a:srgbClr val="FFFFFE"/>
                </a:highlight>
                <a:latin typeface="Verdana"/>
                <a:ea typeface="Verdana"/>
                <a:cs typeface="Verdana"/>
                <a:sym typeface="Verdana"/>
              </a:rPr>
              <a:t>“ExxonMobil”</a:t>
            </a:r>
            <a:endParaRPr sz="900">
              <a:solidFill>
                <a:srgbClr val="098658"/>
              </a:solidFill>
              <a:highlight>
                <a:srgbClr val="FFFFFE"/>
              </a:highlight>
              <a:latin typeface="Verdana"/>
              <a:ea typeface="Verdana"/>
              <a:cs typeface="Verdana"/>
              <a:sym typeface="Verdana"/>
            </a:endParaRPr>
          </a:p>
          <a:p>
            <a:pPr indent="0" lvl="0" marL="0" rtl="0" algn="l">
              <a:lnSpc>
                <a:spcPct val="150000"/>
              </a:lnSpc>
              <a:spcBef>
                <a:spcPts val="0"/>
              </a:spcBef>
              <a:spcAft>
                <a:spcPts val="0"/>
              </a:spcAft>
              <a:buNone/>
            </a:pPr>
            <a:r>
              <a:rPr lang="en" sz="900">
                <a:solidFill>
                  <a:schemeClr val="dk1"/>
                </a:solidFill>
                <a:highlight>
                  <a:srgbClr val="FFFFFE"/>
                </a:highlight>
                <a:latin typeface="Verdana"/>
                <a:ea typeface="Verdana"/>
                <a:cs typeface="Verdana"/>
                <a:sym typeface="Verdana"/>
              </a:rPr>
              <a:t>}</a:t>
            </a:r>
            <a:endParaRPr sz="900">
              <a:solidFill>
                <a:schemeClr val="dk1"/>
              </a:solidFill>
              <a:highlight>
                <a:srgbClr val="FFFFFE"/>
              </a:highlight>
              <a:latin typeface="Verdana"/>
              <a:ea typeface="Verdana"/>
              <a:cs typeface="Verdana"/>
              <a:sym typeface="Verdana"/>
            </a:endParaRPr>
          </a:p>
          <a:p>
            <a:pPr indent="0" lvl="0" marL="0" rtl="0" algn="l">
              <a:lnSpc>
                <a:spcPct val="150000"/>
              </a:lnSpc>
              <a:spcBef>
                <a:spcPts val="0"/>
              </a:spcBef>
              <a:spcAft>
                <a:spcPts val="0"/>
              </a:spcAft>
              <a:buNone/>
            </a:pPr>
            <a:r>
              <a:t/>
            </a:r>
            <a:endParaRPr sz="900">
              <a:solidFill>
                <a:schemeClr val="dk1"/>
              </a:solidFill>
              <a:highlight>
                <a:srgbClr val="FFFFFE"/>
              </a:highlight>
              <a:latin typeface="Verdana"/>
              <a:ea typeface="Verdana"/>
              <a:cs typeface="Verdana"/>
              <a:sym typeface="Verdana"/>
            </a:endParaRPr>
          </a:p>
          <a:p>
            <a:pPr indent="0" lvl="0" marL="0" rtl="0" algn="l">
              <a:lnSpc>
                <a:spcPct val="150000"/>
              </a:lnSpc>
              <a:spcBef>
                <a:spcPts val="0"/>
              </a:spcBef>
              <a:spcAft>
                <a:spcPts val="0"/>
              </a:spcAft>
              <a:buNone/>
            </a:pPr>
            <a:r>
              <a:rPr lang="en" sz="900">
                <a:solidFill>
                  <a:schemeClr val="dk1"/>
                </a:solidFill>
                <a:highlight>
                  <a:srgbClr val="FFFFFE"/>
                </a:highlight>
                <a:latin typeface="Verdana"/>
                <a:ea typeface="Verdana"/>
                <a:cs typeface="Verdana"/>
                <a:sym typeface="Verdana"/>
              </a:rPr>
              <a:t>XML:</a:t>
            </a:r>
            <a:endParaRPr sz="900">
              <a:solidFill>
                <a:schemeClr val="dk1"/>
              </a:solidFill>
              <a:highlight>
                <a:srgbClr val="FFFFFE"/>
              </a:highlight>
              <a:latin typeface="Verdana"/>
              <a:ea typeface="Verdana"/>
              <a:cs typeface="Verdana"/>
              <a:sym typeface="Verdana"/>
            </a:endParaRPr>
          </a:p>
          <a:p>
            <a:pPr indent="0" lvl="0" marL="0" rtl="0" algn="l">
              <a:lnSpc>
                <a:spcPct val="150000"/>
              </a:lnSpc>
              <a:spcBef>
                <a:spcPts val="0"/>
              </a:spcBef>
              <a:spcAft>
                <a:spcPts val="0"/>
              </a:spcAft>
              <a:buNone/>
            </a:pPr>
            <a:r>
              <a:t/>
            </a:r>
            <a:endParaRPr sz="900">
              <a:solidFill>
                <a:schemeClr val="dk1"/>
              </a:solidFill>
              <a:highlight>
                <a:srgbClr val="FFFFFE"/>
              </a:highlight>
              <a:latin typeface="Verdana"/>
              <a:ea typeface="Verdana"/>
              <a:cs typeface="Verdana"/>
              <a:sym typeface="Verdana"/>
            </a:endParaRPr>
          </a:p>
          <a:p>
            <a:pPr indent="0" lvl="0" marL="0" marR="0" rtl="0" algn="l">
              <a:lnSpc>
                <a:spcPct val="150000"/>
              </a:lnSpc>
              <a:spcBef>
                <a:spcPts val="0"/>
              </a:spcBef>
              <a:spcAft>
                <a:spcPts val="0"/>
              </a:spcAft>
              <a:buNone/>
            </a:pPr>
            <a:r>
              <a:rPr lang="en" sz="900">
                <a:solidFill>
                  <a:schemeClr val="dk1"/>
                </a:solidFill>
                <a:highlight>
                  <a:srgbClr val="FFFFFE"/>
                </a:highlight>
                <a:latin typeface="Verdana"/>
                <a:ea typeface="Verdana"/>
                <a:cs typeface="Verdana"/>
                <a:sym typeface="Verdana"/>
              </a:rPr>
              <a:t>&lt;</a:t>
            </a:r>
            <a:r>
              <a:rPr lang="en" sz="900">
                <a:solidFill>
                  <a:srgbClr val="A31515"/>
                </a:solidFill>
                <a:highlight>
                  <a:srgbClr val="FFFFFE"/>
                </a:highlight>
                <a:latin typeface="Verdana"/>
                <a:ea typeface="Verdana"/>
                <a:cs typeface="Verdana"/>
                <a:sym typeface="Verdana"/>
              </a:rPr>
              <a:t>company</a:t>
            </a:r>
            <a:r>
              <a:rPr lang="en" sz="900">
                <a:solidFill>
                  <a:schemeClr val="dk1"/>
                </a:solidFill>
                <a:highlight>
                  <a:srgbClr val="FFFFFE"/>
                </a:highlight>
                <a:latin typeface="Verdana"/>
                <a:ea typeface="Verdana"/>
                <a:cs typeface="Verdana"/>
                <a:sym typeface="Verdana"/>
              </a:rPr>
              <a:t>&gt;</a:t>
            </a:r>
            <a:endParaRPr sz="900">
              <a:solidFill>
                <a:schemeClr val="dk1"/>
              </a:solidFill>
              <a:highlight>
                <a:srgbClr val="FFFFFE"/>
              </a:highlight>
              <a:latin typeface="Verdana"/>
              <a:ea typeface="Verdana"/>
              <a:cs typeface="Verdana"/>
              <a:sym typeface="Verdana"/>
            </a:endParaRPr>
          </a:p>
          <a:p>
            <a:pPr indent="0" lvl="0" marL="457200" marR="0" rtl="0" algn="l">
              <a:lnSpc>
                <a:spcPct val="150000"/>
              </a:lnSpc>
              <a:spcBef>
                <a:spcPts val="0"/>
              </a:spcBef>
              <a:spcAft>
                <a:spcPts val="0"/>
              </a:spcAft>
              <a:buNone/>
            </a:pPr>
            <a:r>
              <a:rPr lang="en" sz="900">
                <a:solidFill>
                  <a:schemeClr val="dk1"/>
                </a:solidFill>
                <a:highlight>
                  <a:srgbClr val="FFFFFE"/>
                </a:highlight>
                <a:latin typeface="Verdana"/>
                <a:ea typeface="Verdana"/>
                <a:cs typeface="Verdana"/>
                <a:sym typeface="Verdana"/>
              </a:rPr>
              <a:t>&lt;</a:t>
            </a:r>
            <a:r>
              <a:rPr lang="en" sz="900">
                <a:solidFill>
                  <a:srgbClr val="A31515"/>
                </a:solidFill>
                <a:highlight>
                  <a:srgbClr val="FFFFFE"/>
                </a:highlight>
                <a:latin typeface="Verdana"/>
                <a:ea typeface="Verdana"/>
                <a:cs typeface="Verdana"/>
                <a:sym typeface="Verdana"/>
              </a:rPr>
              <a:t>companyName</a:t>
            </a:r>
            <a:r>
              <a:rPr lang="en" sz="900">
                <a:solidFill>
                  <a:schemeClr val="dk1"/>
                </a:solidFill>
                <a:highlight>
                  <a:srgbClr val="FFFFFE"/>
                </a:highlight>
                <a:latin typeface="Verdana"/>
                <a:ea typeface="Verdana"/>
                <a:cs typeface="Verdana"/>
                <a:sym typeface="Verdana"/>
              </a:rPr>
              <a:t>&gt;”</a:t>
            </a:r>
            <a:r>
              <a:rPr lang="en" sz="900">
                <a:solidFill>
                  <a:srgbClr val="0451A5"/>
                </a:solidFill>
                <a:highlight>
                  <a:srgbClr val="FFFFFE"/>
                </a:highlight>
                <a:latin typeface="Verdana"/>
                <a:ea typeface="Verdana"/>
                <a:cs typeface="Verdana"/>
                <a:sym typeface="Verdana"/>
              </a:rPr>
              <a:t>Mobil”</a:t>
            </a:r>
            <a:r>
              <a:rPr lang="en" sz="900">
                <a:solidFill>
                  <a:schemeClr val="dk1"/>
                </a:solidFill>
                <a:highlight>
                  <a:srgbClr val="FFFFFE"/>
                </a:highlight>
                <a:latin typeface="Verdana"/>
                <a:ea typeface="Verdana"/>
                <a:cs typeface="Verdana"/>
                <a:sym typeface="Verdana"/>
              </a:rPr>
              <a:t>&lt;/</a:t>
            </a:r>
            <a:r>
              <a:rPr lang="en" sz="900">
                <a:solidFill>
                  <a:srgbClr val="A31515"/>
                </a:solidFill>
                <a:highlight>
                  <a:srgbClr val="FFFFFE"/>
                </a:highlight>
                <a:latin typeface="Verdana"/>
                <a:ea typeface="Verdana"/>
                <a:cs typeface="Verdana"/>
                <a:sym typeface="Verdana"/>
              </a:rPr>
              <a:t>companyName</a:t>
            </a:r>
            <a:r>
              <a:rPr lang="en" sz="900">
                <a:solidFill>
                  <a:schemeClr val="dk1"/>
                </a:solidFill>
                <a:highlight>
                  <a:srgbClr val="FFFFFE"/>
                </a:highlight>
                <a:latin typeface="Verdana"/>
                <a:ea typeface="Verdana"/>
                <a:cs typeface="Verdana"/>
                <a:sym typeface="Verdana"/>
              </a:rPr>
              <a:t>&gt;</a:t>
            </a:r>
            <a:endParaRPr sz="900">
              <a:solidFill>
                <a:schemeClr val="dk1"/>
              </a:solidFill>
              <a:highlight>
                <a:srgbClr val="FFFFFE"/>
              </a:highlight>
              <a:latin typeface="Verdana"/>
              <a:ea typeface="Verdana"/>
              <a:cs typeface="Verdana"/>
              <a:sym typeface="Verdana"/>
            </a:endParaRPr>
          </a:p>
          <a:p>
            <a:pPr indent="0" lvl="0" marL="457200" marR="0" rtl="0" algn="l">
              <a:lnSpc>
                <a:spcPct val="150000"/>
              </a:lnSpc>
              <a:spcBef>
                <a:spcPts val="0"/>
              </a:spcBef>
              <a:spcAft>
                <a:spcPts val="0"/>
              </a:spcAft>
              <a:buNone/>
            </a:pPr>
            <a:r>
              <a:rPr lang="en" sz="900">
                <a:solidFill>
                  <a:schemeClr val="dk1"/>
                </a:solidFill>
                <a:highlight>
                  <a:srgbClr val="FFFFFE"/>
                </a:highlight>
                <a:latin typeface="Verdana"/>
                <a:ea typeface="Verdana"/>
                <a:cs typeface="Verdana"/>
                <a:sym typeface="Verdana"/>
              </a:rPr>
              <a:t>&lt;</a:t>
            </a:r>
            <a:r>
              <a:rPr lang="en" sz="900">
                <a:solidFill>
                  <a:srgbClr val="A31515"/>
                </a:solidFill>
                <a:highlight>
                  <a:srgbClr val="FFFFFE"/>
                </a:highlight>
                <a:latin typeface="Verdana"/>
                <a:ea typeface="Verdana"/>
                <a:cs typeface="Verdana"/>
                <a:sym typeface="Verdana"/>
              </a:rPr>
              <a:t>yearFounded</a:t>
            </a:r>
            <a:r>
              <a:rPr lang="en" sz="900">
                <a:solidFill>
                  <a:schemeClr val="dk1"/>
                </a:solidFill>
                <a:highlight>
                  <a:srgbClr val="FFFFFE"/>
                </a:highlight>
                <a:latin typeface="Verdana"/>
                <a:ea typeface="Verdana"/>
                <a:cs typeface="Verdana"/>
                <a:sym typeface="Verdana"/>
              </a:rPr>
              <a:t>&gt;</a:t>
            </a:r>
            <a:r>
              <a:rPr lang="en" sz="900">
                <a:solidFill>
                  <a:srgbClr val="098658"/>
                </a:solidFill>
                <a:highlight>
                  <a:srgbClr val="FFFFFE"/>
                </a:highlight>
                <a:latin typeface="Verdana"/>
                <a:ea typeface="Verdana"/>
                <a:cs typeface="Verdana"/>
                <a:sym typeface="Verdana"/>
              </a:rPr>
              <a:t>1911</a:t>
            </a:r>
            <a:r>
              <a:rPr lang="en" sz="900">
                <a:solidFill>
                  <a:schemeClr val="dk1"/>
                </a:solidFill>
                <a:highlight>
                  <a:srgbClr val="FFFFFE"/>
                </a:highlight>
                <a:latin typeface="Verdana"/>
                <a:ea typeface="Verdana"/>
                <a:cs typeface="Verdana"/>
                <a:sym typeface="Verdana"/>
              </a:rPr>
              <a:t>&lt;/</a:t>
            </a:r>
            <a:r>
              <a:rPr lang="en" sz="900">
                <a:solidFill>
                  <a:srgbClr val="A31515"/>
                </a:solidFill>
                <a:highlight>
                  <a:srgbClr val="FFFFFE"/>
                </a:highlight>
                <a:latin typeface="Verdana"/>
                <a:ea typeface="Verdana"/>
                <a:cs typeface="Verdana"/>
                <a:sym typeface="Verdana"/>
              </a:rPr>
              <a:t>yearFounded</a:t>
            </a:r>
            <a:r>
              <a:rPr lang="en" sz="900">
                <a:solidFill>
                  <a:schemeClr val="dk1"/>
                </a:solidFill>
                <a:highlight>
                  <a:srgbClr val="FFFFFE"/>
                </a:highlight>
                <a:latin typeface="Verdana"/>
                <a:ea typeface="Verdana"/>
                <a:cs typeface="Verdana"/>
                <a:sym typeface="Verdana"/>
              </a:rPr>
              <a:t>&gt;</a:t>
            </a:r>
            <a:endParaRPr sz="900">
              <a:solidFill>
                <a:schemeClr val="dk1"/>
              </a:solidFill>
              <a:highlight>
                <a:srgbClr val="FFFFFE"/>
              </a:highlight>
              <a:latin typeface="Verdana"/>
              <a:ea typeface="Verdana"/>
              <a:cs typeface="Verdana"/>
              <a:sym typeface="Verdana"/>
            </a:endParaRPr>
          </a:p>
          <a:p>
            <a:pPr indent="0" lvl="0" marL="457200" marR="0" rtl="0" algn="l">
              <a:lnSpc>
                <a:spcPct val="150000"/>
              </a:lnSpc>
              <a:spcBef>
                <a:spcPts val="0"/>
              </a:spcBef>
              <a:spcAft>
                <a:spcPts val="0"/>
              </a:spcAft>
              <a:buNone/>
            </a:pPr>
            <a:r>
              <a:rPr lang="en" sz="900">
                <a:solidFill>
                  <a:schemeClr val="dk1"/>
                </a:solidFill>
                <a:highlight>
                  <a:srgbClr val="FFFFFE"/>
                </a:highlight>
                <a:latin typeface="Verdana"/>
                <a:ea typeface="Verdana"/>
                <a:cs typeface="Verdana"/>
                <a:sym typeface="Verdana"/>
              </a:rPr>
              <a:t>&lt;</a:t>
            </a:r>
            <a:r>
              <a:rPr lang="en" sz="900">
                <a:solidFill>
                  <a:srgbClr val="A31515"/>
                </a:solidFill>
                <a:highlight>
                  <a:srgbClr val="FFFFFE"/>
                </a:highlight>
                <a:latin typeface="Verdana"/>
                <a:ea typeface="Verdana"/>
                <a:cs typeface="Verdana"/>
                <a:sym typeface="Verdana"/>
              </a:rPr>
              <a:t>owner</a:t>
            </a:r>
            <a:r>
              <a:rPr lang="en" sz="900">
                <a:solidFill>
                  <a:schemeClr val="dk1"/>
                </a:solidFill>
                <a:highlight>
                  <a:srgbClr val="FFFFFE"/>
                </a:highlight>
                <a:latin typeface="Verdana"/>
                <a:ea typeface="Verdana"/>
                <a:cs typeface="Verdana"/>
                <a:sym typeface="Verdana"/>
              </a:rPr>
              <a:t>&gt;”</a:t>
            </a:r>
            <a:r>
              <a:rPr lang="en" sz="900">
                <a:solidFill>
                  <a:srgbClr val="098658"/>
                </a:solidFill>
                <a:highlight>
                  <a:srgbClr val="FFFFFE"/>
                </a:highlight>
                <a:latin typeface="Verdana"/>
                <a:ea typeface="Verdana"/>
                <a:cs typeface="Verdana"/>
                <a:sym typeface="Verdana"/>
              </a:rPr>
              <a:t>ExxonMobil”</a:t>
            </a:r>
            <a:r>
              <a:rPr lang="en" sz="900">
                <a:solidFill>
                  <a:schemeClr val="dk1"/>
                </a:solidFill>
                <a:highlight>
                  <a:srgbClr val="FFFFFE"/>
                </a:highlight>
                <a:latin typeface="Verdana"/>
                <a:ea typeface="Verdana"/>
                <a:cs typeface="Verdana"/>
                <a:sym typeface="Verdana"/>
              </a:rPr>
              <a:t>&lt;/</a:t>
            </a:r>
            <a:r>
              <a:rPr lang="en" sz="900">
                <a:solidFill>
                  <a:srgbClr val="A31515"/>
                </a:solidFill>
                <a:highlight>
                  <a:srgbClr val="FFFFFE"/>
                </a:highlight>
                <a:latin typeface="Verdana"/>
                <a:ea typeface="Verdana"/>
                <a:cs typeface="Verdana"/>
                <a:sym typeface="Verdana"/>
              </a:rPr>
              <a:t>owner</a:t>
            </a:r>
            <a:r>
              <a:rPr lang="en" sz="900">
                <a:solidFill>
                  <a:schemeClr val="dk1"/>
                </a:solidFill>
                <a:highlight>
                  <a:srgbClr val="FFFFFE"/>
                </a:highlight>
                <a:latin typeface="Verdana"/>
                <a:ea typeface="Verdana"/>
                <a:cs typeface="Verdana"/>
                <a:sym typeface="Verdana"/>
              </a:rPr>
              <a:t>&gt;</a:t>
            </a:r>
            <a:endParaRPr sz="900">
              <a:solidFill>
                <a:schemeClr val="dk1"/>
              </a:solidFill>
              <a:highlight>
                <a:srgbClr val="FFFFFE"/>
              </a:highlight>
              <a:latin typeface="Verdana"/>
              <a:ea typeface="Verdana"/>
              <a:cs typeface="Verdana"/>
              <a:sym typeface="Verdana"/>
            </a:endParaRPr>
          </a:p>
          <a:p>
            <a:pPr indent="0" lvl="0" marL="0" marR="0" rtl="0" algn="l">
              <a:lnSpc>
                <a:spcPct val="150000"/>
              </a:lnSpc>
              <a:spcBef>
                <a:spcPts val="0"/>
              </a:spcBef>
              <a:spcAft>
                <a:spcPts val="0"/>
              </a:spcAft>
              <a:buNone/>
            </a:pPr>
            <a:r>
              <a:rPr lang="en" sz="900">
                <a:solidFill>
                  <a:schemeClr val="dk1"/>
                </a:solidFill>
                <a:highlight>
                  <a:srgbClr val="FFFFFE"/>
                </a:highlight>
                <a:latin typeface="Verdana"/>
                <a:ea typeface="Verdana"/>
                <a:cs typeface="Verdana"/>
                <a:sym typeface="Verdana"/>
              </a:rPr>
              <a:t>&lt;/</a:t>
            </a:r>
            <a:r>
              <a:rPr lang="en" sz="900">
                <a:solidFill>
                  <a:srgbClr val="A31515"/>
                </a:solidFill>
                <a:highlight>
                  <a:srgbClr val="FFFFFE"/>
                </a:highlight>
                <a:latin typeface="Verdana"/>
                <a:ea typeface="Verdana"/>
                <a:cs typeface="Verdana"/>
                <a:sym typeface="Verdana"/>
              </a:rPr>
              <a:t>company</a:t>
            </a:r>
            <a:r>
              <a:rPr lang="en" sz="900">
                <a:solidFill>
                  <a:schemeClr val="dk1"/>
                </a:solidFill>
                <a:highlight>
                  <a:srgbClr val="FFFFFE"/>
                </a:highlight>
                <a:latin typeface="Verdana"/>
                <a:ea typeface="Verdana"/>
                <a:cs typeface="Verdana"/>
                <a:sym typeface="Verdana"/>
              </a:rPr>
              <a:t>&gt;</a:t>
            </a:r>
            <a:endParaRPr sz="900">
              <a:solidFill>
                <a:schemeClr val="dk1"/>
              </a:solidFill>
              <a:highlight>
                <a:srgbClr val="FFFFFE"/>
              </a:highlight>
              <a:latin typeface="Verdana"/>
              <a:ea typeface="Verdana"/>
              <a:cs typeface="Verdana"/>
              <a:sym typeface="Verdana"/>
            </a:endParaRPr>
          </a:p>
          <a:p>
            <a:pPr indent="0" lvl="0" marL="0" marR="0" rtl="0" algn="l">
              <a:lnSpc>
                <a:spcPct val="150000"/>
              </a:lnSpc>
              <a:spcBef>
                <a:spcPts val="0"/>
              </a:spcBef>
              <a:spcAft>
                <a:spcPts val="0"/>
              </a:spcAft>
              <a:buNone/>
            </a:pPr>
            <a:r>
              <a:t/>
            </a:r>
            <a:endParaRPr sz="900">
              <a:solidFill>
                <a:schemeClr val="dk1"/>
              </a:solidFill>
              <a:highlight>
                <a:srgbClr val="FFFFFE"/>
              </a:highlight>
              <a:latin typeface="Verdana"/>
              <a:ea typeface="Verdana"/>
              <a:cs typeface="Verdana"/>
              <a:sym typeface="Verdana"/>
            </a:endParaRPr>
          </a:p>
          <a:p>
            <a:pPr indent="0" lvl="0" marL="0" marR="0" rtl="0" algn="l">
              <a:lnSpc>
                <a:spcPct val="150000"/>
              </a:lnSpc>
              <a:spcBef>
                <a:spcPts val="0"/>
              </a:spcBef>
              <a:spcAft>
                <a:spcPts val="0"/>
              </a:spcAft>
              <a:buNone/>
            </a:pPr>
            <a:r>
              <a:t/>
            </a:r>
            <a:endParaRPr sz="900">
              <a:solidFill>
                <a:schemeClr val="dk1"/>
              </a:solidFill>
              <a:highlight>
                <a:srgbClr val="FFFFFE"/>
              </a:highlight>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Status Codes</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lang="en" sz="1050">
                <a:solidFill>
                  <a:srgbClr val="202122"/>
                </a:solidFill>
                <a:highlight>
                  <a:srgbClr val="FFFFFF"/>
                </a:highlight>
                <a:latin typeface="Verdana"/>
                <a:ea typeface="Verdana"/>
                <a:cs typeface="Verdana"/>
                <a:sym typeface="Verdana"/>
              </a:rPr>
              <a:t> Status codes are issued by a server in response to a client's request made to the server.</a:t>
            </a:r>
            <a:endParaRPr sz="1050">
              <a:solidFill>
                <a:srgbClr val="202122"/>
              </a:solidFill>
              <a:highlight>
                <a:srgbClr val="FFFFFF"/>
              </a:highlight>
              <a:latin typeface="Verdana"/>
              <a:ea typeface="Verdana"/>
              <a:cs typeface="Verdana"/>
              <a:sym typeface="Verdana"/>
            </a:endParaRPr>
          </a:p>
          <a:p>
            <a:pPr indent="0" lvl="0" marL="0" rtl="0" algn="l">
              <a:spcBef>
                <a:spcPts val="500"/>
              </a:spcBef>
              <a:spcAft>
                <a:spcPts val="0"/>
              </a:spcAft>
              <a:buNone/>
            </a:pPr>
            <a:r>
              <a:t/>
            </a:r>
            <a:endParaRPr sz="1050">
              <a:solidFill>
                <a:srgbClr val="202122"/>
              </a:solidFill>
              <a:highlight>
                <a:srgbClr val="FFFFFF"/>
              </a:highlight>
              <a:latin typeface="Verdana"/>
              <a:ea typeface="Verdana"/>
              <a:cs typeface="Verdana"/>
              <a:sym typeface="Verdana"/>
            </a:endParaRPr>
          </a:p>
          <a:p>
            <a:pPr indent="0" lvl="0" marL="0" rtl="0" algn="l">
              <a:spcBef>
                <a:spcPts val="500"/>
              </a:spcBef>
              <a:spcAft>
                <a:spcPts val="0"/>
              </a:spcAft>
              <a:buNone/>
            </a:pPr>
            <a:r>
              <a:rPr lang="en" sz="1050">
                <a:solidFill>
                  <a:srgbClr val="202122"/>
                </a:solidFill>
                <a:highlight>
                  <a:srgbClr val="FFFFFF"/>
                </a:highlight>
                <a:latin typeface="Verdana"/>
                <a:ea typeface="Verdana"/>
                <a:cs typeface="Verdana"/>
                <a:sym typeface="Verdana"/>
              </a:rPr>
              <a:t>The first digit of the status code specifies one of five standard classes of responses. The message phrases shown are typical, but any human-readable alternative may be provided. </a:t>
            </a:r>
            <a:endParaRPr sz="1050">
              <a:solidFill>
                <a:srgbClr val="202122"/>
              </a:solidFill>
              <a:highlight>
                <a:srgbClr val="FFFFFF"/>
              </a:highlight>
              <a:latin typeface="Verdana"/>
              <a:ea typeface="Verdana"/>
              <a:cs typeface="Verdana"/>
              <a:sym typeface="Verdana"/>
            </a:endParaRPr>
          </a:p>
          <a:p>
            <a:pPr indent="0" lvl="0" marL="0" rtl="0" algn="l">
              <a:spcBef>
                <a:spcPts val="500"/>
              </a:spcBef>
              <a:spcAft>
                <a:spcPts val="0"/>
              </a:spcAft>
              <a:buClr>
                <a:schemeClr val="dk1"/>
              </a:buClr>
              <a:buSzPts val="1100"/>
              <a:buFont typeface="Arial"/>
              <a:buNone/>
            </a:pPr>
            <a:r>
              <a:rPr lang="en" sz="1050">
                <a:solidFill>
                  <a:srgbClr val="202122"/>
                </a:solidFill>
                <a:highlight>
                  <a:srgbClr val="FFFFFF"/>
                </a:highlight>
                <a:latin typeface="Verdana"/>
                <a:ea typeface="Verdana"/>
                <a:cs typeface="Verdana"/>
                <a:sym typeface="Verdana"/>
              </a:rPr>
              <a:t>The Internet Assigned Numbers Authority (IANA) maintains the official registry of HTTP status codes.</a:t>
            </a:r>
            <a:r>
              <a:rPr baseline="30000" lang="en" sz="1400">
                <a:solidFill>
                  <a:srgbClr val="0645AD"/>
                </a:solidFill>
                <a:highlight>
                  <a:srgbClr val="FFFFFF"/>
                </a:highlight>
                <a:uFill>
                  <a:noFill/>
                </a:uFill>
                <a:latin typeface="Verdana"/>
                <a:ea typeface="Verdana"/>
                <a:cs typeface="Verdana"/>
                <a:sym typeface="Verdana"/>
                <a:hlinkClick r:id="rId3">
                  <a:extLst>
                    <a:ext uri="{A12FA001-AC4F-418D-AE19-62706E023703}">
                      <ahyp:hlinkClr val="tx"/>
                    </a:ext>
                  </a:extLst>
                </a:hlinkClick>
              </a:rPr>
              <a:t>[2]</a:t>
            </a:r>
            <a:endParaRPr baseline="30000" sz="1400">
              <a:solidFill>
                <a:srgbClr val="0645AD"/>
              </a:solidFill>
              <a:highlight>
                <a:srgbClr val="FFFFFF"/>
              </a:highlight>
              <a:latin typeface="Verdana"/>
              <a:ea typeface="Verdana"/>
              <a:cs typeface="Verdana"/>
              <a:sym typeface="Verdana"/>
            </a:endParaRPr>
          </a:p>
          <a:p>
            <a:pPr indent="0" lvl="0" marL="0" rtl="0" algn="l">
              <a:spcBef>
                <a:spcPts val="500"/>
              </a:spcBef>
              <a:spcAft>
                <a:spcPts val="0"/>
              </a:spcAft>
              <a:buClr>
                <a:schemeClr val="dk1"/>
              </a:buClr>
              <a:buSzPts val="1100"/>
              <a:buFont typeface="Arial"/>
              <a:buNone/>
            </a:pPr>
            <a:r>
              <a:rPr lang="en" sz="1050">
                <a:solidFill>
                  <a:srgbClr val="202122"/>
                </a:solidFill>
                <a:highlight>
                  <a:srgbClr val="FFFFFF"/>
                </a:highlight>
                <a:latin typeface="Verdana"/>
                <a:ea typeface="Verdana"/>
                <a:cs typeface="Verdana"/>
                <a:sym typeface="Verdana"/>
              </a:rPr>
              <a:t>All HTTP response status codes are separated into five classes or categories. The first digit of the status code defines the class of response, while the last two digits do not have any classifying or categorization role. There are five classes defined by the standard:</a:t>
            </a:r>
            <a:endParaRPr sz="1050">
              <a:solidFill>
                <a:srgbClr val="202122"/>
              </a:solidFill>
              <a:highlight>
                <a:srgbClr val="FFFFFF"/>
              </a:highlight>
              <a:latin typeface="Verdana"/>
              <a:ea typeface="Verdana"/>
              <a:cs typeface="Verdana"/>
              <a:sym typeface="Verdana"/>
            </a:endParaRPr>
          </a:p>
          <a:p>
            <a:pPr indent="-295275" lvl="0" marL="685800" rtl="0" algn="l">
              <a:spcBef>
                <a:spcPts val="600"/>
              </a:spcBef>
              <a:spcAft>
                <a:spcPts val="0"/>
              </a:spcAft>
              <a:buClr>
                <a:srgbClr val="202122"/>
              </a:buClr>
              <a:buSzPts val="1050"/>
              <a:buFont typeface="Verdana"/>
              <a:buChar char="●"/>
            </a:pPr>
            <a:r>
              <a:rPr i="1" lang="en" sz="1050">
                <a:solidFill>
                  <a:srgbClr val="202122"/>
                </a:solidFill>
                <a:highlight>
                  <a:srgbClr val="FFFFFF"/>
                </a:highlight>
                <a:latin typeface="Verdana"/>
                <a:ea typeface="Verdana"/>
                <a:cs typeface="Verdana"/>
                <a:sym typeface="Verdana"/>
              </a:rPr>
              <a:t>1xx informational response</a:t>
            </a:r>
            <a:r>
              <a:rPr lang="en" sz="1050">
                <a:solidFill>
                  <a:srgbClr val="202122"/>
                </a:solidFill>
                <a:highlight>
                  <a:srgbClr val="FFFFFF"/>
                </a:highlight>
                <a:latin typeface="Verdana"/>
                <a:ea typeface="Verdana"/>
                <a:cs typeface="Verdana"/>
                <a:sym typeface="Verdana"/>
              </a:rPr>
              <a:t> – the request was received, continuing process</a:t>
            </a:r>
            <a:endParaRPr sz="1050">
              <a:solidFill>
                <a:srgbClr val="202122"/>
              </a:solidFill>
              <a:highlight>
                <a:srgbClr val="FFFFFF"/>
              </a:highlight>
              <a:latin typeface="Verdana"/>
              <a:ea typeface="Verdana"/>
              <a:cs typeface="Verdana"/>
              <a:sym typeface="Verdana"/>
            </a:endParaRPr>
          </a:p>
          <a:p>
            <a:pPr indent="-295275" lvl="0" marL="685800" rtl="0" algn="l">
              <a:spcBef>
                <a:spcPts val="0"/>
              </a:spcBef>
              <a:spcAft>
                <a:spcPts val="0"/>
              </a:spcAft>
              <a:buClr>
                <a:srgbClr val="202122"/>
              </a:buClr>
              <a:buSzPts val="1050"/>
              <a:buFont typeface="Verdana"/>
              <a:buChar char="●"/>
            </a:pPr>
            <a:r>
              <a:rPr i="1" lang="en" sz="1050">
                <a:solidFill>
                  <a:srgbClr val="202122"/>
                </a:solidFill>
                <a:highlight>
                  <a:srgbClr val="FFFFFF"/>
                </a:highlight>
                <a:latin typeface="Verdana"/>
                <a:ea typeface="Verdana"/>
                <a:cs typeface="Verdana"/>
                <a:sym typeface="Verdana"/>
              </a:rPr>
              <a:t>2xx successful</a:t>
            </a:r>
            <a:r>
              <a:rPr lang="en" sz="1050">
                <a:solidFill>
                  <a:srgbClr val="202122"/>
                </a:solidFill>
                <a:highlight>
                  <a:srgbClr val="FFFFFF"/>
                </a:highlight>
                <a:latin typeface="Verdana"/>
                <a:ea typeface="Verdana"/>
                <a:cs typeface="Verdana"/>
                <a:sym typeface="Verdana"/>
              </a:rPr>
              <a:t> – the request was successfully received, understood, and accepted</a:t>
            </a:r>
            <a:endParaRPr sz="1050">
              <a:solidFill>
                <a:srgbClr val="202122"/>
              </a:solidFill>
              <a:highlight>
                <a:srgbClr val="FFFFFF"/>
              </a:highlight>
              <a:latin typeface="Verdana"/>
              <a:ea typeface="Verdana"/>
              <a:cs typeface="Verdana"/>
              <a:sym typeface="Verdana"/>
            </a:endParaRPr>
          </a:p>
          <a:p>
            <a:pPr indent="-295275" lvl="0" marL="685800" rtl="0" algn="l">
              <a:spcBef>
                <a:spcPts val="0"/>
              </a:spcBef>
              <a:spcAft>
                <a:spcPts val="0"/>
              </a:spcAft>
              <a:buClr>
                <a:srgbClr val="202122"/>
              </a:buClr>
              <a:buSzPts val="1050"/>
              <a:buFont typeface="Verdana"/>
              <a:buChar char="●"/>
            </a:pPr>
            <a:r>
              <a:rPr i="1" lang="en" sz="1050">
                <a:solidFill>
                  <a:srgbClr val="202122"/>
                </a:solidFill>
                <a:highlight>
                  <a:srgbClr val="FFFFFF"/>
                </a:highlight>
                <a:latin typeface="Verdana"/>
                <a:ea typeface="Verdana"/>
                <a:cs typeface="Verdana"/>
                <a:sym typeface="Verdana"/>
              </a:rPr>
              <a:t>3xx redirection</a:t>
            </a:r>
            <a:r>
              <a:rPr lang="en" sz="1050">
                <a:solidFill>
                  <a:srgbClr val="202122"/>
                </a:solidFill>
                <a:highlight>
                  <a:srgbClr val="FFFFFF"/>
                </a:highlight>
                <a:latin typeface="Verdana"/>
                <a:ea typeface="Verdana"/>
                <a:cs typeface="Verdana"/>
                <a:sym typeface="Verdana"/>
              </a:rPr>
              <a:t> – further action needs to be taken in order to complete the request</a:t>
            </a:r>
            <a:endParaRPr sz="1050">
              <a:solidFill>
                <a:srgbClr val="202122"/>
              </a:solidFill>
              <a:highlight>
                <a:srgbClr val="FFFFFF"/>
              </a:highlight>
              <a:latin typeface="Verdana"/>
              <a:ea typeface="Verdana"/>
              <a:cs typeface="Verdana"/>
              <a:sym typeface="Verdana"/>
            </a:endParaRPr>
          </a:p>
          <a:p>
            <a:pPr indent="-295275" lvl="0" marL="685800" rtl="0" algn="l">
              <a:spcBef>
                <a:spcPts val="0"/>
              </a:spcBef>
              <a:spcAft>
                <a:spcPts val="0"/>
              </a:spcAft>
              <a:buClr>
                <a:srgbClr val="202122"/>
              </a:buClr>
              <a:buSzPts val="1050"/>
              <a:buFont typeface="Verdana"/>
              <a:buChar char="●"/>
            </a:pPr>
            <a:r>
              <a:rPr i="1" lang="en" sz="1050">
                <a:solidFill>
                  <a:srgbClr val="202122"/>
                </a:solidFill>
                <a:highlight>
                  <a:srgbClr val="FFFFFF"/>
                </a:highlight>
                <a:latin typeface="Verdana"/>
                <a:ea typeface="Verdana"/>
                <a:cs typeface="Verdana"/>
                <a:sym typeface="Verdana"/>
              </a:rPr>
              <a:t>4xx client error</a:t>
            </a:r>
            <a:r>
              <a:rPr lang="en" sz="1050">
                <a:solidFill>
                  <a:srgbClr val="202122"/>
                </a:solidFill>
                <a:highlight>
                  <a:srgbClr val="FFFFFF"/>
                </a:highlight>
                <a:latin typeface="Verdana"/>
                <a:ea typeface="Verdana"/>
                <a:cs typeface="Verdana"/>
                <a:sym typeface="Verdana"/>
              </a:rPr>
              <a:t> – the request contains bad syntax or cannot be fulfilled</a:t>
            </a:r>
            <a:endParaRPr sz="1050">
              <a:solidFill>
                <a:srgbClr val="202122"/>
              </a:solidFill>
              <a:highlight>
                <a:srgbClr val="FFFFFF"/>
              </a:highlight>
              <a:latin typeface="Verdana"/>
              <a:ea typeface="Verdana"/>
              <a:cs typeface="Verdana"/>
              <a:sym typeface="Verdana"/>
            </a:endParaRPr>
          </a:p>
          <a:p>
            <a:pPr indent="-295275" lvl="0" marL="685800" rtl="0" algn="l">
              <a:spcBef>
                <a:spcPts val="0"/>
              </a:spcBef>
              <a:spcAft>
                <a:spcPts val="0"/>
              </a:spcAft>
              <a:buClr>
                <a:srgbClr val="202122"/>
              </a:buClr>
              <a:buSzPts val="1050"/>
              <a:buFont typeface="Verdana"/>
              <a:buChar char="●"/>
            </a:pPr>
            <a:r>
              <a:rPr i="1" lang="en" sz="1050">
                <a:solidFill>
                  <a:srgbClr val="202122"/>
                </a:solidFill>
                <a:highlight>
                  <a:srgbClr val="FFFFFF"/>
                </a:highlight>
                <a:latin typeface="Verdana"/>
                <a:ea typeface="Verdana"/>
                <a:cs typeface="Verdana"/>
                <a:sym typeface="Verdana"/>
              </a:rPr>
              <a:t>5xx server error</a:t>
            </a:r>
            <a:r>
              <a:rPr lang="en" sz="1050">
                <a:solidFill>
                  <a:srgbClr val="202122"/>
                </a:solidFill>
                <a:highlight>
                  <a:srgbClr val="FFFFFF"/>
                </a:highlight>
                <a:latin typeface="Verdana"/>
                <a:ea typeface="Verdana"/>
                <a:cs typeface="Verdana"/>
                <a:sym typeface="Verdana"/>
              </a:rPr>
              <a:t> – the server failed to fulfil an apparently valid request</a:t>
            </a:r>
            <a:endParaRPr sz="1050">
              <a:solidFill>
                <a:srgbClr val="202122"/>
              </a:solidFill>
              <a:highlight>
                <a:srgbClr val="FFFFFF"/>
              </a:highlight>
              <a:latin typeface="Verdana"/>
              <a:ea typeface="Verdana"/>
              <a:cs typeface="Verdana"/>
              <a:sym typeface="Verdana"/>
            </a:endParaRPr>
          </a:p>
          <a:p>
            <a:pPr indent="0" lvl="0" marL="0" rtl="0" algn="l">
              <a:spcBef>
                <a:spcPts val="100"/>
              </a:spcBef>
              <a:spcAft>
                <a:spcPts val="1200"/>
              </a:spcAft>
              <a:buNone/>
            </a:pPr>
            <a:r>
              <a:t/>
            </a:r>
            <a:endParaRPr>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Verdana"/>
              <a:buChar char="●"/>
            </a:pPr>
            <a:r>
              <a:rPr lang="en">
                <a:latin typeface="Verdana"/>
                <a:ea typeface="Verdana"/>
                <a:cs typeface="Verdana"/>
                <a:sym typeface="Verdana"/>
              </a:rPr>
              <a:t>200 - OK</a:t>
            </a:r>
            <a:endParaRPr>
              <a:latin typeface="Verdana"/>
              <a:ea typeface="Verdana"/>
              <a:cs typeface="Verdana"/>
              <a:sym typeface="Verdana"/>
            </a:endParaRPr>
          </a:p>
          <a:p>
            <a:pPr indent="-342900" lvl="0" marL="457200" rtl="0" algn="l">
              <a:spcBef>
                <a:spcPts val="0"/>
              </a:spcBef>
              <a:spcAft>
                <a:spcPts val="0"/>
              </a:spcAft>
              <a:buSzPts val="1800"/>
              <a:buFont typeface="Verdana"/>
              <a:buChar char="●"/>
            </a:pPr>
            <a:r>
              <a:rPr lang="en">
                <a:latin typeface="Verdana"/>
                <a:ea typeface="Verdana"/>
                <a:cs typeface="Verdana"/>
                <a:sym typeface="Verdana"/>
              </a:rPr>
              <a:t>201 - Created</a:t>
            </a:r>
            <a:endParaRPr>
              <a:latin typeface="Verdana"/>
              <a:ea typeface="Verdana"/>
              <a:cs typeface="Verdana"/>
              <a:sym typeface="Verdana"/>
            </a:endParaRPr>
          </a:p>
          <a:p>
            <a:pPr indent="-342900" lvl="0" marL="457200" rtl="0" algn="l">
              <a:spcBef>
                <a:spcPts val="0"/>
              </a:spcBef>
              <a:spcAft>
                <a:spcPts val="0"/>
              </a:spcAft>
              <a:buSzPts val="1800"/>
              <a:buFont typeface="Verdana"/>
              <a:buChar char="●"/>
            </a:pPr>
            <a:r>
              <a:rPr lang="en">
                <a:latin typeface="Verdana"/>
                <a:ea typeface="Verdana"/>
                <a:cs typeface="Verdana"/>
                <a:sym typeface="Verdana"/>
              </a:rPr>
              <a:t>204 - No Content</a:t>
            </a:r>
            <a:endParaRPr>
              <a:latin typeface="Verdana"/>
              <a:ea typeface="Verdana"/>
              <a:cs typeface="Verdana"/>
              <a:sym typeface="Verdana"/>
            </a:endParaRPr>
          </a:p>
          <a:p>
            <a:pPr indent="-342900" lvl="0" marL="457200" rtl="0" algn="l">
              <a:spcBef>
                <a:spcPts val="0"/>
              </a:spcBef>
              <a:spcAft>
                <a:spcPts val="0"/>
              </a:spcAft>
              <a:buSzPts val="1800"/>
              <a:buFont typeface="Verdana"/>
              <a:buChar char="●"/>
            </a:pPr>
            <a:r>
              <a:rPr lang="en">
                <a:latin typeface="Verdana"/>
                <a:ea typeface="Verdana"/>
                <a:cs typeface="Verdana"/>
                <a:sym typeface="Verdana"/>
              </a:rPr>
              <a:t>400 - Bad Request</a:t>
            </a:r>
            <a:endParaRPr>
              <a:latin typeface="Verdana"/>
              <a:ea typeface="Verdana"/>
              <a:cs typeface="Verdana"/>
              <a:sym typeface="Verdana"/>
            </a:endParaRPr>
          </a:p>
          <a:p>
            <a:pPr indent="-342900" lvl="0" marL="457200" rtl="0" algn="l">
              <a:spcBef>
                <a:spcPts val="0"/>
              </a:spcBef>
              <a:spcAft>
                <a:spcPts val="0"/>
              </a:spcAft>
              <a:buSzPts val="1800"/>
              <a:buFont typeface="Verdana"/>
              <a:buChar char="●"/>
            </a:pPr>
            <a:r>
              <a:rPr lang="en">
                <a:latin typeface="Verdana"/>
                <a:ea typeface="Verdana"/>
                <a:cs typeface="Verdana"/>
                <a:sym typeface="Verdana"/>
              </a:rPr>
              <a:t>401 - Unauthorized</a:t>
            </a:r>
            <a:endParaRPr>
              <a:latin typeface="Verdana"/>
              <a:ea typeface="Verdana"/>
              <a:cs typeface="Verdana"/>
              <a:sym typeface="Verdana"/>
            </a:endParaRPr>
          </a:p>
          <a:p>
            <a:pPr indent="-342900" lvl="0" marL="457200" rtl="0" algn="l">
              <a:spcBef>
                <a:spcPts val="0"/>
              </a:spcBef>
              <a:spcAft>
                <a:spcPts val="0"/>
              </a:spcAft>
              <a:buSzPts val="1800"/>
              <a:buFont typeface="Verdana"/>
              <a:buChar char="●"/>
            </a:pPr>
            <a:r>
              <a:rPr lang="en">
                <a:latin typeface="Verdana"/>
                <a:ea typeface="Verdana"/>
                <a:cs typeface="Verdana"/>
                <a:sym typeface="Verdana"/>
              </a:rPr>
              <a:t>403 - Forbidden</a:t>
            </a:r>
            <a:endParaRPr>
              <a:latin typeface="Verdana"/>
              <a:ea typeface="Verdana"/>
              <a:cs typeface="Verdana"/>
              <a:sym typeface="Verdana"/>
            </a:endParaRPr>
          </a:p>
          <a:p>
            <a:pPr indent="-342900" lvl="0" marL="457200" rtl="0" algn="l">
              <a:spcBef>
                <a:spcPts val="0"/>
              </a:spcBef>
              <a:spcAft>
                <a:spcPts val="0"/>
              </a:spcAft>
              <a:buSzPts val="1800"/>
              <a:buFont typeface="Verdana"/>
              <a:buChar char="●"/>
            </a:pPr>
            <a:r>
              <a:rPr lang="en">
                <a:latin typeface="Verdana"/>
                <a:ea typeface="Verdana"/>
                <a:cs typeface="Verdana"/>
                <a:sym typeface="Verdana"/>
              </a:rPr>
              <a:t>404 - Not Found</a:t>
            </a:r>
            <a:endParaRPr>
              <a:latin typeface="Verdana"/>
              <a:ea typeface="Verdana"/>
              <a:cs typeface="Verdana"/>
              <a:sym typeface="Verdana"/>
            </a:endParaRPr>
          </a:p>
          <a:p>
            <a:pPr indent="-342900" lvl="0" marL="457200" rtl="0" algn="l">
              <a:spcBef>
                <a:spcPts val="0"/>
              </a:spcBef>
              <a:spcAft>
                <a:spcPts val="0"/>
              </a:spcAft>
              <a:buSzPts val="1800"/>
              <a:buFont typeface="Verdana"/>
              <a:buChar char="●"/>
            </a:pPr>
            <a:r>
              <a:rPr lang="en">
                <a:latin typeface="Verdana"/>
                <a:ea typeface="Verdana"/>
                <a:cs typeface="Verdana"/>
                <a:sym typeface="Verdana"/>
              </a:rPr>
              <a:t>405 - Method Not Allowed</a:t>
            </a:r>
            <a:endParaRPr>
              <a:latin typeface="Verdana"/>
              <a:ea typeface="Verdana"/>
              <a:cs typeface="Verdana"/>
              <a:sym typeface="Verdana"/>
            </a:endParaRPr>
          </a:p>
          <a:p>
            <a:pPr indent="-342900" lvl="0" marL="457200" rtl="0" algn="l">
              <a:spcBef>
                <a:spcPts val="0"/>
              </a:spcBef>
              <a:spcAft>
                <a:spcPts val="0"/>
              </a:spcAft>
              <a:buSzPts val="1800"/>
              <a:buFont typeface="Verdana"/>
              <a:buChar char="●"/>
            </a:pPr>
            <a:r>
              <a:rPr lang="en">
                <a:latin typeface="Verdana"/>
                <a:ea typeface="Verdana"/>
                <a:cs typeface="Verdana"/>
                <a:sym typeface="Verdana"/>
              </a:rPr>
              <a:t>500 - Internal Server Error</a:t>
            </a:r>
            <a:endParaRPr>
              <a:latin typeface="Verdana"/>
              <a:ea typeface="Verdana"/>
              <a:cs typeface="Verdana"/>
              <a:sym typeface="Verdana"/>
            </a:endParaRPr>
          </a:p>
          <a:p>
            <a:pPr indent="-342900" lvl="0" marL="457200" rtl="0" algn="l">
              <a:spcBef>
                <a:spcPts val="0"/>
              </a:spcBef>
              <a:spcAft>
                <a:spcPts val="0"/>
              </a:spcAft>
              <a:buSzPts val="1800"/>
              <a:buFont typeface="Verdana"/>
              <a:buChar char="●"/>
            </a:pPr>
            <a:r>
              <a:rPr lang="en">
                <a:latin typeface="Verdana"/>
                <a:ea typeface="Verdana"/>
                <a:cs typeface="Verdana"/>
                <a:sym typeface="Verdana"/>
              </a:rPr>
              <a:t>503 - Service Unavailable</a:t>
            </a:r>
            <a:endParaRPr>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lang="en" sz="1800">
                <a:solidFill>
                  <a:srgbClr val="262626"/>
                </a:solidFill>
                <a:highlight>
                  <a:srgbClr val="FFFFFF"/>
                </a:highlight>
              </a:rPr>
              <a:t>Common API examples</a:t>
            </a:r>
            <a:endParaRPr sz="1800">
              <a:solidFill>
                <a:srgbClr val="262626"/>
              </a:solidFill>
              <a:highlight>
                <a:srgbClr val="FFFFFF"/>
              </a:highlight>
            </a:endParaRPr>
          </a:p>
          <a:p>
            <a:pPr indent="0" lvl="0" marL="0" rtl="0" algn="l">
              <a:spcBef>
                <a:spcPts val="0"/>
              </a:spcBef>
              <a:spcAft>
                <a:spcPts val="0"/>
              </a:spcAft>
              <a:buNone/>
            </a:pPr>
            <a:r>
              <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276225" lvl="0" marL="457200" rtl="0" algn="l">
              <a:spcBef>
                <a:spcPts val="1200"/>
              </a:spcBef>
              <a:spcAft>
                <a:spcPts val="0"/>
              </a:spcAft>
              <a:buClr>
                <a:srgbClr val="525252"/>
              </a:buClr>
              <a:buSzPct val="100000"/>
              <a:buFont typeface="Calibri"/>
              <a:buChar char="●"/>
            </a:pPr>
            <a:r>
              <a:rPr b="1" lang="en" sz="1200">
                <a:solidFill>
                  <a:srgbClr val="525252"/>
                </a:solidFill>
                <a:highlight>
                  <a:srgbClr val="FFFFFF"/>
                </a:highlight>
                <a:latin typeface="Verdana"/>
                <a:ea typeface="Verdana"/>
                <a:cs typeface="Verdana"/>
                <a:sym typeface="Verdana"/>
              </a:rPr>
              <a:t>Universal logins:</a:t>
            </a:r>
            <a:r>
              <a:rPr lang="en" sz="1200">
                <a:solidFill>
                  <a:srgbClr val="525252"/>
                </a:solidFill>
                <a:highlight>
                  <a:srgbClr val="FFFFFF"/>
                </a:highlight>
                <a:latin typeface="Verdana"/>
                <a:ea typeface="Verdana"/>
                <a:cs typeface="Verdana"/>
                <a:sym typeface="Verdana"/>
              </a:rPr>
              <a:t> A popular API example is the function that enables people to login to websites by using their Facebook, Twitter, or Google profile login details. </a:t>
            </a:r>
            <a:endParaRPr sz="1200">
              <a:solidFill>
                <a:srgbClr val="525252"/>
              </a:solidFill>
              <a:highlight>
                <a:srgbClr val="FFFFFF"/>
              </a:highlight>
              <a:latin typeface="Verdana"/>
              <a:ea typeface="Verdana"/>
              <a:cs typeface="Verdana"/>
              <a:sym typeface="Verdana"/>
            </a:endParaRPr>
          </a:p>
          <a:p>
            <a:pPr indent="0" lvl="0" marL="457200" rtl="0" algn="l">
              <a:spcBef>
                <a:spcPts val="1200"/>
              </a:spcBef>
              <a:spcAft>
                <a:spcPts val="0"/>
              </a:spcAft>
              <a:buNone/>
            </a:pPr>
            <a:r>
              <a:t/>
            </a:r>
            <a:endParaRPr sz="1200">
              <a:solidFill>
                <a:srgbClr val="525252"/>
              </a:solidFill>
              <a:highlight>
                <a:srgbClr val="FFFFFF"/>
              </a:highlight>
              <a:latin typeface="Verdana"/>
              <a:ea typeface="Verdana"/>
              <a:cs typeface="Verdana"/>
              <a:sym typeface="Verdana"/>
            </a:endParaRPr>
          </a:p>
          <a:p>
            <a:pPr indent="-276225" lvl="0" marL="457200" rtl="0" algn="l">
              <a:spcBef>
                <a:spcPts val="1200"/>
              </a:spcBef>
              <a:spcAft>
                <a:spcPts val="0"/>
              </a:spcAft>
              <a:buClr>
                <a:srgbClr val="525252"/>
              </a:buClr>
              <a:buSzPct val="100000"/>
              <a:buFont typeface="Calibri"/>
              <a:buChar char="●"/>
            </a:pPr>
            <a:r>
              <a:rPr b="1" lang="en" sz="1200">
                <a:solidFill>
                  <a:srgbClr val="525252"/>
                </a:solidFill>
                <a:highlight>
                  <a:srgbClr val="FFFFFF"/>
                </a:highlight>
                <a:latin typeface="Verdana"/>
                <a:ea typeface="Verdana"/>
                <a:cs typeface="Verdana"/>
                <a:sym typeface="Verdana"/>
              </a:rPr>
              <a:t>Third-party payment processing: </a:t>
            </a:r>
            <a:r>
              <a:rPr lang="en" sz="1200">
                <a:solidFill>
                  <a:srgbClr val="525252"/>
                </a:solidFill>
                <a:highlight>
                  <a:srgbClr val="FFFFFF"/>
                </a:highlight>
                <a:latin typeface="Verdana"/>
                <a:ea typeface="Verdana"/>
                <a:cs typeface="Verdana"/>
                <a:sym typeface="Verdana"/>
              </a:rPr>
              <a:t>For example, the "Pay with PayPal" function you see on ecommerce websites works through an API. This allows people to pay for products online without exposing any sensitive data or granting access to unauthorized individuals.</a:t>
            </a:r>
            <a:endParaRPr sz="1200">
              <a:solidFill>
                <a:srgbClr val="525252"/>
              </a:solidFill>
              <a:highlight>
                <a:srgbClr val="FFFFFF"/>
              </a:highlight>
              <a:latin typeface="Verdana"/>
              <a:ea typeface="Verdana"/>
              <a:cs typeface="Verdana"/>
              <a:sym typeface="Verdana"/>
            </a:endParaRPr>
          </a:p>
          <a:p>
            <a:pPr indent="0" lvl="0" marL="457200" rtl="0" algn="l">
              <a:spcBef>
                <a:spcPts val="1200"/>
              </a:spcBef>
              <a:spcAft>
                <a:spcPts val="0"/>
              </a:spcAft>
              <a:buNone/>
            </a:pPr>
            <a:r>
              <a:t/>
            </a:r>
            <a:endParaRPr sz="1200">
              <a:solidFill>
                <a:srgbClr val="525252"/>
              </a:solidFill>
              <a:highlight>
                <a:srgbClr val="FFFFFF"/>
              </a:highlight>
              <a:latin typeface="Verdana"/>
              <a:ea typeface="Verdana"/>
              <a:cs typeface="Verdana"/>
              <a:sym typeface="Verdana"/>
            </a:endParaRPr>
          </a:p>
          <a:p>
            <a:pPr indent="-276225" lvl="0" marL="457200" rtl="0" algn="l">
              <a:spcBef>
                <a:spcPts val="1200"/>
              </a:spcBef>
              <a:spcAft>
                <a:spcPts val="0"/>
              </a:spcAft>
              <a:buClr>
                <a:srgbClr val="525252"/>
              </a:buClr>
              <a:buSzPct val="100000"/>
              <a:buFont typeface="Calibri"/>
              <a:buChar char="●"/>
            </a:pPr>
            <a:r>
              <a:rPr b="1" lang="en" sz="1200">
                <a:solidFill>
                  <a:srgbClr val="525252"/>
                </a:solidFill>
                <a:highlight>
                  <a:srgbClr val="FFFFFF"/>
                </a:highlight>
                <a:latin typeface="Verdana"/>
                <a:ea typeface="Verdana"/>
                <a:cs typeface="Verdana"/>
                <a:sym typeface="Verdana"/>
              </a:rPr>
              <a:t>Travel booking comparisons: </a:t>
            </a:r>
            <a:r>
              <a:rPr lang="en" sz="1200">
                <a:solidFill>
                  <a:srgbClr val="525252"/>
                </a:solidFill>
                <a:highlight>
                  <a:srgbClr val="FFFFFF"/>
                </a:highlight>
                <a:latin typeface="Verdana"/>
                <a:ea typeface="Verdana"/>
                <a:cs typeface="Verdana"/>
                <a:sym typeface="Verdana"/>
              </a:rPr>
              <a:t>Travel booking sites aggregate thousands of flights, showcasing the cheapest options for every date and destination. This service is made possible through APIs that provide application users with access to the latest information about availability from hotels and airlines. With an autonomous exchange of data and requests, APIs dramatically reduce the time and effort involved in checking for available flights or accommodation.</a:t>
            </a:r>
            <a:endParaRPr sz="1200">
              <a:solidFill>
                <a:srgbClr val="525252"/>
              </a:solidFill>
              <a:highlight>
                <a:srgbClr val="FFFFFF"/>
              </a:highlight>
              <a:latin typeface="Verdana"/>
              <a:ea typeface="Verdana"/>
              <a:cs typeface="Verdana"/>
              <a:sym typeface="Verdana"/>
            </a:endParaRPr>
          </a:p>
          <a:p>
            <a:pPr indent="0" lvl="0" marL="457200" rtl="0" algn="l">
              <a:spcBef>
                <a:spcPts val="1200"/>
              </a:spcBef>
              <a:spcAft>
                <a:spcPts val="0"/>
              </a:spcAft>
              <a:buNone/>
            </a:pPr>
            <a:r>
              <a:t/>
            </a:r>
            <a:endParaRPr b="1" sz="1200">
              <a:solidFill>
                <a:srgbClr val="525252"/>
              </a:solidFill>
              <a:highlight>
                <a:srgbClr val="FFFFFF"/>
              </a:highlight>
              <a:latin typeface="Verdana"/>
              <a:ea typeface="Verdana"/>
              <a:cs typeface="Verdana"/>
              <a:sym typeface="Verdana"/>
            </a:endParaRPr>
          </a:p>
          <a:p>
            <a:pPr indent="-276225" lvl="0" marL="457200" rtl="0" algn="l">
              <a:spcBef>
                <a:spcPts val="1200"/>
              </a:spcBef>
              <a:spcAft>
                <a:spcPts val="0"/>
              </a:spcAft>
              <a:buClr>
                <a:srgbClr val="525252"/>
              </a:buClr>
              <a:buSzPct val="100000"/>
              <a:buFont typeface="Calibri"/>
              <a:buChar char="●"/>
            </a:pPr>
            <a:r>
              <a:rPr b="1" lang="en" sz="1200">
                <a:solidFill>
                  <a:srgbClr val="525252"/>
                </a:solidFill>
                <a:highlight>
                  <a:srgbClr val="FFFFFF"/>
                </a:highlight>
                <a:latin typeface="Verdana"/>
                <a:ea typeface="Verdana"/>
                <a:cs typeface="Verdana"/>
                <a:sym typeface="Verdana"/>
              </a:rPr>
              <a:t>Google Maps: </a:t>
            </a:r>
            <a:r>
              <a:rPr lang="en" sz="1200">
                <a:solidFill>
                  <a:srgbClr val="525252"/>
                </a:solidFill>
                <a:highlight>
                  <a:srgbClr val="FFFFFF"/>
                </a:highlight>
                <a:latin typeface="Verdana"/>
                <a:ea typeface="Verdana"/>
                <a:cs typeface="Verdana"/>
                <a:sym typeface="Verdana"/>
              </a:rPr>
              <a:t>One of the most common examples of a good API is the Google Maps service. In addition to the core APIs that display static or interactive maps, the app utilizes other APIs and features to provide users with directions or points of interest. Through geolocation and multiple data layers, you can communicate with the Maps API when plotting travel routes or tracking items on the move, such as a delivery vehicle.</a:t>
            </a:r>
            <a:endParaRPr sz="1200">
              <a:solidFill>
                <a:srgbClr val="525252"/>
              </a:solidFill>
              <a:highlight>
                <a:srgbClr val="FFFFFF"/>
              </a:highlight>
              <a:latin typeface="Verdana"/>
              <a:ea typeface="Verdana"/>
              <a:cs typeface="Verdana"/>
              <a:sym typeface="Verdana"/>
            </a:endParaRPr>
          </a:p>
          <a:p>
            <a:pPr indent="0" lvl="0" marL="457200" rtl="0" algn="l">
              <a:spcBef>
                <a:spcPts val="1200"/>
              </a:spcBef>
              <a:spcAft>
                <a:spcPts val="0"/>
              </a:spcAft>
              <a:buNone/>
            </a:pPr>
            <a:r>
              <a:t/>
            </a:r>
            <a:endParaRPr b="1" sz="1200">
              <a:solidFill>
                <a:srgbClr val="525252"/>
              </a:solidFill>
              <a:highlight>
                <a:srgbClr val="FFFFFF"/>
              </a:highlight>
              <a:latin typeface="Verdana"/>
              <a:ea typeface="Verdana"/>
              <a:cs typeface="Verdana"/>
              <a:sym typeface="Verdana"/>
            </a:endParaRPr>
          </a:p>
          <a:p>
            <a:pPr indent="-276225" lvl="0" marL="457200" rtl="0" algn="l">
              <a:spcBef>
                <a:spcPts val="1200"/>
              </a:spcBef>
              <a:spcAft>
                <a:spcPts val="0"/>
              </a:spcAft>
              <a:buClr>
                <a:srgbClr val="525252"/>
              </a:buClr>
              <a:buSzPct val="100000"/>
              <a:buFont typeface="Calibri"/>
              <a:buChar char="●"/>
            </a:pPr>
            <a:r>
              <a:rPr b="1" lang="en" sz="1200">
                <a:solidFill>
                  <a:srgbClr val="525252"/>
                </a:solidFill>
                <a:highlight>
                  <a:srgbClr val="FFFFFF"/>
                </a:highlight>
                <a:latin typeface="Verdana"/>
                <a:ea typeface="Verdana"/>
                <a:cs typeface="Verdana"/>
                <a:sym typeface="Verdana"/>
              </a:rPr>
              <a:t>Twitter:</a:t>
            </a:r>
            <a:r>
              <a:rPr lang="en" sz="1200">
                <a:solidFill>
                  <a:srgbClr val="525252"/>
                </a:solidFill>
                <a:highlight>
                  <a:srgbClr val="FFFFFF"/>
                </a:highlight>
                <a:latin typeface="Verdana"/>
                <a:ea typeface="Verdana"/>
                <a:cs typeface="Verdana"/>
                <a:sym typeface="Verdana"/>
              </a:rPr>
              <a:t> Each Tweet contains descriptive core attributes, including an author, a unique ID, a message, a timestamp when it was posted, and geolocation metadata. Twitter makes public Tweets and replies available to developers and allows developers to post Tweets via the company's API.</a:t>
            </a:r>
            <a:endParaRPr sz="1200">
              <a:solidFill>
                <a:srgbClr val="525252"/>
              </a:solidFill>
              <a:highlight>
                <a:srgbClr val="FFFFFF"/>
              </a:highlight>
              <a:latin typeface="Verdana"/>
              <a:ea typeface="Verdana"/>
              <a:cs typeface="Verdana"/>
              <a:sym typeface="Verdana"/>
            </a:endParaRPr>
          </a:p>
          <a:p>
            <a:pPr indent="0" lvl="0" marL="0" rtl="0" algn="l">
              <a:spcBef>
                <a:spcPts val="0"/>
              </a:spcBef>
              <a:spcAft>
                <a:spcPts val="1200"/>
              </a:spcAft>
              <a:buNone/>
            </a:pPr>
            <a:r>
              <a:t/>
            </a:r>
            <a:endParaRPr>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61111"/>
              <a:buFont typeface="Arial"/>
              <a:buNone/>
            </a:pPr>
            <a:r>
              <a:rPr b="1" lang="en" sz="1800">
                <a:highlight>
                  <a:srgbClr val="FFFFFF"/>
                </a:highlight>
              </a:rPr>
              <a:t>GraphQL</a:t>
            </a:r>
            <a:endParaRPr b="1" sz="1800">
              <a:highlight>
                <a:srgbClr val="FFFFFF"/>
              </a:highlight>
            </a:endParaRPr>
          </a:p>
          <a:p>
            <a:pPr indent="0" lvl="0" marL="0" rtl="0" algn="l">
              <a:spcBef>
                <a:spcPts val="800"/>
              </a:spcBef>
              <a:spcAft>
                <a:spcPts val="0"/>
              </a:spcAft>
              <a:buNone/>
            </a:pPr>
            <a:r>
              <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50">
                <a:solidFill>
                  <a:schemeClr val="dk1"/>
                </a:solidFill>
                <a:highlight>
                  <a:srgbClr val="FFFFFF"/>
                </a:highlight>
                <a:latin typeface="Verdana"/>
                <a:ea typeface="Verdana"/>
                <a:cs typeface="Verdana"/>
                <a:sym typeface="Verdana"/>
              </a:rPr>
              <a:t>The need for faster feature development, more efficient data loading due to increased mobile adoption, and a multitude of clients, made the developers look for other approaches to software architecture. GraphQL, initially created by Facebook in 2012 for internal use, is the new REST with organizations like Shopify, Yelp, GitHub, Coursera, and </a:t>
            </a:r>
            <a:r>
              <a:rPr i="1" lang="en" sz="1350">
                <a:solidFill>
                  <a:schemeClr val="dk1"/>
                </a:solidFill>
                <a:highlight>
                  <a:srgbClr val="FFFFFF"/>
                </a:highlight>
                <a:latin typeface="Verdana"/>
                <a:ea typeface="Verdana"/>
                <a:cs typeface="Verdana"/>
                <a:sym typeface="Verdana"/>
              </a:rPr>
              <a:t>The New York Times</a:t>
            </a:r>
            <a:r>
              <a:rPr lang="en" sz="1350">
                <a:solidFill>
                  <a:schemeClr val="dk1"/>
                </a:solidFill>
                <a:highlight>
                  <a:srgbClr val="FFFFFF"/>
                </a:highlight>
                <a:latin typeface="Verdana"/>
                <a:ea typeface="Verdana"/>
                <a:cs typeface="Verdana"/>
                <a:sym typeface="Verdana"/>
              </a:rPr>
              <a:t> using it to build APIs.</a:t>
            </a:r>
            <a:endParaRPr sz="1350">
              <a:solidFill>
                <a:schemeClr val="dk1"/>
              </a:solidFill>
              <a:highlight>
                <a:srgbClr val="FFFFFF"/>
              </a:highlight>
              <a:latin typeface="Verdana"/>
              <a:ea typeface="Verdana"/>
              <a:cs typeface="Verdana"/>
              <a:sym typeface="Verdana"/>
            </a:endParaRPr>
          </a:p>
          <a:p>
            <a:pPr indent="0" lvl="0" marL="0" rtl="0" algn="l">
              <a:spcBef>
                <a:spcPts val="1900"/>
              </a:spcBef>
              <a:spcAft>
                <a:spcPts val="0"/>
              </a:spcAft>
              <a:buClr>
                <a:schemeClr val="dk1"/>
              </a:buClr>
              <a:buSzPts val="1100"/>
              <a:buFont typeface="Arial"/>
              <a:buNone/>
            </a:pPr>
            <a:r>
              <a:rPr lang="en" sz="1350">
                <a:solidFill>
                  <a:schemeClr val="dk1"/>
                </a:solidFill>
                <a:highlight>
                  <a:srgbClr val="FFFFFF"/>
                </a:highlight>
                <a:latin typeface="Verdana"/>
                <a:ea typeface="Verdana"/>
                <a:cs typeface="Verdana"/>
                <a:sym typeface="Verdana"/>
              </a:rPr>
              <a:t>GraphQL is a query language for APIs. It allows the client to detail the exact data it needs and simplifies data aggregation from multiple sources, so the developer can use one API call to request all needed data. Another special feature of GraphQL is that it uses a </a:t>
            </a:r>
            <a:r>
              <a:rPr i="1" lang="en" sz="1350">
                <a:solidFill>
                  <a:schemeClr val="dk1"/>
                </a:solidFill>
                <a:highlight>
                  <a:srgbClr val="FFFFFF"/>
                </a:highlight>
                <a:latin typeface="Verdana"/>
                <a:ea typeface="Verdana"/>
                <a:cs typeface="Verdana"/>
                <a:sym typeface="Verdana"/>
              </a:rPr>
              <a:t>type system</a:t>
            </a:r>
            <a:r>
              <a:rPr lang="en" sz="1350">
                <a:solidFill>
                  <a:schemeClr val="dk1"/>
                </a:solidFill>
                <a:highlight>
                  <a:srgbClr val="FFFFFF"/>
                </a:highlight>
                <a:latin typeface="Verdana"/>
                <a:ea typeface="Verdana"/>
                <a:cs typeface="Verdana"/>
                <a:sym typeface="Verdana"/>
              </a:rPr>
              <a:t> to describe data.</a:t>
            </a:r>
            <a:endParaRPr sz="1350">
              <a:solidFill>
                <a:schemeClr val="dk1"/>
              </a:solidFill>
              <a:highlight>
                <a:srgbClr val="FFFFFF"/>
              </a:highlight>
              <a:latin typeface="Verdana"/>
              <a:ea typeface="Verdana"/>
              <a:cs typeface="Verdana"/>
              <a:sym typeface="Verdana"/>
            </a:endParaRPr>
          </a:p>
          <a:p>
            <a:pPr indent="0" lvl="0" marL="0" rtl="0" algn="l">
              <a:spcBef>
                <a:spcPts val="1900"/>
              </a:spcBef>
              <a:spcAft>
                <a:spcPts val="1200"/>
              </a:spcAft>
              <a:buNone/>
            </a:pPr>
            <a:r>
              <a:t/>
            </a:r>
            <a:endParaRPr>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lang="en"/>
              <a:t>What is an API?</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350">
                <a:solidFill>
                  <a:schemeClr val="dk1"/>
                </a:solidFill>
                <a:latin typeface="Verdana"/>
                <a:ea typeface="Verdana"/>
                <a:cs typeface="Verdana"/>
                <a:sym typeface="Verdana"/>
              </a:rPr>
              <a:t>An</a:t>
            </a:r>
            <a:r>
              <a:rPr b="1" lang="en" sz="1350">
                <a:solidFill>
                  <a:schemeClr val="dk1"/>
                </a:solidFill>
                <a:latin typeface="Verdana"/>
                <a:ea typeface="Verdana"/>
                <a:cs typeface="Verdana"/>
                <a:sym typeface="Verdana"/>
              </a:rPr>
              <a:t> API </a:t>
            </a:r>
            <a:r>
              <a:rPr lang="en" sz="1350">
                <a:solidFill>
                  <a:schemeClr val="dk1"/>
                </a:solidFill>
                <a:latin typeface="Verdana"/>
                <a:ea typeface="Verdana"/>
                <a:cs typeface="Verdana"/>
                <a:sym typeface="Verdana"/>
              </a:rPr>
              <a:t>is a set of programming code that enables data transmission.</a:t>
            </a:r>
            <a:endParaRPr sz="1350">
              <a:solidFill>
                <a:schemeClr val="dk1"/>
              </a:solidFill>
              <a:latin typeface="Verdana"/>
              <a:ea typeface="Verdana"/>
              <a:cs typeface="Verdana"/>
              <a:sym typeface="Verdana"/>
            </a:endParaRPr>
          </a:p>
          <a:p>
            <a:pPr indent="0" lvl="0" marL="0" rtl="0" algn="l">
              <a:spcBef>
                <a:spcPts val="1200"/>
              </a:spcBef>
              <a:spcAft>
                <a:spcPts val="0"/>
              </a:spcAft>
              <a:buNone/>
            </a:pPr>
            <a:r>
              <a:rPr lang="en" sz="1200">
                <a:solidFill>
                  <a:srgbClr val="424242"/>
                </a:solidFill>
                <a:latin typeface="Verdana"/>
                <a:ea typeface="Verdana"/>
                <a:cs typeface="Verdana"/>
                <a:sym typeface="Verdana"/>
              </a:rPr>
              <a:t>APIs allow one software service to access data from another software service without the developer's needing to know how the other service works.</a:t>
            </a:r>
            <a:endParaRPr sz="135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rPr lang="en" sz="1350">
                <a:solidFill>
                  <a:schemeClr val="dk1"/>
                </a:solidFill>
                <a:highlight>
                  <a:srgbClr val="FFFFFF"/>
                </a:highlight>
                <a:latin typeface="Verdana"/>
                <a:ea typeface="Verdana"/>
                <a:cs typeface="Verdana"/>
                <a:sym typeface="Verdana"/>
              </a:rPr>
              <a:t>The interface by which these two applications communicate is what the API specifies.</a:t>
            </a:r>
            <a:endParaRPr sz="135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lang="en" sz="1350">
                <a:solidFill>
                  <a:schemeClr val="dk1"/>
                </a:solidFill>
                <a:highlight>
                  <a:srgbClr val="FFFFFF"/>
                </a:highlight>
                <a:latin typeface="Verdana"/>
                <a:ea typeface="Verdana"/>
                <a:cs typeface="Verdana"/>
                <a:sym typeface="Verdana"/>
              </a:rPr>
              <a:t>APIs are sometimes considered contracts, where documentation is an agreement between the parties:</a:t>
            </a:r>
            <a:endParaRPr sz="1350">
              <a:solidFill>
                <a:schemeClr val="dk1"/>
              </a:solidFill>
              <a:highlight>
                <a:srgbClr val="FFFFFF"/>
              </a:highlight>
              <a:latin typeface="Verdana"/>
              <a:ea typeface="Verdana"/>
              <a:cs typeface="Verdana"/>
              <a:sym typeface="Verdana"/>
            </a:endParaRPr>
          </a:p>
          <a:p>
            <a:pPr indent="0" lvl="0" marL="457200" rtl="0" algn="l">
              <a:spcBef>
                <a:spcPts val="1900"/>
              </a:spcBef>
              <a:spcAft>
                <a:spcPts val="0"/>
              </a:spcAft>
              <a:buClr>
                <a:schemeClr val="dk1"/>
              </a:buClr>
              <a:buSzPts val="1100"/>
              <a:buFont typeface="Arial"/>
              <a:buNone/>
            </a:pPr>
            <a:r>
              <a:rPr i="1" lang="en" sz="1350">
                <a:solidFill>
                  <a:schemeClr val="dk1"/>
                </a:solidFill>
                <a:highlight>
                  <a:srgbClr val="FFFFFF"/>
                </a:highlight>
              </a:rPr>
              <a:t>“If party first sends a remote request structured a particular way, this is how</a:t>
            </a:r>
            <a:endParaRPr i="1" sz="1350">
              <a:solidFill>
                <a:schemeClr val="dk1"/>
              </a:solidFill>
              <a:highlight>
                <a:srgbClr val="FFFFFF"/>
              </a:highlight>
            </a:endParaRPr>
          </a:p>
          <a:p>
            <a:pPr indent="0" lvl="0" marL="457200" rtl="0" algn="l">
              <a:spcBef>
                <a:spcPts val="0"/>
              </a:spcBef>
              <a:spcAft>
                <a:spcPts val="0"/>
              </a:spcAft>
              <a:buClr>
                <a:schemeClr val="dk1"/>
              </a:buClr>
              <a:buSzPts val="1100"/>
              <a:buFont typeface="Arial"/>
              <a:buNone/>
            </a:pPr>
            <a:r>
              <a:rPr i="1" lang="en" sz="1350">
                <a:solidFill>
                  <a:schemeClr val="dk1"/>
                </a:solidFill>
                <a:highlight>
                  <a:srgbClr val="FFFFFF"/>
                </a:highlight>
              </a:rPr>
              <a:t>the second party’s software will respond.” </a:t>
            </a:r>
            <a:endParaRPr i="1" sz="1350">
              <a:solidFill>
                <a:schemeClr val="dk1"/>
              </a:solidFill>
              <a:highlight>
                <a:srgbClr val="FFFFFF"/>
              </a:highlight>
            </a:endParaRPr>
          </a:p>
          <a:p>
            <a:pPr indent="0" lvl="0" marL="0" rtl="0" algn="l">
              <a:spcBef>
                <a:spcPts val="0"/>
              </a:spcBef>
              <a:spcAft>
                <a:spcPts val="0"/>
              </a:spcAft>
              <a:buNone/>
            </a:pPr>
            <a:r>
              <a:t/>
            </a:r>
            <a:endParaRPr sz="1350">
              <a:solidFill>
                <a:schemeClr val="dk1"/>
              </a:solidFill>
            </a:endParaRPr>
          </a:p>
          <a:p>
            <a:pPr indent="0" lvl="0" marL="0" rtl="0" algn="l">
              <a:spcBef>
                <a:spcPts val="1200"/>
              </a:spcBef>
              <a:spcAft>
                <a:spcPts val="0"/>
              </a:spcAft>
              <a:buNone/>
            </a:pPr>
            <a:r>
              <a:t/>
            </a:r>
            <a:endParaRPr sz="1350">
              <a:solidFill>
                <a:schemeClr val="dk1"/>
              </a:solidFill>
            </a:endParaRPr>
          </a:p>
          <a:p>
            <a:pPr indent="0" lvl="0" marL="0" rtl="0" algn="l">
              <a:spcBef>
                <a:spcPts val="1200"/>
              </a:spcBef>
              <a:spcAft>
                <a:spcPts val="1200"/>
              </a:spcAft>
              <a:buNone/>
            </a:pPr>
            <a:r>
              <a:t/>
            </a:r>
            <a:endParaRPr sz="135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424242"/>
              </a:solidFill>
              <a:highlight>
                <a:srgbClr val="FFFFFF"/>
              </a:highlight>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lang="en" sz="1200">
                <a:solidFill>
                  <a:srgbClr val="424242"/>
                </a:solidFill>
                <a:highlight>
                  <a:srgbClr val="FFFFFF"/>
                </a:highlight>
                <a:latin typeface="Verdana"/>
                <a:ea typeface="Verdana"/>
                <a:cs typeface="Verdana"/>
                <a:sym typeface="Verdana"/>
              </a:rPr>
              <a:t> Although APIs can work with any common programming language, the most popular approach to delivering web APIs is REST (REpresentational State Transfer). A RESTful API architecture uses HTTP coding for much of its functionality.</a:t>
            </a:r>
            <a:endParaRPr sz="1200">
              <a:solidFill>
                <a:srgbClr val="424242"/>
              </a:solidFill>
              <a:highlight>
                <a:srgbClr val="FFFFFF"/>
              </a:highlight>
              <a:latin typeface="Verdana"/>
              <a:ea typeface="Verdana"/>
              <a:cs typeface="Verdana"/>
              <a:sym typeface="Verdana"/>
            </a:endParaRPr>
          </a:p>
          <a:p>
            <a:pPr indent="0" lvl="0" marL="0" rtl="0" algn="l">
              <a:spcBef>
                <a:spcPts val="1200"/>
              </a:spcBef>
              <a:spcAft>
                <a:spcPts val="1200"/>
              </a:spcAft>
              <a:buNone/>
            </a:pPr>
            <a:r>
              <a:t/>
            </a:r>
            <a:endParaRPr>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lang="en" sz="1800">
                <a:solidFill>
                  <a:srgbClr val="262626"/>
                </a:solidFill>
                <a:highlight>
                  <a:srgbClr val="FFFFFF"/>
                </a:highlight>
              </a:rPr>
              <a:t>How an API works</a:t>
            </a:r>
            <a:endParaRPr sz="1800">
              <a:solidFill>
                <a:srgbClr val="262626"/>
              </a:solidFill>
              <a:highlight>
                <a:srgbClr val="FFFFFF"/>
              </a:highlight>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latin typeface="Verdana"/>
              <a:ea typeface="Verdana"/>
              <a:cs typeface="Verdana"/>
              <a:sym typeface="Verdana"/>
            </a:endParaRPr>
          </a:p>
          <a:p>
            <a:pPr indent="-293370" lvl="0" marL="457200" rtl="0" algn="l">
              <a:spcBef>
                <a:spcPts val="1200"/>
              </a:spcBef>
              <a:spcAft>
                <a:spcPts val="0"/>
              </a:spcAft>
              <a:buClr>
                <a:srgbClr val="525252"/>
              </a:buClr>
              <a:buSzPct val="100000"/>
              <a:buFont typeface="Calibri"/>
              <a:buAutoNum type="arabicPeriod"/>
            </a:pPr>
            <a:r>
              <a:rPr b="1" lang="en" sz="1200">
                <a:solidFill>
                  <a:srgbClr val="525252"/>
                </a:solidFill>
                <a:highlight>
                  <a:srgbClr val="FFFFFF"/>
                </a:highlight>
                <a:latin typeface="Verdana"/>
                <a:ea typeface="Verdana"/>
                <a:cs typeface="Verdana"/>
                <a:sym typeface="Verdana"/>
              </a:rPr>
              <a:t>A client application initiates an API call </a:t>
            </a:r>
            <a:r>
              <a:rPr lang="en" sz="1200">
                <a:solidFill>
                  <a:srgbClr val="525252"/>
                </a:solidFill>
                <a:highlight>
                  <a:srgbClr val="FFFFFF"/>
                </a:highlight>
                <a:latin typeface="Verdana"/>
                <a:ea typeface="Verdana"/>
                <a:cs typeface="Verdana"/>
                <a:sym typeface="Verdana"/>
              </a:rPr>
              <a:t>to retrieve information—also known as a </a:t>
            </a:r>
            <a:r>
              <a:rPr i="1" lang="en" sz="1200">
                <a:solidFill>
                  <a:srgbClr val="525252"/>
                </a:solidFill>
                <a:highlight>
                  <a:srgbClr val="FFFFFF"/>
                </a:highlight>
                <a:latin typeface="Verdana"/>
                <a:ea typeface="Verdana"/>
                <a:cs typeface="Verdana"/>
                <a:sym typeface="Verdana"/>
              </a:rPr>
              <a:t>request</a:t>
            </a:r>
            <a:r>
              <a:rPr lang="en" sz="1200">
                <a:solidFill>
                  <a:srgbClr val="525252"/>
                </a:solidFill>
                <a:highlight>
                  <a:srgbClr val="FFFFFF"/>
                </a:highlight>
                <a:latin typeface="Verdana"/>
                <a:ea typeface="Verdana"/>
                <a:cs typeface="Verdana"/>
                <a:sym typeface="Verdana"/>
              </a:rPr>
              <a:t>. This request is processed from an application to the web server via the API’s Uniform Resource Identifier (URI) and includes a request verb, headers, and sometimes, a request body.</a:t>
            </a:r>
            <a:endParaRPr sz="1200">
              <a:solidFill>
                <a:srgbClr val="525252"/>
              </a:solidFill>
              <a:highlight>
                <a:srgbClr val="FFFFFF"/>
              </a:highlight>
              <a:latin typeface="Verdana"/>
              <a:ea typeface="Verdana"/>
              <a:cs typeface="Verdana"/>
              <a:sym typeface="Verdana"/>
            </a:endParaRPr>
          </a:p>
          <a:p>
            <a:pPr indent="0" lvl="0" marL="457200" rtl="0" algn="l">
              <a:spcBef>
                <a:spcPts val="1200"/>
              </a:spcBef>
              <a:spcAft>
                <a:spcPts val="0"/>
              </a:spcAft>
              <a:buNone/>
            </a:pPr>
            <a:r>
              <a:t/>
            </a:r>
            <a:endParaRPr b="1" sz="1200">
              <a:solidFill>
                <a:srgbClr val="525252"/>
              </a:solidFill>
              <a:highlight>
                <a:srgbClr val="FFFFFF"/>
              </a:highlight>
              <a:latin typeface="Verdana"/>
              <a:ea typeface="Verdana"/>
              <a:cs typeface="Verdana"/>
              <a:sym typeface="Verdana"/>
            </a:endParaRPr>
          </a:p>
          <a:p>
            <a:pPr indent="-293370" lvl="0" marL="457200" rtl="0" algn="l">
              <a:spcBef>
                <a:spcPts val="1200"/>
              </a:spcBef>
              <a:spcAft>
                <a:spcPts val="0"/>
              </a:spcAft>
              <a:buClr>
                <a:srgbClr val="525252"/>
              </a:buClr>
              <a:buSzPct val="100000"/>
              <a:buFont typeface="Calibri"/>
              <a:buAutoNum type="arabicPeriod"/>
            </a:pPr>
            <a:r>
              <a:rPr b="1" lang="en" sz="1200">
                <a:solidFill>
                  <a:srgbClr val="525252"/>
                </a:solidFill>
                <a:highlight>
                  <a:srgbClr val="FFFFFF"/>
                </a:highlight>
                <a:latin typeface="Verdana"/>
                <a:ea typeface="Verdana"/>
                <a:cs typeface="Verdana"/>
                <a:sym typeface="Verdana"/>
              </a:rPr>
              <a:t>After receiving a valid request</a:t>
            </a:r>
            <a:r>
              <a:rPr lang="en" sz="1200">
                <a:solidFill>
                  <a:srgbClr val="525252"/>
                </a:solidFill>
                <a:highlight>
                  <a:srgbClr val="FFFFFF"/>
                </a:highlight>
                <a:latin typeface="Verdana"/>
                <a:ea typeface="Verdana"/>
                <a:cs typeface="Verdana"/>
                <a:sym typeface="Verdana"/>
              </a:rPr>
              <a:t>, the API makes a call to the external program or web server.</a:t>
            </a:r>
            <a:endParaRPr sz="1200">
              <a:solidFill>
                <a:srgbClr val="525252"/>
              </a:solidFill>
              <a:highlight>
                <a:srgbClr val="FFFFFF"/>
              </a:highlight>
              <a:latin typeface="Verdana"/>
              <a:ea typeface="Verdana"/>
              <a:cs typeface="Verdana"/>
              <a:sym typeface="Verdana"/>
            </a:endParaRPr>
          </a:p>
          <a:p>
            <a:pPr indent="0" lvl="0" marL="457200" rtl="0" algn="l">
              <a:spcBef>
                <a:spcPts val="1200"/>
              </a:spcBef>
              <a:spcAft>
                <a:spcPts val="0"/>
              </a:spcAft>
              <a:buNone/>
            </a:pPr>
            <a:r>
              <a:t/>
            </a:r>
            <a:endParaRPr sz="1200">
              <a:solidFill>
                <a:srgbClr val="525252"/>
              </a:solidFill>
              <a:highlight>
                <a:srgbClr val="FFFFFF"/>
              </a:highlight>
              <a:latin typeface="Verdana"/>
              <a:ea typeface="Verdana"/>
              <a:cs typeface="Verdana"/>
              <a:sym typeface="Verdana"/>
            </a:endParaRPr>
          </a:p>
          <a:p>
            <a:pPr indent="-293370" lvl="0" marL="457200" rtl="0" algn="l">
              <a:spcBef>
                <a:spcPts val="1200"/>
              </a:spcBef>
              <a:spcAft>
                <a:spcPts val="0"/>
              </a:spcAft>
              <a:buClr>
                <a:srgbClr val="525252"/>
              </a:buClr>
              <a:buSzPct val="100000"/>
              <a:buFont typeface="Calibri"/>
              <a:buAutoNum type="arabicPeriod"/>
            </a:pPr>
            <a:r>
              <a:rPr b="1" lang="en" sz="1200">
                <a:solidFill>
                  <a:srgbClr val="525252"/>
                </a:solidFill>
                <a:highlight>
                  <a:srgbClr val="FFFFFF"/>
                </a:highlight>
                <a:latin typeface="Verdana"/>
                <a:ea typeface="Verdana"/>
                <a:cs typeface="Verdana"/>
                <a:sym typeface="Verdana"/>
              </a:rPr>
              <a:t>The server sends a</a:t>
            </a:r>
            <a:r>
              <a:rPr b="1" i="1" lang="en" sz="1200">
                <a:solidFill>
                  <a:srgbClr val="525252"/>
                </a:solidFill>
                <a:highlight>
                  <a:srgbClr val="FFFFFF"/>
                </a:highlight>
                <a:latin typeface="Verdana"/>
                <a:ea typeface="Verdana"/>
                <a:cs typeface="Verdana"/>
                <a:sym typeface="Verdana"/>
              </a:rPr>
              <a:t> response</a:t>
            </a:r>
            <a:r>
              <a:rPr b="1" lang="en" sz="1200">
                <a:solidFill>
                  <a:srgbClr val="525252"/>
                </a:solidFill>
                <a:highlight>
                  <a:srgbClr val="FFFFFF"/>
                </a:highlight>
                <a:latin typeface="Verdana"/>
                <a:ea typeface="Verdana"/>
                <a:cs typeface="Verdana"/>
                <a:sym typeface="Verdana"/>
              </a:rPr>
              <a:t> </a:t>
            </a:r>
            <a:r>
              <a:rPr lang="en" sz="1200">
                <a:solidFill>
                  <a:srgbClr val="525252"/>
                </a:solidFill>
                <a:highlight>
                  <a:srgbClr val="FFFFFF"/>
                </a:highlight>
                <a:latin typeface="Verdana"/>
                <a:ea typeface="Verdana"/>
                <a:cs typeface="Verdana"/>
                <a:sym typeface="Verdana"/>
              </a:rPr>
              <a:t>to the API with the requested information.</a:t>
            </a:r>
            <a:endParaRPr sz="1200">
              <a:solidFill>
                <a:srgbClr val="525252"/>
              </a:solidFill>
              <a:highlight>
                <a:srgbClr val="FFFFFF"/>
              </a:highlight>
              <a:latin typeface="Verdana"/>
              <a:ea typeface="Verdana"/>
              <a:cs typeface="Verdana"/>
              <a:sym typeface="Verdana"/>
            </a:endParaRPr>
          </a:p>
          <a:p>
            <a:pPr indent="0" lvl="0" marL="457200" rtl="0" algn="l">
              <a:spcBef>
                <a:spcPts val="1200"/>
              </a:spcBef>
              <a:spcAft>
                <a:spcPts val="0"/>
              </a:spcAft>
              <a:buNone/>
            </a:pPr>
            <a:r>
              <a:t/>
            </a:r>
            <a:endParaRPr sz="1200">
              <a:solidFill>
                <a:srgbClr val="525252"/>
              </a:solidFill>
              <a:highlight>
                <a:srgbClr val="FFFFFF"/>
              </a:highlight>
              <a:latin typeface="Verdana"/>
              <a:ea typeface="Verdana"/>
              <a:cs typeface="Verdana"/>
              <a:sym typeface="Verdana"/>
            </a:endParaRPr>
          </a:p>
          <a:p>
            <a:pPr indent="-293370" lvl="0" marL="457200" rtl="0" algn="l">
              <a:spcBef>
                <a:spcPts val="1200"/>
              </a:spcBef>
              <a:spcAft>
                <a:spcPts val="0"/>
              </a:spcAft>
              <a:buClr>
                <a:srgbClr val="525252"/>
              </a:buClr>
              <a:buSzPct val="100000"/>
              <a:buFont typeface="Calibri"/>
              <a:buAutoNum type="arabicPeriod"/>
            </a:pPr>
            <a:r>
              <a:rPr b="1" lang="en" sz="1200">
                <a:solidFill>
                  <a:srgbClr val="525252"/>
                </a:solidFill>
                <a:highlight>
                  <a:srgbClr val="FFFFFF"/>
                </a:highlight>
                <a:latin typeface="Verdana"/>
                <a:ea typeface="Verdana"/>
                <a:cs typeface="Verdana"/>
                <a:sym typeface="Verdana"/>
              </a:rPr>
              <a:t>The API transfers the data </a:t>
            </a:r>
            <a:r>
              <a:rPr lang="en" sz="1200">
                <a:solidFill>
                  <a:srgbClr val="525252"/>
                </a:solidFill>
                <a:highlight>
                  <a:srgbClr val="FFFFFF"/>
                </a:highlight>
                <a:latin typeface="Verdana"/>
                <a:ea typeface="Verdana"/>
                <a:cs typeface="Verdana"/>
                <a:sym typeface="Verdana"/>
              </a:rPr>
              <a:t>to the initial requesting application.</a:t>
            </a:r>
            <a:endParaRPr sz="1200">
              <a:solidFill>
                <a:srgbClr val="525252"/>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1200"/>
              </a:spcBef>
              <a:spcAft>
                <a:spcPts val="1200"/>
              </a:spcAft>
              <a:buNone/>
            </a:pPr>
            <a:r>
              <a:t/>
            </a:r>
            <a:endParaRPr>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282200" y="1164975"/>
            <a:ext cx="8580100" cy="281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lang="en"/>
              <a:t>Types of APIs</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50">
                <a:solidFill>
                  <a:schemeClr val="dk1"/>
                </a:solidFill>
                <a:highlight>
                  <a:srgbClr val="FFFFFF"/>
                </a:highlight>
                <a:latin typeface="Verdana"/>
                <a:ea typeface="Verdana"/>
                <a:cs typeface="Verdana"/>
                <a:sym typeface="Verdana"/>
              </a:rPr>
              <a:t>In terms of release policies, APIs can be private, partner, and public.</a:t>
            </a:r>
            <a:endParaRPr sz="1350">
              <a:solidFill>
                <a:schemeClr val="dk1"/>
              </a:solidFill>
              <a:highlight>
                <a:srgbClr val="FFFFFF"/>
              </a:highlight>
              <a:latin typeface="Verdana"/>
              <a:ea typeface="Verdana"/>
              <a:cs typeface="Verdana"/>
              <a:sym typeface="Verdana"/>
            </a:endParaRPr>
          </a:p>
          <a:p>
            <a:pPr indent="0" lvl="0" marL="0" rtl="0" algn="l">
              <a:spcBef>
                <a:spcPts val="1900"/>
              </a:spcBef>
              <a:spcAft>
                <a:spcPts val="0"/>
              </a:spcAft>
              <a:buNone/>
            </a:pPr>
            <a:r>
              <a:rPr b="1" lang="en" sz="1350">
                <a:solidFill>
                  <a:schemeClr val="dk1"/>
                </a:solidFill>
                <a:highlight>
                  <a:srgbClr val="FFFFFF"/>
                </a:highlight>
                <a:latin typeface="Verdana"/>
                <a:ea typeface="Verdana"/>
                <a:cs typeface="Verdana"/>
                <a:sym typeface="Verdana"/>
              </a:rPr>
              <a:t>Private APIs. </a:t>
            </a:r>
            <a:r>
              <a:rPr lang="en" sz="1350">
                <a:solidFill>
                  <a:schemeClr val="dk1"/>
                </a:solidFill>
                <a:highlight>
                  <a:srgbClr val="FFFFFF"/>
                </a:highlight>
                <a:latin typeface="Verdana"/>
                <a:ea typeface="Verdana"/>
                <a:cs typeface="Verdana"/>
                <a:sym typeface="Verdana"/>
              </a:rPr>
              <a:t>These application software interfaces are designed for improving solutions and services within an organization. In-house developers or contractors may use these APIs to integrate a company’s IT systems or applications, build new systems or customer-facing apps leveraging existing systems. </a:t>
            </a:r>
            <a:endParaRPr sz="1350">
              <a:solidFill>
                <a:schemeClr val="dk1"/>
              </a:solidFill>
              <a:highlight>
                <a:srgbClr val="FFFFFF"/>
              </a:highlight>
              <a:latin typeface="Verdana"/>
              <a:ea typeface="Verdana"/>
              <a:cs typeface="Verdana"/>
              <a:sym typeface="Verdana"/>
            </a:endParaRPr>
          </a:p>
          <a:p>
            <a:pPr indent="0" lvl="0" marL="0" rtl="0" algn="l">
              <a:spcBef>
                <a:spcPts val="1900"/>
              </a:spcBef>
              <a:spcAft>
                <a:spcPts val="0"/>
              </a:spcAft>
              <a:buClr>
                <a:schemeClr val="dk1"/>
              </a:buClr>
              <a:buSzPts val="1100"/>
              <a:buFont typeface="Arial"/>
              <a:buNone/>
            </a:pPr>
            <a:r>
              <a:rPr lang="en" sz="1350">
                <a:solidFill>
                  <a:schemeClr val="dk1"/>
                </a:solidFill>
                <a:highlight>
                  <a:srgbClr val="FFFFFF"/>
                </a:highlight>
                <a:latin typeface="Verdana"/>
                <a:ea typeface="Verdana"/>
                <a:cs typeface="Verdana"/>
                <a:sym typeface="Verdana"/>
              </a:rPr>
              <a:t>The private strategy allows a company to fully control the API usage.</a:t>
            </a:r>
            <a:endParaRPr sz="1350">
              <a:solidFill>
                <a:schemeClr val="dk1"/>
              </a:solidFill>
              <a:highlight>
                <a:srgbClr val="FFFFFF"/>
              </a:highlight>
              <a:latin typeface="Verdana"/>
              <a:ea typeface="Verdana"/>
              <a:cs typeface="Verdana"/>
              <a:sym typeface="Verdana"/>
            </a:endParaRPr>
          </a:p>
          <a:p>
            <a:pPr indent="0" lvl="0" marL="0" rtl="0" algn="l">
              <a:spcBef>
                <a:spcPts val="1900"/>
              </a:spcBef>
              <a:spcAft>
                <a:spcPts val="1200"/>
              </a:spcAft>
              <a:buNone/>
            </a:pPr>
            <a:r>
              <a:t/>
            </a:r>
            <a:endParaRPr>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50">
                <a:solidFill>
                  <a:schemeClr val="dk1"/>
                </a:solidFill>
                <a:highlight>
                  <a:srgbClr val="FFFFFF"/>
                </a:highlight>
                <a:latin typeface="Verdana"/>
                <a:ea typeface="Verdana"/>
                <a:cs typeface="Verdana"/>
                <a:sym typeface="Verdana"/>
              </a:rPr>
              <a:t>Partner APIs. </a:t>
            </a:r>
            <a:r>
              <a:rPr lang="en" sz="1350">
                <a:solidFill>
                  <a:schemeClr val="dk1"/>
                </a:solidFill>
                <a:highlight>
                  <a:srgbClr val="FFFFFF"/>
                </a:highlight>
                <a:latin typeface="Verdana"/>
                <a:ea typeface="Verdana"/>
                <a:cs typeface="Verdana"/>
                <a:sym typeface="Verdana"/>
              </a:rPr>
              <a:t>Partner APIs are openly promoted but shared with business partners who have signed an agreement with the publisher. The common use case for partner APIs is software integration between two parties. A company that grants partners with access to data or capability benefits from extra revenue streams. </a:t>
            </a:r>
            <a:endParaRPr sz="1350">
              <a:solidFill>
                <a:schemeClr val="dk1"/>
              </a:solidFill>
              <a:highlight>
                <a:srgbClr val="FFFFFF"/>
              </a:highlight>
              <a:latin typeface="Verdana"/>
              <a:ea typeface="Verdana"/>
              <a:cs typeface="Verdana"/>
              <a:sym typeface="Verdana"/>
            </a:endParaRPr>
          </a:p>
          <a:p>
            <a:pPr indent="0" lvl="0" marL="0" rtl="0" algn="l">
              <a:spcBef>
                <a:spcPts val="1900"/>
              </a:spcBef>
              <a:spcAft>
                <a:spcPts val="0"/>
              </a:spcAft>
              <a:buNone/>
            </a:pPr>
            <a:r>
              <a:rPr b="1" lang="en" sz="1350">
                <a:solidFill>
                  <a:schemeClr val="dk1"/>
                </a:solidFill>
                <a:highlight>
                  <a:srgbClr val="FFFFFF"/>
                </a:highlight>
                <a:latin typeface="Verdana"/>
                <a:ea typeface="Verdana"/>
                <a:cs typeface="Verdana"/>
                <a:sym typeface="Verdana"/>
              </a:rPr>
              <a:t>Public APIs.</a:t>
            </a:r>
            <a:r>
              <a:rPr lang="en" sz="1350">
                <a:solidFill>
                  <a:schemeClr val="dk1"/>
                </a:solidFill>
                <a:highlight>
                  <a:srgbClr val="FFFFFF"/>
                </a:highlight>
                <a:latin typeface="Verdana"/>
                <a:ea typeface="Verdana"/>
                <a:cs typeface="Verdana"/>
                <a:sym typeface="Verdana"/>
              </a:rPr>
              <a:t> These APIs are available for any third-party developers. API description and any related documentation must be openly available, and that the API can be freely used to create and test applications.</a:t>
            </a:r>
            <a:endParaRPr sz="1350">
              <a:solidFill>
                <a:schemeClr val="dk1"/>
              </a:solidFill>
              <a:highlight>
                <a:srgbClr val="FFFFFF"/>
              </a:highlight>
              <a:latin typeface="Verdana"/>
              <a:ea typeface="Verdana"/>
              <a:cs typeface="Verdana"/>
              <a:sym typeface="Verdana"/>
            </a:endParaRPr>
          </a:p>
          <a:p>
            <a:pPr indent="0" lvl="0" marL="0" rtl="0" algn="l">
              <a:spcBef>
                <a:spcPts val="1900"/>
              </a:spcBef>
              <a:spcAft>
                <a:spcPts val="0"/>
              </a:spcAft>
              <a:buClr>
                <a:schemeClr val="dk1"/>
              </a:buClr>
              <a:buSzPts val="1100"/>
              <a:buFont typeface="Arial"/>
              <a:buNone/>
            </a:pPr>
            <a:r>
              <a:t/>
            </a:r>
            <a:endParaRPr sz="1350">
              <a:solidFill>
                <a:schemeClr val="dk1"/>
              </a:solidFill>
              <a:highlight>
                <a:srgbClr val="FFFFFF"/>
              </a:highlight>
              <a:latin typeface="Verdana"/>
              <a:ea typeface="Verdana"/>
              <a:cs typeface="Verdana"/>
              <a:sym typeface="Verdana"/>
            </a:endParaRPr>
          </a:p>
          <a:p>
            <a:pPr indent="0" lvl="0" marL="0" rtl="0" algn="l">
              <a:spcBef>
                <a:spcPts val="1900"/>
              </a:spcBef>
              <a:spcAft>
                <a:spcPts val="1200"/>
              </a:spcAft>
              <a:buNone/>
            </a:pPr>
            <a:r>
              <a:t/>
            </a:r>
            <a:endParaRPr>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20"/>
          <p:cNvPicPr preferRelativeResize="0"/>
          <p:nvPr/>
        </p:nvPicPr>
        <p:blipFill>
          <a:blip r:embed="rId3">
            <a:alphaModFix/>
          </a:blip>
          <a:stretch>
            <a:fillRect/>
          </a:stretch>
        </p:blipFill>
        <p:spPr>
          <a:xfrm>
            <a:off x="1995925" y="1182350"/>
            <a:ext cx="5430126" cy="3386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lang="en"/>
              <a:t>APIs by use cases</a:t>
            </a:r>
            <a:endParaRPr/>
          </a:p>
          <a:p>
            <a:pPr indent="0" lvl="0" marL="0" rtl="0" algn="l">
              <a:spcBef>
                <a:spcPts val="0"/>
              </a:spcBef>
              <a:spcAft>
                <a:spcPts val="0"/>
              </a:spcAft>
              <a:buNone/>
            </a:pPr>
            <a:r>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350">
              <a:solidFill>
                <a:schemeClr val="dk1"/>
              </a:solidFill>
              <a:latin typeface="Verdana"/>
              <a:ea typeface="Verdana"/>
              <a:cs typeface="Verdana"/>
              <a:sym typeface="Verdana"/>
            </a:endParaRPr>
          </a:p>
          <a:p>
            <a:pPr indent="0" lvl="0" marL="457200" rtl="0" algn="l">
              <a:spcBef>
                <a:spcPts val="1200"/>
              </a:spcBef>
              <a:spcAft>
                <a:spcPts val="0"/>
              </a:spcAft>
              <a:buNone/>
            </a:pPr>
            <a:r>
              <a:t/>
            </a:r>
            <a:endParaRPr sz="1350">
              <a:solidFill>
                <a:schemeClr val="dk1"/>
              </a:solidFill>
              <a:latin typeface="Verdana"/>
              <a:ea typeface="Verdana"/>
              <a:cs typeface="Verdana"/>
              <a:sym typeface="Verdana"/>
            </a:endParaRPr>
          </a:p>
          <a:p>
            <a:pPr indent="-314325" lvl="0" marL="457200" rtl="0" algn="l">
              <a:spcBef>
                <a:spcPts val="1200"/>
              </a:spcBef>
              <a:spcAft>
                <a:spcPts val="0"/>
              </a:spcAft>
              <a:buClr>
                <a:schemeClr val="dk1"/>
              </a:buClr>
              <a:buSzPts val="1350"/>
              <a:buFont typeface="Verdana"/>
              <a:buChar char="●"/>
            </a:pPr>
            <a:r>
              <a:rPr lang="en" sz="1350">
                <a:solidFill>
                  <a:schemeClr val="dk1"/>
                </a:solidFill>
                <a:latin typeface="Verdana"/>
                <a:ea typeface="Verdana"/>
                <a:cs typeface="Verdana"/>
                <a:sym typeface="Verdana"/>
              </a:rPr>
              <a:t>Database APIs. </a:t>
            </a:r>
            <a:endParaRPr sz="1350">
              <a:solidFill>
                <a:schemeClr val="dk1"/>
              </a:solidFill>
              <a:latin typeface="Verdana"/>
              <a:ea typeface="Verdana"/>
              <a:cs typeface="Verdana"/>
              <a:sym typeface="Verdana"/>
            </a:endParaRPr>
          </a:p>
          <a:p>
            <a:pPr indent="-314325" lvl="0" marL="457200" rtl="0" algn="l">
              <a:spcBef>
                <a:spcPts val="0"/>
              </a:spcBef>
              <a:spcAft>
                <a:spcPts val="0"/>
              </a:spcAft>
              <a:buClr>
                <a:schemeClr val="dk1"/>
              </a:buClr>
              <a:buSzPts val="1350"/>
              <a:buFont typeface="Verdana"/>
              <a:buChar char="●"/>
            </a:pPr>
            <a:r>
              <a:rPr lang="en" sz="1350">
                <a:solidFill>
                  <a:schemeClr val="dk1"/>
                </a:solidFill>
                <a:latin typeface="Verdana"/>
                <a:ea typeface="Verdana"/>
                <a:cs typeface="Verdana"/>
                <a:sym typeface="Verdana"/>
              </a:rPr>
              <a:t>Operating systems APIs. </a:t>
            </a:r>
            <a:endParaRPr sz="1350">
              <a:solidFill>
                <a:schemeClr val="dk1"/>
              </a:solidFill>
              <a:latin typeface="Verdana"/>
              <a:ea typeface="Verdana"/>
              <a:cs typeface="Verdana"/>
              <a:sym typeface="Verdana"/>
            </a:endParaRPr>
          </a:p>
          <a:p>
            <a:pPr indent="-314325" lvl="0" marL="457200" rtl="0" algn="l">
              <a:spcBef>
                <a:spcPts val="0"/>
              </a:spcBef>
              <a:spcAft>
                <a:spcPts val="0"/>
              </a:spcAft>
              <a:buClr>
                <a:schemeClr val="dk1"/>
              </a:buClr>
              <a:buSzPts val="1350"/>
              <a:buFont typeface="Verdana"/>
              <a:buChar char="●"/>
            </a:pPr>
            <a:r>
              <a:rPr lang="en" sz="1350">
                <a:solidFill>
                  <a:schemeClr val="dk1"/>
                </a:solidFill>
                <a:latin typeface="Verdana"/>
                <a:ea typeface="Verdana"/>
                <a:cs typeface="Verdana"/>
                <a:sym typeface="Verdana"/>
              </a:rPr>
              <a:t>Remote APIs. </a:t>
            </a:r>
            <a:endParaRPr sz="1350">
              <a:solidFill>
                <a:schemeClr val="dk1"/>
              </a:solidFill>
              <a:latin typeface="Verdana"/>
              <a:ea typeface="Verdana"/>
              <a:cs typeface="Verdana"/>
              <a:sym typeface="Verdana"/>
            </a:endParaRPr>
          </a:p>
          <a:p>
            <a:pPr indent="-314325" lvl="0" marL="457200" rtl="0" algn="l">
              <a:spcBef>
                <a:spcPts val="0"/>
              </a:spcBef>
              <a:spcAft>
                <a:spcPts val="0"/>
              </a:spcAft>
              <a:buClr>
                <a:schemeClr val="dk1"/>
              </a:buClr>
              <a:buSzPts val="1350"/>
              <a:buFont typeface="Verdana"/>
              <a:buChar char="●"/>
            </a:pPr>
            <a:r>
              <a:rPr lang="en" sz="1350">
                <a:solidFill>
                  <a:schemeClr val="dk1"/>
                </a:solidFill>
                <a:latin typeface="Verdana"/>
                <a:ea typeface="Verdana"/>
                <a:cs typeface="Verdana"/>
                <a:sym typeface="Verdana"/>
              </a:rPr>
              <a:t>Web APIs. </a:t>
            </a:r>
            <a:endParaRPr sz="1350">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