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notesMasterIdLst>
    <p:notesMasterId r:id="rId24"/>
  </p:notesMasterIdLst>
  <p:sldIdLst>
    <p:sldId id="256" r:id="rId2"/>
    <p:sldId id="315" r:id="rId3"/>
    <p:sldId id="312" r:id="rId4"/>
    <p:sldId id="313" r:id="rId5"/>
    <p:sldId id="320" r:id="rId6"/>
    <p:sldId id="321" r:id="rId7"/>
    <p:sldId id="322" r:id="rId8"/>
    <p:sldId id="314" r:id="rId9"/>
    <p:sldId id="316" r:id="rId10"/>
    <p:sldId id="317" r:id="rId11"/>
    <p:sldId id="318" r:id="rId12"/>
    <p:sldId id="319" r:id="rId13"/>
    <p:sldId id="260" r:id="rId14"/>
    <p:sldId id="279" r:id="rId15"/>
    <p:sldId id="267" r:id="rId16"/>
    <p:sldId id="266" r:id="rId17"/>
    <p:sldId id="285" r:id="rId18"/>
    <p:sldId id="261" r:id="rId19"/>
    <p:sldId id="282" r:id="rId20"/>
    <p:sldId id="263" r:id="rId21"/>
    <p:sldId id="288" r:id="rId22"/>
    <p:sldId id="3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52" y="168"/>
      </p:cViewPr>
      <p:guideLst/>
    </p:cSldViewPr>
  </p:slideViewPr>
  <p:notesTextViewPr>
    <p:cViewPr>
      <p:scale>
        <a:sx n="1" d="1"/>
        <a:sy n="1" d="1"/>
      </p:scale>
      <p:origin x="0" y="0"/>
    </p:cViewPr>
  </p:notesTextViewPr>
  <p:sorterViewPr>
    <p:cViewPr>
      <p:scale>
        <a:sx n="100" d="100"/>
        <a:sy n="100" d="100"/>
      </p:scale>
      <p:origin x="0" y="-324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D54B7-AF32-49C6-A23F-19544577F7FA}"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8AF1-18BE-464D-9592-61BC274E6096}" type="slidenum">
              <a:rPr lang="en-US" smtClean="0"/>
              <a:t>‹#›</a:t>
            </a:fld>
            <a:endParaRPr lang="en-US"/>
          </a:p>
        </p:txBody>
      </p:sp>
    </p:spTree>
    <p:extLst>
      <p:ext uri="{BB962C8B-B14F-4D97-AF65-F5344CB8AC3E}">
        <p14:creationId xmlns:p14="http://schemas.microsoft.com/office/powerpoint/2010/main" val="324265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07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394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37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97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841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319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9/17/2021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9/17/2021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0937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2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9/17/2021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8224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stew/biodataclub/tree/master/meetings/2021-09_psychometr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093-B212-4944-9F5D-FD79F2579FE7}"/>
              </a:ext>
            </a:extLst>
          </p:cNvPr>
          <p:cNvSpPr>
            <a:spLocks noGrp="1"/>
          </p:cNvSpPr>
          <p:nvPr>
            <p:ph type="ctrTitle"/>
          </p:nvPr>
        </p:nvSpPr>
        <p:spPr/>
        <p:txBody>
          <a:bodyPr>
            <a:normAutofit/>
          </a:bodyPr>
          <a:lstStyle/>
          <a:p>
            <a:r>
              <a:rPr lang="en-US" dirty="0"/>
              <a:t>Basic Psychometrics for Busy Statisticians</a:t>
            </a:r>
          </a:p>
        </p:txBody>
      </p:sp>
      <p:sp>
        <p:nvSpPr>
          <p:cNvPr id="3" name="Subtitle 2">
            <a:extLst>
              <a:ext uri="{FF2B5EF4-FFF2-40B4-BE49-F238E27FC236}">
                <a16:creationId xmlns:a16="http://schemas.microsoft.com/office/drawing/2014/main" id="{428DB6EB-BBA0-4E0A-8CD8-BDD583ADFB55}"/>
              </a:ext>
            </a:extLst>
          </p:cNvPr>
          <p:cNvSpPr>
            <a:spLocks noGrp="1"/>
          </p:cNvSpPr>
          <p:nvPr>
            <p:ph type="subTitle" idx="1"/>
          </p:nvPr>
        </p:nvSpPr>
        <p:spPr/>
        <p:txBody>
          <a:bodyPr>
            <a:normAutofit fontScale="85000" lnSpcReduction="20000"/>
          </a:bodyPr>
          <a:lstStyle/>
          <a:p>
            <a:r>
              <a:rPr lang="en-US" dirty="0"/>
              <a:t>Robert Gore, </a:t>
            </a:r>
            <a:r>
              <a:rPr lang="en-US" dirty="0" err="1"/>
              <a:t>ph.d.</a:t>
            </a:r>
            <a:endParaRPr lang="en-US" dirty="0"/>
          </a:p>
          <a:p>
            <a:r>
              <a:rPr lang="en-US" dirty="0"/>
              <a:t>Assistant member, biostatistics and bioinformatics</a:t>
            </a:r>
          </a:p>
          <a:p>
            <a:r>
              <a:rPr lang="en-US" dirty="0"/>
              <a:t>Moffitt cancer center</a:t>
            </a:r>
          </a:p>
        </p:txBody>
      </p:sp>
    </p:spTree>
    <p:extLst>
      <p:ext uri="{BB962C8B-B14F-4D97-AF65-F5344CB8AC3E}">
        <p14:creationId xmlns:p14="http://schemas.microsoft.com/office/powerpoint/2010/main" val="292339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E0E4-F289-42A1-8ABC-7E5E21170167}"/>
              </a:ext>
            </a:extLst>
          </p:cNvPr>
          <p:cNvSpPr>
            <a:spLocks noGrp="1"/>
          </p:cNvSpPr>
          <p:nvPr>
            <p:ph type="title"/>
          </p:nvPr>
        </p:nvSpPr>
        <p:spPr/>
        <p:txBody>
          <a:bodyPr/>
          <a:lstStyle/>
          <a:p>
            <a:r>
              <a:rPr lang="en-US" dirty="0"/>
              <a:t>Realistic Research Program </a:t>
            </a:r>
          </a:p>
        </p:txBody>
      </p:sp>
      <p:sp>
        <p:nvSpPr>
          <p:cNvPr id="3" name="Content Placeholder 2">
            <a:extLst>
              <a:ext uri="{FF2B5EF4-FFF2-40B4-BE49-F238E27FC236}">
                <a16:creationId xmlns:a16="http://schemas.microsoft.com/office/drawing/2014/main" id="{3F7A8DF0-75F2-483F-91E7-EDCD0772D483}"/>
              </a:ext>
            </a:extLst>
          </p:cNvPr>
          <p:cNvSpPr>
            <a:spLocks noGrp="1"/>
          </p:cNvSpPr>
          <p:nvPr>
            <p:ph sz="half" idx="1"/>
          </p:nvPr>
        </p:nvSpPr>
        <p:spPr/>
        <p:txBody>
          <a:bodyPr/>
          <a:lstStyle/>
          <a:p>
            <a:r>
              <a:rPr lang="en-US" dirty="0"/>
              <a:t>Reliability</a:t>
            </a:r>
          </a:p>
          <a:p>
            <a:pPr lvl="1"/>
            <a:r>
              <a:rPr lang="en-US" dirty="0"/>
              <a:t>Calculate Cronbach’s alpha</a:t>
            </a:r>
          </a:p>
          <a:p>
            <a:pPr lvl="1"/>
            <a:r>
              <a:rPr lang="en-US" dirty="0"/>
              <a:t>Perform a confirmatory factor analysis to show that these items ‘hang together’ to make a scale</a:t>
            </a:r>
          </a:p>
          <a:p>
            <a:pPr lvl="1"/>
            <a:r>
              <a:rPr lang="en-US" dirty="0"/>
              <a:t>Show that a parallel or tau equivalent model fits</a:t>
            </a:r>
          </a:p>
        </p:txBody>
      </p:sp>
      <p:sp>
        <p:nvSpPr>
          <p:cNvPr id="4" name="Content Placeholder 3">
            <a:extLst>
              <a:ext uri="{FF2B5EF4-FFF2-40B4-BE49-F238E27FC236}">
                <a16:creationId xmlns:a16="http://schemas.microsoft.com/office/drawing/2014/main" id="{C758ED82-62AA-4CF5-88FF-7CEEADDC325A}"/>
              </a:ext>
            </a:extLst>
          </p:cNvPr>
          <p:cNvSpPr>
            <a:spLocks noGrp="1"/>
          </p:cNvSpPr>
          <p:nvPr>
            <p:ph sz="half" idx="2"/>
          </p:nvPr>
        </p:nvSpPr>
        <p:spPr/>
        <p:txBody>
          <a:bodyPr/>
          <a:lstStyle/>
          <a:p>
            <a:r>
              <a:rPr lang="en-US" dirty="0"/>
              <a:t>Validity</a:t>
            </a:r>
          </a:p>
          <a:p>
            <a:pPr lvl="1"/>
            <a:r>
              <a:rPr lang="en-US" dirty="0"/>
              <a:t>Have the items reviewed by two or three somewhat disinterested content matter experts to ensure that they are convincing measures of the construct</a:t>
            </a:r>
          </a:p>
        </p:txBody>
      </p:sp>
      <p:sp>
        <p:nvSpPr>
          <p:cNvPr id="5" name="Arrow: Up 4">
            <a:extLst>
              <a:ext uri="{FF2B5EF4-FFF2-40B4-BE49-F238E27FC236}">
                <a16:creationId xmlns:a16="http://schemas.microsoft.com/office/drawing/2014/main" id="{B46DDFEF-EC8B-4BB7-BA6C-6C60902181AA}"/>
              </a:ext>
            </a:extLst>
          </p:cNvPr>
          <p:cNvSpPr/>
          <p:nvPr/>
        </p:nvSpPr>
        <p:spPr>
          <a:xfrm>
            <a:off x="885524" y="3429000"/>
            <a:ext cx="5890661" cy="2779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there is a specific concern (online versus phone interview) the researcher could give the test both ways to a small sample and correlate results with r or Lin’s concordance</a:t>
            </a:r>
          </a:p>
        </p:txBody>
      </p:sp>
    </p:spTree>
    <p:extLst>
      <p:ext uri="{BB962C8B-B14F-4D97-AF65-F5344CB8AC3E}">
        <p14:creationId xmlns:p14="http://schemas.microsoft.com/office/powerpoint/2010/main" val="315223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E407-3C18-4D4D-9AA8-2EA0CB121D88}"/>
              </a:ext>
            </a:extLst>
          </p:cNvPr>
          <p:cNvSpPr>
            <a:spLocks noGrp="1"/>
          </p:cNvSpPr>
          <p:nvPr>
            <p:ph type="title"/>
          </p:nvPr>
        </p:nvSpPr>
        <p:spPr/>
        <p:txBody>
          <a:bodyPr/>
          <a:lstStyle/>
          <a:p>
            <a:r>
              <a:rPr lang="en-US" dirty="0"/>
              <a:t>Cronbach’s Alpha and KR-20</a:t>
            </a:r>
          </a:p>
        </p:txBody>
      </p:sp>
      <p:sp>
        <p:nvSpPr>
          <p:cNvPr id="3" name="Content Placeholder 2">
            <a:extLst>
              <a:ext uri="{FF2B5EF4-FFF2-40B4-BE49-F238E27FC236}">
                <a16:creationId xmlns:a16="http://schemas.microsoft.com/office/drawing/2014/main" id="{FC338F79-3ECB-48CD-B441-E6F6C344F250}"/>
              </a:ext>
            </a:extLst>
          </p:cNvPr>
          <p:cNvSpPr>
            <a:spLocks noGrp="1"/>
          </p:cNvSpPr>
          <p:nvPr>
            <p:ph idx="1"/>
          </p:nvPr>
        </p:nvSpPr>
        <p:spPr/>
        <p:txBody>
          <a:bodyPr>
            <a:normAutofit lnSpcReduction="10000"/>
          </a:bodyPr>
          <a:lstStyle/>
          <a:p>
            <a:r>
              <a:rPr lang="en-US" dirty="0"/>
              <a:t>First, consider reading: </a:t>
            </a:r>
          </a:p>
          <a:p>
            <a:pPr lvl="1"/>
            <a:r>
              <a:rPr lang="en-US" dirty="0" err="1"/>
              <a:t>Sijstma</a:t>
            </a:r>
            <a:r>
              <a:rPr lang="en-US" dirty="0"/>
              <a:t>, K. (2009). On the use, the misuse, and the very limited usefulness of Cronbach’s alpha. </a:t>
            </a:r>
            <a:r>
              <a:rPr lang="en-US" i="1" dirty="0"/>
              <a:t>Psychometrika</a:t>
            </a:r>
            <a:r>
              <a:rPr lang="en-US" dirty="0"/>
              <a:t>, </a:t>
            </a:r>
            <a:r>
              <a:rPr lang="en-US" i="1" dirty="0"/>
              <a:t>74(1)</a:t>
            </a:r>
            <a:r>
              <a:rPr lang="en-US" dirty="0"/>
              <a:t>, pp. 107-120.</a:t>
            </a:r>
          </a:p>
          <a:p>
            <a:r>
              <a:rPr lang="en-US" dirty="0"/>
              <a:t>Alpha: ranges from 0 to 1 (out of bounds answers sometimes occur; figure out what is going on and fix it rather than reporting them)</a:t>
            </a:r>
          </a:p>
          <a:p>
            <a:r>
              <a:rPr lang="en-US" dirty="0"/>
              <a:t>Numbers above .8 are generally considered good. Numbers below .6 or .7 are generally considered inadequate</a:t>
            </a:r>
          </a:p>
          <a:p>
            <a:r>
              <a:rPr lang="en-US" dirty="0"/>
              <a:t>Alpha measures the internal consistency (whether items tend to correlate with one another)</a:t>
            </a:r>
          </a:p>
          <a:p>
            <a:r>
              <a:rPr lang="en-US" dirty="0"/>
              <a:t>It is taught as the average of all possible </a:t>
            </a:r>
            <a:r>
              <a:rPr lang="en-US" i="1" dirty="0"/>
              <a:t>split-half</a:t>
            </a:r>
            <a:r>
              <a:rPr lang="en-US" dirty="0"/>
              <a:t> reliabilities (e.g., correlate the even numbered with the odd numbered items and adjust for the reduction in test length)</a:t>
            </a:r>
          </a:p>
          <a:p>
            <a:r>
              <a:rPr lang="en-US" dirty="0"/>
              <a:t>Alpha is a lower bound estimate of reliability (Guttman, 1945) only if the items are </a:t>
            </a:r>
            <a:r>
              <a:rPr lang="en-US" i="1" dirty="0"/>
              <a:t>parallel or essentially tau equivalent </a:t>
            </a:r>
            <a:r>
              <a:rPr lang="en-US" dirty="0"/>
              <a:t>(Novick and Lewis, 1967)</a:t>
            </a:r>
          </a:p>
        </p:txBody>
      </p:sp>
      <p:sp>
        <p:nvSpPr>
          <p:cNvPr id="4" name="Arrow: Down 3">
            <a:extLst>
              <a:ext uri="{FF2B5EF4-FFF2-40B4-BE49-F238E27FC236}">
                <a16:creationId xmlns:a16="http://schemas.microsoft.com/office/drawing/2014/main" id="{F41875D7-A992-4979-8A34-482EFE1B0896}"/>
              </a:ext>
            </a:extLst>
          </p:cNvPr>
          <p:cNvSpPr/>
          <p:nvPr/>
        </p:nvSpPr>
        <p:spPr>
          <a:xfrm>
            <a:off x="327259" y="315138"/>
            <a:ext cx="5072514" cy="673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or</a:t>
            </a:r>
          </a:p>
          <a:p>
            <a:pPr algn="ctr"/>
            <a:r>
              <a:rPr lang="en-US" dirty="0"/>
              <a:t>Likert-type Items</a:t>
            </a:r>
          </a:p>
        </p:txBody>
      </p:sp>
      <p:sp>
        <p:nvSpPr>
          <p:cNvPr id="5" name="Arrow: Down 4">
            <a:extLst>
              <a:ext uri="{FF2B5EF4-FFF2-40B4-BE49-F238E27FC236}">
                <a16:creationId xmlns:a16="http://schemas.microsoft.com/office/drawing/2014/main" id="{388EE1A6-873C-4394-BB48-242BD15B5C61}"/>
              </a:ext>
            </a:extLst>
          </p:cNvPr>
          <p:cNvSpPr/>
          <p:nvPr/>
        </p:nvSpPr>
        <p:spPr>
          <a:xfrm>
            <a:off x="5707781" y="227262"/>
            <a:ext cx="3628724" cy="849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Dichotomies</a:t>
            </a:r>
          </a:p>
        </p:txBody>
      </p:sp>
    </p:spTree>
    <p:extLst>
      <p:ext uri="{BB962C8B-B14F-4D97-AF65-F5344CB8AC3E}">
        <p14:creationId xmlns:p14="http://schemas.microsoft.com/office/powerpoint/2010/main" val="276460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7865-777D-49DA-94AE-1B708F58CAB6}"/>
              </a:ext>
            </a:extLst>
          </p:cNvPr>
          <p:cNvSpPr>
            <a:spLocks noGrp="1"/>
          </p:cNvSpPr>
          <p:nvPr>
            <p:ph type="title"/>
          </p:nvPr>
        </p:nvSpPr>
        <p:spPr/>
        <p:txBody>
          <a:bodyPr/>
          <a:lstStyle/>
          <a:p>
            <a:r>
              <a:rPr lang="en-US" dirty="0"/>
              <a:t>Myth: An Unreliable Test Cannot Be Valid</a:t>
            </a:r>
          </a:p>
        </p:txBody>
      </p:sp>
      <p:sp>
        <p:nvSpPr>
          <p:cNvPr id="3" name="Content Placeholder 2">
            <a:extLst>
              <a:ext uri="{FF2B5EF4-FFF2-40B4-BE49-F238E27FC236}">
                <a16:creationId xmlns:a16="http://schemas.microsoft.com/office/drawing/2014/main" id="{C0280A09-9447-48CC-8168-F0C8B6BA0A81}"/>
              </a:ext>
            </a:extLst>
          </p:cNvPr>
          <p:cNvSpPr>
            <a:spLocks noGrp="1"/>
          </p:cNvSpPr>
          <p:nvPr>
            <p:ph idx="1"/>
          </p:nvPr>
        </p:nvSpPr>
        <p:spPr/>
        <p:txBody>
          <a:bodyPr>
            <a:normAutofit lnSpcReduction="10000"/>
          </a:bodyPr>
          <a:lstStyle/>
          <a:p>
            <a:r>
              <a:rPr lang="en-US" dirty="0"/>
              <a:t>Example:</a:t>
            </a:r>
          </a:p>
          <a:p>
            <a:pPr lvl="1"/>
            <a:r>
              <a:rPr lang="en-US" dirty="0"/>
              <a:t>This test was found to have low reliability because Cronbach’s Alpha = .57</a:t>
            </a:r>
          </a:p>
          <a:p>
            <a:pPr lvl="1"/>
            <a:r>
              <a:rPr lang="en-US" dirty="0"/>
              <a:t>Therefore the test cannot be a valid measure of anything</a:t>
            </a:r>
          </a:p>
          <a:p>
            <a:pPr marL="0" indent="0">
              <a:buNone/>
            </a:pPr>
            <a:endParaRPr lang="en-US" dirty="0"/>
          </a:p>
          <a:p>
            <a:pPr marL="0" indent="0">
              <a:buNone/>
            </a:pPr>
            <a:r>
              <a:rPr lang="en-US" dirty="0"/>
              <a:t>Why this is a myth</a:t>
            </a:r>
          </a:p>
          <a:p>
            <a:pPr marL="0" indent="0">
              <a:buNone/>
            </a:pPr>
            <a:r>
              <a:rPr lang="en-US" dirty="0"/>
              <a:t>  Some phenomena are themselves not composed of correlated parts</a:t>
            </a:r>
          </a:p>
          <a:p>
            <a:pPr marL="0" indent="0">
              <a:buNone/>
            </a:pPr>
            <a:r>
              <a:rPr lang="en-US" dirty="0"/>
              <a:t>  Example: an inventory of symptoms of a disease may not have high internal consistency especially in a clinical sample where everyone in the sample has the disease</a:t>
            </a:r>
          </a:p>
          <a:p>
            <a:pPr marL="0" indent="0">
              <a:buNone/>
            </a:pPr>
            <a:r>
              <a:rPr lang="en-US" dirty="0"/>
              <a:t>  The inventory may nevertheless validly reflect the construct being measured, especially if it has been developed using </a:t>
            </a:r>
            <a:r>
              <a:rPr lang="en-US" i="1" dirty="0"/>
              <a:t>content validation</a:t>
            </a:r>
            <a:r>
              <a:rPr lang="en-US" dirty="0"/>
              <a:t> or </a:t>
            </a:r>
            <a:r>
              <a:rPr lang="en-US" i="1" dirty="0"/>
              <a:t>criterion keying </a:t>
            </a:r>
            <a:r>
              <a:rPr lang="en-US" dirty="0"/>
              <a:t>(selecting items based on empirical correlations with the outcome of interest)</a:t>
            </a:r>
          </a:p>
        </p:txBody>
      </p:sp>
      <p:sp>
        <p:nvSpPr>
          <p:cNvPr id="4" name="Rectangle 3">
            <a:extLst>
              <a:ext uri="{FF2B5EF4-FFF2-40B4-BE49-F238E27FC236}">
                <a16:creationId xmlns:a16="http://schemas.microsoft.com/office/drawing/2014/main" id="{5DEE1AEB-6690-4F42-87E6-14768AF11FF7}"/>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1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A263-D214-4FD3-B9FE-2A6CCB8B20F9}"/>
              </a:ext>
            </a:extLst>
          </p:cNvPr>
          <p:cNvSpPr>
            <a:spLocks noGrp="1"/>
          </p:cNvSpPr>
          <p:nvPr>
            <p:ph type="title"/>
          </p:nvPr>
        </p:nvSpPr>
        <p:spPr/>
        <p:txBody>
          <a:bodyPr/>
          <a:lstStyle/>
          <a:p>
            <a:r>
              <a:rPr lang="en-US" dirty="0"/>
              <a:t>Classical Test Theory Basic Model </a:t>
            </a:r>
          </a:p>
        </p:txBody>
      </p:sp>
      <p:sp>
        <p:nvSpPr>
          <p:cNvPr id="3" name="Content Placeholder 2">
            <a:extLst>
              <a:ext uri="{FF2B5EF4-FFF2-40B4-BE49-F238E27FC236}">
                <a16:creationId xmlns:a16="http://schemas.microsoft.com/office/drawing/2014/main" id="{00F5DEB0-DC5F-4382-8494-9DC51F7531BB}"/>
              </a:ext>
            </a:extLst>
          </p:cNvPr>
          <p:cNvSpPr>
            <a:spLocks noGrp="1"/>
          </p:cNvSpPr>
          <p:nvPr>
            <p:ph sz="half"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dirty="0"/>
              <a:t>Equations</a:t>
            </a:r>
          </a:p>
          <a:p>
            <a:pPr lvl="1"/>
            <a:r>
              <a:rPr lang="en-US" dirty="0"/>
              <a:t>Q</a:t>
            </a:r>
            <a:r>
              <a:rPr lang="en-US" baseline="-25000" dirty="0"/>
              <a:t>1</a:t>
            </a:r>
            <a:r>
              <a:rPr lang="en-US" i="1" baseline="-25000" dirty="0"/>
              <a:t>i</a:t>
            </a:r>
            <a:r>
              <a:rPr lang="en-US" dirty="0"/>
              <a:t>=</a:t>
            </a:r>
            <a:r>
              <a:rPr lang="en-US" dirty="0" err="1"/>
              <a:t>b</a:t>
            </a:r>
            <a:r>
              <a:rPr lang="en-US" baseline="-25000" dirty="0" err="1"/>
              <a:t>T</a:t>
            </a:r>
            <a:r>
              <a:rPr lang="en-US" dirty="0" err="1"/>
              <a:t>T</a:t>
            </a:r>
            <a:r>
              <a:rPr lang="en-US" i="1" baseline="-25000" dirty="0" err="1"/>
              <a:t>i</a:t>
            </a:r>
            <a:r>
              <a:rPr lang="en-US" dirty="0"/>
              <a:t> + e</a:t>
            </a:r>
            <a:r>
              <a:rPr lang="en-US" baseline="-25000" dirty="0"/>
              <a:t>1</a:t>
            </a:r>
            <a:r>
              <a:rPr lang="en-US" i="1" baseline="-25000" dirty="0"/>
              <a:t>i</a:t>
            </a:r>
          </a:p>
          <a:p>
            <a:pPr lvl="1"/>
            <a:r>
              <a:rPr lang="en-US" dirty="0"/>
              <a:t>Q</a:t>
            </a:r>
            <a:r>
              <a:rPr lang="en-US" baseline="-25000" dirty="0"/>
              <a:t>2</a:t>
            </a:r>
            <a:r>
              <a:rPr lang="en-US" i="1" baseline="-25000" dirty="0"/>
              <a:t>i</a:t>
            </a:r>
            <a:r>
              <a:rPr lang="en-US" dirty="0"/>
              <a:t>=</a:t>
            </a:r>
            <a:r>
              <a:rPr lang="en-US" dirty="0" err="1"/>
              <a:t>b</a:t>
            </a:r>
            <a:r>
              <a:rPr lang="en-US" baseline="-25000" dirty="0" err="1"/>
              <a:t>T</a:t>
            </a:r>
            <a:r>
              <a:rPr lang="en-US" dirty="0" err="1"/>
              <a:t>T</a:t>
            </a:r>
            <a:r>
              <a:rPr lang="en-US" i="1" baseline="-25000" dirty="0" err="1"/>
              <a:t>i</a:t>
            </a:r>
            <a:r>
              <a:rPr lang="en-US" dirty="0"/>
              <a:t> + e</a:t>
            </a:r>
            <a:r>
              <a:rPr lang="en-US" baseline="-25000" dirty="0"/>
              <a:t>2</a:t>
            </a:r>
            <a:r>
              <a:rPr lang="en-US" i="1" baseline="-25000" dirty="0"/>
              <a:t>i</a:t>
            </a:r>
          </a:p>
          <a:p>
            <a:pPr lvl="1"/>
            <a:r>
              <a:rPr lang="en-US" dirty="0"/>
              <a:t>Q</a:t>
            </a:r>
            <a:r>
              <a:rPr lang="en-US" baseline="-25000" dirty="0"/>
              <a:t>3</a:t>
            </a:r>
            <a:r>
              <a:rPr lang="en-US" i="1" baseline="-25000" dirty="0"/>
              <a:t>i</a:t>
            </a:r>
            <a:r>
              <a:rPr lang="en-US" dirty="0"/>
              <a:t>=</a:t>
            </a:r>
            <a:r>
              <a:rPr lang="en-US" dirty="0" err="1"/>
              <a:t>b</a:t>
            </a:r>
            <a:r>
              <a:rPr lang="en-US" baseline="-25000" dirty="0" err="1"/>
              <a:t>T</a:t>
            </a:r>
            <a:r>
              <a:rPr lang="en-US" dirty="0" err="1"/>
              <a:t>T</a:t>
            </a:r>
            <a:r>
              <a:rPr lang="en-US" i="1" baseline="-25000" dirty="0" err="1"/>
              <a:t>i</a:t>
            </a:r>
            <a:r>
              <a:rPr lang="en-US" dirty="0"/>
              <a:t> + e</a:t>
            </a:r>
            <a:r>
              <a:rPr lang="en-US" baseline="-25000" dirty="0"/>
              <a:t>3</a:t>
            </a:r>
            <a:r>
              <a:rPr lang="en-US" i="1" baseline="-25000" dirty="0"/>
              <a:t>i</a:t>
            </a:r>
          </a:p>
          <a:p>
            <a:pPr lvl="1"/>
            <a:r>
              <a:rPr lang="en-US" dirty="0"/>
              <a:t>…</a:t>
            </a:r>
          </a:p>
          <a:p>
            <a:pPr lvl="1"/>
            <a:endParaRPr lang="en-US" dirty="0"/>
          </a:p>
          <a:p>
            <a:pPr lvl="1"/>
            <a:r>
              <a:rPr lang="en-US" dirty="0" err="1"/>
              <a:t>T</a:t>
            </a:r>
            <a:r>
              <a:rPr lang="en-US" i="1" baseline="-25000" dirty="0" err="1"/>
              <a:t>i</a:t>
            </a:r>
            <a:r>
              <a:rPr lang="en-US" dirty="0"/>
              <a:t> is an individual’s </a:t>
            </a:r>
            <a:r>
              <a:rPr lang="en-US" b="1" dirty="0"/>
              <a:t>True Score</a:t>
            </a:r>
            <a:r>
              <a:rPr lang="en-US" dirty="0"/>
              <a:t> (shared source of variation) on the trait (or state) measured by the items</a:t>
            </a:r>
          </a:p>
          <a:p>
            <a:pPr lvl="1"/>
            <a:r>
              <a:rPr lang="en-US" dirty="0" err="1"/>
              <a:t>e</a:t>
            </a:r>
            <a:r>
              <a:rPr lang="en-US" i="1" baseline="-25000" dirty="0" err="1"/>
              <a:t>ki</a:t>
            </a:r>
            <a:r>
              <a:rPr lang="en-US" dirty="0"/>
              <a:t> is the error in measurement of the true score associated with individual </a:t>
            </a:r>
            <a:r>
              <a:rPr lang="en-US" i="1" dirty="0"/>
              <a:t>i</a:t>
            </a:r>
            <a:r>
              <a:rPr lang="en-US" dirty="0"/>
              <a:t> on item </a:t>
            </a:r>
            <a:r>
              <a:rPr lang="en-US" i="1" dirty="0"/>
              <a:t>k</a:t>
            </a:r>
            <a:r>
              <a:rPr lang="en-US" dirty="0"/>
              <a:t> </a:t>
            </a:r>
          </a:p>
          <a:p>
            <a:pPr lvl="1"/>
            <a:r>
              <a:rPr lang="en-US" dirty="0" err="1"/>
              <a:t>Q</a:t>
            </a:r>
            <a:r>
              <a:rPr lang="en-US" i="1" baseline="-25000" dirty="0" err="1"/>
              <a:t>ki</a:t>
            </a:r>
            <a:r>
              <a:rPr lang="en-US" dirty="0"/>
              <a:t> is the measured score on item (or question) </a:t>
            </a:r>
            <a:r>
              <a:rPr lang="en-US" i="1" dirty="0"/>
              <a:t>k</a:t>
            </a:r>
            <a:r>
              <a:rPr lang="en-US" dirty="0"/>
              <a:t> for individual </a:t>
            </a:r>
            <a:r>
              <a:rPr lang="en-US" i="1" dirty="0"/>
              <a:t>i</a:t>
            </a:r>
          </a:p>
          <a:p>
            <a:pPr lvl="1"/>
            <a:r>
              <a:rPr lang="en-US" dirty="0"/>
              <a:t>Errors are assumed to be normally distributed and defined in the CTT as independent of one another</a:t>
            </a:r>
          </a:p>
        </p:txBody>
      </p:sp>
      <p:sp>
        <p:nvSpPr>
          <p:cNvPr id="4" name="Content Placeholder 3">
            <a:extLst>
              <a:ext uri="{FF2B5EF4-FFF2-40B4-BE49-F238E27FC236}">
                <a16:creationId xmlns:a16="http://schemas.microsoft.com/office/drawing/2014/main" id="{38340A9F-1549-4DB6-A6A9-7185C4F908E9}"/>
              </a:ext>
            </a:extLst>
          </p:cNvPr>
          <p:cNvSpPr>
            <a:spLocks noGrp="1"/>
          </p:cNvSpPr>
          <p:nvPr>
            <p:ph sz="half" idx="2"/>
          </p:nvPr>
        </p:nvSpPr>
        <p:spPr/>
        <p:txBody>
          <a:bodyPr>
            <a:normAutofit fontScale="92500" lnSpcReduction="10000"/>
          </a:bodyPr>
          <a:lstStyle/>
          <a:p>
            <a:r>
              <a:rPr lang="en-US" dirty="0"/>
              <a:t>Graphical Depiction</a:t>
            </a:r>
          </a:p>
        </p:txBody>
      </p:sp>
      <p:sp>
        <p:nvSpPr>
          <p:cNvPr id="5" name="Arrow: Down 4">
            <a:extLst>
              <a:ext uri="{FF2B5EF4-FFF2-40B4-BE49-F238E27FC236}">
                <a16:creationId xmlns:a16="http://schemas.microsoft.com/office/drawing/2014/main" id="{902A7863-74A7-48B1-82D4-119CBB192587}"/>
              </a:ext>
            </a:extLst>
          </p:cNvPr>
          <p:cNvSpPr/>
          <p:nvPr/>
        </p:nvSpPr>
        <p:spPr>
          <a:xfrm rot="1330043">
            <a:off x="2743751" y="1776590"/>
            <a:ext cx="2714625" cy="1628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always what we want to measure</a:t>
            </a:r>
          </a:p>
        </p:txBody>
      </p:sp>
      <p:sp>
        <p:nvSpPr>
          <p:cNvPr id="6" name="Oval 5">
            <a:extLst>
              <a:ext uri="{FF2B5EF4-FFF2-40B4-BE49-F238E27FC236}">
                <a16:creationId xmlns:a16="http://schemas.microsoft.com/office/drawing/2014/main" id="{52AE388A-4FB8-4E79-BF2C-0BDF9A429C7F}"/>
              </a:ext>
            </a:extLst>
          </p:cNvPr>
          <p:cNvSpPr/>
          <p:nvPr/>
        </p:nvSpPr>
        <p:spPr>
          <a:xfrm>
            <a:off x="8178866" y="2152650"/>
            <a:ext cx="1847850"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a:p>
            <a:pPr algn="ctr"/>
            <a:r>
              <a:rPr lang="en-US" dirty="0"/>
              <a:t>True Score</a:t>
            </a:r>
          </a:p>
        </p:txBody>
      </p:sp>
      <p:sp>
        <p:nvSpPr>
          <p:cNvPr id="7" name="Rectangle 6">
            <a:extLst>
              <a:ext uri="{FF2B5EF4-FFF2-40B4-BE49-F238E27FC236}">
                <a16:creationId xmlns:a16="http://schemas.microsoft.com/office/drawing/2014/main" id="{691633DF-6B23-4425-B94B-39DED5B01AEE}"/>
              </a:ext>
            </a:extLst>
          </p:cNvPr>
          <p:cNvSpPr/>
          <p:nvPr/>
        </p:nvSpPr>
        <p:spPr>
          <a:xfrm>
            <a:off x="7104847" y="4124325"/>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8" name="Rectangle 7">
            <a:extLst>
              <a:ext uri="{FF2B5EF4-FFF2-40B4-BE49-F238E27FC236}">
                <a16:creationId xmlns:a16="http://schemas.microsoft.com/office/drawing/2014/main" id="{8C818A5D-79F0-49C6-9239-E7FA8E32819B}"/>
              </a:ext>
            </a:extLst>
          </p:cNvPr>
          <p:cNvSpPr/>
          <p:nvPr/>
        </p:nvSpPr>
        <p:spPr>
          <a:xfrm>
            <a:off x="8607089" y="4124325"/>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sp>
        <p:nvSpPr>
          <p:cNvPr id="9" name="Rectangle 8">
            <a:extLst>
              <a:ext uri="{FF2B5EF4-FFF2-40B4-BE49-F238E27FC236}">
                <a16:creationId xmlns:a16="http://schemas.microsoft.com/office/drawing/2014/main" id="{768DC220-ADD0-45D8-B6D5-B3811F74982D}"/>
              </a:ext>
            </a:extLst>
          </p:cNvPr>
          <p:cNvSpPr/>
          <p:nvPr/>
        </p:nvSpPr>
        <p:spPr>
          <a:xfrm>
            <a:off x="9938132" y="4124325"/>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3</a:t>
            </a:r>
          </a:p>
        </p:txBody>
      </p:sp>
      <p:cxnSp>
        <p:nvCxnSpPr>
          <p:cNvPr id="11" name="Straight Arrow Connector 10">
            <a:extLst>
              <a:ext uri="{FF2B5EF4-FFF2-40B4-BE49-F238E27FC236}">
                <a16:creationId xmlns:a16="http://schemas.microsoft.com/office/drawing/2014/main" id="{D062697F-96F3-484B-822D-645902440010}"/>
              </a:ext>
            </a:extLst>
          </p:cNvPr>
          <p:cNvCxnSpPr>
            <a:stCxn id="6" idx="3"/>
            <a:endCxn id="7" idx="0"/>
          </p:cNvCxnSpPr>
          <p:nvPr/>
        </p:nvCxnSpPr>
        <p:spPr>
          <a:xfrm flipH="1">
            <a:off x="7600549" y="3144522"/>
            <a:ext cx="848928"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95E626-5EA1-49ED-B31B-BB4C2AC64086}"/>
              </a:ext>
            </a:extLst>
          </p:cNvPr>
          <p:cNvCxnSpPr>
            <a:stCxn id="6" idx="4"/>
            <a:endCxn id="8" idx="0"/>
          </p:cNvCxnSpPr>
          <p:nvPr/>
        </p:nvCxnSpPr>
        <p:spPr>
          <a:xfrm>
            <a:off x="9102791" y="3314700"/>
            <a:ext cx="0" cy="80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3B9FC2-9A51-4409-B66F-B359EB9CA1DF}"/>
              </a:ext>
            </a:extLst>
          </p:cNvPr>
          <p:cNvCxnSpPr>
            <a:stCxn id="6" idx="5"/>
            <a:endCxn id="9" idx="0"/>
          </p:cNvCxnSpPr>
          <p:nvPr/>
        </p:nvCxnSpPr>
        <p:spPr>
          <a:xfrm>
            <a:off x="9756105" y="3144522"/>
            <a:ext cx="677729"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0ABC5508-47C3-4DC3-999D-07EF8101E66C}"/>
              </a:ext>
            </a:extLst>
          </p:cNvPr>
          <p:cNvCxnSpPr>
            <a:cxnSpLocks/>
            <a:stCxn id="6" idx="0"/>
            <a:endCxn id="6" idx="1"/>
          </p:cNvCxnSpPr>
          <p:nvPr/>
        </p:nvCxnSpPr>
        <p:spPr>
          <a:xfrm rot="16200000" flipH="1" flipV="1">
            <a:off x="8691045" y="1911082"/>
            <a:ext cx="170178" cy="653314"/>
          </a:xfrm>
          <a:prstGeom prst="curvedConnector3">
            <a:avLst>
              <a:gd name="adj1" fmla="val -1343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35AC453-3CD9-4051-84FF-3AF2132CB9EB}"/>
              </a:ext>
            </a:extLst>
          </p:cNvPr>
          <p:cNvSpPr txBox="1"/>
          <p:nvPr/>
        </p:nvSpPr>
        <p:spPr>
          <a:xfrm>
            <a:off x="7982220" y="3526531"/>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30" name="TextBox 29">
            <a:extLst>
              <a:ext uri="{FF2B5EF4-FFF2-40B4-BE49-F238E27FC236}">
                <a16:creationId xmlns:a16="http://schemas.microsoft.com/office/drawing/2014/main" id="{A5D32E85-0653-4426-844A-2CE8B4B4ED36}"/>
              </a:ext>
            </a:extLst>
          </p:cNvPr>
          <p:cNvSpPr txBox="1"/>
          <p:nvPr/>
        </p:nvSpPr>
        <p:spPr>
          <a:xfrm>
            <a:off x="9086091" y="3534846"/>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31" name="TextBox 30">
            <a:extLst>
              <a:ext uri="{FF2B5EF4-FFF2-40B4-BE49-F238E27FC236}">
                <a16:creationId xmlns:a16="http://schemas.microsoft.com/office/drawing/2014/main" id="{D50203C2-FB4D-4D2B-9F31-F897862BF387}"/>
              </a:ext>
            </a:extLst>
          </p:cNvPr>
          <p:cNvSpPr txBox="1"/>
          <p:nvPr/>
        </p:nvSpPr>
        <p:spPr>
          <a:xfrm>
            <a:off x="10184272" y="3544218"/>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cxnSp>
        <p:nvCxnSpPr>
          <p:cNvPr id="35" name="Connector: Curved 34">
            <a:extLst>
              <a:ext uri="{FF2B5EF4-FFF2-40B4-BE49-F238E27FC236}">
                <a16:creationId xmlns:a16="http://schemas.microsoft.com/office/drawing/2014/main" id="{AE1AE988-6A04-4D08-BA61-72C2A91286BB}"/>
              </a:ext>
            </a:extLst>
          </p:cNvPr>
          <p:cNvCxnSpPr>
            <a:cxnSpLocks/>
          </p:cNvCxnSpPr>
          <p:nvPr/>
        </p:nvCxnSpPr>
        <p:spPr>
          <a:xfrm>
            <a:off x="7354337" y="4937999"/>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9C4F56AD-E969-49BE-9734-69CCB784D503}"/>
              </a:ext>
            </a:extLst>
          </p:cNvPr>
          <p:cNvCxnSpPr>
            <a:cxnSpLocks/>
          </p:cNvCxnSpPr>
          <p:nvPr/>
        </p:nvCxnSpPr>
        <p:spPr>
          <a:xfrm>
            <a:off x="8872746" y="4929610"/>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97744180-AA96-4022-AD31-72AD6296C4B2}"/>
              </a:ext>
            </a:extLst>
          </p:cNvPr>
          <p:cNvCxnSpPr>
            <a:cxnSpLocks/>
          </p:cNvCxnSpPr>
          <p:nvPr/>
        </p:nvCxnSpPr>
        <p:spPr>
          <a:xfrm>
            <a:off x="10214986" y="4929610"/>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7ADD75-1EEE-4AAA-9DC6-96ACA00FE1B1}"/>
              </a:ext>
            </a:extLst>
          </p:cNvPr>
          <p:cNvSpPr txBox="1"/>
          <p:nvPr/>
        </p:nvSpPr>
        <p:spPr>
          <a:xfrm>
            <a:off x="7411233" y="5162412"/>
            <a:ext cx="378630" cy="369332"/>
          </a:xfrm>
          <a:prstGeom prst="rect">
            <a:avLst/>
          </a:prstGeom>
          <a:noFill/>
        </p:spPr>
        <p:txBody>
          <a:bodyPr wrap="none" rtlCol="0">
            <a:spAutoFit/>
          </a:bodyPr>
          <a:lstStyle/>
          <a:p>
            <a:r>
              <a:rPr lang="en-US" dirty="0"/>
              <a:t>e</a:t>
            </a:r>
            <a:r>
              <a:rPr lang="en-US" baseline="-25000" dirty="0"/>
              <a:t>1</a:t>
            </a:r>
          </a:p>
        </p:txBody>
      </p:sp>
      <p:sp>
        <p:nvSpPr>
          <p:cNvPr id="44" name="TextBox 43">
            <a:extLst>
              <a:ext uri="{FF2B5EF4-FFF2-40B4-BE49-F238E27FC236}">
                <a16:creationId xmlns:a16="http://schemas.microsoft.com/office/drawing/2014/main" id="{4F72A3EF-4C03-4C4C-A09B-50AE96694783}"/>
              </a:ext>
            </a:extLst>
          </p:cNvPr>
          <p:cNvSpPr txBox="1"/>
          <p:nvPr/>
        </p:nvSpPr>
        <p:spPr>
          <a:xfrm>
            <a:off x="8931282" y="5162412"/>
            <a:ext cx="378630" cy="369332"/>
          </a:xfrm>
          <a:prstGeom prst="rect">
            <a:avLst/>
          </a:prstGeom>
          <a:noFill/>
        </p:spPr>
        <p:txBody>
          <a:bodyPr wrap="none" rtlCol="0">
            <a:spAutoFit/>
          </a:bodyPr>
          <a:lstStyle/>
          <a:p>
            <a:r>
              <a:rPr lang="en-US" dirty="0"/>
              <a:t>e</a:t>
            </a:r>
            <a:r>
              <a:rPr lang="en-US" baseline="-25000" dirty="0"/>
              <a:t>2</a:t>
            </a:r>
          </a:p>
        </p:txBody>
      </p:sp>
      <p:sp>
        <p:nvSpPr>
          <p:cNvPr id="45" name="TextBox 44">
            <a:extLst>
              <a:ext uri="{FF2B5EF4-FFF2-40B4-BE49-F238E27FC236}">
                <a16:creationId xmlns:a16="http://schemas.microsoft.com/office/drawing/2014/main" id="{0F6E80C0-3BE0-42E6-B773-C7016F432B48}"/>
              </a:ext>
            </a:extLst>
          </p:cNvPr>
          <p:cNvSpPr txBox="1"/>
          <p:nvPr/>
        </p:nvSpPr>
        <p:spPr>
          <a:xfrm>
            <a:off x="10273522" y="5162412"/>
            <a:ext cx="378630" cy="369332"/>
          </a:xfrm>
          <a:prstGeom prst="rect">
            <a:avLst/>
          </a:prstGeom>
          <a:noFill/>
        </p:spPr>
        <p:txBody>
          <a:bodyPr wrap="none" rtlCol="0">
            <a:spAutoFit/>
          </a:bodyPr>
          <a:lstStyle/>
          <a:p>
            <a:r>
              <a:rPr lang="en-US" dirty="0"/>
              <a:t>e</a:t>
            </a:r>
            <a:r>
              <a:rPr lang="en-US" baseline="-25000" dirty="0"/>
              <a:t>3</a:t>
            </a:r>
          </a:p>
        </p:txBody>
      </p:sp>
    </p:spTree>
    <p:extLst>
      <p:ext uri="{BB962C8B-B14F-4D97-AF65-F5344CB8AC3E}">
        <p14:creationId xmlns:p14="http://schemas.microsoft.com/office/powerpoint/2010/main" val="158956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A263-D214-4FD3-B9FE-2A6CCB8B20F9}"/>
              </a:ext>
            </a:extLst>
          </p:cNvPr>
          <p:cNvSpPr>
            <a:spLocks noGrp="1"/>
          </p:cNvSpPr>
          <p:nvPr>
            <p:ph type="title"/>
          </p:nvPr>
        </p:nvSpPr>
        <p:spPr/>
        <p:txBody>
          <a:bodyPr/>
          <a:lstStyle/>
          <a:p>
            <a:r>
              <a:rPr lang="en-US" dirty="0"/>
              <a:t>Graphical Conventions</a:t>
            </a:r>
          </a:p>
        </p:txBody>
      </p:sp>
      <p:sp>
        <p:nvSpPr>
          <p:cNvPr id="6" name="Oval 5">
            <a:extLst>
              <a:ext uri="{FF2B5EF4-FFF2-40B4-BE49-F238E27FC236}">
                <a16:creationId xmlns:a16="http://schemas.microsoft.com/office/drawing/2014/main" id="{52AE388A-4FB8-4E79-BF2C-0BDF9A429C7F}"/>
              </a:ext>
            </a:extLst>
          </p:cNvPr>
          <p:cNvSpPr/>
          <p:nvPr/>
        </p:nvSpPr>
        <p:spPr>
          <a:xfrm>
            <a:off x="8178866" y="2152650"/>
            <a:ext cx="1847850"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a:p>
            <a:pPr algn="ctr"/>
            <a:r>
              <a:rPr lang="en-US" dirty="0"/>
              <a:t>True Score</a:t>
            </a:r>
          </a:p>
        </p:txBody>
      </p:sp>
      <p:sp>
        <p:nvSpPr>
          <p:cNvPr id="7" name="Rectangle 6">
            <a:extLst>
              <a:ext uri="{FF2B5EF4-FFF2-40B4-BE49-F238E27FC236}">
                <a16:creationId xmlns:a16="http://schemas.microsoft.com/office/drawing/2014/main" id="{691633DF-6B23-4425-B94B-39DED5B01AEE}"/>
              </a:ext>
            </a:extLst>
          </p:cNvPr>
          <p:cNvSpPr/>
          <p:nvPr/>
        </p:nvSpPr>
        <p:spPr>
          <a:xfrm>
            <a:off x="7104847" y="4124325"/>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8" name="Rectangle 7">
            <a:extLst>
              <a:ext uri="{FF2B5EF4-FFF2-40B4-BE49-F238E27FC236}">
                <a16:creationId xmlns:a16="http://schemas.microsoft.com/office/drawing/2014/main" id="{8C818A5D-79F0-49C6-9239-E7FA8E32819B}"/>
              </a:ext>
            </a:extLst>
          </p:cNvPr>
          <p:cNvSpPr/>
          <p:nvPr/>
        </p:nvSpPr>
        <p:spPr>
          <a:xfrm>
            <a:off x="8607089" y="4124325"/>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sp>
        <p:nvSpPr>
          <p:cNvPr id="9" name="Rectangle 8">
            <a:extLst>
              <a:ext uri="{FF2B5EF4-FFF2-40B4-BE49-F238E27FC236}">
                <a16:creationId xmlns:a16="http://schemas.microsoft.com/office/drawing/2014/main" id="{768DC220-ADD0-45D8-B6D5-B3811F74982D}"/>
              </a:ext>
            </a:extLst>
          </p:cNvPr>
          <p:cNvSpPr/>
          <p:nvPr/>
        </p:nvSpPr>
        <p:spPr>
          <a:xfrm>
            <a:off x="9938132" y="4124325"/>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3</a:t>
            </a:r>
          </a:p>
        </p:txBody>
      </p:sp>
      <p:cxnSp>
        <p:nvCxnSpPr>
          <p:cNvPr id="11" name="Straight Arrow Connector 10">
            <a:extLst>
              <a:ext uri="{FF2B5EF4-FFF2-40B4-BE49-F238E27FC236}">
                <a16:creationId xmlns:a16="http://schemas.microsoft.com/office/drawing/2014/main" id="{D062697F-96F3-484B-822D-645902440010}"/>
              </a:ext>
            </a:extLst>
          </p:cNvPr>
          <p:cNvCxnSpPr>
            <a:stCxn id="6" idx="3"/>
            <a:endCxn id="7" idx="0"/>
          </p:cNvCxnSpPr>
          <p:nvPr/>
        </p:nvCxnSpPr>
        <p:spPr>
          <a:xfrm flipH="1">
            <a:off x="7600549" y="3144522"/>
            <a:ext cx="848928"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95E626-5EA1-49ED-B31B-BB4C2AC64086}"/>
              </a:ext>
            </a:extLst>
          </p:cNvPr>
          <p:cNvCxnSpPr>
            <a:stCxn id="6" idx="4"/>
            <a:endCxn id="8" idx="0"/>
          </p:cNvCxnSpPr>
          <p:nvPr/>
        </p:nvCxnSpPr>
        <p:spPr>
          <a:xfrm>
            <a:off x="9102791" y="3314700"/>
            <a:ext cx="0" cy="80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3B9FC2-9A51-4409-B66F-B359EB9CA1DF}"/>
              </a:ext>
            </a:extLst>
          </p:cNvPr>
          <p:cNvCxnSpPr>
            <a:stCxn id="6" idx="5"/>
            <a:endCxn id="9" idx="0"/>
          </p:cNvCxnSpPr>
          <p:nvPr/>
        </p:nvCxnSpPr>
        <p:spPr>
          <a:xfrm>
            <a:off x="9756105" y="3144522"/>
            <a:ext cx="677729"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0ABC5508-47C3-4DC3-999D-07EF8101E66C}"/>
              </a:ext>
            </a:extLst>
          </p:cNvPr>
          <p:cNvCxnSpPr>
            <a:cxnSpLocks/>
            <a:stCxn id="6" idx="0"/>
            <a:endCxn id="6" idx="1"/>
          </p:cNvCxnSpPr>
          <p:nvPr/>
        </p:nvCxnSpPr>
        <p:spPr>
          <a:xfrm rot="16200000" flipH="1" flipV="1">
            <a:off x="8691045" y="1911082"/>
            <a:ext cx="170178" cy="653314"/>
          </a:xfrm>
          <a:prstGeom prst="curvedConnector3">
            <a:avLst>
              <a:gd name="adj1" fmla="val -1343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35AC453-3CD9-4051-84FF-3AF2132CB9EB}"/>
              </a:ext>
            </a:extLst>
          </p:cNvPr>
          <p:cNvSpPr txBox="1"/>
          <p:nvPr/>
        </p:nvSpPr>
        <p:spPr>
          <a:xfrm>
            <a:off x="7982220" y="3526531"/>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30" name="TextBox 29">
            <a:extLst>
              <a:ext uri="{FF2B5EF4-FFF2-40B4-BE49-F238E27FC236}">
                <a16:creationId xmlns:a16="http://schemas.microsoft.com/office/drawing/2014/main" id="{A5D32E85-0653-4426-844A-2CE8B4B4ED36}"/>
              </a:ext>
            </a:extLst>
          </p:cNvPr>
          <p:cNvSpPr txBox="1"/>
          <p:nvPr/>
        </p:nvSpPr>
        <p:spPr>
          <a:xfrm>
            <a:off x="9086091" y="3534846"/>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31" name="TextBox 30">
            <a:extLst>
              <a:ext uri="{FF2B5EF4-FFF2-40B4-BE49-F238E27FC236}">
                <a16:creationId xmlns:a16="http://schemas.microsoft.com/office/drawing/2014/main" id="{D50203C2-FB4D-4D2B-9F31-F897862BF387}"/>
              </a:ext>
            </a:extLst>
          </p:cNvPr>
          <p:cNvSpPr txBox="1"/>
          <p:nvPr/>
        </p:nvSpPr>
        <p:spPr>
          <a:xfrm>
            <a:off x="10184272" y="3544218"/>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cxnSp>
        <p:nvCxnSpPr>
          <p:cNvPr id="35" name="Connector: Curved 34">
            <a:extLst>
              <a:ext uri="{FF2B5EF4-FFF2-40B4-BE49-F238E27FC236}">
                <a16:creationId xmlns:a16="http://schemas.microsoft.com/office/drawing/2014/main" id="{AE1AE988-6A04-4D08-BA61-72C2A91286BB}"/>
              </a:ext>
            </a:extLst>
          </p:cNvPr>
          <p:cNvCxnSpPr>
            <a:cxnSpLocks/>
          </p:cNvCxnSpPr>
          <p:nvPr/>
        </p:nvCxnSpPr>
        <p:spPr>
          <a:xfrm>
            <a:off x="7354337" y="4937999"/>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9C4F56AD-E969-49BE-9734-69CCB784D503}"/>
              </a:ext>
            </a:extLst>
          </p:cNvPr>
          <p:cNvCxnSpPr>
            <a:cxnSpLocks/>
          </p:cNvCxnSpPr>
          <p:nvPr/>
        </p:nvCxnSpPr>
        <p:spPr>
          <a:xfrm>
            <a:off x="8872746" y="4929610"/>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97744180-AA96-4022-AD31-72AD6296C4B2}"/>
              </a:ext>
            </a:extLst>
          </p:cNvPr>
          <p:cNvCxnSpPr>
            <a:cxnSpLocks/>
          </p:cNvCxnSpPr>
          <p:nvPr/>
        </p:nvCxnSpPr>
        <p:spPr>
          <a:xfrm>
            <a:off x="10214986" y="4929610"/>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7ADD75-1EEE-4AAA-9DC6-96ACA00FE1B1}"/>
              </a:ext>
            </a:extLst>
          </p:cNvPr>
          <p:cNvSpPr txBox="1"/>
          <p:nvPr/>
        </p:nvSpPr>
        <p:spPr>
          <a:xfrm>
            <a:off x="7411233" y="5162412"/>
            <a:ext cx="378630" cy="369332"/>
          </a:xfrm>
          <a:prstGeom prst="rect">
            <a:avLst/>
          </a:prstGeom>
          <a:noFill/>
        </p:spPr>
        <p:txBody>
          <a:bodyPr wrap="none" rtlCol="0">
            <a:spAutoFit/>
          </a:bodyPr>
          <a:lstStyle/>
          <a:p>
            <a:r>
              <a:rPr lang="en-US" dirty="0"/>
              <a:t>e</a:t>
            </a:r>
            <a:r>
              <a:rPr lang="en-US" baseline="-25000" dirty="0"/>
              <a:t>1</a:t>
            </a:r>
          </a:p>
        </p:txBody>
      </p:sp>
      <p:sp>
        <p:nvSpPr>
          <p:cNvPr id="44" name="TextBox 43">
            <a:extLst>
              <a:ext uri="{FF2B5EF4-FFF2-40B4-BE49-F238E27FC236}">
                <a16:creationId xmlns:a16="http://schemas.microsoft.com/office/drawing/2014/main" id="{4F72A3EF-4C03-4C4C-A09B-50AE96694783}"/>
              </a:ext>
            </a:extLst>
          </p:cNvPr>
          <p:cNvSpPr txBox="1"/>
          <p:nvPr/>
        </p:nvSpPr>
        <p:spPr>
          <a:xfrm>
            <a:off x="8931282" y="5162412"/>
            <a:ext cx="378630" cy="369332"/>
          </a:xfrm>
          <a:prstGeom prst="rect">
            <a:avLst/>
          </a:prstGeom>
          <a:noFill/>
        </p:spPr>
        <p:txBody>
          <a:bodyPr wrap="none" rtlCol="0">
            <a:spAutoFit/>
          </a:bodyPr>
          <a:lstStyle/>
          <a:p>
            <a:r>
              <a:rPr lang="en-US" dirty="0"/>
              <a:t>e</a:t>
            </a:r>
            <a:r>
              <a:rPr lang="en-US" baseline="-25000" dirty="0"/>
              <a:t>2</a:t>
            </a:r>
          </a:p>
        </p:txBody>
      </p:sp>
      <p:sp>
        <p:nvSpPr>
          <p:cNvPr id="45" name="TextBox 44">
            <a:extLst>
              <a:ext uri="{FF2B5EF4-FFF2-40B4-BE49-F238E27FC236}">
                <a16:creationId xmlns:a16="http://schemas.microsoft.com/office/drawing/2014/main" id="{0F6E80C0-3BE0-42E6-B773-C7016F432B48}"/>
              </a:ext>
            </a:extLst>
          </p:cNvPr>
          <p:cNvSpPr txBox="1"/>
          <p:nvPr/>
        </p:nvSpPr>
        <p:spPr>
          <a:xfrm>
            <a:off x="10273522" y="5162412"/>
            <a:ext cx="378630" cy="369332"/>
          </a:xfrm>
          <a:prstGeom prst="rect">
            <a:avLst/>
          </a:prstGeom>
          <a:noFill/>
        </p:spPr>
        <p:txBody>
          <a:bodyPr wrap="none" rtlCol="0">
            <a:spAutoFit/>
          </a:bodyPr>
          <a:lstStyle/>
          <a:p>
            <a:r>
              <a:rPr lang="en-US" dirty="0"/>
              <a:t>e</a:t>
            </a:r>
            <a:r>
              <a:rPr lang="en-US" baseline="-25000" dirty="0"/>
              <a:t>3</a:t>
            </a:r>
          </a:p>
        </p:txBody>
      </p:sp>
      <p:sp>
        <p:nvSpPr>
          <p:cNvPr id="21" name="Arrow: Right 20">
            <a:extLst>
              <a:ext uri="{FF2B5EF4-FFF2-40B4-BE49-F238E27FC236}">
                <a16:creationId xmlns:a16="http://schemas.microsoft.com/office/drawing/2014/main" id="{4A50405B-38F4-4569-916B-C1275D668D55}"/>
              </a:ext>
            </a:extLst>
          </p:cNvPr>
          <p:cNvSpPr/>
          <p:nvPr/>
        </p:nvSpPr>
        <p:spPr>
          <a:xfrm>
            <a:off x="2441196" y="4194495"/>
            <a:ext cx="4433608" cy="7351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Rectangles = Observed (Indicator) Variables</a:t>
            </a:r>
          </a:p>
        </p:txBody>
      </p:sp>
      <p:sp>
        <p:nvSpPr>
          <p:cNvPr id="22" name="Arrow: Right 21">
            <a:extLst>
              <a:ext uri="{FF2B5EF4-FFF2-40B4-BE49-F238E27FC236}">
                <a16:creationId xmlns:a16="http://schemas.microsoft.com/office/drawing/2014/main" id="{DEBBECD9-2670-4280-9097-69AF6D669AEB}"/>
              </a:ext>
            </a:extLst>
          </p:cNvPr>
          <p:cNvSpPr/>
          <p:nvPr/>
        </p:nvSpPr>
        <p:spPr>
          <a:xfrm>
            <a:off x="3548612" y="2366118"/>
            <a:ext cx="4433608" cy="7351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Ovals = Latent Variables (or Factors in CFA)</a:t>
            </a:r>
          </a:p>
        </p:txBody>
      </p:sp>
      <p:sp>
        <p:nvSpPr>
          <p:cNvPr id="23" name="Arrow: Right 22">
            <a:extLst>
              <a:ext uri="{FF2B5EF4-FFF2-40B4-BE49-F238E27FC236}">
                <a16:creationId xmlns:a16="http://schemas.microsoft.com/office/drawing/2014/main" id="{5D8F1D3F-BD08-4F41-BC98-516B119CED62}"/>
              </a:ext>
            </a:extLst>
          </p:cNvPr>
          <p:cNvSpPr/>
          <p:nvPr/>
        </p:nvSpPr>
        <p:spPr>
          <a:xfrm>
            <a:off x="4015869" y="1705825"/>
            <a:ext cx="4433608" cy="7351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Variance of a Factor is a Double Head Curve</a:t>
            </a:r>
          </a:p>
        </p:txBody>
      </p:sp>
      <p:sp>
        <p:nvSpPr>
          <p:cNvPr id="24" name="Arrow: Right 23">
            <a:extLst>
              <a:ext uri="{FF2B5EF4-FFF2-40B4-BE49-F238E27FC236}">
                <a16:creationId xmlns:a16="http://schemas.microsoft.com/office/drawing/2014/main" id="{6181A93E-619B-4DB2-96E8-5542B82B050B}"/>
              </a:ext>
            </a:extLst>
          </p:cNvPr>
          <p:cNvSpPr/>
          <p:nvPr/>
        </p:nvSpPr>
        <p:spPr>
          <a:xfrm rot="21390515">
            <a:off x="906011" y="4979520"/>
            <a:ext cx="6409685" cy="97752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Unexplained Variation of an Observed Indicator is a Double Headed Curve </a:t>
            </a:r>
          </a:p>
        </p:txBody>
      </p:sp>
      <p:sp>
        <p:nvSpPr>
          <p:cNvPr id="25" name="Arrow: Right 24">
            <a:extLst>
              <a:ext uri="{FF2B5EF4-FFF2-40B4-BE49-F238E27FC236}">
                <a16:creationId xmlns:a16="http://schemas.microsoft.com/office/drawing/2014/main" id="{2CC3A0FE-A87D-4961-BAB4-73FC510E8459}"/>
              </a:ext>
            </a:extLst>
          </p:cNvPr>
          <p:cNvSpPr/>
          <p:nvPr/>
        </p:nvSpPr>
        <p:spPr>
          <a:xfrm>
            <a:off x="3404523" y="3324435"/>
            <a:ext cx="4433608" cy="7351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Arrows Indicate Causation or Explanation</a:t>
            </a:r>
          </a:p>
        </p:txBody>
      </p:sp>
      <p:sp>
        <p:nvSpPr>
          <p:cNvPr id="3" name="TextBox 2">
            <a:extLst>
              <a:ext uri="{FF2B5EF4-FFF2-40B4-BE49-F238E27FC236}">
                <a16:creationId xmlns:a16="http://schemas.microsoft.com/office/drawing/2014/main" id="{EAAE01E1-D209-4B2D-859E-CBEC8C934104}"/>
              </a:ext>
            </a:extLst>
          </p:cNvPr>
          <p:cNvSpPr txBox="1"/>
          <p:nvPr/>
        </p:nvSpPr>
        <p:spPr>
          <a:xfrm>
            <a:off x="8571060" y="1611750"/>
            <a:ext cx="301686" cy="369332"/>
          </a:xfrm>
          <a:prstGeom prst="rect">
            <a:avLst/>
          </a:prstGeom>
          <a:noFill/>
        </p:spPr>
        <p:txBody>
          <a:bodyPr wrap="none" rtlCol="0">
            <a:spAutoFit/>
          </a:bodyPr>
          <a:lstStyle/>
          <a:p>
            <a:r>
              <a:rPr lang="en-US" dirty="0"/>
              <a:t>1</a:t>
            </a:r>
          </a:p>
        </p:txBody>
      </p:sp>
      <p:sp>
        <p:nvSpPr>
          <p:cNvPr id="4" name="Arrow: Down 3">
            <a:extLst>
              <a:ext uri="{FF2B5EF4-FFF2-40B4-BE49-F238E27FC236}">
                <a16:creationId xmlns:a16="http://schemas.microsoft.com/office/drawing/2014/main" id="{CB1F0C14-614B-4FA1-9130-0E619A3A47F8}"/>
              </a:ext>
            </a:extLst>
          </p:cNvPr>
          <p:cNvSpPr/>
          <p:nvPr/>
        </p:nvSpPr>
        <p:spPr>
          <a:xfrm>
            <a:off x="7339513" y="209725"/>
            <a:ext cx="2755456" cy="14920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Constant</a:t>
            </a:r>
          </a:p>
          <a:p>
            <a:pPr algn="ctr"/>
            <a:r>
              <a:rPr lang="en-US" dirty="0"/>
              <a:t>Indicates</a:t>
            </a:r>
          </a:p>
          <a:p>
            <a:pPr algn="ctr"/>
            <a:r>
              <a:rPr lang="en-US" dirty="0"/>
              <a:t>A Fixed </a:t>
            </a:r>
          </a:p>
          <a:p>
            <a:pPr algn="ctr"/>
            <a:r>
              <a:rPr lang="en-US" dirty="0"/>
              <a:t>Parameter</a:t>
            </a:r>
          </a:p>
        </p:txBody>
      </p:sp>
      <p:sp>
        <p:nvSpPr>
          <p:cNvPr id="5" name="Arrow: Down 4">
            <a:extLst>
              <a:ext uri="{FF2B5EF4-FFF2-40B4-BE49-F238E27FC236}">
                <a16:creationId xmlns:a16="http://schemas.microsoft.com/office/drawing/2014/main" id="{84909DF1-4DC1-4B53-B3F0-D533BAABB72A}"/>
              </a:ext>
            </a:extLst>
          </p:cNvPr>
          <p:cNvSpPr/>
          <p:nvPr/>
        </p:nvSpPr>
        <p:spPr>
          <a:xfrm rot="1538077">
            <a:off x="10366158" y="921346"/>
            <a:ext cx="1437340" cy="2895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a:p>
            <a:pPr algn="ctr"/>
            <a:r>
              <a:rPr lang="en-US" dirty="0"/>
              <a:t>Letters are Parameters to Estimate</a:t>
            </a:r>
          </a:p>
        </p:txBody>
      </p:sp>
      <p:sp>
        <p:nvSpPr>
          <p:cNvPr id="28" name="Rectangle 27">
            <a:extLst>
              <a:ext uri="{FF2B5EF4-FFF2-40B4-BE49-F238E27FC236}">
                <a16:creationId xmlns:a16="http://schemas.microsoft.com/office/drawing/2014/main" id="{068D9E30-5B66-41EE-B00D-B9521A47C84F}"/>
              </a:ext>
            </a:extLst>
          </p:cNvPr>
          <p:cNvSpPr/>
          <p:nvPr/>
        </p:nvSpPr>
        <p:spPr>
          <a:xfrm>
            <a:off x="77002" y="96253"/>
            <a:ext cx="12012329" cy="6121667"/>
          </a:xfrm>
          <a:prstGeom prst="rect">
            <a:avLst/>
          </a:prstGeom>
          <a:solidFill>
            <a:srgbClr val="92D05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70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4B9C-8C75-42EB-B275-1A57434D0CF1}"/>
              </a:ext>
            </a:extLst>
          </p:cNvPr>
          <p:cNvSpPr>
            <a:spLocks noGrp="1"/>
          </p:cNvSpPr>
          <p:nvPr>
            <p:ph type="title"/>
          </p:nvPr>
        </p:nvSpPr>
        <p:spPr/>
        <p:txBody>
          <a:bodyPr/>
          <a:lstStyle/>
          <a:p>
            <a:r>
              <a:rPr lang="en-US" dirty="0"/>
              <a:t>What are the Data Points? </a:t>
            </a:r>
          </a:p>
        </p:txBody>
      </p:sp>
      <p:sp>
        <p:nvSpPr>
          <p:cNvPr id="3" name="Text Placeholder 2">
            <a:extLst>
              <a:ext uri="{FF2B5EF4-FFF2-40B4-BE49-F238E27FC236}">
                <a16:creationId xmlns:a16="http://schemas.microsoft.com/office/drawing/2014/main" id="{6E5271A3-2277-4E5B-A1A6-098FE5696F83}"/>
              </a:ext>
            </a:extLst>
          </p:cNvPr>
          <p:cNvSpPr>
            <a:spLocks noGrp="1"/>
          </p:cNvSpPr>
          <p:nvPr>
            <p:ph type="body" idx="1"/>
          </p:nvPr>
        </p:nvSpPr>
        <p:spPr/>
        <p:txBody>
          <a:bodyPr/>
          <a:lstStyle/>
          <a:p>
            <a:r>
              <a:rPr lang="en-US" dirty="0"/>
              <a:t>Variance-covariance matrix</a:t>
            </a:r>
          </a:p>
        </p:txBody>
      </p:sp>
      <p:graphicFrame>
        <p:nvGraphicFramePr>
          <p:cNvPr id="7" name="Table 7">
            <a:extLst>
              <a:ext uri="{FF2B5EF4-FFF2-40B4-BE49-F238E27FC236}">
                <a16:creationId xmlns:a16="http://schemas.microsoft.com/office/drawing/2014/main" id="{2CB84BDD-5881-4EB8-87FF-40FBB38D1BC1}"/>
              </a:ext>
            </a:extLst>
          </p:cNvPr>
          <p:cNvGraphicFramePr>
            <a:graphicFrameLocks noGrp="1"/>
          </p:cNvGraphicFramePr>
          <p:nvPr>
            <p:ph sz="half" idx="2"/>
            <p:extLst>
              <p:ext uri="{D42A27DB-BD31-4B8C-83A1-F6EECF244321}">
                <p14:modId xmlns:p14="http://schemas.microsoft.com/office/powerpoint/2010/main" val="3748568746"/>
              </p:ext>
            </p:extLst>
          </p:nvPr>
        </p:nvGraphicFramePr>
        <p:xfrm>
          <a:off x="1096963" y="2582863"/>
          <a:ext cx="4938712" cy="1483360"/>
        </p:xfrm>
        <a:graphic>
          <a:graphicData uri="http://schemas.openxmlformats.org/drawingml/2006/table">
            <a:tbl>
              <a:tblPr firstRow="1" bandRow="1">
                <a:tableStyleId>{5C22544A-7EE6-4342-B048-85BDC9FD1C3A}</a:tableStyleId>
              </a:tblPr>
              <a:tblGrid>
                <a:gridCol w="1234678">
                  <a:extLst>
                    <a:ext uri="{9D8B030D-6E8A-4147-A177-3AD203B41FA5}">
                      <a16:colId xmlns:a16="http://schemas.microsoft.com/office/drawing/2014/main" val="4173629110"/>
                    </a:ext>
                  </a:extLst>
                </a:gridCol>
                <a:gridCol w="1234678">
                  <a:extLst>
                    <a:ext uri="{9D8B030D-6E8A-4147-A177-3AD203B41FA5}">
                      <a16:colId xmlns:a16="http://schemas.microsoft.com/office/drawing/2014/main" val="3581127039"/>
                    </a:ext>
                  </a:extLst>
                </a:gridCol>
                <a:gridCol w="1234678">
                  <a:extLst>
                    <a:ext uri="{9D8B030D-6E8A-4147-A177-3AD203B41FA5}">
                      <a16:colId xmlns:a16="http://schemas.microsoft.com/office/drawing/2014/main" val="1553749480"/>
                    </a:ext>
                  </a:extLst>
                </a:gridCol>
                <a:gridCol w="1234678">
                  <a:extLst>
                    <a:ext uri="{9D8B030D-6E8A-4147-A177-3AD203B41FA5}">
                      <a16:colId xmlns:a16="http://schemas.microsoft.com/office/drawing/2014/main" val="4222733243"/>
                    </a:ext>
                  </a:extLst>
                </a:gridCol>
              </a:tblGrid>
              <a:tr h="370840">
                <a:tc>
                  <a:txBody>
                    <a:bodyPr/>
                    <a:lstStyle/>
                    <a:p>
                      <a:endParaRPr lang="en-US" dirty="0"/>
                    </a:p>
                  </a:txBody>
                  <a:tcPr/>
                </a:tc>
                <a:tc>
                  <a:txBody>
                    <a:bodyPr/>
                    <a:lstStyle/>
                    <a:p>
                      <a:r>
                        <a:rPr lang="en-US" dirty="0"/>
                        <a:t>Q</a:t>
                      </a:r>
                      <a:r>
                        <a:rPr lang="en-US" baseline="-25000" dirty="0"/>
                        <a:t>1</a:t>
                      </a:r>
                    </a:p>
                  </a:txBody>
                  <a:tcPr/>
                </a:tc>
                <a:tc>
                  <a:txBody>
                    <a:bodyPr/>
                    <a:lstStyle/>
                    <a:p>
                      <a:r>
                        <a:rPr lang="en-US" dirty="0"/>
                        <a:t>Q</a:t>
                      </a:r>
                      <a:r>
                        <a:rPr lang="en-US" baseline="-25000" dirty="0"/>
                        <a:t>2</a:t>
                      </a:r>
                    </a:p>
                  </a:txBody>
                  <a:tcPr/>
                </a:tc>
                <a:tc>
                  <a:txBody>
                    <a:bodyPr/>
                    <a:lstStyle/>
                    <a:p>
                      <a:r>
                        <a:rPr lang="en-US" dirty="0"/>
                        <a:t>Q</a:t>
                      </a:r>
                      <a:r>
                        <a:rPr lang="en-US" baseline="-25000" dirty="0"/>
                        <a:t>3</a:t>
                      </a:r>
                    </a:p>
                  </a:txBody>
                  <a:tcPr/>
                </a:tc>
                <a:extLst>
                  <a:ext uri="{0D108BD9-81ED-4DB2-BD59-A6C34878D82A}">
                    <a16:rowId xmlns:a16="http://schemas.microsoft.com/office/drawing/2014/main" val="2139661430"/>
                  </a:ext>
                </a:extLst>
              </a:tr>
              <a:tr h="370840">
                <a:tc>
                  <a:txBody>
                    <a:bodyPr/>
                    <a:lstStyle/>
                    <a:p>
                      <a:r>
                        <a:rPr lang="en-US" dirty="0"/>
                        <a:t>Q</a:t>
                      </a:r>
                      <a:r>
                        <a:rPr lang="en-US" baseline="-25000" dirty="0"/>
                        <a:t>1</a:t>
                      </a:r>
                    </a:p>
                  </a:txBody>
                  <a:tcPr/>
                </a:tc>
                <a:tc>
                  <a:txBody>
                    <a:bodyPr/>
                    <a:lstStyle/>
                    <a:p>
                      <a:r>
                        <a:rPr lang="en-US" sz="1400" dirty="0"/>
                        <a:t>Var(Q</a:t>
                      </a:r>
                      <a:r>
                        <a:rPr lang="en-US" sz="1400" baseline="-25000" dirty="0"/>
                        <a:t>1</a:t>
                      </a:r>
                      <a:r>
                        <a:rPr lang="en-US" sz="1400" dirty="0"/>
                        <a: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26693048"/>
                  </a:ext>
                </a:extLst>
              </a:tr>
              <a:tr h="370840">
                <a:tc>
                  <a:txBody>
                    <a:bodyPr/>
                    <a:lstStyle/>
                    <a:p>
                      <a:r>
                        <a:rPr lang="en-US" dirty="0"/>
                        <a:t>Q</a:t>
                      </a:r>
                      <a:r>
                        <a:rPr lang="en-US" baseline="-25000" dirty="0"/>
                        <a:t>2</a:t>
                      </a:r>
                    </a:p>
                  </a:txBody>
                  <a:tcPr/>
                </a:tc>
                <a:tc>
                  <a:txBody>
                    <a:bodyPr/>
                    <a:lstStyle/>
                    <a:p>
                      <a:r>
                        <a:rPr lang="en-US" sz="1400" dirty="0" err="1"/>
                        <a:t>Cov</a:t>
                      </a:r>
                      <a:r>
                        <a:rPr lang="en-US" sz="1400" dirty="0"/>
                        <a:t>(Q</a:t>
                      </a:r>
                      <a:r>
                        <a:rPr lang="en-US" sz="1400" baseline="-25000" dirty="0"/>
                        <a:t>1</a:t>
                      </a:r>
                      <a:r>
                        <a:rPr lang="en-US" sz="1400" dirty="0"/>
                        <a:t>Q</a:t>
                      </a:r>
                      <a:r>
                        <a:rPr lang="en-US" sz="1400" baseline="-25000" dirty="0"/>
                        <a:t>2</a:t>
                      </a:r>
                      <a:r>
                        <a:rPr lang="en-US" sz="1400" dirty="0"/>
                        <a:t>)</a:t>
                      </a:r>
                    </a:p>
                  </a:txBody>
                  <a:tcPr/>
                </a:tc>
                <a:tc>
                  <a:txBody>
                    <a:bodyPr/>
                    <a:lstStyle/>
                    <a:p>
                      <a:r>
                        <a:rPr lang="en-US" sz="1400" dirty="0"/>
                        <a:t>Var(Q</a:t>
                      </a:r>
                      <a:r>
                        <a:rPr lang="en-US" sz="1400" baseline="-25000" dirty="0"/>
                        <a:t>2</a:t>
                      </a:r>
                      <a:r>
                        <a:rPr lang="en-US" sz="1400" dirty="0"/>
                        <a:t>)</a:t>
                      </a:r>
                    </a:p>
                  </a:txBody>
                  <a:tcPr/>
                </a:tc>
                <a:tc>
                  <a:txBody>
                    <a:bodyPr/>
                    <a:lstStyle/>
                    <a:p>
                      <a:endParaRPr lang="en-US" sz="1400" dirty="0"/>
                    </a:p>
                  </a:txBody>
                  <a:tcPr/>
                </a:tc>
                <a:extLst>
                  <a:ext uri="{0D108BD9-81ED-4DB2-BD59-A6C34878D82A}">
                    <a16:rowId xmlns:a16="http://schemas.microsoft.com/office/drawing/2014/main" val="4245751834"/>
                  </a:ext>
                </a:extLst>
              </a:tr>
              <a:tr h="370840">
                <a:tc>
                  <a:txBody>
                    <a:bodyPr/>
                    <a:lstStyle/>
                    <a:p>
                      <a:r>
                        <a:rPr lang="en-US" dirty="0"/>
                        <a:t>Q</a:t>
                      </a:r>
                      <a:r>
                        <a:rPr lang="en-US" baseline="-25000" dirty="0"/>
                        <a:t>3</a:t>
                      </a:r>
                    </a:p>
                  </a:txBody>
                  <a:tcPr/>
                </a:tc>
                <a:tc>
                  <a:txBody>
                    <a:bodyPr/>
                    <a:lstStyle/>
                    <a:p>
                      <a:r>
                        <a:rPr lang="en-US" sz="1400" dirty="0" err="1"/>
                        <a:t>Cov</a:t>
                      </a:r>
                      <a:r>
                        <a:rPr lang="en-US" sz="1400" dirty="0"/>
                        <a:t>(Q</a:t>
                      </a:r>
                      <a:r>
                        <a:rPr lang="en-US" sz="1400" baseline="-25000" dirty="0"/>
                        <a:t>1</a:t>
                      </a:r>
                      <a:r>
                        <a:rPr lang="en-US" sz="1400" dirty="0"/>
                        <a:t>Q</a:t>
                      </a:r>
                      <a:r>
                        <a:rPr lang="en-US" sz="1400" baseline="-25000" dirty="0"/>
                        <a:t>3</a:t>
                      </a:r>
                      <a:r>
                        <a:rPr lang="en-US" sz="1400" dirty="0"/>
                        <a:t>)</a:t>
                      </a:r>
                    </a:p>
                  </a:txBody>
                  <a:tcPr/>
                </a:tc>
                <a:tc>
                  <a:txBody>
                    <a:bodyPr/>
                    <a:lstStyle/>
                    <a:p>
                      <a:r>
                        <a:rPr lang="en-US" sz="1400" dirty="0" err="1"/>
                        <a:t>Cov</a:t>
                      </a:r>
                      <a:r>
                        <a:rPr lang="en-US" sz="1400" dirty="0"/>
                        <a:t>(Q</a:t>
                      </a:r>
                      <a:r>
                        <a:rPr lang="en-US" sz="1400" baseline="-25000" dirty="0"/>
                        <a:t>2</a:t>
                      </a:r>
                      <a:r>
                        <a:rPr lang="en-US" sz="1400" baseline="0" dirty="0"/>
                        <a:t>Q</a:t>
                      </a:r>
                      <a:r>
                        <a:rPr lang="en-US" sz="1400" baseline="-25000" dirty="0"/>
                        <a:t>3</a:t>
                      </a:r>
                      <a:r>
                        <a:rPr lang="en-US" sz="1400" dirty="0"/>
                        <a:t>)</a:t>
                      </a:r>
                    </a:p>
                  </a:txBody>
                  <a:tcPr/>
                </a:tc>
                <a:tc>
                  <a:txBody>
                    <a:bodyPr/>
                    <a:lstStyle/>
                    <a:p>
                      <a:r>
                        <a:rPr lang="en-US" sz="1400" dirty="0"/>
                        <a:t>Var(Q</a:t>
                      </a:r>
                      <a:r>
                        <a:rPr lang="en-US" sz="1400" baseline="-25000" dirty="0"/>
                        <a:t>3</a:t>
                      </a:r>
                      <a:r>
                        <a:rPr lang="en-US" sz="1400" dirty="0"/>
                        <a:t>)</a:t>
                      </a:r>
                    </a:p>
                  </a:txBody>
                  <a:tcPr/>
                </a:tc>
                <a:extLst>
                  <a:ext uri="{0D108BD9-81ED-4DB2-BD59-A6C34878D82A}">
                    <a16:rowId xmlns:a16="http://schemas.microsoft.com/office/drawing/2014/main" val="4033657617"/>
                  </a:ext>
                </a:extLst>
              </a:tr>
            </a:tbl>
          </a:graphicData>
        </a:graphic>
      </p:graphicFrame>
      <p:sp>
        <p:nvSpPr>
          <p:cNvPr id="5" name="Text Placeholder 4">
            <a:extLst>
              <a:ext uri="{FF2B5EF4-FFF2-40B4-BE49-F238E27FC236}">
                <a16:creationId xmlns:a16="http://schemas.microsoft.com/office/drawing/2014/main" id="{4F3B42BA-2636-41EE-A1A5-2632F207EB02}"/>
              </a:ext>
            </a:extLst>
          </p:cNvPr>
          <p:cNvSpPr>
            <a:spLocks noGrp="1"/>
          </p:cNvSpPr>
          <p:nvPr>
            <p:ph type="body" sz="quarter" idx="3"/>
          </p:nvPr>
        </p:nvSpPr>
        <p:spPr/>
        <p:txBody>
          <a:bodyPr/>
          <a:lstStyle/>
          <a:p>
            <a:r>
              <a:rPr lang="en-US" dirty="0"/>
              <a:t>Identification Constraint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3ED642D-2841-4876-884A-52632E2E0199}"/>
                  </a:ext>
                </a:extLst>
              </p:cNvPr>
              <p:cNvSpPr>
                <a:spLocks noGrp="1"/>
              </p:cNvSpPr>
              <p:nvPr>
                <p:ph sz="quarter" idx="4"/>
              </p:nvPr>
            </p:nvSpPr>
            <p:spPr/>
            <p:txBody>
              <a:bodyPr>
                <a:normAutofit lnSpcReduction="10000"/>
              </a:bodyPr>
              <a:lstStyle/>
              <a:p>
                <a:r>
                  <a:rPr lang="en-US" dirty="0"/>
                  <a:t>For </a:t>
                </a:r>
                <a:r>
                  <a:rPr lang="en-US" i="1" dirty="0"/>
                  <a:t>k</a:t>
                </a:r>
                <a:r>
                  <a:rPr lang="en-US" dirty="0"/>
                  <a:t> variables, the variance-covariance matrix has k+</a:t>
                </a:r>
                <a:r>
                  <a:rPr lang="en-US" baseline="-25000" dirty="0"/>
                  <a:t>k</a:t>
                </a:r>
                <a:r>
                  <a:rPr lang="en-US" dirty="0"/>
                  <a:t>C</a:t>
                </a:r>
                <a:r>
                  <a:rPr lang="en-US" baseline="-25000" dirty="0"/>
                  <a:t>2</a:t>
                </a:r>
                <a:r>
                  <a:rPr lang="en-US" dirty="0"/>
                  <a:t> unique elements =k + </a:t>
                </a:r>
                <a14:m>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−2</m:t>
                            </m:r>
                          </m:e>
                        </m:d>
                        <m:r>
                          <a:rPr lang="en-US" b="0" i="1" smtClean="0">
                            <a:latin typeface="Cambria Math" panose="02040503050406030204" pitchFamily="18" charset="0"/>
                          </a:rPr>
                          <m:t>!(2!)</m:t>
                        </m:r>
                      </m:den>
                    </m:f>
                  </m:oMath>
                </a14:m>
                <a:endParaRPr lang="en-US" baseline="-25000" dirty="0"/>
              </a:p>
              <a:p>
                <a:r>
                  <a:rPr lang="en-US" dirty="0"/>
                  <a:t>The maximum number of parameters to be estimated is therefore (k)(k+1)/2 </a:t>
                </a:r>
              </a:p>
              <a:p>
                <a:r>
                  <a:rPr lang="en-US" dirty="0"/>
                  <a:t>Latent variables have no natural scale</a:t>
                </a:r>
              </a:p>
              <a:p>
                <a:pPr lvl="1"/>
                <a:r>
                  <a:rPr lang="en-US" dirty="0"/>
                  <a:t>Setting the variance (often to 1) puts the model in standard units (mean zero, variance 1 for latent variables)</a:t>
                </a:r>
              </a:p>
              <a:p>
                <a:pPr lvl="1"/>
                <a:r>
                  <a:rPr lang="en-US" dirty="0"/>
                  <a:t>Setting one path from each latent variable to an indicator to (often to 1) gives the scaling of that indicator to the latent variable</a:t>
                </a:r>
              </a:p>
            </p:txBody>
          </p:sp>
        </mc:Choice>
        <mc:Fallback xmlns="">
          <p:sp>
            <p:nvSpPr>
              <p:cNvPr id="6" name="Content Placeholder 5">
                <a:extLst>
                  <a:ext uri="{FF2B5EF4-FFF2-40B4-BE49-F238E27FC236}">
                    <a16:creationId xmlns:a16="http://schemas.microsoft.com/office/drawing/2014/main" id="{73ED642D-2841-4876-884A-52632E2E0199}"/>
                  </a:ext>
                </a:extLst>
              </p:cNvPr>
              <p:cNvSpPr>
                <a:spLocks noGrp="1" noRot="1" noChangeAspect="1" noMove="1" noResize="1" noEditPoints="1" noAdjustHandles="1" noChangeArrowheads="1" noChangeShapeType="1" noTextEdit="1"/>
              </p:cNvSpPr>
              <p:nvPr>
                <p:ph sz="quarter" idx="4"/>
              </p:nvPr>
            </p:nvSpPr>
            <p:spPr>
              <a:blipFill>
                <a:blip r:embed="rId2"/>
                <a:stretch>
                  <a:fillRect l="-1235" t="-2783" r="-3210" b="-2412"/>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08F81239-BEB6-43D3-A05C-5BDA8FCF5CC7}"/>
              </a:ext>
            </a:extLst>
          </p:cNvPr>
          <p:cNvSpPr/>
          <p:nvPr/>
        </p:nvSpPr>
        <p:spPr>
          <a:xfrm>
            <a:off x="5892800" y="4433455"/>
            <a:ext cx="325120" cy="13023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660F996-CB60-4BA0-9524-67839CFD623C}"/>
              </a:ext>
            </a:extLst>
          </p:cNvPr>
          <p:cNvSpPr txBox="1"/>
          <p:nvPr/>
        </p:nvSpPr>
        <p:spPr>
          <a:xfrm>
            <a:off x="4319934" y="4761452"/>
            <a:ext cx="1572866" cy="646331"/>
          </a:xfrm>
          <a:prstGeom prst="rect">
            <a:avLst/>
          </a:prstGeom>
          <a:noFill/>
        </p:spPr>
        <p:txBody>
          <a:bodyPr wrap="none" rtlCol="0">
            <a:spAutoFit/>
          </a:bodyPr>
          <a:lstStyle/>
          <a:p>
            <a:r>
              <a:rPr lang="en-US" dirty="0"/>
              <a:t>One of these</a:t>
            </a:r>
          </a:p>
          <a:p>
            <a:r>
              <a:rPr lang="en-US" dirty="0"/>
              <a:t>Is usually done</a:t>
            </a:r>
          </a:p>
        </p:txBody>
      </p:sp>
      <p:sp>
        <p:nvSpPr>
          <p:cNvPr id="9" name="Rectangle 8">
            <a:extLst>
              <a:ext uri="{FF2B5EF4-FFF2-40B4-BE49-F238E27FC236}">
                <a16:creationId xmlns:a16="http://schemas.microsoft.com/office/drawing/2014/main" id="{C3D80BD1-8005-441D-9E58-3120A034E4BE}"/>
              </a:ext>
            </a:extLst>
          </p:cNvPr>
          <p:cNvSpPr/>
          <p:nvPr/>
        </p:nvSpPr>
        <p:spPr>
          <a:xfrm>
            <a:off x="453999" y="5257511"/>
            <a:ext cx="501041" cy="47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823D49C-8CEB-4101-A7DE-1F60EEDE4F71}"/>
              </a:ext>
            </a:extLst>
          </p:cNvPr>
          <p:cNvSpPr/>
          <p:nvPr/>
        </p:nvSpPr>
        <p:spPr>
          <a:xfrm>
            <a:off x="1184584" y="4510792"/>
            <a:ext cx="1085316" cy="302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193D9C-7AEC-4E2A-BA6E-4A04C1A43A8C}"/>
              </a:ext>
            </a:extLst>
          </p:cNvPr>
          <p:cNvSpPr/>
          <p:nvPr/>
        </p:nvSpPr>
        <p:spPr>
          <a:xfrm>
            <a:off x="1169961" y="5257511"/>
            <a:ext cx="501041" cy="47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A02CE5-A4C5-45D8-A26A-A0BF4B2FBAF0}"/>
              </a:ext>
            </a:extLst>
          </p:cNvPr>
          <p:cNvSpPr/>
          <p:nvPr/>
        </p:nvSpPr>
        <p:spPr>
          <a:xfrm>
            <a:off x="1861885" y="5257511"/>
            <a:ext cx="501041" cy="47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7A1442-3632-44F5-8E60-5642DBAE955C}"/>
              </a:ext>
            </a:extLst>
          </p:cNvPr>
          <p:cNvSpPr/>
          <p:nvPr/>
        </p:nvSpPr>
        <p:spPr>
          <a:xfrm>
            <a:off x="2527906" y="5257511"/>
            <a:ext cx="501041" cy="47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44BEA58-B12C-4136-B59E-57F2598200EC}"/>
              </a:ext>
            </a:extLst>
          </p:cNvPr>
          <p:cNvCxnSpPr>
            <a:stCxn id="10" idx="3"/>
            <a:endCxn id="9" idx="0"/>
          </p:cNvCxnSpPr>
          <p:nvPr/>
        </p:nvCxnSpPr>
        <p:spPr>
          <a:xfrm flipH="1">
            <a:off x="704520" y="4768692"/>
            <a:ext cx="639005" cy="48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59C3A16-4E67-4BA7-A2D1-44D5EB7E61E9}"/>
              </a:ext>
            </a:extLst>
          </p:cNvPr>
          <p:cNvCxnSpPr>
            <a:stCxn id="10" idx="4"/>
            <a:endCxn id="11" idx="0"/>
          </p:cNvCxnSpPr>
          <p:nvPr/>
        </p:nvCxnSpPr>
        <p:spPr>
          <a:xfrm flipH="1">
            <a:off x="1420482" y="4812941"/>
            <a:ext cx="306760" cy="44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ACA75F-162E-40BC-8F8A-3FC5AB3193CA}"/>
              </a:ext>
            </a:extLst>
          </p:cNvPr>
          <p:cNvCxnSpPr>
            <a:stCxn id="10" idx="4"/>
            <a:endCxn id="12" idx="0"/>
          </p:cNvCxnSpPr>
          <p:nvPr/>
        </p:nvCxnSpPr>
        <p:spPr>
          <a:xfrm>
            <a:off x="1727242" y="4812941"/>
            <a:ext cx="385164" cy="44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E075644-C07F-4200-8018-A6B02E70C05D}"/>
              </a:ext>
            </a:extLst>
          </p:cNvPr>
          <p:cNvCxnSpPr>
            <a:stCxn id="10" idx="5"/>
            <a:endCxn id="13" idx="0"/>
          </p:cNvCxnSpPr>
          <p:nvPr/>
        </p:nvCxnSpPr>
        <p:spPr>
          <a:xfrm>
            <a:off x="2110959" y="4768692"/>
            <a:ext cx="667468" cy="48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05E2716-FB06-4D92-93DA-3133C3E096A4}"/>
              </a:ext>
            </a:extLst>
          </p:cNvPr>
          <p:cNvSpPr/>
          <p:nvPr/>
        </p:nvSpPr>
        <p:spPr>
          <a:xfrm>
            <a:off x="1343525" y="4321479"/>
            <a:ext cx="325120" cy="30214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684D4DC-DD97-4D5B-865F-21A96759BFBC}"/>
              </a:ext>
            </a:extLst>
          </p:cNvPr>
          <p:cNvSpPr/>
          <p:nvPr/>
        </p:nvSpPr>
        <p:spPr>
          <a:xfrm>
            <a:off x="77002" y="96253"/>
            <a:ext cx="12012329" cy="6121667"/>
          </a:xfrm>
          <a:prstGeom prst="rect">
            <a:avLst/>
          </a:prstGeom>
          <a:solidFill>
            <a:srgbClr val="00B05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438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5445-7D28-4AC5-A14C-57765A8681CC}"/>
              </a:ext>
            </a:extLst>
          </p:cNvPr>
          <p:cNvSpPr>
            <a:spLocks noGrp="1"/>
          </p:cNvSpPr>
          <p:nvPr>
            <p:ph type="title"/>
          </p:nvPr>
        </p:nvSpPr>
        <p:spPr/>
        <p:txBody>
          <a:bodyPr/>
          <a:lstStyle/>
          <a:p>
            <a:r>
              <a:rPr lang="en-US" dirty="0"/>
              <a:t>Test Models</a:t>
            </a:r>
          </a:p>
        </p:txBody>
      </p:sp>
      <p:sp>
        <p:nvSpPr>
          <p:cNvPr id="3" name="Text Placeholder 2">
            <a:extLst>
              <a:ext uri="{FF2B5EF4-FFF2-40B4-BE49-F238E27FC236}">
                <a16:creationId xmlns:a16="http://schemas.microsoft.com/office/drawing/2014/main" id="{E9BDCBBB-4186-43CE-A74F-0718C71EE1FB}"/>
              </a:ext>
            </a:extLst>
          </p:cNvPr>
          <p:cNvSpPr>
            <a:spLocks noGrp="1"/>
          </p:cNvSpPr>
          <p:nvPr>
            <p:ph type="body" idx="1"/>
          </p:nvPr>
        </p:nvSpPr>
        <p:spPr/>
        <p:txBody>
          <a:bodyPr/>
          <a:lstStyle/>
          <a:p>
            <a:r>
              <a:rPr lang="en-US" dirty="0"/>
              <a:t>PARALLEL TESTS</a:t>
            </a:r>
          </a:p>
        </p:txBody>
      </p:sp>
      <p:sp>
        <p:nvSpPr>
          <p:cNvPr id="5" name="Text Placeholder 4">
            <a:extLst>
              <a:ext uri="{FF2B5EF4-FFF2-40B4-BE49-F238E27FC236}">
                <a16:creationId xmlns:a16="http://schemas.microsoft.com/office/drawing/2014/main" id="{6B66392E-1B96-4629-B282-12205344D89A}"/>
              </a:ext>
            </a:extLst>
          </p:cNvPr>
          <p:cNvSpPr>
            <a:spLocks noGrp="1"/>
          </p:cNvSpPr>
          <p:nvPr>
            <p:ph type="body" sz="quarter" idx="3"/>
          </p:nvPr>
        </p:nvSpPr>
        <p:spPr/>
        <p:txBody>
          <a:bodyPr/>
          <a:lstStyle/>
          <a:p>
            <a:r>
              <a:rPr lang="en-US" dirty="0"/>
              <a:t>Tau equivalent</a:t>
            </a:r>
          </a:p>
        </p:txBody>
      </p:sp>
      <p:sp>
        <p:nvSpPr>
          <p:cNvPr id="7" name="Oval 6">
            <a:extLst>
              <a:ext uri="{FF2B5EF4-FFF2-40B4-BE49-F238E27FC236}">
                <a16:creationId xmlns:a16="http://schemas.microsoft.com/office/drawing/2014/main" id="{B7348B5F-361C-439B-B01E-7DED54E49CDD}"/>
              </a:ext>
            </a:extLst>
          </p:cNvPr>
          <p:cNvSpPr/>
          <p:nvPr/>
        </p:nvSpPr>
        <p:spPr>
          <a:xfrm>
            <a:off x="2873441" y="2001309"/>
            <a:ext cx="1847850"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a:p>
            <a:pPr algn="ctr"/>
            <a:r>
              <a:rPr lang="en-US" dirty="0"/>
              <a:t>True Score</a:t>
            </a:r>
          </a:p>
        </p:txBody>
      </p:sp>
      <p:sp>
        <p:nvSpPr>
          <p:cNvPr id="8" name="Rectangle 7">
            <a:extLst>
              <a:ext uri="{FF2B5EF4-FFF2-40B4-BE49-F238E27FC236}">
                <a16:creationId xmlns:a16="http://schemas.microsoft.com/office/drawing/2014/main" id="{A5A9FE1D-0138-46A8-81C3-7F5DFC00D737}"/>
              </a:ext>
            </a:extLst>
          </p:cNvPr>
          <p:cNvSpPr/>
          <p:nvPr/>
        </p:nvSpPr>
        <p:spPr>
          <a:xfrm>
            <a:off x="1799422" y="3972984"/>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9" name="Rectangle 8">
            <a:extLst>
              <a:ext uri="{FF2B5EF4-FFF2-40B4-BE49-F238E27FC236}">
                <a16:creationId xmlns:a16="http://schemas.microsoft.com/office/drawing/2014/main" id="{174F0DCC-5113-4663-BC71-2273E0C158F8}"/>
              </a:ext>
            </a:extLst>
          </p:cNvPr>
          <p:cNvSpPr/>
          <p:nvPr/>
        </p:nvSpPr>
        <p:spPr>
          <a:xfrm>
            <a:off x="3301664" y="3972984"/>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sp>
        <p:nvSpPr>
          <p:cNvPr id="10" name="Rectangle 9">
            <a:extLst>
              <a:ext uri="{FF2B5EF4-FFF2-40B4-BE49-F238E27FC236}">
                <a16:creationId xmlns:a16="http://schemas.microsoft.com/office/drawing/2014/main" id="{52337AD6-FF7A-4D6F-8B66-A38E5040AA54}"/>
              </a:ext>
            </a:extLst>
          </p:cNvPr>
          <p:cNvSpPr/>
          <p:nvPr/>
        </p:nvSpPr>
        <p:spPr>
          <a:xfrm>
            <a:off x="4632707" y="3972984"/>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3</a:t>
            </a:r>
          </a:p>
        </p:txBody>
      </p:sp>
      <p:cxnSp>
        <p:nvCxnSpPr>
          <p:cNvPr id="11" name="Straight Arrow Connector 10">
            <a:extLst>
              <a:ext uri="{FF2B5EF4-FFF2-40B4-BE49-F238E27FC236}">
                <a16:creationId xmlns:a16="http://schemas.microsoft.com/office/drawing/2014/main" id="{99FFEA92-2B70-41F0-9F5E-F11627D54318}"/>
              </a:ext>
            </a:extLst>
          </p:cNvPr>
          <p:cNvCxnSpPr>
            <a:stCxn id="7" idx="3"/>
            <a:endCxn id="8" idx="0"/>
          </p:cNvCxnSpPr>
          <p:nvPr/>
        </p:nvCxnSpPr>
        <p:spPr>
          <a:xfrm flipH="1">
            <a:off x="2295124" y="2993181"/>
            <a:ext cx="848928"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0DAD86A-CCA3-4BA4-AE10-EA4CDC1DACCA}"/>
              </a:ext>
            </a:extLst>
          </p:cNvPr>
          <p:cNvCxnSpPr>
            <a:stCxn id="7" idx="4"/>
            <a:endCxn id="9" idx="0"/>
          </p:cNvCxnSpPr>
          <p:nvPr/>
        </p:nvCxnSpPr>
        <p:spPr>
          <a:xfrm>
            <a:off x="3797366" y="3163359"/>
            <a:ext cx="0" cy="80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D6AEC4-BBD8-4D6D-AA9B-220EAFCB58A8}"/>
              </a:ext>
            </a:extLst>
          </p:cNvPr>
          <p:cNvCxnSpPr>
            <a:stCxn id="7" idx="5"/>
            <a:endCxn id="10" idx="0"/>
          </p:cNvCxnSpPr>
          <p:nvPr/>
        </p:nvCxnSpPr>
        <p:spPr>
          <a:xfrm>
            <a:off x="4450680" y="2993181"/>
            <a:ext cx="677729"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CC4186B-1422-452E-BFCF-3B9D29ADD610}"/>
              </a:ext>
            </a:extLst>
          </p:cNvPr>
          <p:cNvSpPr/>
          <p:nvPr/>
        </p:nvSpPr>
        <p:spPr>
          <a:xfrm>
            <a:off x="8137611" y="2001309"/>
            <a:ext cx="1847850"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a:p>
            <a:pPr algn="ctr"/>
            <a:r>
              <a:rPr lang="en-US" dirty="0"/>
              <a:t>True Score</a:t>
            </a:r>
          </a:p>
        </p:txBody>
      </p:sp>
      <p:sp>
        <p:nvSpPr>
          <p:cNvPr id="34" name="Rectangle 33">
            <a:extLst>
              <a:ext uri="{FF2B5EF4-FFF2-40B4-BE49-F238E27FC236}">
                <a16:creationId xmlns:a16="http://schemas.microsoft.com/office/drawing/2014/main" id="{D9CECAB5-2C56-4D2D-98A0-8BE0A118FADB}"/>
              </a:ext>
            </a:extLst>
          </p:cNvPr>
          <p:cNvSpPr/>
          <p:nvPr/>
        </p:nvSpPr>
        <p:spPr>
          <a:xfrm>
            <a:off x="7063592" y="3972984"/>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35" name="Rectangle 34">
            <a:extLst>
              <a:ext uri="{FF2B5EF4-FFF2-40B4-BE49-F238E27FC236}">
                <a16:creationId xmlns:a16="http://schemas.microsoft.com/office/drawing/2014/main" id="{7AB8EBFB-FFBA-4924-A1E6-59D643D5228A}"/>
              </a:ext>
            </a:extLst>
          </p:cNvPr>
          <p:cNvSpPr/>
          <p:nvPr/>
        </p:nvSpPr>
        <p:spPr>
          <a:xfrm>
            <a:off x="8565834" y="3972984"/>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sp>
        <p:nvSpPr>
          <p:cNvPr id="36" name="Rectangle 35">
            <a:extLst>
              <a:ext uri="{FF2B5EF4-FFF2-40B4-BE49-F238E27FC236}">
                <a16:creationId xmlns:a16="http://schemas.microsoft.com/office/drawing/2014/main" id="{E563CDD1-D73E-499D-84E8-BACC91CC0FE3}"/>
              </a:ext>
            </a:extLst>
          </p:cNvPr>
          <p:cNvSpPr/>
          <p:nvPr/>
        </p:nvSpPr>
        <p:spPr>
          <a:xfrm>
            <a:off x="9896877" y="3972984"/>
            <a:ext cx="991403"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3</a:t>
            </a:r>
          </a:p>
        </p:txBody>
      </p:sp>
      <p:cxnSp>
        <p:nvCxnSpPr>
          <p:cNvPr id="37" name="Straight Arrow Connector 36">
            <a:extLst>
              <a:ext uri="{FF2B5EF4-FFF2-40B4-BE49-F238E27FC236}">
                <a16:creationId xmlns:a16="http://schemas.microsoft.com/office/drawing/2014/main" id="{86D6A1DC-56E8-44F0-87D9-923024F2A609}"/>
              </a:ext>
            </a:extLst>
          </p:cNvPr>
          <p:cNvCxnSpPr>
            <a:stCxn id="33" idx="3"/>
            <a:endCxn id="34" idx="0"/>
          </p:cNvCxnSpPr>
          <p:nvPr/>
        </p:nvCxnSpPr>
        <p:spPr>
          <a:xfrm flipH="1">
            <a:off x="7559294" y="2993181"/>
            <a:ext cx="848928"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F230E1-360C-47D6-AE82-8038764F61BA}"/>
              </a:ext>
            </a:extLst>
          </p:cNvPr>
          <p:cNvCxnSpPr>
            <a:stCxn id="33" idx="4"/>
            <a:endCxn id="35" idx="0"/>
          </p:cNvCxnSpPr>
          <p:nvPr/>
        </p:nvCxnSpPr>
        <p:spPr>
          <a:xfrm>
            <a:off x="9061536" y="3163359"/>
            <a:ext cx="0" cy="80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92A011-386F-451E-B4C8-23CD2C28D535}"/>
              </a:ext>
            </a:extLst>
          </p:cNvPr>
          <p:cNvCxnSpPr>
            <a:stCxn id="33" idx="5"/>
            <a:endCxn id="36" idx="0"/>
          </p:cNvCxnSpPr>
          <p:nvPr/>
        </p:nvCxnSpPr>
        <p:spPr>
          <a:xfrm>
            <a:off x="9714850" y="2993181"/>
            <a:ext cx="677729" cy="979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5B85ED6-0443-4FF6-9285-86B2CC08EFB9}"/>
              </a:ext>
            </a:extLst>
          </p:cNvPr>
          <p:cNvSpPr txBox="1"/>
          <p:nvPr/>
        </p:nvSpPr>
        <p:spPr>
          <a:xfrm>
            <a:off x="2257020" y="3313575"/>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47" name="TextBox 46">
            <a:extLst>
              <a:ext uri="{FF2B5EF4-FFF2-40B4-BE49-F238E27FC236}">
                <a16:creationId xmlns:a16="http://schemas.microsoft.com/office/drawing/2014/main" id="{A3AA9487-DFEF-4FCD-9FB9-9F4E42D89076}"/>
              </a:ext>
            </a:extLst>
          </p:cNvPr>
          <p:cNvSpPr txBox="1"/>
          <p:nvPr/>
        </p:nvSpPr>
        <p:spPr>
          <a:xfrm>
            <a:off x="3432885" y="3298416"/>
            <a:ext cx="347124"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48" name="TextBox 47">
            <a:extLst>
              <a:ext uri="{FF2B5EF4-FFF2-40B4-BE49-F238E27FC236}">
                <a16:creationId xmlns:a16="http://schemas.microsoft.com/office/drawing/2014/main" id="{CC714677-839B-44B2-A1E1-47E6DAA055C4}"/>
              </a:ext>
            </a:extLst>
          </p:cNvPr>
          <p:cNvSpPr txBox="1"/>
          <p:nvPr/>
        </p:nvSpPr>
        <p:spPr>
          <a:xfrm>
            <a:off x="4409670" y="3265950"/>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52" name="Rectangle: Rounded Corners 51">
            <a:extLst>
              <a:ext uri="{FF2B5EF4-FFF2-40B4-BE49-F238E27FC236}">
                <a16:creationId xmlns:a16="http://schemas.microsoft.com/office/drawing/2014/main" id="{5E2C9BF5-A076-4414-8150-C09260BED91C}"/>
              </a:ext>
            </a:extLst>
          </p:cNvPr>
          <p:cNvSpPr/>
          <p:nvPr/>
        </p:nvSpPr>
        <p:spPr>
          <a:xfrm>
            <a:off x="1952625" y="3210984"/>
            <a:ext cx="3495675" cy="51954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8879E70C-AF5F-4DDA-A210-657257593151}"/>
              </a:ext>
            </a:extLst>
          </p:cNvPr>
          <p:cNvSpPr txBox="1"/>
          <p:nvPr/>
        </p:nvSpPr>
        <p:spPr>
          <a:xfrm>
            <a:off x="5591344" y="2849381"/>
            <a:ext cx="1655325" cy="923330"/>
          </a:xfrm>
          <a:prstGeom prst="rect">
            <a:avLst/>
          </a:prstGeom>
          <a:noFill/>
        </p:spPr>
        <p:txBody>
          <a:bodyPr wrap="none" rtlCol="0">
            <a:spAutoFit/>
          </a:bodyPr>
          <a:lstStyle/>
          <a:p>
            <a:pPr algn="ctr"/>
            <a:r>
              <a:rPr lang="en-US" dirty="0"/>
              <a:t>Unstandardized</a:t>
            </a:r>
          </a:p>
          <a:p>
            <a:pPr algn="ctr"/>
            <a:r>
              <a:rPr lang="en-US" dirty="0"/>
              <a:t>Loadings are</a:t>
            </a:r>
          </a:p>
          <a:p>
            <a:pPr algn="ctr"/>
            <a:r>
              <a:rPr lang="en-US" dirty="0"/>
              <a:t>Equal</a:t>
            </a:r>
          </a:p>
        </p:txBody>
      </p:sp>
      <p:sp>
        <p:nvSpPr>
          <p:cNvPr id="55" name="TextBox 54">
            <a:extLst>
              <a:ext uri="{FF2B5EF4-FFF2-40B4-BE49-F238E27FC236}">
                <a16:creationId xmlns:a16="http://schemas.microsoft.com/office/drawing/2014/main" id="{3CB97C54-814C-4484-A877-EB4646D3FF4E}"/>
              </a:ext>
            </a:extLst>
          </p:cNvPr>
          <p:cNvSpPr txBox="1"/>
          <p:nvPr/>
        </p:nvSpPr>
        <p:spPr>
          <a:xfrm>
            <a:off x="416470" y="4777210"/>
            <a:ext cx="1097288" cy="646331"/>
          </a:xfrm>
          <a:prstGeom prst="rect">
            <a:avLst/>
          </a:prstGeom>
          <a:noFill/>
        </p:spPr>
        <p:txBody>
          <a:bodyPr wrap="none" rtlCol="0">
            <a:spAutoFit/>
          </a:bodyPr>
          <a:lstStyle/>
          <a:p>
            <a:r>
              <a:rPr lang="en-US" dirty="0"/>
              <a:t>Errors are</a:t>
            </a:r>
          </a:p>
          <a:p>
            <a:r>
              <a:rPr lang="en-US" dirty="0"/>
              <a:t>equal</a:t>
            </a:r>
          </a:p>
        </p:txBody>
      </p:sp>
      <p:sp>
        <p:nvSpPr>
          <p:cNvPr id="56" name="TextBox 55">
            <a:extLst>
              <a:ext uri="{FF2B5EF4-FFF2-40B4-BE49-F238E27FC236}">
                <a16:creationId xmlns:a16="http://schemas.microsoft.com/office/drawing/2014/main" id="{DE5E11D3-3809-4C78-888F-372381DE0C07}"/>
              </a:ext>
            </a:extLst>
          </p:cNvPr>
          <p:cNvSpPr txBox="1"/>
          <p:nvPr/>
        </p:nvSpPr>
        <p:spPr>
          <a:xfrm>
            <a:off x="7572375" y="3281785"/>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57" name="TextBox 56">
            <a:extLst>
              <a:ext uri="{FF2B5EF4-FFF2-40B4-BE49-F238E27FC236}">
                <a16:creationId xmlns:a16="http://schemas.microsoft.com/office/drawing/2014/main" id="{2A1DE179-AC80-4699-BB13-851B42FD5C77}"/>
              </a:ext>
            </a:extLst>
          </p:cNvPr>
          <p:cNvSpPr txBox="1"/>
          <p:nvPr/>
        </p:nvSpPr>
        <p:spPr>
          <a:xfrm>
            <a:off x="8677275" y="3281785"/>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58" name="TextBox 57">
            <a:extLst>
              <a:ext uri="{FF2B5EF4-FFF2-40B4-BE49-F238E27FC236}">
                <a16:creationId xmlns:a16="http://schemas.microsoft.com/office/drawing/2014/main" id="{C5C382AF-25D3-4BA0-8A46-1B1020B881AB}"/>
              </a:ext>
            </a:extLst>
          </p:cNvPr>
          <p:cNvSpPr txBox="1"/>
          <p:nvPr/>
        </p:nvSpPr>
        <p:spPr>
          <a:xfrm>
            <a:off x="9715500" y="3281785"/>
            <a:ext cx="381836" cy="369332"/>
          </a:xfrm>
          <a:prstGeom prst="rect">
            <a:avLst/>
          </a:prstGeom>
          <a:noFill/>
        </p:spPr>
        <p:txBody>
          <a:bodyPr wrap="none" rtlCol="0">
            <a:spAutoFit/>
          </a:bodyPr>
          <a:lstStyle/>
          <a:p>
            <a:r>
              <a:rPr lang="en-US" dirty="0" err="1"/>
              <a:t>b</a:t>
            </a:r>
            <a:r>
              <a:rPr lang="en-US" baseline="-25000" dirty="0" err="1"/>
              <a:t>T</a:t>
            </a:r>
            <a:endParaRPr lang="en-US" baseline="-25000" dirty="0"/>
          </a:p>
        </p:txBody>
      </p:sp>
      <p:sp>
        <p:nvSpPr>
          <p:cNvPr id="59" name="Rectangle: Rounded Corners 58">
            <a:extLst>
              <a:ext uri="{FF2B5EF4-FFF2-40B4-BE49-F238E27FC236}">
                <a16:creationId xmlns:a16="http://schemas.microsoft.com/office/drawing/2014/main" id="{4115E7CA-486F-41D4-B2B6-1368C8911D2E}"/>
              </a:ext>
            </a:extLst>
          </p:cNvPr>
          <p:cNvSpPr/>
          <p:nvPr/>
        </p:nvSpPr>
        <p:spPr>
          <a:xfrm>
            <a:off x="7372350" y="3182409"/>
            <a:ext cx="3371850" cy="563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1EAECC3B-94C0-4866-89FD-2B8C8C3F7F5D}"/>
              </a:ext>
            </a:extLst>
          </p:cNvPr>
          <p:cNvSpPr txBox="1"/>
          <p:nvPr/>
        </p:nvSpPr>
        <p:spPr>
          <a:xfrm>
            <a:off x="10998745" y="4777210"/>
            <a:ext cx="1097288" cy="646331"/>
          </a:xfrm>
          <a:prstGeom prst="rect">
            <a:avLst/>
          </a:prstGeom>
          <a:noFill/>
        </p:spPr>
        <p:txBody>
          <a:bodyPr wrap="none" rtlCol="0">
            <a:spAutoFit/>
          </a:bodyPr>
          <a:lstStyle/>
          <a:p>
            <a:r>
              <a:rPr lang="en-US" dirty="0"/>
              <a:t>Errors are</a:t>
            </a:r>
          </a:p>
          <a:p>
            <a:r>
              <a:rPr lang="en-US" dirty="0"/>
              <a:t>unequal</a:t>
            </a:r>
          </a:p>
        </p:txBody>
      </p:sp>
      <p:cxnSp>
        <p:nvCxnSpPr>
          <p:cNvPr id="6" name="Connector: Curved 5">
            <a:extLst>
              <a:ext uri="{FF2B5EF4-FFF2-40B4-BE49-F238E27FC236}">
                <a16:creationId xmlns:a16="http://schemas.microsoft.com/office/drawing/2014/main" id="{8A3E49C6-60D3-4231-8C10-7CDED2B5EC86}"/>
              </a:ext>
            </a:extLst>
          </p:cNvPr>
          <p:cNvCxnSpPr>
            <a:stCxn id="7" idx="1"/>
            <a:endCxn id="7" idx="0"/>
          </p:cNvCxnSpPr>
          <p:nvPr/>
        </p:nvCxnSpPr>
        <p:spPr>
          <a:xfrm rot="5400000" flipH="1" flipV="1">
            <a:off x="3385620" y="1759741"/>
            <a:ext cx="170178" cy="653314"/>
          </a:xfrm>
          <a:prstGeom prst="curvedConnector3">
            <a:avLst>
              <a:gd name="adj1" fmla="val 2343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CCFDAD62-7926-404C-A802-4DDAC3D17240}"/>
              </a:ext>
            </a:extLst>
          </p:cNvPr>
          <p:cNvCxnSpPr/>
          <p:nvPr/>
        </p:nvCxnSpPr>
        <p:spPr>
          <a:xfrm rot="5400000" flipH="1" flipV="1">
            <a:off x="8646921" y="1761139"/>
            <a:ext cx="170178" cy="653314"/>
          </a:xfrm>
          <a:prstGeom prst="curvedConnector3">
            <a:avLst>
              <a:gd name="adj1" fmla="val 2343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30C430C-F58C-44B0-A1B5-7B94DE6143B0}"/>
              </a:ext>
            </a:extLst>
          </p:cNvPr>
          <p:cNvSpPr txBox="1"/>
          <p:nvPr/>
        </p:nvSpPr>
        <p:spPr>
          <a:xfrm>
            <a:off x="137254" y="5912668"/>
            <a:ext cx="9477595" cy="369332"/>
          </a:xfrm>
          <a:prstGeom prst="rect">
            <a:avLst/>
          </a:prstGeom>
          <a:noFill/>
        </p:spPr>
        <p:txBody>
          <a:bodyPr wrap="none" rtlCol="0">
            <a:spAutoFit/>
          </a:bodyPr>
          <a:lstStyle/>
          <a:p>
            <a:r>
              <a:rPr lang="en-US" dirty="0">
                <a:highlight>
                  <a:srgbClr val="00FFFF"/>
                </a:highlight>
              </a:rPr>
              <a:t>Most classical psychological test development is at least implicitly based on the parallel tests model</a:t>
            </a:r>
          </a:p>
        </p:txBody>
      </p:sp>
      <p:cxnSp>
        <p:nvCxnSpPr>
          <p:cNvPr id="26" name="Connector: Curved 25">
            <a:extLst>
              <a:ext uri="{FF2B5EF4-FFF2-40B4-BE49-F238E27FC236}">
                <a16:creationId xmlns:a16="http://schemas.microsoft.com/office/drawing/2014/main" id="{27F87CDF-4244-44A0-AB64-289A23E3B488}"/>
              </a:ext>
            </a:extLst>
          </p:cNvPr>
          <p:cNvCxnSpPr>
            <a:cxnSpLocks/>
          </p:cNvCxnSpPr>
          <p:nvPr/>
        </p:nvCxnSpPr>
        <p:spPr>
          <a:xfrm>
            <a:off x="2051091" y="4777210"/>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B6CF78F3-4E2D-467D-96C7-38C5E5838623}"/>
              </a:ext>
            </a:extLst>
          </p:cNvPr>
          <p:cNvCxnSpPr>
            <a:cxnSpLocks/>
          </p:cNvCxnSpPr>
          <p:nvPr/>
        </p:nvCxnSpPr>
        <p:spPr>
          <a:xfrm>
            <a:off x="3570898" y="4770219"/>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FBD0A1B3-5218-43F5-BACF-CE47949800FB}"/>
              </a:ext>
            </a:extLst>
          </p:cNvPr>
          <p:cNvCxnSpPr>
            <a:cxnSpLocks/>
          </p:cNvCxnSpPr>
          <p:nvPr/>
        </p:nvCxnSpPr>
        <p:spPr>
          <a:xfrm>
            <a:off x="4896360" y="4778608"/>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1A501BAC-FA88-4FEC-9116-736911D3F8F8}"/>
              </a:ext>
            </a:extLst>
          </p:cNvPr>
          <p:cNvCxnSpPr>
            <a:cxnSpLocks/>
          </p:cNvCxnSpPr>
          <p:nvPr/>
        </p:nvCxnSpPr>
        <p:spPr>
          <a:xfrm>
            <a:off x="7320781" y="4770219"/>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8A7ADBE6-4779-4639-9055-2FADD6C41362}"/>
              </a:ext>
            </a:extLst>
          </p:cNvPr>
          <p:cNvCxnSpPr>
            <a:cxnSpLocks/>
          </p:cNvCxnSpPr>
          <p:nvPr/>
        </p:nvCxnSpPr>
        <p:spPr>
          <a:xfrm>
            <a:off x="8839190" y="4770219"/>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4070049D-AB6C-4CF8-9C28-E974290C6583}"/>
              </a:ext>
            </a:extLst>
          </p:cNvPr>
          <p:cNvCxnSpPr>
            <a:cxnSpLocks/>
          </p:cNvCxnSpPr>
          <p:nvPr/>
        </p:nvCxnSpPr>
        <p:spPr>
          <a:xfrm>
            <a:off x="10173041" y="4770219"/>
            <a:ext cx="495703" cy="5399"/>
          </a:xfrm>
          <a:prstGeom prst="curvedConnector4">
            <a:avLst>
              <a:gd name="adj1" fmla="val 0"/>
              <a:gd name="adj2" fmla="val 43341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8B22828-71CF-48D7-98A1-BCFC9B012E28}"/>
              </a:ext>
            </a:extLst>
          </p:cNvPr>
          <p:cNvSpPr txBox="1"/>
          <p:nvPr/>
        </p:nvSpPr>
        <p:spPr>
          <a:xfrm>
            <a:off x="2106979" y="4902404"/>
            <a:ext cx="300082" cy="369332"/>
          </a:xfrm>
          <a:prstGeom prst="rect">
            <a:avLst/>
          </a:prstGeom>
          <a:noFill/>
        </p:spPr>
        <p:txBody>
          <a:bodyPr wrap="none" rtlCol="0">
            <a:spAutoFit/>
          </a:bodyPr>
          <a:lstStyle/>
          <a:p>
            <a:r>
              <a:rPr lang="en-US" dirty="0"/>
              <a:t>e</a:t>
            </a:r>
          </a:p>
        </p:txBody>
      </p:sp>
      <p:sp>
        <p:nvSpPr>
          <p:cNvPr id="72" name="TextBox 71">
            <a:extLst>
              <a:ext uri="{FF2B5EF4-FFF2-40B4-BE49-F238E27FC236}">
                <a16:creationId xmlns:a16="http://schemas.microsoft.com/office/drawing/2014/main" id="{2854E767-C7AC-4C52-B691-77AAC93D7A9A}"/>
              </a:ext>
            </a:extLst>
          </p:cNvPr>
          <p:cNvSpPr txBox="1"/>
          <p:nvPr/>
        </p:nvSpPr>
        <p:spPr>
          <a:xfrm>
            <a:off x="3668708" y="4905637"/>
            <a:ext cx="300082" cy="369332"/>
          </a:xfrm>
          <a:prstGeom prst="rect">
            <a:avLst/>
          </a:prstGeom>
          <a:noFill/>
        </p:spPr>
        <p:txBody>
          <a:bodyPr wrap="none" rtlCol="0">
            <a:spAutoFit/>
          </a:bodyPr>
          <a:lstStyle/>
          <a:p>
            <a:r>
              <a:rPr lang="en-US" dirty="0"/>
              <a:t>e</a:t>
            </a:r>
          </a:p>
        </p:txBody>
      </p:sp>
      <p:sp>
        <p:nvSpPr>
          <p:cNvPr id="73" name="TextBox 72">
            <a:extLst>
              <a:ext uri="{FF2B5EF4-FFF2-40B4-BE49-F238E27FC236}">
                <a16:creationId xmlns:a16="http://schemas.microsoft.com/office/drawing/2014/main" id="{2D27CBB7-9E4D-449A-A507-9D049828BEF0}"/>
              </a:ext>
            </a:extLst>
          </p:cNvPr>
          <p:cNvSpPr txBox="1"/>
          <p:nvPr/>
        </p:nvSpPr>
        <p:spPr>
          <a:xfrm>
            <a:off x="4994170" y="4915709"/>
            <a:ext cx="300082" cy="369332"/>
          </a:xfrm>
          <a:prstGeom prst="rect">
            <a:avLst/>
          </a:prstGeom>
          <a:noFill/>
        </p:spPr>
        <p:txBody>
          <a:bodyPr wrap="none" rtlCol="0">
            <a:spAutoFit/>
          </a:bodyPr>
          <a:lstStyle/>
          <a:p>
            <a:r>
              <a:rPr lang="en-US" dirty="0"/>
              <a:t>e</a:t>
            </a:r>
          </a:p>
        </p:txBody>
      </p:sp>
      <p:sp>
        <p:nvSpPr>
          <p:cNvPr id="74" name="TextBox 73">
            <a:extLst>
              <a:ext uri="{FF2B5EF4-FFF2-40B4-BE49-F238E27FC236}">
                <a16:creationId xmlns:a16="http://schemas.microsoft.com/office/drawing/2014/main" id="{8FD4CBA3-DD5D-43B0-8F86-524C43860B93}"/>
              </a:ext>
            </a:extLst>
          </p:cNvPr>
          <p:cNvSpPr txBox="1"/>
          <p:nvPr/>
        </p:nvSpPr>
        <p:spPr>
          <a:xfrm>
            <a:off x="7401813" y="4915709"/>
            <a:ext cx="378630" cy="369332"/>
          </a:xfrm>
          <a:prstGeom prst="rect">
            <a:avLst/>
          </a:prstGeom>
          <a:noFill/>
        </p:spPr>
        <p:txBody>
          <a:bodyPr wrap="none" rtlCol="0">
            <a:spAutoFit/>
          </a:bodyPr>
          <a:lstStyle/>
          <a:p>
            <a:r>
              <a:rPr lang="en-US" dirty="0"/>
              <a:t>e</a:t>
            </a:r>
            <a:r>
              <a:rPr lang="en-US" baseline="-25000" dirty="0"/>
              <a:t>1</a:t>
            </a:r>
          </a:p>
        </p:txBody>
      </p:sp>
      <p:sp>
        <p:nvSpPr>
          <p:cNvPr id="75" name="TextBox 74">
            <a:extLst>
              <a:ext uri="{FF2B5EF4-FFF2-40B4-BE49-F238E27FC236}">
                <a16:creationId xmlns:a16="http://schemas.microsoft.com/office/drawing/2014/main" id="{18E45185-03FB-4C6C-8889-09F6C7D79135}"/>
              </a:ext>
            </a:extLst>
          </p:cNvPr>
          <p:cNvSpPr txBox="1"/>
          <p:nvPr/>
        </p:nvSpPr>
        <p:spPr>
          <a:xfrm>
            <a:off x="8858452" y="4915709"/>
            <a:ext cx="378630" cy="369332"/>
          </a:xfrm>
          <a:prstGeom prst="rect">
            <a:avLst/>
          </a:prstGeom>
          <a:noFill/>
        </p:spPr>
        <p:txBody>
          <a:bodyPr wrap="square" rtlCol="0">
            <a:spAutoFit/>
          </a:bodyPr>
          <a:lstStyle/>
          <a:p>
            <a:r>
              <a:rPr lang="en-US" dirty="0"/>
              <a:t>e</a:t>
            </a:r>
            <a:r>
              <a:rPr lang="en-US" baseline="-25000" dirty="0"/>
              <a:t>2</a:t>
            </a:r>
          </a:p>
        </p:txBody>
      </p:sp>
      <p:sp>
        <p:nvSpPr>
          <p:cNvPr id="76" name="TextBox 75">
            <a:extLst>
              <a:ext uri="{FF2B5EF4-FFF2-40B4-BE49-F238E27FC236}">
                <a16:creationId xmlns:a16="http://schemas.microsoft.com/office/drawing/2014/main" id="{96F38D27-24CE-456A-A0C7-C32D150A9BAC}"/>
              </a:ext>
            </a:extLst>
          </p:cNvPr>
          <p:cNvSpPr txBox="1"/>
          <p:nvPr/>
        </p:nvSpPr>
        <p:spPr>
          <a:xfrm>
            <a:off x="10270851" y="4902404"/>
            <a:ext cx="378630" cy="369332"/>
          </a:xfrm>
          <a:prstGeom prst="rect">
            <a:avLst/>
          </a:prstGeom>
          <a:noFill/>
        </p:spPr>
        <p:txBody>
          <a:bodyPr wrap="none" rtlCol="0">
            <a:spAutoFit/>
          </a:bodyPr>
          <a:lstStyle/>
          <a:p>
            <a:r>
              <a:rPr lang="en-US" dirty="0"/>
              <a:t>e</a:t>
            </a:r>
            <a:r>
              <a:rPr lang="en-US" baseline="-25000" dirty="0"/>
              <a:t>3</a:t>
            </a:r>
          </a:p>
        </p:txBody>
      </p:sp>
      <p:sp>
        <p:nvSpPr>
          <p:cNvPr id="77" name="Rectangle: Rounded Corners 76">
            <a:extLst>
              <a:ext uri="{FF2B5EF4-FFF2-40B4-BE49-F238E27FC236}">
                <a16:creationId xmlns:a16="http://schemas.microsoft.com/office/drawing/2014/main" id="{DC57520D-59C9-4683-A395-570706B0A590}"/>
              </a:ext>
            </a:extLst>
          </p:cNvPr>
          <p:cNvSpPr/>
          <p:nvPr/>
        </p:nvSpPr>
        <p:spPr>
          <a:xfrm>
            <a:off x="1863022" y="4926872"/>
            <a:ext cx="3495675" cy="51954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872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5FE3-C28D-49CC-B070-7B06BB958018}"/>
              </a:ext>
            </a:extLst>
          </p:cNvPr>
          <p:cNvSpPr>
            <a:spLocks noGrp="1"/>
          </p:cNvSpPr>
          <p:nvPr>
            <p:ph type="title"/>
          </p:nvPr>
        </p:nvSpPr>
        <p:spPr/>
        <p:txBody>
          <a:bodyPr/>
          <a:lstStyle/>
          <a:p>
            <a:r>
              <a:rPr lang="en-US" dirty="0"/>
              <a:t>Software for Structural Equation Modeling / Confirmatory Factor Analysis</a:t>
            </a:r>
          </a:p>
        </p:txBody>
      </p:sp>
      <p:sp>
        <p:nvSpPr>
          <p:cNvPr id="3" name="Content Placeholder 2">
            <a:extLst>
              <a:ext uri="{FF2B5EF4-FFF2-40B4-BE49-F238E27FC236}">
                <a16:creationId xmlns:a16="http://schemas.microsoft.com/office/drawing/2014/main" id="{C0C39793-6B8A-4A52-89FE-607D7A454D67}"/>
              </a:ext>
            </a:extLst>
          </p:cNvPr>
          <p:cNvSpPr>
            <a:spLocks noGrp="1"/>
          </p:cNvSpPr>
          <p:nvPr>
            <p:ph idx="1"/>
          </p:nvPr>
        </p:nvSpPr>
        <p:spPr>
          <a:xfrm>
            <a:off x="1097280" y="1845734"/>
            <a:ext cx="4777047" cy="4023360"/>
          </a:xfrm>
        </p:spPr>
        <p:txBody>
          <a:bodyPr/>
          <a:lstStyle/>
          <a:p>
            <a:r>
              <a:rPr lang="en-US" dirty="0"/>
              <a:t>LISREL ($)</a:t>
            </a:r>
          </a:p>
          <a:p>
            <a:r>
              <a:rPr lang="en-US" dirty="0"/>
              <a:t>SAS PROC CALIS ($)</a:t>
            </a:r>
          </a:p>
          <a:p>
            <a:r>
              <a:rPr lang="en-US" dirty="0"/>
              <a:t>SPSS – AMOS module (separate add-on) ($)</a:t>
            </a:r>
          </a:p>
          <a:p>
            <a:r>
              <a:rPr lang="en-US" dirty="0"/>
              <a:t>R – </a:t>
            </a:r>
            <a:r>
              <a:rPr lang="en-US" dirty="0" err="1"/>
              <a:t>lavaan</a:t>
            </a:r>
            <a:r>
              <a:rPr lang="en-US" dirty="0"/>
              <a:t> and </a:t>
            </a:r>
            <a:r>
              <a:rPr lang="en-US" dirty="0" err="1"/>
              <a:t>blaavaan</a:t>
            </a:r>
            <a:r>
              <a:rPr lang="en-US" dirty="0"/>
              <a:t> (Bayesian)</a:t>
            </a:r>
          </a:p>
          <a:p>
            <a:r>
              <a:rPr lang="en-US" dirty="0" err="1"/>
              <a:t>Mplus</a:t>
            </a:r>
            <a:r>
              <a:rPr lang="en-US" dirty="0"/>
              <a:t> ($)</a:t>
            </a:r>
          </a:p>
          <a:p>
            <a:r>
              <a:rPr lang="en-US" dirty="0"/>
              <a:t>Stata ($)</a:t>
            </a:r>
          </a:p>
        </p:txBody>
      </p:sp>
      <p:sp>
        <p:nvSpPr>
          <p:cNvPr id="4" name="Right Brace 3">
            <a:extLst>
              <a:ext uri="{FF2B5EF4-FFF2-40B4-BE49-F238E27FC236}">
                <a16:creationId xmlns:a16="http://schemas.microsoft.com/office/drawing/2014/main" id="{83F8A39A-BE95-4AFD-B728-F46C8E3839CC}"/>
              </a:ext>
            </a:extLst>
          </p:cNvPr>
          <p:cNvSpPr/>
          <p:nvPr/>
        </p:nvSpPr>
        <p:spPr>
          <a:xfrm>
            <a:off x="5671127" y="1911927"/>
            <a:ext cx="868218" cy="30849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DAD61FB-5CA3-412A-829E-1647540AA81E}"/>
              </a:ext>
            </a:extLst>
          </p:cNvPr>
          <p:cNvSpPr txBox="1"/>
          <p:nvPr/>
        </p:nvSpPr>
        <p:spPr>
          <a:xfrm>
            <a:off x="6696363" y="3131234"/>
            <a:ext cx="4860241" cy="646331"/>
          </a:xfrm>
          <a:prstGeom prst="rect">
            <a:avLst/>
          </a:prstGeom>
          <a:noFill/>
        </p:spPr>
        <p:txBody>
          <a:bodyPr wrap="none" rtlCol="0">
            <a:spAutoFit/>
          </a:bodyPr>
          <a:lstStyle/>
          <a:p>
            <a:r>
              <a:rPr lang="en-US" dirty="0"/>
              <a:t>For cost and flexibility, R is hard to beat</a:t>
            </a:r>
          </a:p>
          <a:p>
            <a:r>
              <a:rPr lang="en-US" dirty="0"/>
              <a:t>For statistical sophistication, </a:t>
            </a:r>
            <a:r>
              <a:rPr lang="en-US" dirty="0" err="1"/>
              <a:t>mplus</a:t>
            </a:r>
            <a:r>
              <a:rPr lang="en-US" dirty="0"/>
              <a:t> is hard to beat</a:t>
            </a:r>
          </a:p>
        </p:txBody>
      </p:sp>
      <p:sp>
        <p:nvSpPr>
          <p:cNvPr id="6" name="Right Brace 5">
            <a:extLst>
              <a:ext uri="{FF2B5EF4-FFF2-40B4-BE49-F238E27FC236}">
                <a16:creationId xmlns:a16="http://schemas.microsoft.com/office/drawing/2014/main" id="{4AEF9161-47DE-493E-9A53-168B77A766AE}"/>
              </a:ext>
            </a:extLst>
          </p:cNvPr>
          <p:cNvSpPr/>
          <p:nvPr/>
        </p:nvSpPr>
        <p:spPr>
          <a:xfrm>
            <a:off x="4812145" y="3214255"/>
            <a:ext cx="323273" cy="13485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896864B-2458-4F4D-A5BC-E9C242260631}"/>
              </a:ext>
            </a:extLst>
          </p:cNvPr>
          <p:cNvSpPr txBox="1"/>
          <p:nvPr/>
        </p:nvSpPr>
        <p:spPr>
          <a:xfrm>
            <a:off x="5163845" y="3395749"/>
            <a:ext cx="710482" cy="923330"/>
          </a:xfrm>
          <a:prstGeom prst="rect">
            <a:avLst/>
          </a:prstGeom>
          <a:noFill/>
        </p:spPr>
        <p:txBody>
          <a:bodyPr wrap="square" rtlCol="0">
            <a:spAutoFit/>
          </a:bodyPr>
          <a:lstStyle/>
          <a:p>
            <a:r>
              <a:rPr lang="en-US" dirty="0"/>
              <a:t>Also</a:t>
            </a:r>
          </a:p>
          <a:p>
            <a:r>
              <a:rPr lang="en-US" dirty="0"/>
              <a:t>Does</a:t>
            </a:r>
          </a:p>
          <a:p>
            <a:r>
              <a:rPr lang="en-US" dirty="0"/>
              <a:t>IRT</a:t>
            </a:r>
          </a:p>
        </p:txBody>
      </p:sp>
    </p:spTree>
    <p:extLst>
      <p:ext uri="{BB962C8B-B14F-4D97-AF65-F5344CB8AC3E}">
        <p14:creationId xmlns:p14="http://schemas.microsoft.com/office/powerpoint/2010/main" val="265101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3">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5">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7">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4F4D2-76CE-4128-BE17-11DC86CA35B4}"/>
              </a:ext>
            </a:extLst>
          </p:cNvPr>
          <p:cNvSpPr>
            <a:spLocks noGrp="1"/>
          </p:cNvSpPr>
          <p:nvPr>
            <p:ph type="title"/>
          </p:nvPr>
        </p:nvSpPr>
        <p:spPr>
          <a:xfrm rot="16200000">
            <a:off x="-592159" y="1423530"/>
            <a:ext cx="3401961" cy="3686015"/>
          </a:xfrm>
        </p:spPr>
        <p:txBody>
          <a:bodyPr vert="horz" lIns="91440" tIns="45720" rIns="91440" bIns="45720" rtlCol="0" anchor="b">
            <a:normAutofit/>
          </a:bodyPr>
          <a:lstStyle/>
          <a:p>
            <a:r>
              <a:rPr lang="en-US" sz="4600" dirty="0">
                <a:solidFill>
                  <a:schemeClr val="tx1">
                    <a:lumMod val="85000"/>
                    <a:lumOff val="15000"/>
                  </a:schemeClr>
                </a:solidFill>
              </a:rPr>
              <a:t>More on Identification</a:t>
            </a:r>
          </a:p>
        </p:txBody>
      </p:sp>
      <p:pic>
        <p:nvPicPr>
          <p:cNvPr id="7" name="Content Placeholder 6" descr="Diagram&#10;&#10;Description automatically generated">
            <a:extLst>
              <a:ext uri="{FF2B5EF4-FFF2-40B4-BE49-F238E27FC236}">
                <a16:creationId xmlns:a16="http://schemas.microsoft.com/office/drawing/2014/main" id="{D2BDD9CF-A759-4DFA-A741-CCDF65F6F819}"/>
              </a:ext>
            </a:extLst>
          </p:cNvPr>
          <p:cNvPicPr>
            <a:picLocks noGrp="1" noChangeAspect="1"/>
          </p:cNvPicPr>
          <p:nvPr>
            <p:ph idx="1"/>
          </p:nvPr>
        </p:nvPicPr>
        <p:blipFill>
          <a:blip r:embed="rId2"/>
          <a:stretch>
            <a:fillRect/>
          </a:stretch>
        </p:blipFill>
        <p:spPr>
          <a:xfrm>
            <a:off x="3686016" y="132277"/>
            <a:ext cx="8358030" cy="6268523"/>
          </a:xfrm>
          <a:prstGeom prst="rect">
            <a:avLst/>
          </a:prstGeom>
        </p:spPr>
      </p:pic>
      <p:cxnSp>
        <p:nvCxnSpPr>
          <p:cNvPr id="29" name="Straight Connector 19">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1">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C41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B554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B2DA051-C785-4794-A869-5B009F1219A5}"/>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98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7FC43-103D-4BD1-9CC7-8D5BCA3CBEED}"/>
              </a:ext>
            </a:extLst>
          </p:cNvPr>
          <p:cNvPicPr>
            <a:picLocks noChangeAspect="1"/>
          </p:cNvPicPr>
          <p:nvPr/>
        </p:nvPicPr>
        <p:blipFill>
          <a:blip r:embed="rId2"/>
          <a:stretch>
            <a:fillRect/>
          </a:stretch>
        </p:blipFill>
        <p:spPr>
          <a:xfrm>
            <a:off x="0" y="173704"/>
            <a:ext cx="8313147" cy="6234545"/>
          </a:xfrm>
          <a:prstGeom prst="rect">
            <a:avLst/>
          </a:prstGeom>
        </p:spPr>
      </p:pic>
      <p:sp>
        <p:nvSpPr>
          <p:cNvPr id="4" name="TextBox 3">
            <a:extLst>
              <a:ext uri="{FF2B5EF4-FFF2-40B4-BE49-F238E27FC236}">
                <a16:creationId xmlns:a16="http://schemas.microsoft.com/office/drawing/2014/main" id="{71F06F45-84C1-40DC-A8CE-01B04E15AB64}"/>
              </a:ext>
            </a:extLst>
          </p:cNvPr>
          <p:cNvSpPr txBox="1"/>
          <p:nvPr/>
        </p:nvSpPr>
        <p:spPr>
          <a:xfrm>
            <a:off x="7616517" y="1120675"/>
            <a:ext cx="4575483" cy="2862322"/>
          </a:xfrm>
          <a:prstGeom prst="rect">
            <a:avLst/>
          </a:prstGeom>
          <a:noFill/>
        </p:spPr>
        <p:txBody>
          <a:bodyPr wrap="none" rtlCol="0">
            <a:spAutoFit/>
          </a:bodyPr>
          <a:lstStyle/>
          <a:p>
            <a:r>
              <a:rPr lang="en-US" dirty="0"/>
              <a:t>Measures of SEM Fit</a:t>
            </a:r>
          </a:p>
          <a:p>
            <a:pPr marL="285750" indent="-285750">
              <a:buFont typeface="Arial" panose="020B0604020202020204" pitchFamily="34" charset="0"/>
              <a:buChar char="•"/>
            </a:pPr>
            <a:r>
              <a:rPr lang="en-US" dirty="0"/>
              <a:t>RMSEA: Prefer low (&lt;.05)</a:t>
            </a:r>
          </a:p>
          <a:p>
            <a:pPr marL="285750" indent="-285750">
              <a:buFont typeface="Arial" panose="020B0604020202020204" pitchFamily="34" charset="0"/>
              <a:buChar char="•"/>
            </a:pPr>
            <a:r>
              <a:rPr lang="en-US" dirty="0"/>
              <a:t>CFI: Prefer high (&gt;.95)</a:t>
            </a:r>
          </a:p>
          <a:p>
            <a:pPr marL="285750" indent="-285750">
              <a:buFont typeface="Arial" panose="020B0604020202020204" pitchFamily="34" charset="0"/>
              <a:buChar char="•"/>
            </a:pPr>
            <a:r>
              <a:rPr lang="en-US" dirty="0"/>
              <a:t>TLI: Prefer high (&gt;.95)</a:t>
            </a:r>
          </a:p>
          <a:p>
            <a:pPr marL="285750" indent="-285750">
              <a:buFont typeface="Arial" panose="020B0604020202020204" pitchFamily="34" charset="0"/>
              <a:buChar char="•"/>
            </a:pPr>
            <a:endParaRPr lang="en-US" dirty="0"/>
          </a:p>
          <a:p>
            <a:r>
              <a:rPr lang="en-US" dirty="0"/>
              <a:t>These were fit using </a:t>
            </a:r>
            <a:r>
              <a:rPr lang="en-US" dirty="0" err="1"/>
              <a:t>mplus</a:t>
            </a:r>
            <a:r>
              <a:rPr lang="en-US" dirty="0"/>
              <a:t>, FIML</a:t>
            </a:r>
          </a:p>
          <a:p>
            <a:r>
              <a:rPr lang="en-US" dirty="0"/>
              <a:t>No AIC/BIC because indicators are dichotomies</a:t>
            </a:r>
          </a:p>
          <a:p>
            <a:endParaRPr lang="en-US" dirty="0"/>
          </a:p>
          <a:p>
            <a:r>
              <a:rPr lang="en-US" b="1" dirty="0"/>
              <a:t>Is it better to delete non-significant paths?</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2807666-299B-44F7-8EF0-42C89F28F544}"/>
              </a:ext>
            </a:extLst>
          </p:cNvPr>
          <p:cNvSpPr txBox="1"/>
          <p:nvPr/>
        </p:nvSpPr>
        <p:spPr>
          <a:xfrm>
            <a:off x="2770909" y="5846618"/>
            <a:ext cx="1092158" cy="369332"/>
          </a:xfrm>
          <a:prstGeom prst="rect">
            <a:avLst/>
          </a:prstGeom>
          <a:noFill/>
        </p:spPr>
        <p:txBody>
          <a:bodyPr wrap="none" rtlCol="0">
            <a:spAutoFit/>
          </a:bodyPr>
          <a:lstStyle/>
          <a:p>
            <a:r>
              <a:rPr lang="en-US" dirty="0"/>
              <a:t>Low Error</a:t>
            </a:r>
          </a:p>
        </p:txBody>
      </p:sp>
      <p:sp>
        <p:nvSpPr>
          <p:cNvPr id="6" name="TextBox 5">
            <a:extLst>
              <a:ext uri="{FF2B5EF4-FFF2-40B4-BE49-F238E27FC236}">
                <a16:creationId xmlns:a16="http://schemas.microsoft.com/office/drawing/2014/main" id="{5CBF530A-7DA8-4D15-B49C-8DD9363665E3}"/>
              </a:ext>
            </a:extLst>
          </p:cNvPr>
          <p:cNvSpPr txBox="1"/>
          <p:nvPr/>
        </p:nvSpPr>
        <p:spPr>
          <a:xfrm>
            <a:off x="5301673" y="5846618"/>
            <a:ext cx="1136337" cy="369332"/>
          </a:xfrm>
          <a:prstGeom prst="rect">
            <a:avLst/>
          </a:prstGeom>
          <a:noFill/>
        </p:spPr>
        <p:txBody>
          <a:bodyPr wrap="none" rtlCol="0">
            <a:spAutoFit/>
          </a:bodyPr>
          <a:lstStyle/>
          <a:p>
            <a:r>
              <a:rPr lang="en-US" dirty="0"/>
              <a:t>High Error</a:t>
            </a:r>
          </a:p>
        </p:txBody>
      </p:sp>
      <p:sp>
        <p:nvSpPr>
          <p:cNvPr id="7" name="Rectangle 6">
            <a:extLst>
              <a:ext uri="{FF2B5EF4-FFF2-40B4-BE49-F238E27FC236}">
                <a16:creationId xmlns:a16="http://schemas.microsoft.com/office/drawing/2014/main" id="{9D9A61ED-1763-496C-9847-D3322455C375}"/>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97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8DB6-E830-4DC3-8A0C-55D1EF8434AD}"/>
              </a:ext>
            </a:extLst>
          </p:cNvPr>
          <p:cNvSpPr>
            <a:spLocks noGrp="1"/>
          </p:cNvSpPr>
          <p:nvPr>
            <p:ph type="title"/>
          </p:nvPr>
        </p:nvSpPr>
        <p:spPr/>
        <p:txBody>
          <a:bodyPr/>
          <a:lstStyle/>
          <a:p>
            <a:r>
              <a:rPr lang="en-US" dirty="0"/>
              <a:t>How Statisticians Get Involved</a:t>
            </a:r>
          </a:p>
        </p:txBody>
      </p:sp>
      <p:sp>
        <p:nvSpPr>
          <p:cNvPr id="3" name="Content Placeholder 2">
            <a:extLst>
              <a:ext uri="{FF2B5EF4-FFF2-40B4-BE49-F238E27FC236}">
                <a16:creationId xmlns:a16="http://schemas.microsoft.com/office/drawing/2014/main" id="{A0FB2F8F-E71B-46CF-8890-A83EFF5CBDC7}"/>
              </a:ext>
            </a:extLst>
          </p:cNvPr>
          <p:cNvSpPr>
            <a:spLocks noGrp="1"/>
          </p:cNvSpPr>
          <p:nvPr>
            <p:ph idx="1"/>
          </p:nvPr>
        </p:nvSpPr>
        <p:spPr/>
        <p:txBody>
          <a:bodyPr>
            <a:normAutofit fontScale="92500" lnSpcReduction="10000"/>
          </a:bodyPr>
          <a:lstStyle/>
          <a:p>
            <a:pPr marL="0" indent="0">
              <a:buNone/>
            </a:pPr>
            <a:r>
              <a:rPr lang="en-US" dirty="0"/>
              <a:t>A researcher develops a short measure of attitudes toward something related to cancer</a:t>
            </a:r>
          </a:p>
          <a:p>
            <a:pPr marL="0" indent="0">
              <a:buNone/>
            </a:pPr>
            <a:r>
              <a:rPr lang="en-US" dirty="0"/>
              <a:t>The measure appears to measure what is intended</a:t>
            </a:r>
          </a:p>
          <a:p>
            <a:pPr marL="0" indent="0">
              <a:buNone/>
            </a:pPr>
            <a:r>
              <a:rPr lang="en-US" dirty="0"/>
              <a:t>Each item is on a </a:t>
            </a:r>
            <a:r>
              <a:rPr lang="en-US" dirty="0" err="1"/>
              <a:t>likert</a:t>
            </a:r>
            <a:r>
              <a:rPr lang="en-US" dirty="0"/>
              <a:t>-type scale</a:t>
            </a:r>
          </a:p>
          <a:p>
            <a:pPr marL="0" indent="0">
              <a:buNone/>
            </a:pPr>
            <a:r>
              <a:rPr lang="en-US" dirty="0"/>
              <a:t>“How important do you believe it is for you to get screened for cancer at recommended ages?”</a:t>
            </a:r>
          </a:p>
          <a:p>
            <a:pPr marL="0" indent="0">
              <a:buNone/>
            </a:pPr>
            <a:r>
              <a:rPr lang="en-US" dirty="0"/>
              <a:t>“How important do you believe it is for you to lower your cancer risk by eating a balanced diet?”</a:t>
            </a:r>
          </a:p>
          <a:p>
            <a:pPr marL="0" indent="0">
              <a:buNone/>
            </a:pPr>
            <a:r>
              <a:rPr lang="en-US" dirty="0"/>
              <a:t>“How important do you believe it is for you to reduce your cancer risk by not smoking or quitting smoking if you are a smoker?”</a:t>
            </a:r>
          </a:p>
          <a:p>
            <a:pPr marL="0" indent="0">
              <a:buNone/>
            </a:pPr>
            <a:r>
              <a:rPr lang="en-US" dirty="0"/>
              <a:t>“How important do you believe it is for you to avoid excessive sun exposure in order to prevent cancer?”</a:t>
            </a:r>
          </a:p>
          <a:p>
            <a:pPr marL="0" indent="0">
              <a:buNone/>
            </a:pPr>
            <a:r>
              <a:rPr lang="en-US" dirty="0"/>
              <a:t>The researcher then wants to create a summary measure, such as a total score or average score, and analyze these</a:t>
            </a:r>
          </a:p>
          <a:p>
            <a:pPr marL="0" indent="0">
              <a:buNone/>
            </a:pPr>
            <a:endParaRPr lang="en-US" dirty="0"/>
          </a:p>
        </p:txBody>
      </p:sp>
      <p:graphicFrame>
        <p:nvGraphicFramePr>
          <p:cNvPr id="4" name="Table 4">
            <a:extLst>
              <a:ext uri="{FF2B5EF4-FFF2-40B4-BE49-F238E27FC236}">
                <a16:creationId xmlns:a16="http://schemas.microsoft.com/office/drawing/2014/main" id="{2CC47904-DF55-4E3E-8131-C0EA58E3E049}"/>
              </a:ext>
            </a:extLst>
          </p:cNvPr>
          <p:cNvGraphicFramePr>
            <a:graphicFrameLocks noGrp="1"/>
          </p:cNvGraphicFramePr>
          <p:nvPr>
            <p:extLst>
              <p:ext uri="{D42A27DB-BD31-4B8C-83A1-F6EECF244321}">
                <p14:modId xmlns:p14="http://schemas.microsoft.com/office/powerpoint/2010/main" val="1605333993"/>
              </p:ext>
            </p:extLst>
          </p:nvPr>
        </p:nvGraphicFramePr>
        <p:xfrm>
          <a:off x="1589238" y="103650"/>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8483433"/>
                    </a:ext>
                  </a:extLst>
                </a:gridCol>
                <a:gridCol w="1625600">
                  <a:extLst>
                    <a:ext uri="{9D8B030D-6E8A-4147-A177-3AD203B41FA5}">
                      <a16:colId xmlns:a16="http://schemas.microsoft.com/office/drawing/2014/main" val="3319336285"/>
                    </a:ext>
                  </a:extLst>
                </a:gridCol>
                <a:gridCol w="1625600">
                  <a:extLst>
                    <a:ext uri="{9D8B030D-6E8A-4147-A177-3AD203B41FA5}">
                      <a16:colId xmlns:a16="http://schemas.microsoft.com/office/drawing/2014/main" val="2030149770"/>
                    </a:ext>
                  </a:extLst>
                </a:gridCol>
                <a:gridCol w="1625600">
                  <a:extLst>
                    <a:ext uri="{9D8B030D-6E8A-4147-A177-3AD203B41FA5}">
                      <a16:colId xmlns:a16="http://schemas.microsoft.com/office/drawing/2014/main" val="1760760124"/>
                    </a:ext>
                  </a:extLst>
                </a:gridCol>
                <a:gridCol w="1625600">
                  <a:extLst>
                    <a:ext uri="{9D8B030D-6E8A-4147-A177-3AD203B41FA5}">
                      <a16:colId xmlns:a16="http://schemas.microsoft.com/office/drawing/2014/main" val="3026188840"/>
                    </a:ext>
                  </a:extLst>
                </a:gridCol>
              </a:tblGrid>
              <a:tr h="370840">
                <a:tc>
                  <a:txBody>
                    <a:bodyPr/>
                    <a:lstStyle/>
                    <a:p>
                      <a:r>
                        <a:rPr lang="en-US" dirty="0"/>
                        <a:t>0</a:t>
                      </a:r>
                    </a:p>
                  </a:txBody>
                  <a:tcPr/>
                </a:tc>
                <a:tc>
                  <a:txBody>
                    <a:bodyPr/>
                    <a:lstStyle/>
                    <a:p>
                      <a:r>
                        <a:rPr lang="en-US" dirty="0"/>
                        <a:t>1 </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356629010"/>
                  </a:ext>
                </a:extLst>
              </a:tr>
              <a:tr h="370840">
                <a:tc>
                  <a:txBody>
                    <a:bodyPr/>
                    <a:lstStyle/>
                    <a:p>
                      <a:r>
                        <a:rPr lang="en-US" dirty="0"/>
                        <a:t>Not at all important</a:t>
                      </a:r>
                    </a:p>
                  </a:txBody>
                  <a:tcPr/>
                </a:tc>
                <a:tc>
                  <a:txBody>
                    <a:bodyPr/>
                    <a:lstStyle/>
                    <a:p>
                      <a:r>
                        <a:rPr lang="en-US" dirty="0"/>
                        <a:t>Slightly important</a:t>
                      </a:r>
                    </a:p>
                  </a:txBody>
                  <a:tcPr/>
                </a:tc>
                <a:tc>
                  <a:txBody>
                    <a:bodyPr/>
                    <a:lstStyle/>
                    <a:p>
                      <a:r>
                        <a:rPr lang="en-US" dirty="0"/>
                        <a:t>Somewhat important</a:t>
                      </a:r>
                    </a:p>
                  </a:txBody>
                  <a:tcPr/>
                </a:tc>
                <a:tc>
                  <a:txBody>
                    <a:bodyPr/>
                    <a:lstStyle/>
                    <a:p>
                      <a:r>
                        <a:rPr lang="en-US" dirty="0"/>
                        <a:t>Very important</a:t>
                      </a:r>
                    </a:p>
                  </a:txBody>
                  <a:tcPr/>
                </a:tc>
                <a:tc>
                  <a:txBody>
                    <a:bodyPr/>
                    <a:lstStyle/>
                    <a:p>
                      <a:r>
                        <a:rPr lang="en-US" dirty="0"/>
                        <a:t>Critically important</a:t>
                      </a:r>
                    </a:p>
                  </a:txBody>
                  <a:tcPr/>
                </a:tc>
                <a:extLst>
                  <a:ext uri="{0D108BD9-81ED-4DB2-BD59-A6C34878D82A}">
                    <a16:rowId xmlns:a16="http://schemas.microsoft.com/office/drawing/2014/main" val="3762693864"/>
                  </a:ext>
                </a:extLst>
              </a:tr>
            </a:tbl>
          </a:graphicData>
        </a:graphic>
      </p:graphicFrame>
      <p:sp>
        <p:nvSpPr>
          <p:cNvPr id="5" name="Arrow: Left 4">
            <a:extLst>
              <a:ext uri="{FF2B5EF4-FFF2-40B4-BE49-F238E27FC236}">
                <a16:creationId xmlns:a16="http://schemas.microsoft.com/office/drawing/2014/main" id="{1E8B2CD5-8B4F-4847-A674-47D283752EE6}"/>
              </a:ext>
            </a:extLst>
          </p:cNvPr>
          <p:cNvSpPr/>
          <p:nvPr/>
        </p:nvSpPr>
        <p:spPr>
          <a:xfrm>
            <a:off x="9894771" y="286603"/>
            <a:ext cx="191542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Ordinal Variable</a:t>
            </a:r>
          </a:p>
        </p:txBody>
      </p:sp>
    </p:spTree>
    <p:extLst>
      <p:ext uri="{BB962C8B-B14F-4D97-AF65-F5344CB8AC3E}">
        <p14:creationId xmlns:p14="http://schemas.microsoft.com/office/powerpoint/2010/main" val="124118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5B69-7B47-44CB-BF01-678293AB92D9}"/>
              </a:ext>
            </a:extLst>
          </p:cNvPr>
          <p:cNvSpPr>
            <a:spLocks noGrp="1"/>
          </p:cNvSpPr>
          <p:nvPr>
            <p:ph type="title"/>
          </p:nvPr>
        </p:nvSpPr>
        <p:spPr/>
        <p:txBody>
          <a:bodyPr/>
          <a:lstStyle/>
          <a:p>
            <a:r>
              <a:rPr lang="en-US" dirty="0"/>
              <a:t>Heywood Cases</a:t>
            </a:r>
          </a:p>
        </p:txBody>
      </p:sp>
      <p:sp>
        <p:nvSpPr>
          <p:cNvPr id="3" name="Content Placeholder 2">
            <a:extLst>
              <a:ext uri="{FF2B5EF4-FFF2-40B4-BE49-F238E27FC236}">
                <a16:creationId xmlns:a16="http://schemas.microsoft.com/office/drawing/2014/main" id="{C6291899-1564-45E5-B8D5-2BDB31BEED3C}"/>
              </a:ext>
            </a:extLst>
          </p:cNvPr>
          <p:cNvSpPr>
            <a:spLocks noGrp="1"/>
          </p:cNvSpPr>
          <p:nvPr>
            <p:ph idx="1"/>
          </p:nvPr>
        </p:nvSpPr>
        <p:spPr/>
        <p:txBody>
          <a:bodyPr/>
          <a:lstStyle/>
          <a:p>
            <a:r>
              <a:rPr lang="en-US" dirty="0"/>
              <a:t>Impossible parameter estimates</a:t>
            </a:r>
          </a:p>
          <a:p>
            <a:pPr lvl="1"/>
            <a:r>
              <a:rPr lang="en-US" dirty="0"/>
              <a:t>Negative variances</a:t>
            </a:r>
          </a:p>
          <a:p>
            <a:pPr lvl="1"/>
            <a:r>
              <a:rPr lang="en-US" dirty="0"/>
              <a:t>Standardized path coefficients greater than 1 or less than -1</a:t>
            </a:r>
          </a:p>
          <a:p>
            <a:r>
              <a:rPr lang="en-US" dirty="0"/>
              <a:t>Causes	</a:t>
            </a:r>
          </a:p>
          <a:p>
            <a:pPr lvl="1"/>
            <a:r>
              <a:rPr lang="en-US" dirty="0"/>
              <a:t>Model mis-specification</a:t>
            </a:r>
          </a:p>
          <a:p>
            <a:pPr lvl="1"/>
            <a:r>
              <a:rPr lang="en-US" dirty="0"/>
              <a:t>Lack of model identification</a:t>
            </a:r>
          </a:p>
          <a:p>
            <a:pPr lvl="1"/>
            <a:r>
              <a:rPr lang="en-US" dirty="0"/>
              <a:t>Outliers</a:t>
            </a:r>
          </a:p>
          <a:p>
            <a:pPr lvl="1"/>
            <a:r>
              <a:rPr lang="en-US" dirty="0"/>
              <a:t>Small sample sizes with only 2 indicators per factor</a:t>
            </a:r>
          </a:p>
          <a:p>
            <a:pPr lvl="1"/>
            <a:r>
              <a:rPr lang="en-US" dirty="0"/>
              <a:t>Poor starting values for estimation</a:t>
            </a:r>
          </a:p>
          <a:p>
            <a:pPr lvl="1"/>
            <a:r>
              <a:rPr lang="en-US" dirty="0"/>
              <a:t>Population correlations near -1.0 or 1.0 yielding empirical under-identification</a:t>
            </a:r>
          </a:p>
        </p:txBody>
      </p:sp>
      <p:sp>
        <p:nvSpPr>
          <p:cNvPr id="4" name="Rectangle 3">
            <a:extLst>
              <a:ext uri="{FF2B5EF4-FFF2-40B4-BE49-F238E27FC236}">
                <a16:creationId xmlns:a16="http://schemas.microsoft.com/office/drawing/2014/main" id="{D70CFC63-3E68-407F-BDFF-3BD399C590C0}"/>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64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5D04-556E-482B-9850-D58FF2EE373E}"/>
              </a:ext>
            </a:extLst>
          </p:cNvPr>
          <p:cNvSpPr>
            <a:spLocks noGrp="1"/>
          </p:cNvSpPr>
          <p:nvPr>
            <p:ph type="title"/>
          </p:nvPr>
        </p:nvSpPr>
        <p:spPr/>
        <p:txBody>
          <a:bodyPr/>
          <a:lstStyle/>
          <a:p>
            <a:r>
              <a:rPr lang="en-US" dirty="0"/>
              <a:t>Item Response Theory (IRT)</a:t>
            </a:r>
          </a:p>
        </p:txBody>
      </p:sp>
      <p:sp>
        <p:nvSpPr>
          <p:cNvPr id="3" name="Content Placeholder 2">
            <a:extLst>
              <a:ext uri="{FF2B5EF4-FFF2-40B4-BE49-F238E27FC236}">
                <a16:creationId xmlns:a16="http://schemas.microsoft.com/office/drawing/2014/main" id="{B54BEBA0-C44B-4C0D-8F31-927E3BDDF356}"/>
              </a:ext>
            </a:extLst>
          </p:cNvPr>
          <p:cNvSpPr>
            <a:spLocks noGrp="1"/>
          </p:cNvSpPr>
          <p:nvPr>
            <p:ph idx="1"/>
          </p:nvPr>
        </p:nvSpPr>
        <p:spPr/>
        <p:txBody>
          <a:bodyPr>
            <a:normAutofit fontScale="92500" lnSpcReduction="10000"/>
          </a:bodyPr>
          <a:lstStyle/>
          <a:p>
            <a:r>
              <a:rPr lang="en-US" sz="2800" dirty="0"/>
              <a:t>Explains a person’s test responses in terms of</a:t>
            </a:r>
          </a:p>
          <a:p>
            <a:pPr lvl="1"/>
            <a:r>
              <a:rPr lang="en-US" sz="2800" dirty="0"/>
              <a:t>The latent trait (or ability) of the person tested</a:t>
            </a:r>
          </a:p>
          <a:p>
            <a:pPr lvl="1"/>
            <a:r>
              <a:rPr lang="en-US" sz="2800" dirty="0"/>
              <a:t>The difficulty of the item</a:t>
            </a:r>
          </a:p>
          <a:p>
            <a:pPr lvl="1"/>
            <a:r>
              <a:rPr lang="en-US" sz="2800" dirty="0"/>
              <a:t>Optionally: the ability of the item to make crisp discriminations </a:t>
            </a:r>
          </a:p>
          <a:p>
            <a:pPr lvl="1"/>
            <a:r>
              <a:rPr lang="en-US" sz="2800" dirty="0"/>
              <a:t>Optionally: the ability of the person to get the item right by guessing</a:t>
            </a:r>
          </a:p>
          <a:p>
            <a:r>
              <a:rPr lang="en-US" sz="3000" dirty="0"/>
              <a:t>Commonly used in development of cognitive and knowledge tests (e.g., SAT, GRE)</a:t>
            </a:r>
          </a:p>
          <a:p>
            <a:r>
              <a:rPr lang="en-US" sz="3000" dirty="0"/>
              <a:t>Designed to allow subsets of items to be administered rather than full test (e.g., Computer Adapted Testing)</a:t>
            </a:r>
          </a:p>
        </p:txBody>
      </p:sp>
      <p:sp>
        <p:nvSpPr>
          <p:cNvPr id="4" name="Rectangle 3">
            <a:extLst>
              <a:ext uri="{FF2B5EF4-FFF2-40B4-BE49-F238E27FC236}">
                <a16:creationId xmlns:a16="http://schemas.microsoft.com/office/drawing/2014/main" id="{E04EE447-9BB1-4C44-9B54-1F60C5F8F378}"/>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2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CA06B-78AC-439F-B36E-4DE168CF3C99}"/>
              </a:ext>
            </a:extLst>
          </p:cNvPr>
          <p:cNvSpPr>
            <a:spLocks noGrp="1"/>
          </p:cNvSpPr>
          <p:nvPr>
            <p:ph type="title"/>
          </p:nvPr>
        </p:nvSpPr>
        <p:spPr>
          <a:xfrm>
            <a:off x="620155" y="69574"/>
            <a:ext cx="10058400" cy="1450757"/>
          </a:xfrm>
        </p:spPr>
        <p:txBody>
          <a:bodyPr>
            <a:normAutofit/>
          </a:bodyPr>
          <a:lstStyle/>
          <a:p>
            <a:r>
              <a:rPr lang="en-US"/>
              <a:t>2-PL for Dental Data</a:t>
            </a:r>
            <a:endParaRPr lang="en-US" dirty="0"/>
          </a:p>
        </p:txBody>
      </p:sp>
      <p:pic>
        <p:nvPicPr>
          <p:cNvPr id="9" name="Content Placeholder 8">
            <a:extLst>
              <a:ext uri="{FF2B5EF4-FFF2-40B4-BE49-F238E27FC236}">
                <a16:creationId xmlns:a16="http://schemas.microsoft.com/office/drawing/2014/main" id="{177CB484-01E0-4F5B-926A-DA3E690F335D}"/>
              </a:ext>
            </a:extLst>
          </p:cNvPr>
          <p:cNvPicPr>
            <a:picLocks noChangeAspect="1"/>
          </p:cNvPicPr>
          <p:nvPr/>
        </p:nvPicPr>
        <p:blipFill>
          <a:blip r:embed="rId2"/>
          <a:stretch>
            <a:fillRect/>
          </a:stretch>
        </p:blipFill>
        <p:spPr>
          <a:xfrm>
            <a:off x="5745126" y="49696"/>
            <a:ext cx="6351104" cy="6351104"/>
          </a:xfrm>
          <a:prstGeom prst="rect">
            <a:avLst/>
          </a:prstGeom>
        </p:spPr>
      </p:pic>
      <p:sp>
        <p:nvSpPr>
          <p:cNvPr id="13" name="Content Placeholder 12">
            <a:extLst>
              <a:ext uri="{FF2B5EF4-FFF2-40B4-BE49-F238E27FC236}">
                <a16:creationId xmlns:a16="http://schemas.microsoft.com/office/drawing/2014/main" id="{0BFCF9A4-DB1C-4A58-BA0E-B2B4E5D66744}"/>
              </a:ext>
            </a:extLst>
          </p:cNvPr>
          <p:cNvSpPr>
            <a:spLocks noGrp="1"/>
          </p:cNvSpPr>
          <p:nvPr>
            <p:ph idx="1"/>
          </p:nvPr>
        </p:nvSpPr>
        <p:spPr>
          <a:xfrm>
            <a:off x="359281" y="2023963"/>
            <a:ext cx="5385845" cy="4023360"/>
          </a:xfrm>
        </p:spPr>
        <p:txBody>
          <a:bodyPr>
            <a:normAutofit/>
          </a:bodyPr>
          <a:lstStyle/>
          <a:p>
            <a:r>
              <a:rPr lang="en-US" sz="2400" dirty="0"/>
              <a:t>X1 (high tooth loss by dental exam) and Y1 (tooth loss by self report) similar difficulty and discrimination</a:t>
            </a:r>
          </a:p>
          <a:p>
            <a:r>
              <a:rPr lang="en-US" sz="2400" dirty="0"/>
              <a:t>X2 (gingivitis by exam) much high discrimination than Y2 (gingivitis by self-report)</a:t>
            </a:r>
          </a:p>
          <a:p>
            <a:r>
              <a:rPr lang="en-US" sz="2400" dirty="0"/>
              <a:t>Y3, Y4 (low frequency of brushing and dental exams) very los discrimination</a:t>
            </a:r>
          </a:p>
          <a:p>
            <a:r>
              <a:rPr lang="en-US" sz="2400" dirty="0"/>
              <a:t>Y5 (gums bleed when brushed) still highest difficulty level </a:t>
            </a:r>
          </a:p>
        </p:txBody>
      </p:sp>
      <p:sp>
        <p:nvSpPr>
          <p:cNvPr id="29" name="Rectangle 17">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350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9">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048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BA2128FC-87B9-40E1-9947-AC8215E87236}"/>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9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8A15-153B-49AF-8D05-5B9A264BC2F9}"/>
              </a:ext>
            </a:extLst>
          </p:cNvPr>
          <p:cNvSpPr>
            <a:spLocks noGrp="1"/>
          </p:cNvSpPr>
          <p:nvPr>
            <p:ph type="title"/>
          </p:nvPr>
        </p:nvSpPr>
        <p:spPr/>
        <p:txBody>
          <a:bodyPr/>
          <a:lstStyle/>
          <a:p>
            <a:r>
              <a:rPr lang="en-US" dirty="0"/>
              <a:t>Measurement Problems in Psychology</a:t>
            </a:r>
          </a:p>
        </p:txBody>
      </p:sp>
      <p:sp>
        <p:nvSpPr>
          <p:cNvPr id="3" name="Content Placeholder 2">
            <a:extLst>
              <a:ext uri="{FF2B5EF4-FFF2-40B4-BE49-F238E27FC236}">
                <a16:creationId xmlns:a16="http://schemas.microsoft.com/office/drawing/2014/main" id="{F923A576-48AE-40E6-BD70-15E41C43BCA7}"/>
              </a:ext>
            </a:extLst>
          </p:cNvPr>
          <p:cNvSpPr>
            <a:spLocks noGrp="1"/>
          </p:cNvSpPr>
          <p:nvPr>
            <p:ph idx="1"/>
          </p:nvPr>
        </p:nvSpPr>
        <p:spPr/>
        <p:txBody>
          <a:bodyPr>
            <a:normAutofit lnSpcReduction="10000"/>
          </a:bodyPr>
          <a:lstStyle/>
          <a:p>
            <a:pPr>
              <a:buFont typeface="Wingdings" panose="05000000000000000000" pitchFamily="2" charset="2"/>
              <a:buChar char="§"/>
            </a:pPr>
            <a:r>
              <a:rPr lang="en-US" sz="2400" dirty="0"/>
              <a:t>We want to measure things that cannot be directly observed (e.g., attitudes)</a:t>
            </a:r>
          </a:p>
          <a:p>
            <a:pPr>
              <a:buFont typeface="Wingdings" panose="05000000000000000000" pitchFamily="2" charset="2"/>
              <a:buChar char="§"/>
            </a:pPr>
            <a:r>
              <a:rPr lang="en-US" sz="2400" dirty="0"/>
              <a:t>People may not remember the information we want</a:t>
            </a:r>
          </a:p>
          <a:p>
            <a:pPr lvl="1">
              <a:buFont typeface="Wingdings" panose="05000000000000000000" pitchFamily="2" charset="2"/>
              <a:buChar char="§"/>
            </a:pPr>
            <a:r>
              <a:rPr lang="en-US" sz="2200" dirty="0">
                <a:solidFill>
                  <a:srgbClr val="FF0000"/>
                </a:solidFill>
              </a:rPr>
              <a:t>“Between the ages of 6 and 10, how many servings of fruit did you eat per day?”</a:t>
            </a:r>
          </a:p>
          <a:p>
            <a:pPr>
              <a:buFont typeface="Wingdings" panose="05000000000000000000" pitchFamily="2" charset="2"/>
              <a:buChar char="§"/>
            </a:pPr>
            <a:r>
              <a:rPr lang="en-US" sz="2400" dirty="0"/>
              <a:t>People may not want to give us the information we are requesting</a:t>
            </a:r>
          </a:p>
          <a:p>
            <a:pPr lvl="1">
              <a:buFont typeface="Wingdings" panose="05000000000000000000" pitchFamily="2" charset="2"/>
              <a:buChar char="§"/>
            </a:pPr>
            <a:r>
              <a:rPr lang="en-US" sz="2200" dirty="0">
                <a:solidFill>
                  <a:srgbClr val="FF0000"/>
                </a:solidFill>
              </a:rPr>
              <a:t>“How many times a month do you smoke marijuana?”</a:t>
            </a:r>
          </a:p>
          <a:p>
            <a:pPr>
              <a:buFont typeface="Wingdings" panose="05000000000000000000" pitchFamily="2" charset="2"/>
              <a:buChar char="§"/>
            </a:pPr>
            <a:r>
              <a:rPr lang="en-US" sz="2400" dirty="0"/>
              <a:t>People may not want to admit the answers to our questions </a:t>
            </a:r>
            <a:r>
              <a:rPr lang="en-US" sz="2400" i="1" dirty="0"/>
              <a:t>even to themselves</a:t>
            </a:r>
            <a:endParaRPr lang="en-US" sz="2400" dirty="0"/>
          </a:p>
          <a:p>
            <a:pPr lvl="1">
              <a:buFont typeface="Wingdings" panose="05000000000000000000" pitchFamily="2" charset="2"/>
              <a:buChar char="§"/>
            </a:pPr>
            <a:r>
              <a:rPr lang="en-US" sz="2200" dirty="0">
                <a:solidFill>
                  <a:srgbClr val="FF0000"/>
                </a:solidFill>
              </a:rPr>
              <a:t>“How many times in your life have you gotten so drunk you could not remember what happened?”</a:t>
            </a:r>
          </a:p>
          <a:p>
            <a:pPr>
              <a:buFont typeface="Wingdings" panose="05000000000000000000" pitchFamily="2" charset="2"/>
              <a:buChar char="§"/>
            </a:pPr>
            <a:r>
              <a:rPr lang="en-US" sz="2400" dirty="0"/>
              <a:t>People may not interpret our questions the way we intended</a:t>
            </a:r>
          </a:p>
          <a:p>
            <a:pPr lvl="1">
              <a:buFont typeface="Wingdings" panose="05000000000000000000" pitchFamily="2" charset="2"/>
              <a:buChar char="§"/>
            </a:pPr>
            <a:r>
              <a:rPr lang="en-US" sz="2200" dirty="0">
                <a:solidFill>
                  <a:srgbClr val="FF0000"/>
                </a:solidFill>
              </a:rPr>
              <a:t>“Do you ever hear voices that other people cannot?”</a:t>
            </a:r>
          </a:p>
        </p:txBody>
      </p:sp>
      <p:sp>
        <p:nvSpPr>
          <p:cNvPr id="4" name="Arrow: Left 3">
            <a:extLst>
              <a:ext uri="{FF2B5EF4-FFF2-40B4-BE49-F238E27FC236}">
                <a16:creationId xmlns:a16="http://schemas.microsoft.com/office/drawing/2014/main" id="{5B77BB35-B618-419D-BBB3-58D194FE7585}"/>
              </a:ext>
            </a:extLst>
          </p:cNvPr>
          <p:cNvSpPr/>
          <p:nvPr/>
        </p:nvSpPr>
        <p:spPr>
          <a:xfrm>
            <a:off x="7757962" y="5399773"/>
            <a:ext cx="3628724" cy="8181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 I have exceptional hearing”</a:t>
            </a:r>
          </a:p>
        </p:txBody>
      </p:sp>
      <p:sp>
        <p:nvSpPr>
          <p:cNvPr id="5" name="Rectangle 4">
            <a:extLst>
              <a:ext uri="{FF2B5EF4-FFF2-40B4-BE49-F238E27FC236}">
                <a16:creationId xmlns:a16="http://schemas.microsoft.com/office/drawing/2014/main" id="{4D8754E7-0F11-4B9B-B16B-5A128E03DFEF}"/>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25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6CB0-651F-4299-99FB-F27C4914E8C8}"/>
              </a:ext>
            </a:extLst>
          </p:cNvPr>
          <p:cNvSpPr>
            <a:spLocks noGrp="1"/>
          </p:cNvSpPr>
          <p:nvPr>
            <p:ph type="title"/>
          </p:nvPr>
        </p:nvSpPr>
        <p:spPr/>
        <p:txBody>
          <a:bodyPr/>
          <a:lstStyle/>
          <a:p>
            <a:r>
              <a:rPr lang="en-US" dirty="0"/>
              <a:t>Two Major Concepts in Psychological or Behavioral Measurement</a:t>
            </a:r>
          </a:p>
        </p:txBody>
      </p:sp>
      <p:sp>
        <p:nvSpPr>
          <p:cNvPr id="3" name="Content Placeholder 2">
            <a:extLst>
              <a:ext uri="{FF2B5EF4-FFF2-40B4-BE49-F238E27FC236}">
                <a16:creationId xmlns:a16="http://schemas.microsoft.com/office/drawing/2014/main" id="{4CC4DEFC-D5B5-4D22-BE59-2DD43FDFEB20}"/>
              </a:ext>
            </a:extLst>
          </p:cNvPr>
          <p:cNvSpPr>
            <a:spLocks noGrp="1"/>
          </p:cNvSpPr>
          <p:nvPr>
            <p:ph sz="half" idx="1"/>
          </p:nvPr>
        </p:nvSpPr>
        <p:spPr/>
        <p:txBody>
          <a:bodyPr>
            <a:normAutofit lnSpcReduction="10000"/>
          </a:bodyPr>
          <a:lstStyle/>
          <a:p>
            <a:r>
              <a:rPr lang="en-US" dirty="0"/>
              <a:t>Reliability</a:t>
            </a:r>
          </a:p>
          <a:p>
            <a:pPr lvl="1"/>
            <a:r>
              <a:rPr lang="en-US" dirty="0"/>
              <a:t>Does your measure give the same answers when it should?</a:t>
            </a:r>
          </a:p>
          <a:p>
            <a:pPr lvl="1"/>
            <a:r>
              <a:rPr lang="en-US" dirty="0"/>
              <a:t>Is your measure free of extraneous sources of variation, such as</a:t>
            </a:r>
          </a:p>
          <a:p>
            <a:pPr lvl="2"/>
            <a:r>
              <a:rPr lang="en-US" dirty="0"/>
              <a:t>Mood</a:t>
            </a:r>
          </a:p>
          <a:p>
            <a:pPr lvl="2"/>
            <a:r>
              <a:rPr lang="en-US" dirty="0"/>
              <a:t>How rested a person is</a:t>
            </a:r>
          </a:p>
          <a:p>
            <a:pPr lvl="2"/>
            <a:r>
              <a:rPr lang="en-US" dirty="0"/>
              <a:t>Which particular version of a test is given</a:t>
            </a:r>
          </a:p>
          <a:p>
            <a:pPr lvl="2"/>
            <a:r>
              <a:rPr lang="en-US" dirty="0"/>
              <a:t>What day of the week the test is given (e.g. Friday, Monday)</a:t>
            </a:r>
          </a:p>
          <a:p>
            <a:pPr lvl="2"/>
            <a:r>
              <a:rPr lang="en-US" dirty="0"/>
              <a:t>How hungry the person is</a:t>
            </a:r>
          </a:p>
          <a:p>
            <a:pPr lvl="2"/>
            <a:r>
              <a:rPr lang="en-US" dirty="0"/>
              <a:t>Who administers the test</a:t>
            </a:r>
          </a:p>
          <a:p>
            <a:pPr lvl="2"/>
            <a:r>
              <a:rPr lang="en-US" dirty="0"/>
              <a:t>Whether the test is given on a computer or with paper and pencil</a:t>
            </a:r>
          </a:p>
          <a:p>
            <a:pPr lvl="2"/>
            <a:r>
              <a:rPr lang="en-US" dirty="0"/>
              <a:t>Whether the test is given on an android or apple phone</a:t>
            </a:r>
          </a:p>
        </p:txBody>
      </p:sp>
      <p:sp>
        <p:nvSpPr>
          <p:cNvPr id="4" name="Content Placeholder 3">
            <a:extLst>
              <a:ext uri="{FF2B5EF4-FFF2-40B4-BE49-F238E27FC236}">
                <a16:creationId xmlns:a16="http://schemas.microsoft.com/office/drawing/2014/main" id="{2F7B7389-F455-4EAD-A6C1-D455D67B3EB6}"/>
              </a:ext>
            </a:extLst>
          </p:cNvPr>
          <p:cNvSpPr>
            <a:spLocks noGrp="1"/>
          </p:cNvSpPr>
          <p:nvPr>
            <p:ph sz="half" idx="2"/>
          </p:nvPr>
        </p:nvSpPr>
        <p:spPr/>
        <p:txBody>
          <a:bodyPr>
            <a:normAutofit lnSpcReduction="10000"/>
          </a:bodyPr>
          <a:lstStyle/>
          <a:p>
            <a:r>
              <a:rPr lang="en-US" dirty="0"/>
              <a:t>Validity	</a:t>
            </a:r>
          </a:p>
          <a:p>
            <a:r>
              <a:rPr lang="en-US" dirty="0"/>
              <a:t>Does your measure evaluate the thing you are interested in evaluating?</a:t>
            </a:r>
          </a:p>
          <a:p>
            <a:pPr lvl="1"/>
            <a:r>
              <a:rPr lang="en-US" dirty="0"/>
              <a:t>Content validity: did you fully test or sample randomly from a well specified domain, such as the set of all pairs of two digit numbers that could be in an addition problem</a:t>
            </a:r>
          </a:p>
          <a:p>
            <a:pPr lvl="1"/>
            <a:r>
              <a:rPr lang="en-US" dirty="0"/>
              <a:t>Convergent validity: does your measure correlate as expected with other measures of the same </a:t>
            </a:r>
            <a:r>
              <a:rPr lang="en-US" i="1" dirty="0">
                <a:solidFill>
                  <a:srgbClr val="FF0000"/>
                </a:solidFill>
              </a:rPr>
              <a:t>construct</a:t>
            </a:r>
            <a:endParaRPr lang="en-US" dirty="0">
              <a:solidFill>
                <a:srgbClr val="FF0000"/>
              </a:solidFill>
            </a:endParaRPr>
          </a:p>
          <a:p>
            <a:pPr lvl="1"/>
            <a:r>
              <a:rPr lang="en-US" dirty="0"/>
              <a:t>Discriminant validity: does your measure fail to correlate (at near zero) with measures that it should not correlate with (e.g., a measure of ethical reasoning should not correlate with a measure of general cognitive ability)</a:t>
            </a:r>
          </a:p>
        </p:txBody>
      </p:sp>
    </p:spTree>
    <p:extLst>
      <p:ext uri="{BB962C8B-B14F-4D97-AF65-F5344CB8AC3E}">
        <p14:creationId xmlns:p14="http://schemas.microsoft.com/office/powerpoint/2010/main" val="41378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925B-BF5F-4087-B3CA-1EEEE5B3CB7A}"/>
              </a:ext>
            </a:extLst>
          </p:cNvPr>
          <p:cNvSpPr>
            <a:spLocks noGrp="1"/>
          </p:cNvSpPr>
          <p:nvPr>
            <p:ph type="title"/>
          </p:nvPr>
        </p:nvSpPr>
        <p:spPr/>
        <p:txBody>
          <a:bodyPr/>
          <a:lstStyle/>
          <a:p>
            <a:r>
              <a:rPr lang="en-US" dirty="0"/>
              <a:t>Fun Example for Experimenting</a:t>
            </a:r>
          </a:p>
        </p:txBody>
      </p:sp>
      <p:sp>
        <p:nvSpPr>
          <p:cNvPr id="3" name="Content Placeholder 2">
            <a:extLst>
              <a:ext uri="{FF2B5EF4-FFF2-40B4-BE49-F238E27FC236}">
                <a16:creationId xmlns:a16="http://schemas.microsoft.com/office/drawing/2014/main" id="{B0EA9F43-1CF0-423B-9E0B-307D55B40ACB}"/>
              </a:ext>
            </a:extLst>
          </p:cNvPr>
          <p:cNvSpPr>
            <a:spLocks noGrp="1"/>
          </p:cNvSpPr>
          <p:nvPr>
            <p:ph idx="1"/>
          </p:nvPr>
        </p:nvSpPr>
        <p:spPr/>
        <p:txBody>
          <a:bodyPr/>
          <a:lstStyle/>
          <a:p>
            <a:r>
              <a:rPr lang="en-US" dirty="0"/>
              <a:t>Nerdy Test: 26 self-report items</a:t>
            </a:r>
          </a:p>
          <a:p>
            <a:r>
              <a:rPr lang="en-US" dirty="0"/>
              <a:t>Attempts to measure how much a person identifies as a “nerd”</a:t>
            </a:r>
          </a:p>
          <a:p>
            <a:r>
              <a:rPr lang="en-US" dirty="0"/>
              <a:t>Items were selected based on a commonsense understanding (or stereotypes) about what constitutes being a nerd or a geek</a:t>
            </a:r>
          </a:p>
          <a:p>
            <a:pPr lvl="1"/>
            <a:r>
              <a:rPr lang="en-US" dirty="0"/>
              <a:t>Interest in technical things</a:t>
            </a:r>
          </a:p>
          <a:p>
            <a:pPr lvl="1"/>
            <a:r>
              <a:rPr lang="en-US" dirty="0"/>
              <a:t>Interest in learning, reading</a:t>
            </a:r>
          </a:p>
          <a:p>
            <a:pPr lvl="1"/>
            <a:r>
              <a:rPr lang="en-US" dirty="0"/>
              <a:t>More introverted than extraverted</a:t>
            </a:r>
          </a:p>
          <a:p>
            <a:pPr lvl="1"/>
            <a:r>
              <a:rPr lang="en-US" dirty="0"/>
              <a:t>Interested in fantasy, role playing</a:t>
            </a:r>
          </a:p>
          <a:p>
            <a:pPr lvl="1"/>
            <a:r>
              <a:rPr lang="en-US" dirty="0"/>
              <a:t>Values intelligence and has high intellectual self esteem</a:t>
            </a:r>
          </a:p>
          <a:p>
            <a:r>
              <a:rPr lang="en-US" dirty="0"/>
              <a:t>Public, freely available dataset (no ethics review required for this demo)</a:t>
            </a:r>
          </a:p>
        </p:txBody>
      </p:sp>
    </p:spTree>
    <p:extLst>
      <p:ext uri="{BB962C8B-B14F-4D97-AF65-F5344CB8AC3E}">
        <p14:creationId xmlns:p14="http://schemas.microsoft.com/office/powerpoint/2010/main" val="91617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A8AF-D0BF-4A1F-B9D1-BED60211C3CE}"/>
              </a:ext>
            </a:extLst>
          </p:cNvPr>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dirty="0"/>
              <a:t>My Proposed Subscale: Interest in Tech</a:t>
            </a:r>
          </a:p>
        </p:txBody>
      </p:sp>
      <p:sp>
        <p:nvSpPr>
          <p:cNvPr id="3" name="Content Placeholder 2">
            <a:extLst>
              <a:ext uri="{FF2B5EF4-FFF2-40B4-BE49-F238E27FC236}">
                <a16:creationId xmlns:a16="http://schemas.microsoft.com/office/drawing/2014/main" id="{622A96FA-3B33-4CA0-9D8E-A23FD0C438D0}"/>
              </a:ext>
            </a:extLst>
          </p:cNvPr>
          <p:cNvSpPr>
            <a:spLocks noGrp="1"/>
          </p:cNvSpPr>
          <p:nvPr>
            <p:ph idx="1"/>
          </p:nvPr>
        </p:nvSpPr>
        <p:spPr/>
        <p:txBody>
          <a:bodyPr>
            <a:normAutofit/>
          </a:bodyPr>
          <a:lstStyle/>
          <a:p>
            <a:r>
              <a:rPr lang="en-US" dirty="0"/>
              <a:t>Rate how much you agree with each statement from agree to disagree</a:t>
            </a:r>
          </a:p>
          <a:p>
            <a:endParaRPr lang="en-US" dirty="0"/>
          </a:p>
          <a:p>
            <a:endParaRPr lang="en-US" dirty="0"/>
          </a:p>
          <a:p>
            <a:pPr marL="0" indent="0">
              <a:buNone/>
            </a:pPr>
            <a:r>
              <a:rPr lang="en-US" dirty="0"/>
              <a:t>1. I am interested in science. [Q1]</a:t>
            </a:r>
          </a:p>
          <a:p>
            <a:pPr marL="0" indent="0">
              <a:buNone/>
            </a:pPr>
            <a:r>
              <a:rPr lang="en-US" dirty="0"/>
              <a:t>7. I watch science related shows [Q7]</a:t>
            </a:r>
          </a:p>
          <a:p>
            <a:pPr marL="0" indent="0">
              <a:buNone/>
            </a:pPr>
            <a:r>
              <a:rPr lang="en-US" dirty="0"/>
              <a:t>8. I spend recreational time researching topics others find dry or overly rigorous. [Q8]</a:t>
            </a:r>
          </a:p>
          <a:p>
            <a:pPr marL="0" indent="0">
              <a:buNone/>
            </a:pPr>
            <a:r>
              <a:rPr lang="en-US" dirty="0"/>
              <a:t>14. I like to read technology news reports. [Q14]</a:t>
            </a:r>
          </a:p>
          <a:p>
            <a:r>
              <a:rPr lang="en-US" sz="1800" u="sng" dirty="0">
                <a:solidFill>
                  <a:srgbClr val="0563C1"/>
                </a:solidFill>
                <a:effectLst/>
                <a:latin typeface="Calibri" panose="020F0502020204030204" pitchFamily="34" charset="0"/>
                <a:ea typeface="Calibri" panose="020F0502020204030204" pitchFamily="34" charset="0"/>
                <a:hlinkClick r:id="rId2"/>
              </a:rPr>
              <a:t>https://github.com/pstew/biodataclub/tree/master/meetings/2021-09_psychometrics</a:t>
            </a:r>
            <a:endParaRPr lang="en-US" dirty="0"/>
          </a:p>
          <a:p>
            <a:endParaRPr lang="en-US" dirty="0"/>
          </a:p>
        </p:txBody>
      </p:sp>
      <p:graphicFrame>
        <p:nvGraphicFramePr>
          <p:cNvPr id="4" name="Table 4">
            <a:extLst>
              <a:ext uri="{FF2B5EF4-FFF2-40B4-BE49-F238E27FC236}">
                <a16:creationId xmlns:a16="http://schemas.microsoft.com/office/drawing/2014/main" id="{3C038FF5-8B8C-47A4-A7A3-C4FB5EDF2F8E}"/>
              </a:ext>
            </a:extLst>
          </p:cNvPr>
          <p:cNvGraphicFramePr>
            <a:graphicFrameLocks noGrp="1"/>
          </p:cNvGraphicFramePr>
          <p:nvPr>
            <p:extLst>
              <p:ext uri="{D42A27DB-BD31-4B8C-83A1-F6EECF244321}">
                <p14:modId xmlns:p14="http://schemas.microsoft.com/office/powerpoint/2010/main" val="1569633745"/>
              </p:ext>
            </p:extLst>
          </p:nvPr>
        </p:nvGraphicFramePr>
        <p:xfrm>
          <a:off x="1790262" y="2137279"/>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04855112"/>
                    </a:ext>
                  </a:extLst>
                </a:gridCol>
                <a:gridCol w="1625600">
                  <a:extLst>
                    <a:ext uri="{9D8B030D-6E8A-4147-A177-3AD203B41FA5}">
                      <a16:colId xmlns:a16="http://schemas.microsoft.com/office/drawing/2014/main" val="1060347288"/>
                    </a:ext>
                  </a:extLst>
                </a:gridCol>
                <a:gridCol w="1625600">
                  <a:extLst>
                    <a:ext uri="{9D8B030D-6E8A-4147-A177-3AD203B41FA5}">
                      <a16:colId xmlns:a16="http://schemas.microsoft.com/office/drawing/2014/main" val="1304881992"/>
                    </a:ext>
                  </a:extLst>
                </a:gridCol>
                <a:gridCol w="1625600">
                  <a:extLst>
                    <a:ext uri="{9D8B030D-6E8A-4147-A177-3AD203B41FA5}">
                      <a16:colId xmlns:a16="http://schemas.microsoft.com/office/drawing/2014/main" val="593093512"/>
                    </a:ext>
                  </a:extLst>
                </a:gridCol>
                <a:gridCol w="1625600">
                  <a:extLst>
                    <a:ext uri="{9D8B030D-6E8A-4147-A177-3AD203B41FA5}">
                      <a16:colId xmlns:a16="http://schemas.microsoft.com/office/drawing/2014/main" val="3074614696"/>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2905773241"/>
                  </a:ext>
                </a:extLst>
              </a:tr>
              <a:tr h="370840">
                <a:tc>
                  <a:txBody>
                    <a:bodyPr/>
                    <a:lstStyle/>
                    <a:p>
                      <a:r>
                        <a:rPr lang="en-US" dirty="0"/>
                        <a:t>Disagree</a:t>
                      </a:r>
                    </a:p>
                  </a:txBody>
                  <a:tcPr/>
                </a:tc>
                <a:tc>
                  <a:txBody>
                    <a:bodyPr/>
                    <a:lstStyle/>
                    <a:p>
                      <a:r>
                        <a:rPr lang="en-US" dirty="0"/>
                        <a:t>Somewhat Disagree</a:t>
                      </a:r>
                    </a:p>
                  </a:txBody>
                  <a:tcPr/>
                </a:tc>
                <a:tc>
                  <a:txBody>
                    <a:bodyPr/>
                    <a:lstStyle/>
                    <a:p>
                      <a:r>
                        <a:rPr lang="en-US" dirty="0"/>
                        <a:t>Neutral</a:t>
                      </a:r>
                    </a:p>
                  </a:txBody>
                  <a:tcPr/>
                </a:tc>
                <a:tc>
                  <a:txBody>
                    <a:bodyPr/>
                    <a:lstStyle/>
                    <a:p>
                      <a:r>
                        <a:rPr lang="en-US" dirty="0"/>
                        <a:t>Somewhat Agree</a:t>
                      </a:r>
                    </a:p>
                  </a:txBody>
                  <a:tcPr/>
                </a:tc>
                <a:tc>
                  <a:txBody>
                    <a:bodyPr/>
                    <a:lstStyle/>
                    <a:p>
                      <a:r>
                        <a:rPr lang="en-US" dirty="0"/>
                        <a:t>Agree</a:t>
                      </a:r>
                    </a:p>
                  </a:txBody>
                  <a:tcPr/>
                </a:tc>
                <a:extLst>
                  <a:ext uri="{0D108BD9-81ED-4DB2-BD59-A6C34878D82A}">
                    <a16:rowId xmlns:a16="http://schemas.microsoft.com/office/drawing/2014/main" val="2727463677"/>
                  </a:ext>
                </a:extLst>
              </a:tr>
            </a:tbl>
          </a:graphicData>
        </a:graphic>
      </p:graphicFrame>
      <p:sp>
        <p:nvSpPr>
          <p:cNvPr id="5" name="Rectangle: Rounded Corners 4">
            <a:extLst>
              <a:ext uri="{FF2B5EF4-FFF2-40B4-BE49-F238E27FC236}">
                <a16:creationId xmlns:a16="http://schemas.microsoft.com/office/drawing/2014/main" id="{3A764F53-B322-4B8B-8FA3-520F1903D8B8}"/>
              </a:ext>
            </a:extLst>
          </p:cNvPr>
          <p:cNvSpPr/>
          <p:nvPr/>
        </p:nvSpPr>
        <p:spPr>
          <a:xfrm>
            <a:off x="262759" y="94593"/>
            <a:ext cx="5213131" cy="894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a:p>
            <a:pPr algn="ctr"/>
            <a:r>
              <a:rPr lang="en-US" dirty="0" err="1"/>
              <a:t>psychometrics.R</a:t>
            </a:r>
            <a:endParaRPr lang="en-US" dirty="0"/>
          </a:p>
        </p:txBody>
      </p:sp>
      <p:sp>
        <p:nvSpPr>
          <p:cNvPr id="6" name="Rectangle: Rounded Corners 5">
            <a:extLst>
              <a:ext uri="{FF2B5EF4-FFF2-40B4-BE49-F238E27FC236}">
                <a16:creationId xmlns:a16="http://schemas.microsoft.com/office/drawing/2014/main" id="{796E108B-760C-4426-B7D3-AF3DA3748B2B}"/>
              </a:ext>
            </a:extLst>
          </p:cNvPr>
          <p:cNvSpPr/>
          <p:nvPr/>
        </p:nvSpPr>
        <p:spPr>
          <a:xfrm>
            <a:off x="4004440" y="5540529"/>
            <a:ext cx="3941380" cy="124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Follow:</a:t>
            </a:r>
          </a:p>
          <a:p>
            <a:pPr algn="ctr"/>
            <a:r>
              <a:rPr lang="en-US" dirty="0"/>
              <a:t>Create a folder for all files</a:t>
            </a:r>
          </a:p>
          <a:p>
            <a:pPr algn="ctr"/>
            <a:r>
              <a:rPr lang="en-US" dirty="0"/>
              <a:t>Download all files there</a:t>
            </a:r>
          </a:p>
          <a:p>
            <a:pPr algn="ctr"/>
            <a:r>
              <a:rPr lang="en-US" dirty="0"/>
              <a:t>Start R and run </a:t>
            </a:r>
            <a:r>
              <a:rPr lang="en-US" dirty="0" err="1"/>
              <a:t>psychometrics.R</a:t>
            </a:r>
            <a:endParaRPr lang="en-US" dirty="0"/>
          </a:p>
        </p:txBody>
      </p:sp>
    </p:spTree>
    <p:extLst>
      <p:ext uri="{BB962C8B-B14F-4D97-AF65-F5344CB8AC3E}">
        <p14:creationId xmlns:p14="http://schemas.microsoft.com/office/powerpoint/2010/main" val="72346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C74C-0B00-4579-B318-DF7C519A73A2}"/>
              </a:ext>
            </a:extLst>
          </p:cNvPr>
          <p:cNvSpPr>
            <a:spLocks noGrp="1"/>
          </p:cNvSpPr>
          <p:nvPr>
            <p:ph type="title"/>
          </p:nvPr>
        </p:nvSpPr>
        <p:spPr>
          <a:xfrm>
            <a:off x="8991600" y="1579180"/>
            <a:ext cx="3200400" cy="2286000"/>
          </a:xfrm>
        </p:spPr>
        <p:txBody>
          <a:bodyPr/>
          <a:lstStyle/>
          <a:p>
            <a:r>
              <a:rPr lang="en-US" dirty="0">
                <a:solidFill>
                  <a:schemeClr val="tx1"/>
                </a:solidFill>
              </a:rPr>
              <a:t>What </a:t>
            </a:r>
            <a:r>
              <a:rPr lang="en-US" i="1" dirty="0" err="1">
                <a:solidFill>
                  <a:schemeClr val="tx1"/>
                </a:solidFill>
              </a:rPr>
              <a:t>psychometrics.R</a:t>
            </a:r>
            <a:r>
              <a:rPr lang="en-US" dirty="0">
                <a:solidFill>
                  <a:schemeClr val="tx1"/>
                </a:solidFill>
              </a:rPr>
              <a:t> Does</a:t>
            </a:r>
          </a:p>
        </p:txBody>
      </p:sp>
      <p:sp>
        <p:nvSpPr>
          <p:cNvPr id="4" name="Text Placeholder 3">
            <a:extLst>
              <a:ext uri="{FF2B5EF4-FFF2-40B4-BE49-F238E27FC236}">
                <a16:creationId xmlns:a16="http://schemas.microsoft.com/office/drawing/2014/main" id="{A7C8BD64-D847-4A48-A5D3-E7D6EA4230BC}"/>
              </a:ext>
            </a:extLst>
          </p:cNvPr>
          <p:cNvSpPr>
            <a:spLocks noGrp="1"/>
          </p:cNvSpPr>
          <p:nvPr>
            <p:ph type="body" sz="half" idx="2"/>
          </p:nvPr>
        </p:nvSpPr>
        <p:spPr>
          <a:xfrm>
            <a:off x="325820" y="2722180"/>
            <a:ext cx="3594539" cy="4051738"/>
          </a:xfrm>
        </p:spPr>
        <p:txBody>
          <a:bodyPr>
            <a:normAutofit/>
          </a:bodyPr>
          <a:lstStyle/>
          <a:p>
            <a:r>
              <a:rPr lang="en-US" sz="2400" dirty="0">
                <a:solidFill>
                  <a:schemeClr val="accent1">
                    <a:lumMod val="40000"/>
                    <a:lumOff val="60000"/>
                  </a:schemeClr>
                </a:solidFill>
              </a:rPr>
              <a:t>Goals of Analysis</a:t>
            </a:r>
          </a:p>
          <a:p>
            <a:r>
              <a:rPr lang="en-US" sz="2400" dirty="0">
                <a:solidFill>
                  <a:schemeClr val="accent1">
                    <a:lumMod val="40000"/>
                    <a:lumOff val="60000"/>
                  </a:schemeClr>
                </a:solidFill>
              </a:rPr>
              <a:t>  Cronbach’s alpha &gt; .80</a:t>
            </a:r>
          </a:p>
          <a:p>
            <a:r>
              <a:rPr lang="en-US" sz="2400" dirty="0">
                <a:solidFill>
                  <a:schemeClr val="accent1">
                    <a:lumMod val="40000"/>
                    <a:lumOff val="60000"/>
                  </a:schemeClr>
                </a:solidFill>
              </a:rPr>
              <a:t>  For Strictly Parallel Model or Tau Equivalent Model:</a:t>
            </a:r>
          </a:p>
          <a:p>
            <a:r>
              <a:rPr lang="en-US" sz="2400" dirty="0">
                <a:solidFill>
                  <a:schemeClr val="accent1">
                    <a:lumMod val="40000"/>
                    <a:lumOff val="60000"/>
                  </a:schemeClr>
                </a:solidFill>
              </a:rPr>
              <a:t>     RMSEA &lt; .05 (or &lt;.10)</a:t>
            </a:r>
          </a:p>
          <a:p>
            <a:r>
              <a:rPr lang="en-US" sz="2400" dirty="0">
                <a:solidFill>
                  <a:schemeClr val="accent1">
                    <a:lumMod val="40000"/>
                    <a:lumOff val="60000"/>
                  </a:schemeClr>
                </a:solidFill>
              </a:rPr>
              <a:t>     TLI/CFI &gt; .95 (or &gt;.90)	</a:t>
            </a:r>
          </a:p>
        </p:txBody>
      </p:sp>
      <p:sp>
        <p:nvSpPr>
          <p:cNvPr id="5" name="Callout: Down Arrow 4">
            <a:extLst>
              <a:ext uri="{FF2B5EF4-FFF2-40B4-BE49-F238E27FC236}">
                <a16:creationId xmlns:a16="http://schemas.microsoft.com/office/drawing/2014/main" id="{327C59DA-E748-403B-8370-14382B289DE5}"/>
              </a:ext>
            </a:extLst>
          </p:cNvPr>
          <p:cNvSpPr/>
          <p:nvPr/>
        </p:nvSpPr>
        <p:spPr>
          <a:xfrm>
            <a:off x="4803228" y="462455"/>
            <a:ext cx="3972910" cy="129277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Data with Known Characteristics</a:t>
            </a:r>
          </a:p>
          <a:p>
            <a:pPr algn="ctr"/>
            <a:r>
              <a:rPr lang="en-US" dirty="0"/>
              <a:t>(Ideal Strictly Parallel Model)</a:t>
            </a:r>
          </a:p>
        </p:txBody>
      </p:sp>
      <p:sp>
        <p:nvSpPr>
          <p:cNvPr id="6" name="Callout: Down Arrow 5">
            <a:extLst>
              <a:ext uri="{FF2B5EF4-FFF2-40B4-BE49-F238E27FC236}">
                <a16:creationId xmlns:a16="http://schemas.microsoft.com/office/drawing/2014/main" id="{156ED6E3-8384-4471-BC4B-B7F749113A07}"/>
              </a:ext>
            </a:extLst>
          </p:cNvPr>
          <p:cNvSpPr/>
          <p:nvPr/>
        </p:nvSpPr>
        <p:spPr>
          <a:xfrm>
            <a:off x="4803228" y="1834055"/>
            <a:ext cx="3972910" cy="129277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 packages</a:t>
            </a:r>
          </a:p>
          <a:p>
            <a:pPr algn="ctr"/>
            <a:r>
              <a:rPr lang="en-US" dirty="0"/>
              <a:t>Run “hello world” example</a:t>
            </a:r>
          </a:p>
          <a:p>
            <a:pPr algn="ctr"/>
            <a:r>
              <a:rPr lang="en-US" dirty="0"/>
              <a:t>Ensure right answer obtained</a:t>
            </a:r>
          </a:p>
        </p:txBody>
      </p:sp>
      <p:sp>
        <p:nvSpPr>
          <p:cNvPr id="7" name="Callout: Down Arrow 6">
            <a:extLst>
              <a:ext uri="{FF2B5EF4-FFF2-40B4-BE49-F238E27FC236}">
                <a16:creationId xmlns:a16="http://schemas.microsoft.com/office/drawing/2014/main" id="{2372DBDF-D4B6-4E14-9CFA-CE59F2C48283}"/>
              </a:ext>
            </a:extLst>
          </p:cNvPr>
          <p:cNvSpPr/>
          <p:nvPr/>
        </p:nvSpPr>
        <p:spPr>
          <a:xfrm>
            <a:off x="4803228" y="3205655"/>
            <a:ext cx="3972910" cy="1292773"/>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Read in Dataset (Nerdy Test)</a:t>
            </a:r>
          </a:p>
        </p:txBody>
      </p:sp>
      <p:sp>
        <p:nvSpPr>
          <p:cNvPr id="8" name="Callout: Down Arrow 7">
            <a:extLst>
              <a:ext uri="{FF2B5EF4-FFF2-40B4-BE49-F238E27FC236}">
                <a16:creationId xmlns:a16="http://schemas.microsoft.com/office/drawing/2014/main" id="{5A6564A2-EB42-436A-B5DD-87C4F74D9A31}"/>
              </a:ext>
            </a:extLst>
          </p:cNvPr>
          <p:cNvSpPr/>
          <p:nvPr/>
        </p:nvSpPr>
        <p:spPr>
          <a:xfrm>
            <a:off x="4803228" y="4615642"/>
            <a:ext cx="3972910" cy="1292773"/>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 Psychometric Analyses</a:t>
            </a:r>
          </a:p>
        </p:txBody>
      </p:sp>
    </p:spTree>
    <p:extLst>
      <p:ext uri="{BB962C8B-B14F-4D97-AF65-F5344CB8AC3E}">
        <p14:creationId xmlns:p14="http://schemas.microsoft.com/office/powerpoint/2010/main" val="59986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96F8-E576-464C-8DCC-C58BCFF14DDA}"/>
              </a:ext>
            </a:extLst>
          </p:cNvPr>
          <p:cNvSpPr>
            <a:spLocks noGrp="1"/>
          </p:cNvSpPr>
          <p:nvPr>
            <p:ph type="title"/>
          </p:nvPr>
        </p:nvSpPr>
        <p:spPr/>
        <p:txBody>
          <a:bodyPr/>
          <a:lstStyle/>
          <a:p>
            <a:r>
              <a:rPr lang="en-US" dirty="0"/>
              <a:t>The “Reliable and Valid Test” Fallacy</a:t>
            </a:r>
          </a:p>
        </p:txBody>
      </p:sp>
      <p:sp>
        <p:nvSpPr>
          <p:cNvPr id="3" name="Content Placeholder 2">
            <a:extLst>
              <a:ext uri="{FF2B5EF4-FFF2-40B4-BE49-F238E27FC236}">
                <a16:creationId xmlns:a16="http://schemas.microsoft.com/office/drawing/2014/main" id="{EFDB9A00-7792-4A5B-878D-54EEAD839F02}"/>
              </a:ext>
            </a:extLst>
          </p:cNvPr>
          <p:cNvSpPr>
            <a:spLocks noGrp="1"/>
          </p:cNvSpPr>
          <p:nvPr>
            <p:ph idx="1"/>
          </p:nvPr>
        </p:nvSpPr>
        <p:spPr/>
        <p:txBody>
          <a:bodyPr>
            <a:normAutofit fontScale="92500" lnSpcReduction="20000"/>
          </a:bodyPr>
          <a:lstStyle/>
          <a:p>
            <a:r>
              <a:rPr lang="en-US" dirty="0"/>
              <a:t>“We are using the XYZ because it has been shown to be a reliable and valid test”</a:t>
            </a:r>
          </a:p>
          <a:p>
            <a:r>
              <a:rPr lang="en-US" dirty="0"/>
              <a:t>Reliability and validity depend critically on</a:t>
            </a:r>
          </a:p>
          <a:p>
            <a:pPr>
              <a:buFont typeface="Wingdings" panose="05000000000000000000" pitchFamily="2" charset="2"/>
              <a:buChar char="§"/>
            </a:pPr>
            <a:r>
              <a:rPr lang="en-US" dirty="0"/>
              <a:t>Who the participants are</a:t>
            </a:r>
          </a:p>
          <a:p>
            <a:pPr>
              <a:buFont typeface="Wingdings" panose="05000000000000000000" pitchFamily="2" charset="2"/>
              <a:buChar char="§"/>
            </a:pPr>
            <a:r>
              <a:rPr lang="en-US" dirty="0"/>
              <a:t>Why they were measured</a:t>
            </a:r>
          </a:p>
          <a:p>
            <a:pPr>
              <a:buFont typeface="Wingdings" panose="05000000000000000000" pitchFamily="2" charset="2"/>
              <a:buChar char="§"/>
            </a:pPr>
            <a:r>
              <a:rPr lang="en-US" dirty="0"/>
              <a:t>How the researcher wants to use the measures</a:t>
            </a:r>
          </a:p>
          <a:p>
            <a:pPr>
              <a:buFont typeface="Wingdings" panose="05000000000000000000" pitchFamily="2" charset="2"/>
              <a:buChar char="§"/>
            </a:pPr>
            <a:r>
              <a:rPr lang="en-US" dirty="0"/>
              <a:t>How the participants are actually assessed and their motives/concerns at the time of assessment</a:t>
            </a:r>
          </a:p>
          <a:p>
            <a:pPr marL="0" indent="0">
              <a:buNone/>
            </a:pPr>
            <a:endParaRPr lang="en-US" dirty="0"/>
          </a:p>
          <a:p>
            <a:pPr marL="0" indent="0">
              <a:buNone/>
            </a:pPr>
            <a:r>
              <a:rPr lang="en-US" dirty="0"/>
              <a:t>Reliability and validity are joint functions of people, tests, and situations of measurement</a:t>
            </a:r>
          </a:p>
          <a:p>
            <a:pPr marL="0" indent="0">
              <a:buNone/>
            </a:pPr>
            <a:r>
              <a:rPr lang="en-US" dirty="0"/>
              <a:t>Example: The MMPI-2 is a “reliable and valid” test of psychopathology commonly used to screen applicants for reality TV shows. However, it has not been shown to be reliable and valid for that purpose. It has also been translated into other languages and gets used in cultural contexts for which it was not designed and has never been adequately validated (e.g., psychiatric diagnosis in China).</a:t>
            </a:r>
          </a:p>
        </p:txBody>
      </p:sp>
      <p:sp>
        <p:nvSpPr>
          <p:cNvPr id="4" name="Rectangle 3">
            <a:extLst>
              <a:ext uri="{FF2B5EF4-FFF2-40B4-BE49-F238E27FC236}">
                <a16:creationId xmlns:a16="http://schemas.microsoft.com/office/drawing/2014/main" id="{8AE298B2-A663-4C24-AC36-097AFEB98E5D}"/>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1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C235-5200-4679-B88D-ECBF70A6C7F8}"/>
              </a:ext>
            </a:extLst>
          </p:cNvPr>
          <p:cNvSpPr>
            <a:spLocks noGrp="1"/>
          </p:cNvSpPr>
          <p:nvPr>
            <p:ph type="title"/>
          </p:nvPr>
        </p:nvSpPr>
        <p:spPr/>
        <p:txBody>
          <a:bodyPr/>
          <a:lstStyle/>
          <a:p>
            <a:r>
              <a:rPr lang="en-US" dirty="0"/>
              <a:t>Ideal World Research Program </a:t>
            </a:r>
          </a:p>
        </p:txBody>
      </p:sp>
      <p:sp>
        <p:nvSpPr>
          <p:cNvPr id="3" name="Content Placeholder 2">
            <a:extLst>
              <a:ext uri="{FF2B5EF4-FFF2-40B4-BE49-F238E27FC236}">
                <a16:creationId xmlns:a16="http://schemas.microsoft.com/office/drawing/2014/main" id="{31A4A7EC-5C72-45DF-9637-2309EE747634}"/>
              </a:ext>
            </a:extLst>
          </p:cNvPr>
          <p:cNvSpPr>
            <a:spLocks noGrp="1"/>
          </p:cNvSpPr>
          <p:nvPr>
            <p:ph sz="half" idx="1"/>
          </p:nvPr>
        </p:nvSpPr>
        <p:spPr/>
        <p:txBody>
          <a:bodyPr>
            <a:normAutofit lnSpcReduction="10000"/>
          </a:bodyPr>
          <a:lstStyle/>
          <a:p>
            <a:r>
              <a:rPr lang="en-US" dirty="0"/>
              <a:t>Reliability</a:t>
            </a:r>
          </a:p>
          <a:p>
            <a:pPr lvl="1"/>
            <a:r>
              <a:rPr lang="en-US" dirty="0"/>
              <a:t>Administer the measure to the same group of people at two different time points separated by a brief interval (e.g., 2 weeks) and measure agreement in results with correlation coefficient or Lin’s concordance coefficient (&gt;.80)</a:t>
            </a:r>
          </a:p>
          <a:p>
            <a:pPr lvl="1"/>
            <a:r>
              <a:rPr lang="en-US" dirty="0"/>
              <a:t>Do a confirmatory factor analysis to ensure that the measure consists of strictly parallel items or tau equivalent items</a:t>
            </a:r>
          </a:p>
          <a:p>
            <a:pPr lvl="1"/>
            <a:r>
              <a:rPr lang="en-US" dirty="0"/>
              <a:t>Compute coefficient alpha to see if there is good internal consistency reliability</a:t>
            </a:r>
          </a:p>
        </p:txBody>
      </p:sp>
      <p:sp>
        <p:nvSpPr>
          <p:cNvPr id="4" name="Content Placeholder 3">
            <a:extLst>
              <a:ext uri="{FF2B5EF4-FFF2-40B4-BE49-F238E27FC236}">
                <a16:creationId xmlns:a16="http://schemas.microsoft.com/office/drawing/2014/main" id="{C66ECE09-CBE2-483A-BB3A-DF990087CB17}"/>
              </a:ext>
            </a:extLst>
          </p:cNvPr>
          <p:cNvSpPr>
            <a:spLocks noGrp="1"/>
          </p:cNvSpPr>
          <p:nvPr>
            <p:ph sz="half" idx="2"/>
          </p:nvPr>
        </p:nvSpPr>
        <p:spPr/>
        <p:txBody>
          <a:bodyPr>
            <a:normAutofit lnSpcReduction="10000"/>
          </a:bodyPr>
          <a:lstStyle/>
          <a:p>
            <a:r>
              <a:rPr lang="en-US" dirty="0"/>
              <a:t>Validity</a:t>
            </a:r>
          </a:p>
          <a:p>
            <a:pPr lvl="1"/>
            <a:r>
              <a:rPr lang="en-US" dirty="0"/>
              <a:t>Randomly sample a large group of people similar to those to be used in the study (from the same population)</a:t>
            </a:r>
          </a:p>
          <a:p>
            <a:pPr lvl="1"/>
            <a:r>
              <a:rPr lang="en-US" dirty="0"/>
              <a:t>In addition to the four item measure, measure the same construct in two or three other </a:t>
            </a:r>
            <a:r>
              <a:rPr lang="en-US" u="sng" dirty="0"/>
              <a:t>gold standard</a:t>
            </a:r>
            <a:r>
              <a:rPr lang="en-US" dirty="0"/>
              <a:t> ways. Show “high” correlations</a:t>
            </a:r>
          </a:p>
          <a:p>
            <a:pPr lvl="1"/>
            <a:r>
              <a:rPr lang="en-US" dirty="0"/>
              <a:t>Measure other things you don’t want to assess with the four items (the tendency to give socially desirable responses, for example).</a:t>
            </a:r>
          </a:p>
          <a:p>
            <a:pPr lvl="2"/>
            <a:r>
              <a:rPr lang="en-US" dirty="0"/>
              <a:t>Show near zero or non-significant correlations with things you don’t want your measure to assess </a:t>
            </a:r>
          </a:p>
          <a:p>
            <a:pPr lvl="1"/>
            <a:r>
              <a:rPr lang="en-US" dirty="0"/>
              <a:t>Observe real world risk taking behavior and demonstrate significant correlations between the four item attitude measure and real world risk taking</a:t>
            </a:r>
          </a:p>
        </p:txBody>
      </p:sp>
      <p:sp>
        <p:nvSpPr>
          <p:cNvPr id="5" name="Arrow: Pentagon 4">
            <a:extLst>
              <a:ext uri="{FF2B5EF4-FFF2-40B4-BE49-F238E27FC236}">
                <a16:creationId xmlns:a16="http://schemas.microsoft.com/office/drawing/2014/main" id="{BF7D4E47-05A9-4E87-AE39-32783539A65E}"/>
              </a:ext>
            </a:extLst>
          </p:cNvPr>
          <p:cNvSpPr/>
          <p:nvPr/>
        </p:nvSpPr>
        <p:spPr>
          <a:xfrm>
            <a:off x="558265" y="4726004"/>
            <a:ext cx="5415816" cy="136678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 single number can adequately summarize the reliability or validity of a test. </a:t>
            </a:r>
            <a:br>
              <a:rPr lang="en-US" dirty="0"/>
            </a:br>
            <a:r>
              <a:rPr lang="en-US" dirty="0"/>
              <a:t>These should be established through a process of reasoning and will differ from case to case.</a:t>
            </a:r>
          </a:p>
        </p:txBody>
      </p:sp>
      <p:sp>
        <p:nvSpPr>
          <p:cNvPr id="6" name="Rectangle 5">
            <a:extLst>
              <a:ext uri="{FF2B5EF4-FFF2-40B4-BE49-F238E27FC236}">
                <a16:creationId xmlns:a16="http://schemas.microsoft.com/office/drawing/2014/main" id="{B6C9BCEE-7517-4939-9095-126F30D8A416}"/>
              </a:ext>
            </a:extLst>
          </p:cNvPr>
          <p:cNvSpPr/>
          <p:nvPr/>
        </p:nvSpPr>
        <p:spPr>
          <a:xfrm>
            <a:off x="77002" y="96253"/>
            <a:ext cx="12012329" cy="612166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5692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8048</TotalTime>
  <Words>2266</Words>
  <Application>Microsoft Office PowerPoint</Application>
  <PresentationFormat>Widescreen</PresentationFormat>
  <Paragraphs>301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Retrospect</vt:lpstr>
      <vt:lpstr>Basic Psychometrics for Busy Statisticians</vt:lpstr>
      <vt:lpstr>How Statisticians Get Involved</vt:lpstr>
      <vt:lpstr>Measurement Problems in Psychology</vt:lpstr>
      <vt:lpstr>Two Major Concepts in Psychological or Behavioral Measurement</vt:lpstr>
      <vt:lpstr>Fun Example for Experimenting</vt:lpstr>
      <vt:lpstr>My Proposed Subscale: Interest in Tech</vt:lpstr>
      <vt:lpstr>What psychometrics.R Does</vt:lpstr>
      <vt:lpstr>The “Reliable and Valid Test” Fallacy</vt:lpstr>
      <vt:lpstr>Ideal World Research Program </vt:lpstr>
      <vt:lpstr>Realistic Research Program </vt:lpstr>
      <vt:lpstr>Cronbach’s Alpha and KR-20</vt:lpstr>
      <vt:lpstr>Myth: An Unreliable Test Cannot Be Valid</vt:lpstr>
      <vt:lpstr>Classical Test Theory Basic Model </vt:lpstr>
      <vt:lpstr>Graphical Conventions</vt:lpstr>
      <vt:lpstr>What are the Data Points? </vt:lpstr>
      <vt:lpstr>Test Models</vt:lpstr>
      <vt:lpstr>Software for Structural Equation Modeling / Confirmatory Factor Analysis</vt:lpstr>
      <vt:lpstr>More on Identification</vt:lpstr>
      <vt:lpstr>PowerPoint Presentation</vt:lpstr>
      <vt:lpstr>Heywood Cases</vt:lpstr>
      <vt:lpstr>Item Response Theory (IRT)</vt:lpstr>
      <vt:lpstr>2-PL for Dental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Variables:  A Practical Introduction</dc:title>
  <dc:creator>Gore, Bob R</dc:creator>
  <cp:lastModifiedBy>Gore, Bob R</cp:lastModifiedBy>
  <cp:revision>86</cp:revision>
  <dcterms:created xsi:type="dcterms:W3CDTF">2021-07-29T18:26:19Z</dcterms:created>
  <dcterms:modified xsi:type="dcterms:W3CDTF">2021-09-17T15:45:32Z</dcterms:modified>
</cp:coreProperties>
</file>