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7" r:id="rId2"/>
    <p:sldId id="276" r:id="rId3"/>
    <p:sldId id="291" r:id="rId4"/>
    <p:sldId id="278" r:id="rId5"/>
    <p:sldId id="297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2" r:id="rId19"/>
    <p:sldId id="293" r:id="rId20"/>
    <p:sldId id="294" r:id="rId21"/>
    <p:sldId id="295" r:id="rId22"/>
    <p:sldId id="296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762" autoAdjust="0"/>
    <p:restoredTop sz="94660"/>
  </p:normalViewPr>
  <p:slideViewPr>
    <p:cSldViewPr>
      <p:cViewPr varScale="1">
        <p:scale>
          <a:sx n="120" d="100"/>
          <a:sy n="120" d="100"/>
        </p:scale>
        <p:origin x="2028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B2AC-C851-4379-931B-4B97548D3056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59DEE-E0AC-4DB0-A5CB-32B87BBC6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612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B2AC-C851-4379-931B-4B97548D3056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59DEE-E0AC-4DB0-A5CB-32B87BBC6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164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B2AC-C851-4379-931B-4B97548D3056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59DEE-E0AC-4DB0-A5CB-32B87BBC6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705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B2AC-C851-4379-931B-4B97548D3056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59DEE-E0AC-4DB0-A5CB-32B87BBC6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54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B2AC-C851-4379-931B-4B97548D3056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59DEE-E0AC-4DB0-A5CB-32B87BBC6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488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B2AC-C851-4379-931B-4B97548D3056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59DEE-E0AC-4DB0-A5CB-32B87BBC6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65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B2AC-C851-4379-931B-4B97548D3056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59DEE-E0AC-4DB0-A5CB-32B87BBC6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419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B2AC-C851-4379-931B-4B97548D3056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59DEE-E0AC-4DB0-A5CB-32B87BBC6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173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B2AC-C851-4379-931B-4B97548D3056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59DEE-E0AC-4DB0-A5CB-32B87BBC6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077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B2AC-C851-4379-931B-4B97548D3056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59DEE-E0AC-4DB0-A5CB-32B87BBC6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428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B2AC-C851-4379-931B-4B97548D3056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59DEE-E0AC-4DB0-A5CB-32B87BBC6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776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8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CB2AC-C851-4379-931B-4B97548D3056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59DEE-E0AC-4DB0-A5CB-32B87BBC6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42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981200"/>
            <a:ext cx="7772400" cy="2590799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BBSR’s Best Practices in Reproducible Research and Some Basic Guidance on Data</a:t>
            </a:r>
            <a:b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3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5640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CA95918-8760-45A2-8A2E-330888218166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Objective 5: Second Person Review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0B7157B-74EE-4A19-839A-71DDE150544B}"/>
              </a:ext>
            </a:extLst>
          </p:cNvPr>
          <p:cNvSpPr txBox="1">
            <a:spLocks/>
          </p:cNvSpPr>
          <p:nvPr/>
        </p:nvSpPr>
        <p:spPr>
          <a:xfrm>
            <a:off x="381000" y="15240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2" indent="-3429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positive (non-punitive) review environment for staff and faculty code improvement in the areas of understandability, reproducibility, accuracy, and efficiency. </a:t>
            </a:r>
          </a:p>
          <a:p>
            <a:pPr marL="342900" lvl="2" indent="-3429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Frequency of Review: Code reviewed two times per year for each member of the BBSR.</a:t>
            </a:r>
          </a:p>
        </p:txBody>
      </p:sp>
    </p:spTree>
    <p:extLst>
      <p:ext uri="{BB962C8B-B14F-4D97-AF65-F5344CB8AC3E}">
        <p14:creationId xmlns:p14="http://schemas.microsoft.com/office/powerpoint/2010/main" val="692026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CA95918-8760-45A2-8A2E-330888218166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Implementation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0B7157B-74EE-4A19-839A-71DDE150544B}"/>
              </a:ext>
            </a:extLst>
          </p:cNvPr>
          <p:cNvSpPr txBox="1">
            <a:spLocks/>
          </p:cNvSpPr>
          <p:nvPr/>
        </p:nvSpPr>
        <p:spPr>
          <a:xfrm>
            <a:off x="381000" y="15240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2" indent="-3429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Teach/Train:</a:t>
            </a:r>
          </a:p>
          <a:p>
            <a:pPr marL="800100" lvl="3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Experts in RR Steering Committee</a:t>
            </a:r>
          </a:p>
          <a:p>
            <a:pPr marL="800100" lvl="3" indent="-342900" algn="l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BioData</a:t>
            </a:r>
            <a:r>
              <a:rPr lang="en-US" sz="2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Club</a:t>
            </a:r>
          </a:p>
          <a:p>
            <a:pPr marL="342900" lvl="2" indent="-3429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Incentivize: Inclusion in annual review as indicator of Excellence.</a:t>
            </a:r>
          </a:p>
        </p:txBody>
      </p:sp>
    </p:spTree>
    <p:extLst>
      <p:ext uri="{BB962C8B-B14F-4D97-AF65-F5344CB8AC3E}">
        <p14:creationId xmlns:p14="http://schemas.microsoft.com/office/powerpoint/2010/main" val="2809720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CA95918-8760-45A2-8A2E-330888218166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Challenges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0B7157B-74EE-4A19-839A-71DDE150544B}"/>
              </a:ext>
            </a:extLst>
          </p:cNvPr>
          <p:cNvSpPr txBox="1">
            <a:spLocks/>
          </p:cNvSpPr>
          <p:nvPr/>
        </p:nvSpPr>
        <p:spPr>
          <a:xfrm>
            <a:off x="381000" y="15240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2" indent="-3429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Converting practice</a:t>
            </a:r>
          </a:p>
          <a:p>
            <a:pPr marL="342900" lvl="2" indent="-3429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“correct” choices in automated analyses</a:t>
            </a:r>
          </a:p>
          <a:p>
            <a:pPr marL="342900" lvl="2" indent="-3429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Freedom</a:t>
            </a:r>
          </a:p>
          <a:p>
            <a:pPr marL="342900" lvl="2" indent="-3429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 dependencies </a:t>
            </a:r>
          </a:p>
        </p:txBody>
      </p:sp>
    </p:spTree>
    <p:extLst>
      <p:ext uri="{BB962C8B-B14F-4D97-AF65-F5344CB8AC3E}">
        <p14:creationId xmlns:p14="http://schemas.microsoft.com/office/powerpoint/2010/main" val="55764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CA95918-8760-45A2-8A2E-330888218166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Next Steps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0B7157B-74EE-4A19-839A-71DDE150544B}"/>
              </a:ext>
            </a:extLst>
          </p:cNvPr>
          <p:cNvSpPr txBox="1">
            <a:spLocks/>
          </p:cNvSpPr>
          <p:nvPr/>
        </p:nvSpPr>
        <p:spPr>
          <a:xfrm>
            <a:off x="381000" y="15240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2" indent="-3429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Ongoing adoption of reproducible research best practices</a:t>
            </a:r>
          </a:p>
          <a:p>
            <a:pPr marL="342900" lvl="2" indent="-3429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Ongoing development of automated tools</a:t>
            </a:r>
          </a:p>
          <a:p>
            <a:pPr marL="342900" lvl="2" indent="-3429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centralized webpage for all reproducible research resources</a:t>
            </a:r>
          </a:p>
          <a:p>
            <a:pPr marL="342900" lvl="2" indent="-3429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Spread the word</a:t>
            </a:r>
          </a:p>
        </p:txBody>
      </p:sp>
    </p:spTree>
    <p:extLst>
      <p:ext uri="{BB962C8B-B14F-4D97-AF65-F5344CB8AC3E}">
        <p14:creationId xmlns:p14="http://schemas.microsoft.com/office/powerpoint/2010/main" val="1173345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FB46D60-57D9-466A-9D4E-10A7AC24E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062131"/>
            <a:ext cx="8574955" cy="4733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0105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CA95918-8760-45A2-8A2E-330888218166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Overview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0B7157B-74EE-4A19-839A-71DDE150544B}"/>
              </a:ext>
            </a:extLst>
          </p:cNvPr>
          <p:cNvSpPr txBox="1">
            <a:spLocks/>
          </p:cNvSpPr>
          <p:nvPr/>
        </p:nvSpPr>
        <p:spPr>
          <a:xfrm>
            <a:off x="381000" y="15240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2" indent="-3429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 can be:</a:t>
            </a:r>
          </a:p>
          <a:p>
            <a:pPr marL="800100" lvl="3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Large</a:t>
            </a:r>
          </a:p>
          <a:p>
            <a:pPr marL="800100" lvl="3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Shared by many people</a:t>
            </a:r>
          </a:p>
          <a:p>
            <a:pPr marL="800100" lvl="3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Multi-faceted</a:t>
            </a:r>
          </a:p>
          <a:p>
            <a:pPr marL="800100" lvl="3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Changing</a:t>
            </a:r>
          </a:p>
          <a:p>
            <a:pPr marL="800100" lvl="3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Accessed publicly</a:t>
            </a:r>
          </a:p>
          <a:p>
            <a:pPr marL="342900" lvl="2" indent="-3429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 article provides guidance on how to avoid pitfalls</a:t>
            </a:r>
          </a:p>
        </p:txBody>
      </p:sp>
    </p:spTree>
    <p:extLst>
      <p:ext uri="{BB962C8B-B14F-4D97-AF65-F5344CB8AC3E}">
        <p14:creationId xmlns:p14="http://schemas.microsoft.com/office/powerpoint/2010/main" val="18788670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CA95918-8760-45A2-8A2E-330888218166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Rule 1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0B7157B-74EE-4A19-839A-71DDE150544B}"/>
              </a:ext>
            </a:extLst>
          </p:cNvPr>
          <p:cNvSpPr txBox="1">
            <a:spLocks/>
          </p:cNvSpPr>
          <p:nvPr/>
        </p:nvSpPr>
        <p:spPr>
          <a:xfrm>
            <a:off x="381000" y="15240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2" indent="-3429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Plan ahead</a:t>
            </a:r>
          </a:p>
          <a:p>
            <a:pPr marL="800100" lvl="3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How it will be received</a:t>
            </a:r>
          </a:p>
          <a:p>
            <a:pPr marL="800100" lvl="3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 should be consistent with standard formats and how it will be analyzed</a:t>
            </a:r>
          </a:p>
          <a:p>
            <a:pPr marL="800100" lvl="3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and timeframe</a:t>
            </a:r>
          </a:p>
        </p:txBody>
      </p:sp>
    </p:spTree>
    <p:extLst>
      <p:ext uri="{BB962C8B-B14F-4D97-AF65-F5344CB8AC3E}">
        <p14:creationId xmlns:p14="http://schemas.microsoft.com/office/powerpoint/2010/main" val="25167016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CA95918-8760-45A2-8A2E-330888218166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Rule 2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0B7157B-74EE-4A19-839A-71DDE150544B}"/>
              </a:ext>
            </a:extLst>
          </p:cNvPr>
          <p:cNvSpPr txBox="1">
            <a:spLocks/>
          </p:cNvSpPr>
          <p:nvPr/>
        </p:nvSpPr>
        <p:spPr>
          <a:xfrm>
            <a:off x="381000" y="15240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2" indent="-3429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Know what you will be doing with the data</a:t>
            </a:r>
          </a:p>
          <a:p>
            <a:pPr marL="800100" lvl="3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Will raw data come in once or over time?</a:t>
            </a:r>
          </a:p>
          <a:p>
            <a:pPr marL="800100" lvl="3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Automate processing/corrections (with documentation) as much as possible</a:t>
            </a:r>
          </a:p>
          <a:p>
            <a:pPr marL="800100" lvl="3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 all changes to the original data</a:t>
            </a:r>
          </a:p>
          <a:p>
            <a:pPr marL="800100" lvl="3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Will data be released to others?</a:t>
            </a:r>
          </a:p>
          <a:p>
            <a:pPr marL="1257300" lvl="4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 needed?</a:t>
            </a:r>
          </a:p>
          <a:p>
            <a:pPr marL="1257300" lvl="4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Privacy concerns?</a:t>
            </a:r>
          </a:p>
          <a:p>
            <a:pPr marL="1257300" lvl="4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Institutional permission</a:t>
            </a:r>
          </a:p>
          <a:p>
            <a:pPr marL="1257300" lvl="4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Does the funding source mandate release?  If so, where?</a:t>
            </a:r>
          </a:p>
          <a:p>
            <a:pPr marL="1257300" lvl="4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Does the target journal mandate release?</a:t>
            </a:r>
          </a:p>
        </p:txBody>
      </p:sp>
    </p:spTree>
    <p:extLst>
      <p:ext uri="{BB962C8B-B14F-4D97-AF65-F5344CB8AC3E}">
        <p14:creationId xmlns:p14="http://schemas.microsoft.com/office/powerpoint/2010/main" val="13770615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CA95918-8760-45A2-8A2E-330888218166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Rule 3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0B7157B-74EE-4A19-839A-71DDE150544B}"/>
              </a:ext>
            </a:extLst>
          </p:cNvPr>
          <p:cNvSpPr txBox="1">
            <a:spLocks/>
          </p:cNvSpPr>
          <p:nvPr/>
        </p:nvSpPr>
        <p:spPr>
          <a:xfrm>
            <a:off x="381000" y="15240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2" indent="-3429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Keep raw data pristine</a:t>
            </a:r>
          </a:p>
          <a:p>
            <a:pPr marL="800100" lvl="3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Separate and store in its original form</a:t>
            </a:r>
          </a:p>
          <a:p>
            <a:pPr marL="800100" lvl="3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 changes</a:t>
            </a:r>
          </a:p>
          <a:p>
            <a:pPr marL="800100" lvl="3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Cryptographic hash to check if data has changed</a:t>
            </a:r>
          </a:p>
          <a:p>
            <a:pPr marL="1257300" lvl="4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 where output changes dramatically if the data has changed</a:t>
            </a:r>
          </a:p>
          <a:p>
            <a:pPr marL="1257300" lvl="4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Available in SAS and R</a:t>
            </a:r>
          </a:p>
        </p:txBody>
      </p:sp>
    </p:spTree>
    <p:extLst>
      <p:ext uri="{BB962C8B-B14F-4D97-AF65-F5344CB8AC3E}">
        <p14:creationId xmlns:p14="http://schemas.microsoft.com/office/powerpoint/2010/main" val="29633498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CA95918-8760-45A2-8A2E-330888218166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Rule 4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0B7157B-74EE-4A19-839A-71DDE150544B}"/>
              </a:ext>
            </a:extLst>
          </p:cNvPr>
          <p:cNvSpPr txBox="1">
            <a:spLocks/>
          </p:cNvSpPr>
          <p:nvPr/>
        </p:nvSpPr>
        <p:spPr>
          <a:xfrm>
            <a:off x="381000" y="15240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2" indent="-3429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Store data in open format</a:t>
            </a:r>
          </a:p>
          <a:p>
            <a:pPr marL="800100" lvl="3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 a format that is universal, not requiring proprietary software</a:t>
            </a:r>
          </a:p>
          <a:p>
            <a:pPr marL="800100" lvl="3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Yes: CSV, JSON, XML </a:t>
            </a:r>
          </a:p>
          <a:p>
            <a:pPr marL="800100" lvl="3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No: XLSX, SAV, SAS7BDAT </a:t>
            </a:r>
          </a:p>
          <a:p>
            <a:pPr marL="800100" lvl="3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analysis purposes, proprietary programs have code for conversion </a:t>
            </a:r>
          </a:p>
        </p:txBody>
      </p:sp>
    </p:spTree>
    <p:extLst>
      <p:ext uri="{BB962C8B-B14F-4D97-AF65-F5344CB8AC3E}">
        <p14:creationId xmlns:p14="http://schemas.microsoft.com/office/powerpoint/2010/main" val="712777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CA95918-8760-45A2-8A2E-330888218166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Need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0B7157B-74EE-4A19-839A-71DDE150544B}"/>
              </a:ext>
            </a:extLst>
          </p:cNvPr>
          <p:cNvSpPr txBox="1">
            <a:spLocks/>
          </p:cNvSpPr>
          <p:nvPr/>
        </p:nvSpPr>
        <p:spPr>
          <a:xfrm>
            <a:off x="381000" y="15240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need to uniformly employ best practices for data analyses and application development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Increasing need to hand off projects between data scientists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Increasing requests by journals and funding agencies to provide easily reproducible analytic steps </a:t>
            </a:r>
          </a:p>
        </p:txBody>
      </p:sp>
    </p:spTree>
    <p:extLst>
      <p:ext uri="{BB962C8B-B14F-4D97-AF65-F5344CB8AC3E}">
        <p14:creationId xmlns:p14="http://schemas.microsoft.com/office/powerpoint/2010/main" val="4527840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CA95918-8760-45A2-8A2E-330888218166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Rule 5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0B7157B-74EE-4A19-839A-71DDE150544B}"/>
              </a:ext>
            </a:extLst>
          </p:cNvPr>
          <p:cNvSpPr txBox="1">
            <a:spLocks/>
          </p:cNvSpPr>
          <p:nvPr/>
        </p:nvSpPr>
        <p:spPr>
          <a:xfrm>
            <a:off x="381000" y="15240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2" indent="-3429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Structure Data for Analysis</a:t>
            </a:r>
          </a:p>
          <a:p>
            <a:pPr marL="800100" lvl="3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Easy to manipulate using familiar software</a:t>
            </a:r>
          </a:p>
          <a:p>
            <a:pPr marL="800100" lvl="3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Variables in columns, observations in rows</a:t>
            </a:r>
          </a:p>
          <a:p>
            <a:pPr marL="800100" lvl="3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 variables in a way that maps on to existing standards (common across studies)</a:t>
            </a:r>
          </a:p>
        </p:txBody>
      </p:sp>
    </p:spTree>
    <p:extLst>
      <p:ext uri="{BB962C8B-B14F-4D97-AF65-F5344CB8AC3E}">
        <p14:creationId xmlns:p14="http://schemas.microsoft.com/office/powerpoint/2010/main" val="38104515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CA95918-8760-45A2-8A2E-330888218166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Rule 6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0B7157B-74EE-4A19-839A-71DDE150544B}"/>
              </a:ext>
            </a:extLst>
          </p:cNvPr>
          <p:cNvSpPr txBox="1">
            <a:spLocks/>
          </p:cNvSpPr>
          <p:nvPr/>
        </p:nvSpPr>
        <p:spPr>
          <a:xfrm>
            <a:off x="381000" y="15240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2" indent="-3429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 data identifiable (naming conventions)</a:t>
            </a:r>
          </a:p>
          <a:p>
            <a:pPr marL="800100" lvl="3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dataset in a way that is consistent with repositories</a:t>
            </a:r>
          </a:p>
          <a:p>
            <a:pPr marL="800100" lvl="3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Consistent date formats (e.g., 2020-09-18)</a:t>
            </a:r>
          </a:p>
          <a:p>
            <a:pPr marL="800100" lvl="3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Specific titles (e.g., include </a:t>
            </a:r>
            <a:r>
              <a:rPr lang="en-US" sz="24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project identifier number)</a:t>
            </a:r>
            <a:endParaRPr lang="en-US" sz="2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3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 example of versioning is “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Major.Minor.Patch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 (e.g. 1.2.1)</a:t>
            </a:r>
          </a:p>
        </p:txBody>
      </p:sp>
    </p:spTree>
    <p:extLst>
      <p:ext uri="{BB962C8B-B14F-4D97-AF65-F5344CB8AC3E}">
        <p14:creationId xmlns:p14="http://schemas.microsoft.com/office/powerpoint/2010/main" val="4690269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CA95918-8760-45A2-8A2E-330888218166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Rules 7-10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0B7157B-74EE-4A19-839A-71DDE150544B}"/>
              </a:ext>
            </a:extLst>
          </p:cNvPr>
          <p:cNvSpPr txBox="1">
            <a:spLocks/>
          </p:cNvSpPr>
          <p:nvPr/>
        </p:nvSpPr>
        <p:spPr>
          <a:xfrm>
            <a:off x="381000" y="15240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2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Rule 7: Document well</a:t>
            </a:r>
          </a:p>
          <a:p>
            <a:pPr marL="800100" lvl="3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Provide information about the project</a:t>
            </a:r>
          </a:p>
          <a:p>
            <a:pPr marL="800100" lvl="3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a data dictionary</a:t>
            </a:r>
          </a:p>
          <a:p>
            <a:pPr marL="342900" lvl="2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Rule 8: Privacy concerns</a:t>
            </a:r>
          </a:p>
          <a:p>
            <a:pPr marL="800100" lvl="3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De-identify</a:t>
            </a:r>
          </a:p>
          <a:p>
            <a:pPr marL="800100" lvl="3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Limit Access</a:t>
            </a:r>
          </a:p>
          <a:p>
            <a:pPr marL="342900" lvl="2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Rule 9: Back up the data</a:t>
            </a:r>
          </a:p>
          <a:p>
            <a:pPr marL="800100" lvl="3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 other physical locations</a:t>
            </a:r>
          </a:p>
          <a:p>
            <a:pPr marL="800100" lvl="3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Know the back-up frequency of your institution</a:t>
            </a:r>
          </a:p>
          <a:p>
            <a:pPr marL="342900" lvl="2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Rule 10: Practical considerations</a:t>
            </a:r>
          </a:p>
          <a:p>
            <a:pPr marL="800100" lvl="3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Speed</a:t>
            </a:r>
          </a:p>
          <a:p>
            <a:pPr marL="800100" lvl="3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Access</a:t>
            </a:r>
          </a:p>
          <a:p>
            <a:pPr marL="800100" lvl="3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Cost</a:t>
            </a:r>
          </a:p>
          <a:p>
            <a:pPr marL="457200" lvl="3" algn="l"/>
            <a:endParaRPr lang="en-US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587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76201"/>
            <a:ext cx="7772400" cy="838199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Moffitt-BBSR Reproducible Research Initiative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0" y="1295400"/>
            <a:ext cx="7924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Steering Committee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David Boulware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Rodrigo Carvajal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Ling Cen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Ann Chen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Guillermo Gonzalez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Jose Laborde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Mahrukh Naqvi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Richie Reich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Paul Stewart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 Tan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Jamie Teer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Ram Thapa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Zach Thompson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Xiaoqing Yu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Backers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Brooke Fridley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John Schatzle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0011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CA95918-8760-45A2-8A2E-330888218166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Reproducible Research Steering Committee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0B7157B-74EE-4A19-839A-71DDE150544B}"/>
              </a:ext>
            </a:extLst>
          </p:cNvPr>
          <p:cNvSpPr txBox="1">
            <a:spLocks/>
          </p:cNvSpPr>
          <p:nvPr/>
        </p:nvSpPr>
        <p:spPr>
          <a:xfrm>
            <a:off x="381000" y="15240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2" indent="-3429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Purpose:</a:t>
            </a:r>
          </a:p>
          <a:p>
            <a:pPr marL="742950" lvl="3" indent="-28575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 guide, plan, and implement practices that improve the efficiency, quality, accountability, and reproducibility of project work in the BBSR.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Objectives: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Utilize a standard file structure for all BBSR projects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Apply version control to all BBSR projects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Maximize the use of automated analysis and reports in BBSR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Utilize coding conventions for best practices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 a second person review process for BBSR</a:t>
            </a:r>
          </a:p>
        </p:txBody>
      </p:sp>
    </p:spTree>
    <p:extLst>
      <p:ext uri="{BB962C8B-B14F-4D97-AF65-F5344CB8AC3E}">
        <p14:creationId xmlns:p14="http://schemas.microsoft.com/office/powerpoint/2010/main" val="160903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CA95918-8760-45A2-8A2E-330888218166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Centralized Information Hub for All Projects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0B7157B-74EE-4A19-839A-71DDE150544B}"/>
              </a:ext>
            </a:extLst>
          </p:cNvPr>
          <p:cNvSpPr txBox="1">
            <a:spLocks/>
          </p:cNvSpPr>
          <p:nvPr/>
        </p:nvSpPr>
        <p:spPr>
          <a:xfrm>
            <a:off x="381000" y="15240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2" indent="-3429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CICPT:</a:t>
            </a:r>
          </a:p>
          <a:p>
            <a:pPr marL="342900" lvl="2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C6E0F08-6565-4189-918C-67B7BBE496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133600"/>
            <a:ext cx="8305800" cy="4600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851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CA95918-8760-45A2-8A2E-330888218166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Objective 1: Common File Structure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A91742-455F-43D1-866E-75BDB97AF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725088"/>
            <a:ext cx="2042052" cy="2209800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64009BFA-A82C-45E2-9D20-C38BC0A31E6F}"/>
              </a:ext>
            </a:extLst>
          </p:cNvPr>
          <p:cNvSpPr/>
          <p:nvPr/>
        </p:nvSpPr>
        <p:spPr>
          <a:xfrm>
            <a:off x="3695700" y="2557483"/>
            <a:ext cx="17526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803B6D-E2D2-4CFC-BD4B-C7A79CC53F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1" y="1742978"/>
            <a:ext cx="2895600" cy="2428778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5CAC8AD5-548D-43E7-8331-BB929BF14297}"/>
              </a:ext>
            </a:extLst>
          </p:cNvPr>
          <p:cNvSpPr/>
          <p:nvPr/>
        </p:nvSpPr>
        <p:spPr>
          <a:xfrm rot="3361526">
            <a:off x="4600232" y="3682866"/>
            <a:ext cx="381001" cy="16194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680513E-D668-41C9-BF4E-98FD3B90E2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4904627"/>
            <a:ext cx="3736477" cy="1838325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AF6BE8BA-9A97-4EF0-95B1-B9068D5B2A14}"/>
              </a:ext>
            </a:extLst>
          </p:cNvPr>
          <p:cNvSpPr/>
          <p:nvPr/>
        </p:nvSpPr>
        <p:spPr>
          <a:xfrm>
            <a:off x="4114800" y="6019800"/>
            <a:ext cx="1555895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CBA0E16-49F7-4D53-A00D-84D5A5FDC3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5001" y="5197495"/>
            <a:ext cx="3238982" cy="1545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148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CA95918-8760-45A2-8A2E-330888218166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Objective 2: Version Control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0B7157B-74EE-4A19-839A-71DDE150544B}"/>
              </a:ext>
            </a:extLst>
          </p:cNvPr>
          <p:cNvSpPr txBox="1">
            <a:spLocks/>
          </p:cNvSpPr>
          <p:nvPr/>
        </p:nvSpPr>
        <p:spPr>
          <a:xfrm>
            <a:off x="381000" y="15240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2" indent="-3429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Version control is vital for reproducible research, being able to easily track versions of code and analyses. </a:t>
            </a:r>
          </a:p>
          <a:p>
            <a:pPr marL="342900" lvl="2" indent="-3429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GitLab we have created a private group called “</a:t>
            </a:r>
            <a:r>
              <a:rPr lang="en-US" sz="3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BBSRProjects</a:t>
            </a:r>
            <a:r>
              <a:rPr lang="en-US" sz="3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”, which is where any project repositories can live, which would be equivalent to saving work on the </a:t>
            </a:r>
            <a:r>
              <a:rPr lang="en-US" sz="3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Dept_BBSR</a:t>
            </a:r>
            <a:r>
              <a:rPr lang="en-US" sz="3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Drive.</a:t>
            </a:r>
          </a:p>
        </p:txBody>
      </p:sp>
    </p:spTree>
    <p:extLst>
      <p:ext uri="{BB962C8B-B14F-4D97-AF65-F5344CB8AC3E}">
        <p14:creationId xmlns:p14="http://schemas.microsoft.com/office/powerpoint/2010/main" val="3121227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CA95918-8760-45A2-8A2E-330888218166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Objective 3: Automation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0B7157B-74EE-4A19-839A-71DDE150544B}"/>
              </a:ext>
            </a:extLst>
          </p:cNvPr>
          <p:cNvSpPr txBox="1">
            <a:spLocks/>
          </p:cNvSpPr>
          <p:nvPr/>
        </p:nvSpPr>
        <p:spPr>
          <a:xfrm>
            <a:off x="381000" y="15240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2" indent="-3429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SAS Macros</a:t>
            </a:r>
          </a:p>
          <a:p>
            <a:pPr marL="342900" lvl="2" indent="-3429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 Functions</a:t>
            </a:r>
          </a:p>
          <a:p>
            <a:pPr marL="342900" lvl="2" indent="-3429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Omics analytics pipelines</a:t>
            </a:r>
          </a:p>
          <a:p>
            <a:pPr marL="342900" lvl="2" indent="-3429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Reports</a:t>
            </a:r>
          </a:p>
          <a:p>
            <a:pPr marL="342900" lvl="2" indent="-3429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2673008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CA95918-8760-45A2-8A2E-330888218166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Objective 4: Coding Conventions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0B7157B-74EE-4A19-839A-71DDE150544B}"/>
              </a:ext>
            </a:extLst>
          </p:cNvPr>
          <p:cNvSpPr txBox="1">
            <a:spLocks/>
          </p:cNvSpPr>
          <p:nvPr/>
        </p:nvSpPr>
        <p:spPr>
          <a:xfrm>
            <a:off x="381000" y="15240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2" indent="-3429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Provide detailed notes and annotation of code</a:t>
            </a:r>
          </a:p>
          <a:p>
            <a:pPr marL="342900" lvl="2" indent="-3429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 code conventions specific to the programming language being used.</a:t>
            </a:r>
          </a:p>
          <a:p>
            <a:pPr marL="342900" lvl="2" indent="-3429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 macros/functions to reduce repetition of code.</a:t>
            </a:r>
          </a:p>
        </p:txBody>
      </p:sp>
    </p:spTree>
    <p:extLst>
      <p:ext uri="{BB962C8B-B14F-4D97-AF65-F5344CB8AC3E}">
        <p14:creationId xmlns:p14="http://schemas.microsoft.com/office/powerpoint/2010/main" val="270525147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1028</TotalTime>
  <Words>740</Words>
  <Application>Microsoft Office PowerPoint</Application>
  <PresentationFormat>On-screen Show (4:3)</PresentationFormat>
  <Paragraphs>129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Courier New</vt:lpstr>
      <vt:lpstr>1_Office Theme</vt:lpstr>
      <vt:lpstr>BBSR’s Best Practices in Reproducible Research and Some Basic Guidance on Data </vt:lpstr>
      <vt:lpstr>PowerPoint Presentation</vt:lpstr>
      <vt:lpstr>Moffitt-BBSR Reproducible Research Initiative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Moffitt Cancer Center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Reich, Richie</dc:creator>
  <cp:lastModifiedBy>Reich, Richard R</cp:lastModifiedBy>
  <cp:revision>88</cp:revision>
  <dcterms:created xsi:type="dcterms:W3CDTF">2018-08-09T12:33:47Z</dcterms:created>
  <dcterms:modified xsi:type="dcterms:W3CDTF">2020-09-18T17:50:01Z</dcterms:modified>
</cp:coreProperties>
</file>