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57" r:id="rId16"/>
    <p:sldId id="25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7C8-031A-4481-8359-AA0B73123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48F34-5C34-4E9F-BE89-BAE98B7F6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5513-37B6-47BC-A0F8-1C35E0D2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6E1F-9B81-420D-94EA-C3186655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C1EE-2BF6-4669-9611-FE6F29B7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0530-6E76-4C9C-8C52-62A91310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DB66D-B5D7-4960-BF5A-E1A110E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0A61-9970-4E08-914B-7638675F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EF73-5733-49A7-9A97-FB38A39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754A-7848-4D60-B41A-38011D70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3D954-52FD-4FF8-923F-C766C312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0F1A2-DE5A-4CE3-B643-0A5DC618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4F18-D10C-4F0F-B752-DBA9A047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D547-E11F-4C1A-B8F2-0074387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623A-C476-4503-B18E-8204F2D0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C07D-1E1E-4152-A211-92196264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DDFC-9A09-4237-A704-E14D0DF2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8A30-E00E-4771-9240-306FB363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FFE4-A6C0-4E50-AC4C-9762005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0875-27C4-418A-B75F-DE6674BC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7EB5-E923-4717-9632-36670B1F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5192F-35C8-4DB4-8CD4-71C1C400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14F9-B658-48D4-A4BF-3BEBAA1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ACBE-4F25-464F-8E6F-A2F4A2C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8983-8BB4-4823-ABA3-30419D8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3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B3FC-14DF-4AF0-B31C-F014B251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4759-AFC3-45A6-B60D-3B7A7D63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0F1E0-09F2-4923-B5FF-5B45EC12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85E96-BB56-466D-BE34-D01847E6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865C7-846F-4993-9B33-52B586DA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2344-F043-4ADF-B784-B29A0200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1FF-C7CA-4ECE-9074-01CEF999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A0771-BE5B-4811-8ADE-D98EA05C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72BE6-3A1E-4F69-B813-29BB0638B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E607E-1940-4C1E-A4BB-23672ACF9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805E1-5B45-4A14-A544-C17038032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3AD82-3D66-49E7-8110-D0F699C6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A06E4-3C20-4D0D-A4E2-86EC1C7C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0A31C-2A98-4E17-8F01-93F109E3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06F6-4F62-4436-9149-6F14CAB3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BB040-866E-4B04-8711-E44DF304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A85C7-AAA9-4009-A917-07B540B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8BDFB-530C-4F1A-BE8B-54484040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C4E50-705B-468C-ABCD-1E7E218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F2F0B-A773-4B8B-8179-3B23D2A5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FFB0-B031-4A52-B934-3B950C20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0728-3071-418F-BEF6-E74AD094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C6C3-0333-43AC-ADA0-C9F6F8E7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71113-5A8B-462D-BA76-C46799DA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4BBB-803D-4522-971F-B656A296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AE18-B275-4DF1-9158-8DAE148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0A9C5-E855-4E2E-8825-A500B1A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C041-6259-40E6-B258-AB4FD95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66173-35DB-4AF4-9B70-456A3626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086FB-DE6D-4D33-98C2-E8E8299E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11CEE-1198-4E04-B31D-064833BD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95F3-4265-48D8-AEB9-3D32C167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5373B-0D37-44B3-A588-6CB52DF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B269E-4500-4753-8072-A2A4CD5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3B63-D9FA-4557-A2ED-D15A0D13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4D7B-CFF5-48A2-94D0-A5077A6E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D3FA-7B22-4825-BA1D-C92DF0A3582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5159-E5E9-4FF9-80ED-FDD2E1968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38B9-5FA3-4F65-B09C-7FE923FA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1D18-5136-4B2E-8120-E20F4282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W7Rqwwth84?feature=oembed" TargetMode="Externa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ftp://ftp.hq.nasa.gov/pub/pao/reports/1999/MCO_report.pdf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15034-CEE8-5E41-9318-BC9C0C469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Software Testing and TDD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80ECB8-CC07-DD4A-8F57-AF0A09498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Guillermo Gonzalez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2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BSOD during the windows 98 presentation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FF1E-CF84-4C4D-923C-2564C243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BSOD or “Blue screen of death” is a blue color error screen displayed on Windows systems following a fatal system error. It shows a system crash, in which the OS has reached a state where it can no longer operate reliably. This is caused by several different problems, such as a crucial process terminating unexpected or a general hardware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 Gates and thousands of people witnessed the famous </a:t>
            </a:r>
            <a:r>
              <a:rPr lang="en-US" b="1" dirty="0"/>
              <a:t>BSOD</a:t>
            </a:r>
            <a:r>
              <a:rPr lang="en-US" dirty="0"/>
              <a:t> (Blue Screen of Death) live in the presentation of Windows 98.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E7FCDC4-9409-4206-9146-BFB9D99C3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96" y="1100948"/>
            <a:ext cx="4687488" cy="2631689"/>
          </a:xfrm>
        </p:spPr>
      </p:pic>
      <p:pic>
        <p:nvPicPr>
          <p:cNvPr id="9" name="Online Media 8" title="Bill Gates, Windows 98, Blue Screen of Death">
            <a:hlinkClick r:id="" action="ppaction://media"/>
            <a:extLst>
              <a:ext uri="{FF2B5EF4-FFF2-40B4-BE49-F238E27FC236}">
                <a16:creationId xmlns:a16="http://schemas.microsoft.com/office/drawing/2014/main" id="{BF58F670-E6C9-4553-B035-61DDF70E17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891696" y="4079631"/>
            <a:ext cx="4705450" cy="25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2BB72-5E51-42B4-A5E8-ABD405D5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Testing Terms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9EB469-81C6-4DF4-883C-3D0E1741F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Bug i</a:t>
            </a:r>
            <a:r>
              <a:rPr lang="en-US" dirty="0"/>
              <a:t>s the result of a coding error</a:t>
            </a:r>
          </a:p>
          <a:p>
            <a:r>
              <a:rPr lang="en-US" b="1" dirty="0"/>
              <a:t>Defect</a:t>
            </a:r>
            <a:r>
              <a:rPr lang="en-US" dirty="0"/>
              <a:t> is the difference between expected and actual result in the context of testing</a:t>
            </a:r>
          </a:p>
          <a:p>
            <a:r>
              <a:rPr lang="en-US" b="1" dirty="0"/>
              <a:t>Fault </a:t>
            </a:r>
            <a:r>
              <a:rPr lang="en-US" dirty="0"/>
              <a:t>A wrong or mistaken step, process or Data definition in a computed program which causes the program to perform in an unintended or unanticipated manner.</a:t>
            </a:r>
          </a:p>
          <a:p>
            <a:r>
              <a:rPr lang="en-US" b="1" dirty="0"/>
              <a:t>Failure</a:t>
            </a:r>
            <a:r>
              <a:rPr lang="en-US" dirty="0"/>
              <a:t> is the inability of a software system or component to perform its required functions within specified performance requirements</a:t>
            </a:r>
          </a:p>
          <a:p>
            <a:r>
              <a:rPr lang="en-US" i="1" dirty="0"/>
              <a:t>A human being can make an </a:t>
            </a:r>
            <a:r>
              <a:rPr lang="en-US" b="1" i="1" dirty="0"/>
              <a:t>error (mistake)</a:t>
            </a:r>
            <a:r>
              <a:rPr lang="en-US" i="1" dirty="0"/>
              <a:t>, which produces a </a:t>
            </a:r>
            <a:r>
              <a:rPr lang="en-US" b="1" i="1" dirty="0"/>
              <a:t>defect(fault, bug)</a:t>
            </a:r>
            <a:r>
              <a:rPr lang="en-US" i="1" dirty="0"/>
              <a:t> in the program, code or in a document. If a defect in code is executed, the system may fail to do what is should do (or do something it shouldn’t), causing a </a:t>
            </a:r>
            <a:r>
              <a:rPr lang="en-US" b="1" i="1" dirty="0"/>
              <a:t>failure</a:t>
            </a:r>
            <a:endParaRPr lang="en-US" i="1" dirty="0"/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8DEDC47F-212F-4AB7-BC92-92E402266C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46801"/>
            <a:ext cx="5181600" cy="2508985"/>
          </a:xfrm>
        </p:spPr>
      </p:pic>
    </p:spTree>
    <p:extLst>
      <p:ext uri="{BB962C8B-B14F-4D97-AF65-F5344CB8AC3E}">
        <p14:creationId xmlns:p14="http://schemas.microsoft.com/office/powerpoint/2010/main" val="251840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2BB72-5E51-42B4-A5E8-ABD405D5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Levels</a:t>
            </a:r>
            <a:endParaRPr lang="en-US" dirty="0"/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C415E28F-7E82-4FD5-BD6A-EDEE6AA9D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224881"/>
            <a:ext cx="7277100" cy="3552825"/>
          </a:xfrm>
        </p:spPr>
      </p:pic>
    </p:spTree>
    <p:extLst>
      <p:ext uri="{BB962C8B-B14F-4D97-AF65-F5344CB8AC3E}">
        <p14:creationId xmlns:p14="http://schemas.microsoft.com/office/powerpoint/2010/main" val="192841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2BB72-5E51-42B4-A5E8-ABD405D5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Levels of Testing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9EB469-81C6-4DF4-883C-3D0E1741F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Unit Testing: </a:t>
            </a:r>
            <a:r>
              <a:rPr lang="en-US" dirty="0"/>
              <a:t>To verify a single program or a section of a single program</a:t>
            </a:r>
            <a:endParaRPr lang="en-US" b="1" dirty="0"/>
          </a:p>
          <a:p>
            <a:r>
              <a:rPr lang="en-US" b="1" dirty="0"/>
              <a:t> Integration Testing:</a:t>
            </a:r>
            <a:r>
              <a:rPr lang="en-US" dirty="0"/>
              <a:t> To verify interaction between system components (modules).</a:t>
            </a:r>
          </a:p>
          <a:p>
            <a:r>
              <a:rPr lang="en-US" b="1" dirty="0"/>
              <a:t>System Testing: </a:t>
            </a:r>
            <a:r>
              <a:rPr lang="en-US" dirty="0"/>
              <a:t>To verify and validate behaviors</a:t>
            </a:r>
            <a:r>
              <a:rPr lang="en-US" b="1" dirty="0"/>
              <a:t> </a:t>
            </a:r>
            <a:r>
              <a:rPr lang="en-US" dirty="0"/>
              <a:t>of the entire system against the original software objectives. </a:t>
            </a:r>
            <a:endParaRPr lang="en-US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751499-9845-4C72-B22B-FBAB152D1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2674"/>
            <a:ext cx="5181600" cy="2917240"/>
          </a:xfrm>
        </p:spPr>
      </p:pic>
    </p:spTree>
    <p:extLst>
      <p:ext uri="{BB962C8B-B14F-4D97-AF65-F5344CB8AC3E}">
        <p14:creationId xmlns:p14="http://schemas.microsoft.com/office/powerpoint/2010/main" val="235081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vs Quality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E5320E-CFC6-4C98-827E-D868A45F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933" y="1825625"/>
            <a:ext cx="4978133" cy="4351338"/>
          </a:xfrm>
        </p:spPr>
      </p:pic>
    </p:spTree>
    <p:extLst>
      <p:ext uri="{BB962C8B-B14F-4D97-AF65-F5344CB8AC3E}">
        <p14:creationId xmlns:p14="http://schemas.microsoft.com/office/powerpoint/2010/main" val="20954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47CC4F-5A32-465C-8EE0-40795008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946" y="1825625"/>
            <a:ext cx="4534108" cy="4351338"/>
          </a:xfrm>
        </p:spPr>
      </p:pic>
    </p:spTree>
    <p:extLst>
      <p:ext uri="{BB962C8B-B14F-4D97-AF65-F5344CB8AC3E}">
        <p14:creationId xmlns:p14="http://schemas.microsoft.com/office/powerpoint/2010/main" val="117035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D99D0F-F67E-4066-8698-20D0DD5D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23" y="1825625"/>
            <a:ext cx="4261954" cy="4351338"/>
          </a:xfrm>
        </p:spPr>
      </p:pic>
    </p:spTree>
    <p:extLst>
      <p:ext uri="{BB962C8B-B14F-4D97-AF65-F5344CB8AC3E}">
        <p14:creationId xmlns:p14="http://schemas.microsoft.com/office/powerpoint/2010/main" val="129403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2BB72-5E51-42B4-A5E8-ABD405D5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9EB469-81C6-4DF4-883C-3D0E1741F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TDD is a process formed by repetition of a short development cycle</a:t>
            </a:r>
          </a:p>
          <a:p>
            <a:r>
              <a:rPr lang="en-US" dirty="0"/>
              <a:t>The TDD cycle is referred to as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Refactor</a:t>
            </a:r>
            <a:r>
              <a:rPr lang="en-US" dirty="0"/>
              <a:t> cycle</a:t>
            </a:r>
          </a:p>
          <a:p>
            <a:r>
              <a:rPr lang="en-US" i="1" dirty="0"/>
              <a:t>TDD is a skill of thinking about the problem you are trying to solve before you actually solve it</a:t>
            </a:r>
          </a:p>
          <a:p>
            <a:r>
              <a:rPr lang="en-US" i="1" dirty="0"/>
              <a:t>Writing your tests before your </a:t>
            </a:r>
            <a:r>
              <a:rPr lang="en-US" i="1"/>
              <a:t>main code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8" name="Content Placeholder 7" descr="Arrow&#10;&#10;Description automatically generated">
            <a:extLst>
              <a:ext uri="{FF2B5EF4-FFF2-40B4-BE49-F238E27FC236}">
                <a16:creationId xmlns:a16="http://schemas.microsoft.com/office/drawing/2014/main" id="{39F9F75E-BE0D-46ED-9C4D-E6C9648FE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149" y="3013823"/>
            <a:ext cx="4193701" cy="1974941"/>
          </a:xfrm>
        </p:spPr>
      </p:pic>
    </p:spTree>
    <p:extLst>
      <p:ext uri="{BB962C8B-B14F-4D97-AF65-F5344CB8AC3E}">
        <p14:creationId xmlns:p14="http://schemas.microsoft.com/office/powerpoint/2010/main" val="9901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 descr="A close-up of a hand on a keyboard&#10;&#10;Description automatically generated with medium confidence">
            <a:extLst>
              <a:ext uri="{FF2B5EF4-FFF2-40B4-BE49-F238E27FC236}">
                <a16:creationId xmlns:a16="http://schemas.microsoft.com/office/drawing/2014/main" id="{771530D7-D0D7-4279-938B-2E5D4CE3D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66837"/>
            <a:ext cx="6172200" cy="41148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285123-23BF-4046-8B97-1553AA3C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Series of Instructions to perform a particular task (program)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System: Control programs (OS)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Application: Process data for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E6233D-D06E-412F-A5E0-B7D7C4F4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17136"/>
            <a:ext cx="6172200" cy="361420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1C58B-F802-421A-ABC3-7736522D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of Excellence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quality software usually conforms to the user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meets operational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Saves Time/Money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Software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Reasonably bug or defect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Delivered on time and within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Meets requirements and/or expectations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text, businesscard, sign, vector graphics&#10;&#10;Description automatically generated">
            <a:extLst>
              <a:ext uri="{FF2B5EF4-FFF2-40B4-BE49-F238E27FC236}">
                <a16:creationId xmlns:a16="http://schemas.microsoft.com/office/drawing/2014/main" id="{241CE35B-8D7D-4FFC-AD36-31C151141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63967"/>
            <a:ext cx="6172200" cy="432054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0F66B7-DBC0-4C7A-87C9-DA346A88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testing is a process of executing a program or application with the intent of finding the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process of verifying and validating </a:t>
            </a:r>
            <a:r>
              <a:rPr lang="en-US" dirty="0"/>
              <a:t>that a software program or application or product: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Meets the business and technical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as expected.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implemented with the same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Software Testing</a:t>
            </a:r>
            <a:r>
              <a:rPr lang="en-US" dirty="0"/>
              <a:t> is necessary because we all make mistakes. Some of those mistakes are unimportant, but some of them are expensive or dangerous</a:t>
            </a:r>
          </a:p>
        </p:txBody>
      </p:sp>
    </p:spTree>
    <p:extLst>
      <p:ext uri="{BB962C8B-B14F-4D97-AF65-F5344CB8AC3E}">
        <p14:creationId xmlns:p14="http://schemas.microsoft.com/office/powerpoint/2010/main" val="10510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Bugs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Content Placeholder 2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id="{6D34A981-2492-4ECF-BF53-7EA72EB45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07" y="987425"/>
            <a:ext cx="5862562" cy="48736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FF1E-CF84-4C4D-923C-2564C243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September 9, 1947, at 3:45 p.m., Grace Murray Hopper (an American computer scientist and United States Navy rear admiral) records ‘the first computer bug’ in the Harvard Mark II computer’s log-book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at Harvard University in Cambridge, Massachusetts, found that their computer, the Mark II, was delivering consistent errors. When they opened the computer’s hardware, they found ... a moth. The trapped insect had disrupted the electronics of the computer. </a:t>
            </a:r>
          </a:p>
        </p:txBody>
      </p:sp>
    </p:spTree>
    <p:extLst>
      <p:ext uri="{BB962C8B-B14F-4D97-AF65-F5344CB8AC3E}">
        <p14:creationId xmlns:p14="http://schemas.microsoft.com/office/powerpoint/2010/main" val="52810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The Explosion of the Ariane 5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FF1E-CF84-4C4D-923C-2564C243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June 4, 1996, an Ariane 5 rocket launched by the ESA (European Space Agency) exploded just forty seconds after its launch from Kourou in the French Guiana. The rocket was on its inaugural voyage, after a decade of development costing $8 billion and the result of this bug was the loss of $370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reason behind its failure was an integer Overflow, which is a widespread bug in computer programming. In this case, an attempt was made to set a 64-bit number in 16-bit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A picture containing orange&#10;&#10;Description automatically generated">
            <a:extLst>
              <a:ext uri="{FF2B5EF4-FFF2-40B4-BE49-F238E27FC236}">
                <a16:creationId xmlns:a16="http://schemas.microsoft.com/office/drawing/2014/main" id="{7E287572-977B-4888-97B8-87F7C7E8F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36" y="987425"/>
            <a:ext cx="3648703" cy="4873625"/>
          </a:xfrm>
        </p:spPr>
      </p:pic>
    </p:spTree>
    <p:extLst>
      <p:ext uri="{BB962C8B-B14F-4D97-AF65-F5344CB8AC3E}">
        <p14:creationId xmlns:p14="http://schemas.microsoft.com/office/powerpoint/2010/main" val="14872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The Metric System and NASA’s Mars Climate Orbiter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FF1E-CF84-4C4D-923C-2564C243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its mission to Mars in 1998 the Climate Orbiter spacecraft was </a:t>
            </a:r>
            <a:r>
              <a:rPr lang="en-US" dirty="0">
                <a:hlinkClick r:id="rId2"/>
              </a:rPr>
              <a:t>ultimately lost in space</a:t>
            </a:r>
            <a:r>
              <a:rPr lang="en-US" dirty="0"/>
              <a:t>. Although the failure bemused engineers for some time, it was revealed that a sub contractor on the engineering team failed to make a simple conversion from imperial units to metric. An embarrassing lapse that sent the $125 million craft fatally close to Mars’ surface after attempting to stabilize its orbit too low.</a:t>
            </a:r>
          </a:p>
        </p:txBody>
      </p:sp>
      <p:pic>
        <p:nvPicPr>
          <p:cNvPr id="7" name="Content Placeholder 6" descr="A picture containing yellow&#10;&#10;Description automatically generated">
            <a:extLst>
              <a:ext uri="{FF2B5EF4-FFF2-40B4-BE49-F238E27FC236}">
                <a16:creationId xmlns:a16="http://schemas.microsoft.com/office/drawing/2014/main" id="{1793BF3C-D74A-40FD-9A4E-BBF233234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61" y="987425"/>
            <a:ext cx="5002254" cy="4873625"/>
          </a:xfrm>
        </p:spPr>
      </p:pic>
    </p:spTree>
    <p:extLst>
      <p:ext uri="{BB962C8B-B14F-4D97-AF65-F5344CB8AC3E}">
        <p14:creationId xmlns:p14="http://schemas.microsoft.com/office/powerpoint/2010/main" val="322722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Y2K Bug (1999)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FF1E-CF84-4C4D-923C-2564C243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Millennium bug or Y2K refers to events related to the storage and formatting of calendar data beginning in the year 2000. Problems were predicted because many programs represented four-digit years with only the final two digits, making the year 2000 indistinguishable from 1900.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affected, for example, to banks that calculate interest rates daily, centers such as nuclear power plants, hospitals, transportation, and a lot of things. Billions of dollars were spent around the world to upgrade computer systems and correct this error.</a:t>
            </a:r>
          </a:p>
        </p:txBody>
      </p:sp>
      <p:pic>
        <p:nvPicPr>
          <p:cNvPr id="10" name="Content Placeholder 9" descr="A picture containing text, newspaper, clapperboard, sign&#10;&#10;Description automatically generated">
            <a:extLst>
              <a:ext uri="{FF2B5EF4-FFF2-40B4-BE49-F238E27FC236}">
                <a16:creationId xmlns:a16="http://schemas.microsoft.com/office/drawing/2014/main" id="{A2FED3EA-3C64-4A6F-AE03-D5E3DEC7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83406"/>
            <a:ext cx="6172200" cy="3681663"/>
          </a:xfrm>
        </p:spPr>
      </p:pic>
    </p:spTree>
    <p:extLst>
      <p:ext uri="{BB962C8B-B14F-4D97-AF65-F5344CB8AC3E}">
        <p14:creationId xmlns:p14="http://schemas.microsoft.com/office/powerpoint/2010/main" val="28416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79A0-C233-41C9-B949-387DED0E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Gangnam Style music video ‘broke’ YouTube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FF1E-CF84-4C4D-923C-2564C243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YouTube’s counter before used a 32-bit integer, which is a unit used to represent data in computer architecture. This 32-bit integer determines the maximum possible views it could count was 2,147,483,647.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Gangnam Style video exceeded the maximum value, and we got the below famous Gangnam Style YouTube 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Nowadays, YouTube uses a 64-bit integer for its video counter, which means videos have a maximum viewer count of 9.22 quintillion.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 descr="A hand holding a phone&#10;&#10;Description automatically generated with medium confidence">
            <a:extLst>
              <a:ext uri="{FF2B5EF4-FFF2-40B4-BE49-F238E27FC236}">
                <a16:creationId xmlns:a16="http://schemas.microsoft.com/office/drawing/2014/main" id="{A156A1B2-89DD-4048-98D9-05B7CB905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69777"/>
            <a:ext cx="6172200" cy="4108921"/>
          </a:xfrm>
        </p:spPr>
      </p:pic>
    </p:spTree>
    <p:extLst>
      <p:ext uri="{BB962C8B-B14F-4D97-AF65-F5344CB8AC3E}">
        <p14:creationId xmlns:p14="http://schemas.microsoft.com/office/powerpoint/2010/main" val="26757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996</Words>
  <Application>Microsoft Macintosh PowerPoint</Application>
  <PresentationFormat>Widescreen</PresentationFormat>
  <Paragraphs>73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Software Testing and TDD</vt:lpstr>
      <vt:lpstr>What is Software?  </vt:lpstr>
      <vt:lpstr>Software Quality </vt:lpstr>
      <vt:lpstr>Software Testing  </vt:lpstr>
      <vt:lpstr>Software Bugs  </vt:lpstr>
      <vt:lpstr>  The Explosion of the Ariane 5 </vt:lpstr>
      <vt:lpstr>   The Metric System and NASA’s Mars Climate Orbiter</vt:lpstr>
      <vt:lpstr>   Y2K Bug (1999) </vt:lpstr>
      <vt:lpstr>   Gangnam Style music video ‘broke’ YouTube </vt:lpstr>
      <vt:lpstr>   BSOD during the windows 98 presentation </vt:lpstr>
      <vt:lpstr>General Testing Terms</vt:lpstr>
      <vt:lpstr>Test Levels</vt:lpstr>
      <vt:lpstr>Main Levels of Testing</vt:lpstr>
      <vt:lpstr>Speed vs Quality</vt:lpstr>
      <vt:lpstr>PowerPoint Presentation</vt:lpstr>
      <vt:lpstr>PowerPoint Presentation</vt:lpstr>
      <vt:lpstr>Test-Driven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Guillermo Gonzalez</dc:creator>
  <cp:lastModifiedBy>Gonzalez-Calderon, Guillermo</cp:lastModifiedBy>
  <cp:revision>48</cp:revision>
  <dcterms:created xsi:type="dcterms:W3CDTF">2021-11-19T15:17:13Z</dcterms:created>
  <dcterms:modified xsi:type="dcterms:W3CDTF">2021-11-19T18:57:54Z</dcterms:modified>
</cp:coreProperties>
</file>