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523" r:id="rId5"/>
  </p:sldMasterIdLst>
  <p:notesMasterIdLst>
    <p:notesMasterId r:id="rId22"/>
  </p:notesMasterIdLst>
  <p:sldIdLst>
    <p:sldId id="258" r:id="rId6"/>
    <p:sldId id="270" r:id="rId7"/>
    <p:sldId id="259" r:id="rId8"/>
    <p:sldId id="267" r:id="rId9"/>
    <p:sldId id="260" r:id="rId10"/>
    <p:sldId id="271" r:id="rId11"/>
    <p:sldId id="272" r:id="rId12"/>
    <p:sldId id="261" r:id="rId13"/>
    <p:sldId id="273" r:id="rId14"/>
    <p:sldId id="275" r:id="rId15"/>
    <p:sldId id="277" r:id="rId16"/>
    <p:sldId id="276" r:id="rId17"/>
    <p:sldId id="278" r:id="rId18"/>
    <p:sldId id="279" r:id="rId19"/>
    <p:sldId id="280" r:id="rId20"/>
    <p:sldId id="268" r:id="rId21"/>
  </p:sldIdLst>
  <p:sldSz cx="9144000" cy="6858000" type="screen4x3"/>
  <p:notesSz cx="7008813" cy="9294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1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05" autoAdjust="0"/>
    <p:restoredTop sz="94940" autoAdjust="0"/>
  </p:normalViewPr>
  <p:slideViewPr>
    <p:cSldViewPr snapToGrid="0" snapToObjects="1">
      <p:cViewPr varScale="1">
        <p:scale>
          <a:sx n="120" d="100"/>
          <a:sy n="120" d="100"/>
        </p:scale>
        <p:origin x="12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288" y="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688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6887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9DBCC-6FDC-40FF-A07A-FA9B22F4AD2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9787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4838"/>
            <a:ext cx="5607050" cy="41830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8088"/>
            <a:ext cx="3036888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8088"/>
            <a:ext cx="3036887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6ABD6-24AE-4FF9-BDD6-49310B8A4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8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6ABD6-24AE-4FF9-BDD6-49310B8A4A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6ABD6-24AE-4FF9-BDD6-49310B8A4A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6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6ABD6-24AE-4FF9-BDD6-49310B8A4A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02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6ABD6-24AE-4FF9-BDD6-49310B8A4A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0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61988" y="996950"/>
            <a:ext cx="7908925" cy="75224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900">
                <a:solidFill>
                  <a:srgbClr val="1F497D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61988" y="2806700"/>
            <a:ext cx="7908925" cy="31702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900">
                <a:solidFill>
                  <a:srgbClr val="1F497D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18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72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24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using-pip-in-a-conda-environment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naconda.com/anaconda/user-guide/tasks/using-r-language/" TargetMode="External"/><Relationship Id="rId3" Type="http://schemas.openxmlformats.org/officeDocument/2006/relationships/hyperlink" Target="https://repo.anaconda.com/pkgs/" TargetMode="External"/><Relationship Id="rId7" Type="http://schemas.openxmlformats.org/officeDocument/2006/relationships/hyperlink" Target="https://docs.conda.io/projects/conda-build/en/latest/user-guide/tutorials/building-conda-packages.html" TargetMode="External"/><Relationship Id="rId2" Type="http://schemas.openxmlformats.org/officeDocument/2006/relationships/hyperlink" Target="https://docs.conda.io/projects/conda/en/latest/user-guide/concepts/channels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conda.io/projects/conda-build/en/latest/" TargetMode="External"/><Relationship Id="rId5" Type="http://schemas.openxmlformats.org/officeDocument/2006/relationships/hyperlink" Target="https://anaconda.org/" TargetMode="External"/><Relationship Id="rId4" Type="http://schemas.openxmlformats.org/officeDocument/2006/relationships/hyperlink" Target="https://conda-forge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clusterhelp@moffitt.org" TargetMode="External"/><Relationship Id="rId2" Type="http://schemas.openxmlformats.org/officeDocument/2006/relationships/hyperlink" Target="http://wiki.hpc.moffitt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conda.io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org/" TargetMode="External"/><Relationship Id="rId2" Type="http://schemas.openxmlformats.org/officeDocument/2006/relationships/hyperlink" Target="https://docs.conda.io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anaconda.com/anaconda/user-guide/tasks/using-r-language/" TargetMode="External"/><Relationship Id="rId4" Type="http://schemas.openxmlformats.org/officeDocument/2006/relationships/hyperlink" Target="https://docs.conda.io/projects/conda/en/latest/user-guide/cheatsheet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projects/conda/en/latest/user-guide/install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ackoverflow.com/questions/20994716/what-is-the-difference-between-pip-and-cond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61988" y="1385750"/>
            <a:ext cx="7908925" cy="752249"/>
          </a:xfrm>
        </p:spPr>
        <p:txBody>
          <a:bodyPr/>
          <a:lstStyle/>
          <a:p>
            <a:pPr algn="ctr"/>
            <a:r>
              <a:rPr lang="en-US" dirty="0" err="1"/>
              <a:t>conda</a:t>
            </a:r>
            <a:r>
              <a:rPr lang="en-US" dirty="0"/>
              <a:t> on the cluster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1988" y="4163180"/>
            <a:ext cx="7908925" cy="1392340"/>
          </a:xfrm>
        </p:spPr>
        <p:txBody>
          <a:bodyPr/>
          <a:lstStyle/>
          <a:p>
            <a:pPr algn="ctr"/>
            <a:r>
              <a:rPr lang="en-US" dirty="0"/>
              <a:t>Bio-Data Club/MCC Cluster Users special joint session</a:t>
            </a:r>
          </a:p>
          <a:p>
            <a:pPr algn="ctr"/>
            <a:r>
              <a:rPr lang="en-US" dirty="0"/>
              <a:t>2020-03-25</a:t>
            </a:r>
          </a:p>
          <a:p>
            <a:pPr algn="ctr"/>
            <a:r>
              <a:rPr lang="en-US" dirty="0"/>
              <a:t>Phillip Szepietowski, PhD</a:t>
            </a:r>
          </a:p>
          <a:p>
            <a:pPr algn="ctr"/>
            <a:r>
              <a:rPr lang="en-US" dirty="0"/>
              <a:t>Guillermo Gonzalez, MSc, PhD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97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57E7C8-CBFD-1248-AF74-3415F1B761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988" y="391308"/>
            <a:ext cx="7908925" cy="752249"/>
          </a:xfrm>
        </p:spPr>
        <p:txBody>
          <a:bodyPr/>
          <a:lstStyle/>
          <a:p>
            <a:pPr algn="ctr"/>
            <a:r>
              <a:rPr lang="en-US" dirty="0"/>
              <a:t>Using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8ABDC-1616-0D45-9E7E-EF889F32DD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3087" y="1510366"/>
            <a:ext cx="8570913" cy="3170238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Some packages not supported by </a:t>
            </a: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biodataenv</a:t>
            </a:r>
            <a:r>
              <a:rPr lang="en-US" dirty="0">
                <a:latin typeface="Courier" pitchFamily="2" charset="0"/>
              </a:rPr>
              <a:t>) $ </a:t>
            </a: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install </a:t>
            </a:r>
            <a:r>
              <a:rPr lang="en-US" dirty="0" err="1">
                <a:latin typeface="Courier" pitchFamily="2" charset="0"/>
              </a:rPr>
              <a:t>nlpaug</a:t>
            </a:r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For these you might need to use pip or add new </a:t>
            </a:r>
          </a:p>
          <a:p>
            <a:r>
              <a:rPr lang="en-US" dirty="0">
                <a:latin typeface="Courier" pitchFamily="2" charset="0"/>
              </a:rPr>
              <a:t>channels to </a:t>
            </a: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configuration – here we need pip:</a:t>
            </a:r>
            <a:r>
              <a:rPr lang="en-US" baseline="30000" dirty="0">
                <a:latin typeface="Courier" pitchFamily="2" charset="0"/>
              </a:rPr>
              <a:t>*</a:t>
            </a:r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biodataenv</a:t>
            </a:r>
            <a:r>
              <a:rPr lang="en-US" dirty="0">
                <a:latin typeface="Courier" pitchFamily="2" charset="0"/>
              </a:rPr>
              <a:t>) $ pip install </a:t>
            </a:r>
            <a:r>
              <a:rPr lang="en-US" dirty="0" err="1">
                <a:latin typeface="Courier" pitchFamily="2" charset="0"/>
              </a:rPr>
              <a:t>nlpaug</a:t>
            </a:r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Pip installed packages are in environment but not tracked</a:t>
            </a:r>
          </a:p>
          <a:p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biodataenv</a:t>
            </a:r>
            <a:r>
              <a:rPr lang="en-US" dirty="0">
                <a:latin typeface="Courier" pitchFamily="2" charset="0"/>
              </a:rPr>
              <a:t>) $ </a:t>
            </a: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list</a:t>
            </a:r>
          </a:p>
          <a:p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biodataenv</a:t>
            </a:r>
            <a:r>
              <a:rPr lang="en-US" dirty="0">
                <a:latin typeface="Courier" pitchFamily="2" charset="0"/>
              </a:rPr>
              <a:t>) $ </a:t>
            </a: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list --revisions</a:t>
            </a:r>
          </a:p>
          <a:p>
            <a:endParaRPr lang="en-US" sz="1400" dirty="0">
              <a:latin typeface="Courier" pitchFamily="2" charset="0"/>
            </a:endParaRPr>
          </a:p>
          <a:p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*However, see: </a:t>
            </a:r>
            <a:r>
              <a:rPr lang="en-US" sz="1400" dirty="0">
                <a:hlinkClick r:id="rId2"/>
              </a:rPr>
              <a:t>https://www.anaconda.com/using-pip-in-a-conda-environment/</a:t>
            </a:r>
            <a:endParaRPr lang="en-US" sz="1400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83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57E7C8-CBFD-1248-AF74-3415F1B761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988" y="391308"/>
            <a:ext cx="7908925" cy="752249"/>
          </a:xfrm>
        </p:spPr>
        <p:txBody>
          <a:bodyPr/>
          <a:lstStyle/>
          <a:p>
            <a:pPr algn="ctr"/>
            <a:r>
              <a:rPr lang="en-US" dirty="0"/>
              <a:t>Using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8ABDC-1616-0D45-9E7E-EF889F32DD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6407" y="1143557"/>
            <a:ext cx="8570913" cy="3170238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Documenting and saving environment info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Export to YAML file:</a:t>
            </a:r>
          </a:p>
          <a:p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biodataenv</a:t>
            </a:r>
            <a:r>
              <a:rPr lang="en-US" dirty="0">
                <a:latin typeface="Courier" pitchFamily="2" charset="0"/>
              </a:rPr>
              <a:t>) $ </a:t>
            </a: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env</a:t>
            </a:r>
            <a:r>
              <a:rPr lang="en-US" dirty="0">
                <a:latin typeface="Courier" pitchFamily="2" charset="0"/>
              </a:rPr>
              <a:t> export --name </a:t>
            </a:r>
            <a:r>
              <a:rPr lang="en-US" dirty="0" err="1">
                <a:latin typeface="Courier" pitchFamily="2" charset="0"/>
              </a:rPr>
              <a:t>biodataenv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dirty="0">
                <a:latin typeface="Courier" pitchFamily="2" charset="0"/>
              </a:rPr>
              <a:t>--no-builds &gt; ./</a:t>
            </a:r>
            <a:r>
              <a:rPr lang="en-US" dirty="0" err="1">
                <a:latin typeface="Courier" pitchFamily="2" charset="0"/>
              </a:rPr>
              <a:t>biodataenv.yml</a:t>
            </a:r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Create environment from YAML:</a:t>
            </a:r>
          </a:p>
          <a:p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biodataenv</a:t>
            </a:r>
            <a:r>
              <a:rPr lang="en-US" dirty="0">
                <a:latin typeface="Courier" pitchFamily="2" charset="0"/>
              </a:rPr>
              <a:t>) $ </a:t>
            </a: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env</a:t>
            </a:r>
            <a:r>
              <a:rPr lang="en-US" dirty="0">
                <a:latin typeface="Courier" pitchFamily="2" charset="0"/>
              </a:rPr>
              <a:t> create --file biodataenv2.yml 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Deactivate environment:</a:t>
            </a:r>
          </a:p>
          <a:p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biodataenv</a:t>
            </a:r>
            <a:r>
              <a:rPr lang="en-US" dirty="0">
                <a:latin typeface="Courier" pitchFamily="2" charset="0"/>
              </a:rPr>
              <a:t>) $ </a:t>
            </a: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deactivate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Activate new environment:</a:t>
            </a:r>
          </a:p>
          <a:p>
            <a:r>
              <a:rPr lang="en-US" dirty="0">
                <a:latin typeface="Courier" pitchFamily="2" charset="0"/>
              </a:rPr>
              <a:t>(base) $ </a:t>
            </a: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activate biodataenv2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047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57E7C8-CBFD-1248-AF74-3415F1B761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988" y="391308"/>
            <a:ext cx="7908925" cy="752249"/>
          </a:xfrm>
        </p:spPr>
        <p:txBody>
          <a:bodyPr/>
          <a:lstStyle/>
          <a:p>
            <a:pPr algn="ctr"/>
            <a:r>
              <a:rPr lang="en-US" dirty="0"/>
              <a:t>Additional topics/utilities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8ABDC-1616-0D45-9E7E-EF889F32DD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3087" y="1068406"/>
            <a:ext cx="8570913" cy="3170238"/>
          </a:xfrm>
        </p:spPr>
        <p:txBody>
          <a:bodyPr/>
          <a:lstStyle/>
          <a:p>
            <a:endParaRPr lang="en-US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  <a:hlinkClick r:id="rId2"/>
              </a:rPr>
              <a:t>Channels</a:t>
            </a:r>
            <a:endParaRPr lang="en-US" sz="2400" dirty="0">
              <a:latin typeface="Courier" pitchFamily="2" charset="0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Courier" pitchFamily="2" charset="0"/>
              </a:rPr>
              <a:t>These are locations where packages are stored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Courier" pitchFamily="2" charset="0"/>
              </a:rPr>
              <a:t>Default channels: </a:t>
            </a:r>
            <a:r>
              <a:rPr lang="en-US" dirty="0">
                <a:latin typeface="Courier" pitchFamily="2" charset="0"/>
                <a:hlinkClick r:id="rId3"/>
              </a:rPr>
              <a:t>https://repo.anaconda.com/pkgs/</a:t>
            </a:r>
            <a:endParaRPr lang="en-US" dirty="0">
              <a:latin typeface="Courier" pitchFamily="2" charset="0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Courier" pitchFamily="2" charset="0"/>
              </a:rPr>
              <a:t>Other popular channel: </a:t>
            </a:r>
            <a:r>
              <a:rPr lang="en-US" dirty="0" err="1">
                <a:latin typeface="Courier" pitchFamily="2" charset="0"/>
                <a:hlinkClick r:id="rId4"/>
              </a:rPr>
              <a:t>conda</a:t>
            </a:r>
            <a:r>
              <a:rPr lang="en-US" dirty="0">
                <a:latin typeface="Courier" pitchFamily="2" charset="0"/>
                <a:hlinkClick r:id="rId4"/>
              </a:rPr>
              <a:t>-forge</a:t>
            </a:r>
            <a:endParaRPr lang="en-US" dirty="0">
              <a:latin typeface="Courier" pitchFamily="2" charset="0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Courier" pitchFamily="2" charset="0"/>
              </a:rPr>
              <a:t>Can search available channels/packages at: </a:t>
            </a:r>
            <a:r>
              <a:rPr lang="en-US" dirty="0">
                <a:latin typeface="Courier" pitchFamily="2" charset="0"/>
                <a:hlinkClick r:id="rId5"/>
              </a:rPr>
              <a:t>anaconda.org</a:t>
            </a:r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  <a:hlinkClick r:id="rId6"/>
              </a:rPr>
              <a:t>conda-build</a:t>
            </a:r>
            <a:r>
              <a:rPr lang="en-US" sz="2400" dirty="0">
                <a:latin typeface="Courier" pitchFamily="2" charset="0"/>
              </a:rPr>
              <a:t> </a:t>
            </a:r>
          </a:p>
          <a:p>
            <a:r>
              <a:rPr lang="en-US" dirty="0">
                <a:latin typeface="Courier" pitchFamily="2" charset="0"/>
              </a:rPr>
              <a:t>- Build your own </a:t>
            </a: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packages</a:t>
            </a:r>
          </a:p>
          <a:p>
            <a:r>
              <a:rPr lang="en-US" dirty="0">
                <a:latin typeface="Courier" pitchFamily="2" charset="0"/>
              </a:rPr>
              <a:t>- Useful if package not currently in </a:t>
            </a: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channel</a:t>
            </a:r>
          </a:p>
          <a:p>
            <a:r>
              <a:rPr lang="en-US" dirty="0">
                <a:latin typeface="Courier" pitchFamily="2" charset="0"/>
              </a:rPr>
              <a:t>- Preferred method (see </a:t>
            </a:r>
            <a:r>
              <a:rPr lang="en-US" dirty="0">
                <a:latin typeface="Courier" pitchFamily="2" charset="0"/>
                <a:hlinkClick r:id="rId7"/>
              </a:rPr>
              <a:t>here</a:t>
            </a:r>
            <a:r>
              <a:rPr lang="en-US" dirty="0">
                <a:latin typeface="Courier" pitchFamily="2" charset="0"/>
              </a:rPr>
              <a:t>), as opposed to using pip</a:t>
            </a:r>
          </a:p>
          <a:p>
            <a:r>
              <a:rPr lang="en-US" sz="2400" dirty="0">
                <a:latin typeface="Courier" pitchFamily="2" charset="0"/>
                <a:hlinkClick r:id="rId8"/>
              </a:rPr>
              <a:t>R environments</a:t>
            </a:r>
            <a:endParaRPr lang="en-US" sz="2400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(base) $ </a:t>
            </a: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create –n r-environment r-essentials r-base</a:t>
            </a:r>
          </a:p>
          <a:p>
            <a:r>
              <a:rPr lang="en-US" dirty="0">
                <a:latin typeface="Courier" pitchFamily="2" charset="0"/>
              </a:rPr>
              <a:t>  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733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57E7C8-CBFD-1248-AF74-3415F1B761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988" y="391308"/>
            <a:ext cx="7908925" cy="752249"/>
          </a:xfrm>
        </p:spPr>
        <p:txBody>
          <a:bodyPr/>
          <a:lstStyle/>
          <a:p>
            <a:pPr algn="ctr"/>
            <a:r>
              <a:rPr lang="en-US" dirty="0"/>
              <a:t>Environments With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8ABDC-1616-0D45-9E7E-EF889F32DD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3087" y="1143557"/>
            <a:ext cx="8570913" cy="3170238"/>
          </a:xfrm>
        </p:spPr>
        <p:txBody>
          <a:bodyPr/>
          <a:lstStyle/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To use R in an environment, all you need to do is install the </a:t>
            </a:r>
            <a:r>
              <a:rPr lang="en-US" i="1" dirty="0">
                <a:latin typeface="Courier" pitchFamily="2" charset="0"/>
              </a:rPr>
              <a:t>r-base</a:t>
            </a:r>
            <a:r>
              <a:rPr lang="en-US" dirty="0">
                <a:latin typeface="Courier" pitchFamily="2" charset="0"/>
              </a:rPr>
              <a:t> package: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(base) $ </a:t>
            </a: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install r-base  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Or you can do it when first creating an environment: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pt-BR" dirty="0">
                <a:latin typeface="Courier" pitchFamily="2" charset="0"/>
              </a:rPr>
              <a:t>$ conda create -n r-env r-base</a:t>
            </a:r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570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57E7C8-CBFD-1248-AF74-3415F1B761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988" y="391308"/>
            <a:ext cx="7908925" cy="752249"/>
          </a:xfrm>
        </p:spPr>
        <p:txBody>
          <a:bodyPr/>
          <a:lstStyle/>
          <a:p>
            <a:pPr algn="ctr"/>
            <a:r>
              <a:rPr lang="en-US" dirty="0"/>
              <a:t>R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8ABDC-1616-0D45-9E7E-EF889F32DD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3087" y="1143556"/>
            <a:ext cx="8570913" cy="4546043"/>
          </a:xfrm>
        </p:spPr>
        <p:txBody>
          <a:bodyPr/>
          <a:lstStyle/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Conda’s</a:t>
            </a:r>
            <a:r>
              <a:rPr lang="en-US" dirty="0">
                <a:latin typeface="Courier" pitchFamily="2" charset="0"/>
              </a:rPr>
              <a:t> R packages are available from the R channel of Anaconda Cloud, which is included by default in </a:t>
            </a:r>
            <a:r>
              <a:rPr lang="en-US" dirty="0" err="1">
                <a:latin typeface="Courier" pitchFamily="2" charset="0"/>
              </a:rPr>
              <a:t>Conda’s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default_channels</a:t>
            </a:r>
            <a:r>
              <a:rPr lang="en-US" dirty="0">
                <a:latin typeface="Courier" pitchFamily="2" charset="0"/>
              </a:rPr>
              <a:t> list.</a:t>
            </a:r>
          </a:p>
          <a:p>
            <a:r>
              <a:rPr lang="en-US" dirty="0">
                <a:latin typeface="Courier" pitchFamily="2" charset="0"/>
              </a:rPr>
              <a:t>All packages from the R channel are prefixed with “r-"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pt-BR" dirty="0">
                <a:latin typeface="Courier" pitchFamily="2" charset="0"/>
              </a:rPr>
              <a:t>$ conda activate r-env</a:t>
            </a:r>
          </a:p>
          <a:p>
            <a:r>
              <a:rPr lang="pt-BR" dirty="0">
                <a:latin typeface="Courier" pitchFamily="2" charset="0"/>
              </a:rPr>
              <a:t>(r-env) $ conda install r-tidyverse </a:t>
            </a:r>
          </a:p>
          <a:p>
            <a:endParaRPr lang="pt-BR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you want, you can install the r-essentials bundle, which includes over 80 of the most popular scientific R packages, like </a:t>
            </a:r>
            <a:r>
              <a:rPr lang="en-US" dirty="0" err="1">
                <a:latin typeface="Courier" pitchFamily="2" charset="0"/>
              </a:rPr>
              <a:t>tidyverse</a:t>
            </a:r>
            <a:r>
              <a:rPr lang="en-US" dirty="0">
                <a:latin typeface="Courier" pitchFamily="2" charset="0"/>
              </a:rPr>
              <a:t> and shiny: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pt-BR" dirty="0">
                <a:latin typeface="Courier" pitchFamily="2" charset="0"/>
              </a:rPr>
              <a:t>(r-env) $ conda install r-essentials</a:t>
            </a:r>
          </a:p>
          <a:p>
            <a:endParaRPr lang="pt-BR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769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57E7C8-CBFD-1248-AF74-3415F1B761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988" y="391308"/>
            <a:ext cx="7908925" cy="752249"/>
          </a:xfrm>
        </p:spPr>
        <p:txBody>
          <a:bodyPr/>
          <a:lstStyle/>
          <a:p>
            <a:pPr algn="ctr"/>
            <a:r>
              <a:rPr lang="en-US" dirty="0"/>
              <a:t>HPC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8ABDC-1616-0D45-9E7E-EF889F32DD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3087" y="1143556"/>
            <a:ext cx="8570913" cy="4546043"/>
          </a:xfrm>
        </p:spPr>
        <p:txBody>
          <a:bodyPr/>
          <a:lstStyle/>
          <a:p>
            <a:endParaRPr lang="en-US" dirty="0">
              <a:latin typeface="Courier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ourier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" pitchFamily="2" charset="0"/>
              </a:rPr>
              <a:t>Load the anaconda3 module in your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" pitchFamily="2" charset="0"/>
              </a:rPr>
              <a:t>Use the –-prefix (p) option when creating and activating environments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ourier" pitchFamily="2" charset="0"/>
              </a:rPr>
              <a:t>Add the following line to your script:</a:t>
            </a:r>
            <a:r>
              <a:rPr lang="pt-BR" sz="2000" dirty="0">
                <a:latin typeface="Courier" pitchFamily="2" charset="0"/>
              </a:rPr>
              <a:t> /share/apps/anaconda3/etc/profile.d/conda.sh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>
                <a:latin typeface="Courier" pitchFamily="2" charset="0"/>
              </a:rPr>
              <a:t>Demo</a:t>
            </a:r>
            <a:endParaRPr lang="pt-BR" sz="2400" dirty="0">
              <a:latin typeface="Courier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Courier" pitchFamily="2" charset="0"/>
            </a:endParaRPr>
          </a:p>
          <a:p>
            <a:endParaRPr lang="pt-BR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989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AC1B1-5CA6-424D-8BA2-41522C032D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988" y="120128"/>
            <a:ext cx="7908925" cy="752249"/>
          </a:xfrm>
        </p:spPr>
        <p:txBody>
          <a:bodyPr/>
          <a:lstStyle/>
          <a:p>
            <a:pPr algn="ctr"/>
            <a:r>
              <a:rPr lang="en-US" dirty="0"/>
              <a:t>HPC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555E3-9E7F-2149-A403-39089AADF0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988" y="764958"/>
            <a:ext cx="7908925" cy="31702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Check out the wiki – </a:t>
            </a:r>
            <a:r>
              <a:rPr lang="en-US" sz="2400" dirty="0">
                <a:hlinkClick r:id="rId2"/>
              </a:rPr>
              <a:t>http://wiki.hpc.moffitt.org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Having problems?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Email </a:t>
            </a:r>
            <a:r>
              <a:rPr lang="en-US" sz="2000" dirty="0">
                <a:solidFill>
                  <a:schemeClr val="tx2"/>
                </a:solidFill>
                <a:hlinkClick r:id="rId3"/>
              </a:rPr>
              <a:t>clusterhelp@moffitt.org</a:t>
            </a:r>
            <a:endParaRPr lang="en-US" sz="2000" dirty="0">
              <a:solidFill>
                <a:schemeClr val="tx2"/>
              </a:solidFill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Zoom channel: </a:t>
            </a:r>
            <a:r>
              <a:rPr lang="en-US" sz="2000" dirty="0" err="1">
                <a:solidFill>
                  <a:schemeClr val="tx2"/>
                </a:solidFill>
              </a:rPr>
              <a:t>hpc</a:t>
            </a:r>
            <a:endParaRPr lang="en-US" sz="2000" dirty="0">
              <a:solidFill>
                <a:schemeClr val="tx2"/>
              </a:solidFill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Slack: #</a:t>
            </a:r>
            <a:r>
              <a:rPr lang="en-US" sz="2000" dirty="0" err="1">
                <a:solidFill>
                  <a:schemeClr val="tx2"/>
                </a:solidFill>
              </a:rPr>
              <a:t>hpc</a:t>
            </a:r>
            <a:r>
              <a:rPr lang="en-US" sz="2000" dirty="0">
                <a:solidFill>
                  <a:schemeClr val="tx2"/>
                </a:solidFill>
              </a:rPr>
              <a:t> (Moffitt-BBSR-and-Friends)</a:t>
            </a:r>
            <a:endParaRPr lang="en-US" sz="2000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Join the biodata club (https://</a:t>
            </a:r>
            <a:r>
              <a:rPr lang="en-US" sz="2400" dirty="0" err="1"/>
              <a:t>www.biodataclub.org</a:t>
            </a:r>
            <a:r>
              <a:rPr lang="en-US" sz="2400" dirty="0"/>
              <a:t>/) and the MCC Cluster Users for special seminars on issues for working remotely.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6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6AE125-65F9-5545-BEB0-330BB91B09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988" y="153802"/>
            <a:ext cx="7908925" cy="752249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CDDB9-C0DE-2945-B171-E5AEC15C5E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987" y="1334160"/>
            <a:ext cx="7908925" cy="3170238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dirty="0" err="1"/>
              <a:t>Conda</a:t>
            </a:r>
            <a:r>
              <a:rPr lang="en-US" dirty="0"/>
              <a:t> intro (Phil)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Conda</a:t>
            </a:r>
            <a:r>
              <a:rPr lang="en-US" dirty="0"/>
              <a:t> on the Cluster (Guillermo)</a:t>
            </a:r>
          </a:p>
        </p:txBody>
      </p:sp>
    </p:spTree>
    <p:extLst>
      <p:ext uri="{BB962C8B-B14F-4D97-AF65-F5344CB8AC3E}">
        <p14:creationId xmlns:p14="http://schemas.microsoft.com/office/powerpoint/2010/main" val="33883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6AE125-65F9-5545-BEB0-330BB91B09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0607" y="558302"/>
            <a:ext cx="7908925" cy="752249"/>
          </a:xfrm>
        </p:spPr>
        <p:txBody>
          <a:bodyPr/>
          <a:lstStyle/>
          <a:p>
            <a:pPr algn="ctr"/>
            <a:r>
              <a:rPr lang="en-US" dirty="0"/>
              <a:t>What is </a:t>
            </a:r>
            <a:r>
              <a:rPr lang="en-US" dirty="0" err="1"/>
              <a:t>conda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CDDB9-C0DE-2945-B171-E5AEC15C5E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986" y="906051"/>
            <a:ext cx="7908925" cy="31702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From: </a:t>
            </a:r>
            <a:r>
              <a:rPr lang="en-US" dirty="0">
                <a:hlinkClick r:id="rId2"/>
              </a:rPr>
              <a:t>https://docs.conda.io/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1A5E84-DD32-E74F-AF58-FB6DA78CF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66" y="1715052"/>
            <a:ext cx="7726166" cy="444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1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EF74F5-F449-284A-9E3E-6C99843921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987" y="570230"/>
            <a:ext cx="7908925" cy="752249"/>
          </a:xfrm>
        </p:spPr>
        <p:txBody>
          <a:bodyPr/>
          <a:lstStyle/>
          <a:p>
            <a:pPr algn="ctr"/>
            <a:r>
              <a:rPr lang="en-US" dirty="0"/>
              <a:t>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95D41-73AC-8E4D-98EB-71144EC1FD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988" y="1749199"/>
            <a:ext cx="7908925" cy="3170238"/>
          </a:xfrm>
        </p:spPr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Documentation: installation info and core documentation</a:t>
            </a:r>
          </a:p>
          <a:p>
            <a:r>
              <a:rPr lang="en-US" dirty="0">
                <a:hlinkClick r:id="rId2"/>
              </a:rPr>
              <a:t>https://docs.conda.io/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Anaconda Cloud: searchable package repositories/channels</a:t>
            </a:r>
          </a:p>
          <a:p>
            <a:r>
              <a:rPr lang="en-US" dirty="0">
                <a:hlinkClick r:id="rId3"/>
              </a:rPr>
              <a:t>https://www.anaconda.org/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Conda</a:t>
            </a:r>
            <a:r>
              <a:rPr lang="en-US" dirty="0"/>
              <a:t> </a:t>
            </a:r>
            <a:r>
              <a:rPr lang="en-US" dirty="0" err="1"/>
              <a:t>cheatsheet</a:t>
            </a:r>
            <a:r>
              <a:rPr lang="en-US" dirty="0"/>
              <a:t>: one-stop-shop for common usage and syntax</a:t>
            </a:r>
          </a:p>
          <a:p>
            <a:r>
              <a:rPr lang="en-US" dirty="0">
                <a:hlinkClick r:id="rId4"/>
              </a:rPr>
              <a:t>https://docs.conda.io/projects/conda/en/latest/user-guide/cheatsheet.html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R users: </a:t>
            </a:r>
          </a:p>
          <a:p>
            <a:r>
              <a:rPr lang="en-US" dirty="0">
                <a:hlinkClick r:id="rId5"/>
              </a:rPr>
              <a:t>https://docs.anaconda.com/anaconda/user-guide/tasks/using-r-language/</a:t>
            </a:r>
            <a:endParaRPr lang="en-US" dirty="0"/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0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85778D-00F0-D441-AD4A-A33F273EC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988" y="521937"/>
            <a:ext cx="7908925" cy="752249"/>
          </a:xfrm>
        </p:spPr>
        <p:txBody>
          <a:bodyPr/>
          <a:lstStyle/>
          <a:p>
            <a:pPr algn="ctr"/>
            <a:r>
              <a:rPr lang="en-US" dirty="0"/>
              <a:t>Anaconda and </a:t>
            </a:r>
            <a:r>
              <a:rPr lang="en-US" dirty="0" err="1"/>
              <a:t>Miniconda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9B77-20CA-CF40-824B-D51D47413D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988" y="1471716"/>
            <a:ext cx="7908925" cy="31702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Two </a:t>
            </a:r>
            <a:r>
              <a:rPr lang="en-US" dirty="0">
                <a:hlinkClick r:id="rId3"/>
              </a:rPr>
              <a:t>installation</a:t>
            </a:r>
            <a:r>
              <a:rPr lang="en-US" dirty="0"/>
              <a:t> options (if installing locally)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Anaconda:  </a:t>
            </a:r>
          </a:p>
          <a:p>
            <a:r>
              <a:rPr lang="en-US" dirty="0"/>
              <a:t>		1. heavy-weight distribution (3 GB!)</a:t>
            </a:r>
          </a:p>
          <a:p>
            <a:r>
              <a:rPr lang="en-US" dirty="0"/>
              <a:t>		2. installs </a:t>
            </a:r>
            <a:r>
              <a:rPr lang="en-US" dirty="0" err="1"/>
              <a:t>conda</a:t>
            </a:r>
            <a:r>
              <a:rPr lang="en-US" dirty="0"/>
              <a:t> along with ~7000 packages relevant for data 			analysis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Miniconda</a:t>
            </a:r>
            <a:r>
              <a:rPr lang="en-US" dirty="0"/>
              <a:t>:</a:t>
            </a:r>
          </a:p>
          <a:p>
            <a:r>
              <a:rPr lang="en-US" dirty="0"/>
              <a:t>		1. light-weight distribution (400 MB)</a:t>
            </a:r>
          </a:p>
          <a:p>
            <a:r>
              <a:rPr lang="en-US" dirty="0"/>
              <a:t>		2. Only installs </a:t>
            </a:r>
            <a:r>
              <a:rPr lang="en-US" dirty="0" err="1"/>
              <a:t>conda</a:t>
            </a:r>
            <a:r>
              <a:rPr lang="en-US" dirty="0"/>
              <a:t> and its dependencies</a:t>
            </a:r>
          </a:p>
          <a:p>
            <a:r>
              <a:rPr lang="en-US" dirty="0"/>
              <a:t>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Installing one of these will both install </a:t>
            </a:r>
            <a:r>
              <a:rPr lang="en-US" dirty="0" err="1"/>
              <a:t>conda</a:t>
            </a:r>
            <a:r>
              <a:rPr lang="en-US" dirty="0"/>
              <a:t> and initialize some  local directories: typically ~/anaconda3 or ~/</a:t>
            </a:r>
            <a:r>
              <a:rPr lang="en-US" dirty="0" err="1"/>
              <a:t>miniconda</a:t>
            </a:r>
            <a:endParaRPr lang="en-US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These are where </a:t>
            </a:r>
            <a:r>
              <a:rPr lang="en-US" sz="1800" dirty="0" err="1">
                <a:solidFill>
                  <a:schemeClr val="tx2"/>
                </a:solidFill>
              </a:rPr>
              <a:t>conda</a:t>
            </a:r>
            <a:r>
              <a:rPr lang="en-US" sz="1800" dirty="0">
                <a:solidFill>
                  <a:schemeClr val="tx2"/>
                </a:solidFill>
              </a:rPr>
              <a:t> will store python/R as well </a:t>
            </a:r>
            <a:r>
              <a:rPr lang="en-US" sz="1800">
                <a:solidFill>
                  <a:schemeClr val="tx2"/>
                </a:solidFill>
              </a:rPr>
              <a:t>as any installed </a:t>
            </a:r>
            <a:r>
              <a:rPr lang="en-US" sz="1800" dirty="0">
                <a:solidFill>
                  <a:schemeClr val="tx2"/>
                </a:solidFill>
              </a:rPr>
              <a:t>packages and virtual environments</a:t>
            </a:r>
          </a:p>
        </p:txBody>
      </p:sp>
    </p:spTree>
    <p:extLst>
      <p:ext uri="{BB962C8B-B14F-4D97-AF65-F5344CB8AC3E}">
        <p14:creationId xmlns:p14="http://schemas.microsoft.com/office/powerpoint/2010/main" val="25063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85778D-00F0-D441-AD4A-A33F273EC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988" y="521937"/>
            <a:ext cx="7908925" cy="752249"/>
          </a:xfrm>
        </p:spPr>
        <p:txBody>
          <a:bodyPr/>
          <a:lstStyle/>
          <a:p>
            <a:pPr algn="ctr"/>
            <a:r>
              <a:rPr lang="en-US" dirty="0" err="1"/>
              <a:t>Conda</a:t>
            </a:r>
            <a:r>
              <a:rPr lang="en-US" dirty="0"/>
              <a:t> 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9B77-20CA-CF40-824B-D51D47413D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988" y="1547916"/>
            <a:ext cx="7908925" cy="31702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Package Manager:</a:t>
            </a:r>
            <a:r>
              <a:rPr lang="en-US" sz="2400" baseline="30000" dirty="0">
                <a:solidFill>
                  <a:schemeClr val="tx2"/>
                </a:solidFill>
              </a:rPr>
              <a:t>*</a:t>
            </a:r>
            <a:endParaRPr lang="en-US" sz="2000" dirty="0">
              <a:solidFill>
                <a:schemeClr val="tx2"/>
              </a:solidFill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Install and upgrade packages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Checks for and tracks all dependencies	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Can manage Python, R, C/C++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Drawback: not every package on </a:t>
            </a:r>
            <a:r>
              <a:rPr lang="en-US" sz="2000" dirty="0" err="1">
                <a:solidFill>
                  <a:schemeClr val="tx2"/>
                </a:solidFill>
              </a:rPr>
              <a:t>PyPI</a:t>
            </a:r>
            <a:r>
              <a:rPr lang="en-US" sz="2000" dirty="0">
                <a:solidFill>
                  <a:schemeClr val="tx2"/>
                </a:solidFill>
              </a:rPr>
              <a:t> supported (still need pip)</a:t>
            </a:r>
            <a:endParaRPr lang="en-US" sz="1600" dirty="0">
              <a:solidFill>
                <a:schemeClr val="tx2"/>
              </a:solidFill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1485900" lvl="2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1A34D3-688D-E342-8207-6EB9856A7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58" y="5439433"/>
            <a:ext cx="2114483" cy="11875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0DD489-A774-CA44-AD12-FC48663455C6}"/>
              </a:ext>
            </a:extLst>
          </p:cNvPr>
          <p:cNvSpPr txBox="1"/>
          <p:nvPr/>
        </p:nvSpPr>
        <p:spPr>
          <a:xfrm>
            <a:off x="1818167" y="5703689"/>
            <a:ext cx="5316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* What about pip!?</a:t>
            </a:r>
          </a:p>
          <a:p>
            <a:r>
              <a:rPr lang="en-US" dirty="0">
                <a:hlinkClick r:id="rId4"/>
              </a:rPr>
              <a:t>Stack Overflow: What is the difference between pip and conda?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1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85778D-00F0-D441-AD4A-A33F273EC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988" y="521937"/>
            <a:ext cx="7908925" cy="752249"/>
          </a:xfrm>
        </p:spPr>
        <p:txBody>
          <a:bodyPr/>
          <a:lstStyle/>
          <a:p>
            <a:pPr algn="ctr"/>
            <a:r>
              <a:rPr lang="en-US" dirty="0" err="1"/>
              <a:t>Conda</a:t>
            </a:r>
            <a:r>
              <a:rPr lang="en-US" dirty="0"/>
              <a:t> 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9B77-20CA-CF40-824B-D51D47413D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988" y="1547916"/>
            <a:ext cx="7908925" cy="31702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Virtual Environment Manager:</a:t>
            </a:r>
            <a:r>
              <a:rPr lang="en-US" sz="2400" baseline="30000" dirty="0">
                <a:solidFill>
                  <a:schemeClr val="tx2"/>
                </a:solidFill>
              </a:rPr>
              <a:t>*</a:t>
            </a:r>
            <a:endParaRPr lang="en-US" sz="2000" dirty="0">
              <a:solidFill>
                <a:schemeClr val="tx2"/>
              </a:solidFill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Can create isolated environments with: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Different collections of packages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Different versions of python or R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Each environment contains an individual installation of Python along with relevant packages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Useful when different projects require different versions of a packages or different versions of Python/R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These are stored in a directory structure set by </a:t>
            </a:r>
            <a:r>
              <a:rPr lang="en-US" sz="2000" dirty="0" err="1">
                <a:solidFill>
                  <a:schemeClr val="tx2"/>
                </a:solidFill>
              </a:rPr>
              <a:t>conda</a:t>
            </a:r>
            <a:endParaRPr lang="en-US" sz="2000" dirty="0">
              <a:solidFill>
                <a:schemeClr val="tx2"/>
              </a:solidFill>
            </a:endParaRPr>
          </a:p>
          <a:p>
            <a:pPr marL="1485900" lvl="2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FA0140C-8B70-5548-9CBF-75453AF04D4F}"/>
              </a:ext>
            </a:extLst>
          </p:cNvPr>
          <p:cNvSpPr txBox="1">
            <a:spLocks/>
          </p:cNvSpPr>
          <p:nvPr/>
        </p:nvSpPr>
        <p:spPr>
          <a:xfrm>
            <a:off x="325291" y="4379721"/>
            <a:ext cx="7908925" cy="3170238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900" kern="120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indent="0">
              <a:buNone/>
            </a:pP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56586-2AF3-C347-8408-110A9C99260D}"/>
              </a:ext>
            </a:extLst>
          </p:cNvPr>
          <p:cNvSpPr txBox="1"/>
          <p:nvPr/>
        </p:nvSpPr>
        <p:spPr>
          <a:xfrm>
            <a:off x="135322" y="5226176"/>
            <a:ext cx="8595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* </a:t>
            </a:r>
            <a:r>
              <a:rPr lang="en-US" dirty="0" err="1">
                <a:solidFill>
                  <a:schemeClr val="tx2"/>
                </a:solidFill>
              </a:rPr>
              <a:t>virtualenv</a:t>
            </a:r>
            <a:r>
              <a:rPr lang="en-US" dirty="0">
                <a:solidFill>
                  <a:schemeClr val="tx2"/>
                </a:solidFill>
              </a:rPr>
              <a:t> is another popular virtual environment tool which is specific to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Both have benefits and drawbacks: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conda</a:t>
            </a:r>
            <a:r>
              <a:rPr lang="en-US" dirty="0">
                <a:solidFill>
                  <a:schemeClr val="tx2"/>
                </a:solidFill>
              </a:rPr>
              <a:t> can manage Python and R environments and track external dependencies,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virtualenv</a:t>
            </a:r>
            <a:r>
              <a:rPr lang="en-US" dirty="0">
                <a:solidFill>
                  <a:schemeClr val="tx2"/>
                </a:solidFill>
              </a:rPr>
              <a:t> stores environments in working directories, …</a:t>
            </a:r>
          </a:p>
        </p:txBody>
      </p:sp>
    </p:spTree>
    <p:extLst>
      <p:ext uri="{BB962C8B-B14F-4D97-AF65-F5344CB8AC3E}">
        <p14:creationId xmlns:p14="http://schemas.microsoft.com/office/powerpoint/2010/main" val="142451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57E7C8-CBFD-1248-AF74-3415F1B761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988" y="391308"/>
            <a:ext cx="7908925" cy="752249"/>
          </a:xfrm>
        </p:spPr>
        <p:txBody>
          <a:bodyPr/>
          <a:lstStyle/>
          <a:p>
            <a:pPr algn="ctr"/>
            <a:r>
              <a:rPr lang="en-US" dirty="0"/>
              <a:t>Using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8ABDC-1616-0D45-9E7E-EF889F32DD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3087" y="1512290"/>
            <a:ext cx="8570913" cy="3170238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To view installation info:</a:t>
            </a:r>
          </a:p>
          <a:p>
            <a:r>
              <a:rPr lang="en-US" dirty="0">
                <a:latin typeface="Courier" pitchFamily="2" charset="0"/>
              </a:rPr>
              <a:t>(base) $ </a:t>
            </a: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info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To show a list of existing environments:</a:t>
            </a:r>
          </a:p>
          <a:p>
            <a:r>
              <a:rPr lang="en-US" dirty="0">
                <a:latin typeface="Courier" pitchFamily="2" charset="0"/>
              </a:rPr>
              <a:t>(base) $ </a:t>
            </a: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env</a:t>
            </a:r>
            <a:r>
              <a:rPr lang="en-US" dirty="0">
                <a:latin typeface="Courier" pitchFamily="2" charset="0"/>
              </a:rPr>
              <a:t> list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Show packages in current environment:</a:t>
            </a:r>
          </a:p>
          <a:p>
            <a:r>
              <a:rPr lang="en-US" dirty="0">
                <a:latin typeface="Courier" pitchFamily="2" charset="0"/>
              </a:rPr>
              <a:t>(base) $ </a:t>
            </a: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list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Create a new environment:</a:t>
            </a:r>
          </a:p>
          <a:p>
            <a:r>
              <a:rPr lang="en-US" dirty="0">
                <a:latin typeface="Courier" pitchFamily="2" charset="0"/>
              </a:rPr>
              <a:t>(base) $ </a:t>
            </a: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create --name </a:t>
            </a:r>
            <a:r>
              <a:rPr lang="en-US" dirty="0" err="1">
                <a:latin typeface="Courier" pitchFamily="2" charset="0"/>
              </a:rPr>
              <a:t>biodataenv</a:t>
            </a:r>
            <a:r>
              <a:rPr lang="en-US" dirty="0">
                <a:latin typeface="Courier" pitchFamily="2" charset="0"/>
              </a:rPr>
              <a:t> python=3.5 “</a:t>
            </a:r>
            <a:r>
              <a:rPr lang="en-US" dirty="0" err="1">
                <a:latin typeface="Courier" pitchFamily="2" charset="0"/>
              </a:rPr>
              <a:t>scipy</a:t>
            </a:r>
            <a:r>
              <a:rPr lang="en-US" dirty="0">
                <a:latin typeface="Courier" pitchFamily="2" charset="0"/>
              </a:rPr>
              <a:t>&gt;0.14.0”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77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57E7C8-CBFD-1248-AF74-3415F1B761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988" y="391308"/>
            <a:ext cx="7908925" cy="752249"/>
          </a:xfrm>
        </p:spPr>
        <p:txBody>
          <a:bodyPr/>
          <a:lstStyle/>
          <a:p>
            <a:pPr algn="ctr"/>
            <a:r>
              <a:rPr lang="en-US" dirty="0"/>
              <a:t>Using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8ABDC-1616-0D45-9E7E-EF889F32DD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3087" y="976966"/>
            <a:ext cx="8570913" cy="3170238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Activate environment:</a:t>
            </a:r>
          </a:p>
          <a:p>
            <a:r>
              <a:rPr lang="en-US" dirty="0">
                <a:latin typeface="Courier" pitchFamily="2" charset="0"/>
              </a:rPr>
              <a:t>(base) $ </a:t>
            </a: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activate </a:t>
            </a:r>
            <a:r>
              <a:rPr lang="en-US" dirty="0" err="1">
                <a:latin typeface="Courier" pitchFamily="2" charset="0"/>
              </a:rPr>
              <a:t>biodataenv</a:t>
            </a:r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Check if package installed:</a:t>
            </a:r>
          </a:p>
          <a:p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biodataenv</a:t>
            </a:r>
            <a:r>
              <a:rPr lang="en-US" dirty="0">
                <a:latin typeface="Courier" pitchFamily="2" charset="0"/>
              </a:rPr>
              <a:t>) $ </a:t>
            </a: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list pandas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Install new package:</a:t>
            </a:r>
          </a:p>
          <a:p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biodataenv</a:t>
            </a:r>
            <a:r>
              <a:rPr lang="en-US" dirty="0">
                <a:latin typeface="Courier" pitchFamily="2" charset="0"/>
              </a:rPr>
              <a:t>) $ </a:t>
            </a: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install pandas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Install specific version of package:</a:t>
            </a:r>
          </a:p>
          <a:p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biodataenv</a:t>
            </a:r>
            <a:r>
              <a:rPr lang="en-US" dirty="0">
                <a:latin typeface="Courier" pitchFamily="2" charset="0"/>
              </a:rPr>
              <a:t>) $ </a:t>
            </a: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install </a:t>
            </a:r>
            <a:r>
              <a:rPr lang="en-US" dirty="0" err="1">
                <a:latin typeface="Courier" pitchFamily="2" charset="0"/>
              </a:rPr>
              <a:t>numpy</a:t>
            </a:r>
            <a:r>
              <a:rPr lang="en-US" dirty="0">
                <a:latin typeface="Courier" pitchFamily="2" charset="0"/>
              </a:rPr>
              <a:t>==1.10.4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Check revisions and revert to old config:</a:t>
            </a:r>
          </a:p>
          <a:p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biodataenv</a:t>
            </a:r>
            <a:r>
              <a:rPr lang="en-US" dirty="0">
                <a:latin typeface="Courier" pitchFamily="2" charset="0"/>
              </a:rPr>
              <a:t>) $ </a:t>
            </a: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list --revisions</a:t>
            </a:r>
          </a:p>
          <a:p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biodataenv</a:t>
            </a:r>
            <a:r>
              <a:rPr lang="en-US" dirty="0">
                <a:latin typeface="Courier" pitchFamily="2" charset="0"/>
              </a:rPr>
              <a:t>) $ </a:t>
            </a: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install -n </a:t>
            </a:r>
            <a:r>
              <a:rPr lang="en-US" dirty="0" err="1">
                <a:latin typeface="Courier" pitchFamily="2" charset="0"/>
              </a:rPr>
              <a:t>biodataenv</a:t>
            </a:r>
            <a:r>
              <a:rPr lang="en-US" dirty="0">
                <a:latin typeface="Courier" pitchFamily="2" charset="0"/>
              </a:rPr>
              <a:t> --revision 1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34887"/>
      </p:ext>
    </p:extLst>
  </p:cSld>
  <p:clrMapOvr>
    <a:masterClrMapping/>
  </p:clrMapOvr>
</p:sld>
</file>

<file path=ppt/theme/theme1.xml><?xml version="1.0" encoding="utf-8"?>
<a:theme xmlns:a="http://schemas.openxmlformats.org/drawingml/2006/main" name="ALL Color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8ADEC7D28B2540B9DBB14A4CBD1D6C" ma:contentTypeVersion="1" ma:contentTypeDescription="Create a new document." ma:contentTypeScope="" ma:versionID="e934fdc2f391a5230dd4d157ad6a7ccb">
  <xsd:schema xmlns:xsd="http://www.w3.org/2001/XMLSchema" xmlns:xs="http://www.w3.org/2001/XMLSchema" xmlns:p="http://schemas.microsoft.com/office/2006/metadata/properties" xmlns:ns2="94d93cfd-23fe-4074-bfdd-bc3336c48390" xmlns:ns3="2cc75fb0-fe09-4536-bf90-339e9754c145" targetNamespace="http://schemas.microsoft.com/office/2006/metadata/properties" ma:root="true" ma:fieldsID="06ec7946988e8cbba5280bba0b76475a" ns2:_="" ns3:_="">
    <xsd:import namespace="94d93cfd-23fe-4074-bfdd-bc3336c48390"/>
    <xsd:import namespace="2cc75fb0-fe09-4536-bf90-339e9754c14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Description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d93cfd-23fe-4074-bfdd-bc3336c4839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c75fb0-fe09-4536-bf90-339e9754c145" elementFormDefault="qualified">
    <xsd:import namespace="http://schemas.microsoft.com/office/2006/documentManagement/types"/>
    <xsd:import namespace="http://schemas.microsoft.com/office/infopath/2007/PartnerControls"/>
    <xsd:element name="Description0" ma:index="11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4d93cfd-23fe-4074-bfdd-bc3336c48390">KYJVPEJEPZPQ-27-4</_dlc_DocId>
    <_dlc_DocIdUrl xmlns="94d93cfd-23fe-4074-bfdd-bc3336c48390">
      <Url>http://moffittnet.moffitt.org/sites/StrategicCommPublicAffairs/PublicRelationsMarketing/_layouts/DocIdRedir.aspx?ID=KYJVPEJEPZPQ-27-4</Url>
      <Description>KYJVPEJEPZPQ-27-4</Description>
    </_dlc_DocIdUrl>
    <Description0 xmlns="2cc75fb0-fe09-4536-bf90-339e9754c145" xsi:nil="true"/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A40E17-6969-4ECB-814A-7F51C374D4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d93cfd-23fe-4074-bfdd-bc3336c48390"/>
    <ds:schemaRef ds:uri="2cc75fb0-fe09-4536-bf90-339e9754c1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619CEA-9551-4641-9093-3B2EC73940D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94d93cfd-23fe-4074-bfdd-bc3336c48390"/>
    <ds:schemaRef ds:uri="2cc75fb0-fe09-4536-bf90-339e9754c14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10308</TotalTime>
  <Words>1015</Words>
  <Application>Microsoft Macintosh PowerPoint</Application>
  <PresentationFormat>On-screen Show (4:3)</PresentationFormat>
  <Paragraphs>238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</vt:lpstr>
      <vt:lpstr>ALL Colors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Template- White</dc:title>
  <dc:creator>Diana</dc:creator>
  <cp:lastModifiedBy>Microsoft Office User</cp:lastModifiedBy>
  <cp:revision>170</cp:revision>
  <cp:lastPrinted>2020-03-24T19:11:26Z</cp:lastPrinted>
  <dcterms:created xsi:type="dcterms:W3CDTF">2010-04-12T23:12:02Z</dcterms:created>
  <dcterms:modified xsi:type="dcterms:W3CDTF">2020-03-25T20:25:33Z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0x010100278ADEC7D28B2540B9DBB14A4CBD1D6C</vt:lpwstr>
  </property>
  <property fmtid="{D5CDD505-2E9C-101B-9397-08002B2CF9AE}" pid="3" name="_dlc_DocIdItemGuid">
    <vt:lpwstr>d8bc2eed-f8e8-4e47-aabd-45c89a64673f</vt:lpwstr>
  </property>
</Properties>
</file>