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0" r:id="rId2"/>
    <p:sldId id="313" r:id="rId3"/>
    <p:sldId id="314" r:id="rId4"/>
    <p:sldId id="315" r:id="rId5"/>
    <p:sldId id="316" r:id="rId6"/>
    <p:sldId id="280" r:id="rId7"/>
    <p:sldId id="296" r:id="rId8"/>
    <p:sldId id="304" r:id="rId9"/>
    <p:sldId id="333" r:id="rId10"/>
    <p:sldId id="282" r:id="rId11"/>
    <p:sldId id="322" r:id="rId12"/>
    <p:sldId id="312" r:id="rId13"/>
    <p:sldId id="330" r:id="rId14"/>
    <p:sldId id="328" r:id="rId15"/>
    <p:sldId id="329" r:id="rId16"/>
    <p:sldId id="317" r:id="rId17"/>
    <p:sldId id="319" r:id="rId18"/>
    <p:sldId id="271" r:id="rId19"/>
    <p:sldId id="332" r:id="rId20"/>
    <p:sldId id="320" r:id="rId21"/>
    <p:sldId id="306" r:id="rId22"/>
    <p:sldId id="292" r:id="rId23"/>
    <p:sldId id="318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87"/>
    <p:restoredTop sz="71837"/>
  </p:normalViewPr>
  <p:slideViewPr>
    <p:cSldViewPr snapToGrid="0" snapToObjects="1">
      <p:cViewPr varScale="1">
        <p:scale>
          <a:sx n="90" d="100"/>
          <a:sy n="90" d="100"/>
        </p:scale>
        <p:origin x="2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C0590-4144-9740-AA6E-F07724F100F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AD6D4-FB16-EF45-831E-E8C04F55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Nordic countries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D6D4-FB16-EF45-831E-E8C04F555B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299F-AF39-FA44-BE0E-13396EF08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C2F76-3A4A-0145-A4AE-417BEC44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9ED5-EEF3-064C-989E-C68FC304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4596-64AE-8444-8AB7-DB60C42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BEEF-2729-6A4D-B443-CD754A32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493B-B68F-2B4F-9173-E51EE525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759B4-B59E-E942-95A9-4A491BB4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0F1C-2A48-BF48-BE89-99F0CA3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1FD7-F15F-7A49-84A6-9DB23B7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75FA-7892-5B48-A4C8-429553A3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2C3D0-902E-9142-AA7B-F4571911E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D1E18-DBA2-C44D-A9C7-8F456C30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0AF9-9EE5-8548-A47E-C2A3895C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4D0C-50F8-674D-9317-CCC6271F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FB98-EA18-1640-9501-66AED1EA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A8B2-ACD6-0942-8515-F7DDFA5F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04E9-469F-384F-87BC-FB46ACF5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4F86-5ADC-6D4B-9026-9C4C0438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347A-0A89-E04F-BBD0-0D0CEEDF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2DA6-BD8A-1640-A806-758F193A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A9AE-AA32-CB43-B0CB-D99BD047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859F-4014-C14A-AB8C-FCB0532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251F-FED2-9041-BEDC-7FCBC94E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71D5-7845-EB46-8707-2EBCECE1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8BF9-6EF9-2247-BB14-1DF2CAAD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83C2-9BA4-AE44-A37B-345AD391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8F01-D840-DC43-A057-AF58C616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A31B7-FD63-6F4A-A5E9-E39C84AF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26BA-8F32-1640-8BF7-0112E74E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ABD88-BA9D-014D-B994-A1B2C521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B5DE5-8750-DA44-9C45-ABA38CB7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44A2-106E-EB45-B8ED-FD2EA16F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D0CF0-8158-4E44-817A-1393F724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D8AE-0108-9F43-8021-BF8940B6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42D49-5AA7-BF49-8F7A-18550BE1D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019EC-4D12-3447-BDD8-63F0BA512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DBA78-B63D-6B44-A17B-AC798D2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FCE35-18C2-6348-99DB-398B8CC6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8ACB-1705-4C42-8D36-8263F5C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F10C-5B9D-CF4D-B055-9B2FA547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E8393-E9A7-F946-9C0E-6906DE5E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BFF4-DC98-D947-ADDF-404C9714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5E9DA-66A7-874A-8B76-81E12C7E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096CF-B5D4-954A-B5B5-0811976B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4C6F6-B5D6-9447-B389-6D98BE81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02675-50CD-D742-9D7C-0806269E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823-ED8A-A745-ADA0-50512FA3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ADBA-79C3-F045-AFC4-28131551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8C5E-0FE5-8847-BF15-CCBCB9B7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C94DE-2930-6741-B311-EDDC338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E5FB-D87A-2E4F-A686-6A08675A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DFCAB-6C53-D540-99DA-3E98D1D4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D75-6C35-C942-9C64-F958D83E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27A8D-00E8-2A42-853B-91B0FE723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B5FA-4BBB-E641-9081-33FD24A3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84B3-4421-A64B-BB03-99ACE6D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D2B2-B9C8-B244-B5BE-A1342A1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8E182-9FCD-D347-9778-9C08398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1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A1A3C-9661-ED48-A87F-24630E30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B38C-4980-0C4F-9F3A-6C2E08CD4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EA18-98EB-8F4E-82B7-E861298C0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B1FE-F5C4-BF42-9BA1-14A73E54A82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1764-E46B-1E45-83E6-53F88DB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64AE-7E6F-C842-8229-AE8B2E1A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CAC5-4D6B-314D-93F9-391DA07F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xinyminutes.com/docs/juli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ulialang.org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.juliacon.org/talk/8RM33X" TargetMode="External"/><Relationship Id="rId3" Type="http://schemas.openxmlformats.org/officeDocument/2006/relationships/hyperlink" Target="https://live.juliacon.org/talk/DMHZCC" TargetMode="External"/><Relationship Id="rId7" Type="http://schemas.openxmlformats.org/officeDocument/2006/relationships/hyperlink" Target="https://live.juliacon.org/talk/Q88P8U" TargetMode="External"/><Relationship Id="rId2" Type="http://schemas.openxmlformats.org/officeDocument/2006/relationships/hyperlink" Target="https://live.juliacon.org/talk/Y3H7F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.juliacon.org/talk/MASLPF" TargetMode="External"/><Relationship Id="rId5" Type="http://schemas.openxmlformats.org/officeDocument/2006/relationships/hyperlink" Target="https://live.juliacon.org/talk/HBTFT7" TargetMode="External"/><Relationship Id="rId10" Type="http://schemas.openxmlformats.org/officeDocument/2006/relationships/hyperlink" Target="https://live.juliacon.org/talk/XBLMPG" TargetMode="External"/><Relationship Id="rId4" Type="http://schemas.openxmlformats.org/officeDocument/2006/relationships/hyperlink" Target="https://live.juliacon.org/talk/C9FGPP" TargetMode="External"/><Relationship Id="rId9" Type="http://schemas.openxmlformats.org/officeDocument/2006/relationships/hyperlink" Target="https://live.juliacon.org/talk/RRNYR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julialang.org/en/v1/manual/getting-start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an-turing-institute.github.io/MLJ.jl/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luxML/Flux.j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A9E0-D903-FD43-B77F-A0F584187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739E-F2E0-6743-B07A-C35C4D9A1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Bio-Data Club</a:t>
            </a:r>
          </a:p>
          <a:p>
            <a:r>
              <a:rPr lang="en-US" dirty="0"/>
              <a:t>Fredrik </a:t>
            </a:r>
            <a:r>
              <a:rPr lang="en-US" dirty="0" err="1"/>
              <a:t>Pettersson</a:t>
            </a:r>
            <a:r>
              <a:rPr lang="en-US" dirty="0"/>
              <a:t>, PhD</a:t>
            </a:r>
          </a:p>
          <a:p>
            <a:r>
              <a:rPr lang="en-US" dirty="0"/>
              <a:t>Biostatistics and Bioinformatics Shared Resource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274642-8C01-E248-AABD-87257420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744" y="2040128"/>
            <a:ext cx="2601976" cy="16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FE2E-8D6F-2B41-9079-8BF46EDA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Julia's syntax is pulled from places considered "best-in-class"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3B27-EE45-A845-9A2C-A86E8DD9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statistics looks like R.</a:t>
            </a:r>
          </a:p>
          <a:p>
            <a:r>
              <a:rPr lang="en-US" dirty="0"/>
              <a:t>The linear algebra looks like MATLAB.</a:t>
            </a:r>
          </a:p>
          <a:p>
            <a:r>
              <a:rPr lang="en-US" dirty="0"/>
              <a:t>The general-purpose parts look like Python.</a:t>
            </a:r>
          </a:p>
          <a:p>
            <a:r>
              <a:rPr lang="en-US" dirty="0"/>
              <a:t>The fast </a:t>
            </a:r>
            <a:r>
              <a:rPr lang="en-US" dirty="0" err="1"/>
              <a:t>devectorized</a:t>
            </a:r>
            <a:r>
              <a:rPr lang="en-US" dirty="0"/>
              <a:t> (for loops) code acts like C/Fortran.</a:t>
            </a:r>
          </a:p>
          <a:p>
            <a:r>
              <a:rPr lang="en-US" dirty="0"/>
              <a:t>Built-in support for piping and first-class functions lets some people program Julia functionally.</a:t>
            </a:r>
          </a:p>
        </p:txBody>
      </p:sp>
    </p:spTree>
    <p:extLst>
      <p:ext uri="{BB962C8B-B14F-4D97-AF65-F5344CB8AC3E}">
        <p14:creationId xmlns:p14="http://schemas.microsoft.com/office/powerpoint/2010/main" val="3578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CAD-B6C7-7842-992C-11E5F72C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1BD6-3F97-F340-B7A5-F90CD2AF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 mandatory indentation (Python)</a:t>
            </a:r>
          </a:p>
          <a:p>
            <a:r>
              <a:rPr lang="en-US" dirty="0"/>
              <a:t>Unicode characters can be used for variables and functions</a:t>
            </a:r>
          </a:p>
          <a:p>
            <a:r>
              <a:rPr lang="en-US" dirty="0"/>
              <a:t>Indexing is 1 based 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Matlab</a:t>
            </a:r>
            <a:r>
              <a:rPr lang="en-US" dirty="0"/>
              <a:t> (can be changed, not recommended!)</a:t>
            </a:r>
          </a:p>
          <a:p>
            <a:r>
              <a:rPr lang="en-US" dirty="0"/>
              <a:t>Type declarations are optional but removes readability and flexibility</a:t>
            </a:r>
          </a:p>
          <a:p>
            <a:r>
              <a:rPr lang="en-US" dirty="0"/>
              <a:t>Datatype for missing value</a:t>
            </a:r>
          </a:p>
          <a:p>
            <a:r>
              <a:rPr lang="en-US" dirty="0"/>
              <a:t>Julia is very functional by design and Classes are not used as in other object-oriented languages such as C++, Java, Python and Ruby</a:t>
            </a:r>
          </a:p>
          <a:p>
            <a:r>
              <a:rPr lang="en-US" dirty="0"/>
              <a:t>Very nice and efficient design for piping and broadcasting</a:t>
            </a:r>
          </a:p>
          <a:p>
            <a:r>
              <a:rPr lang="en-US" dirty="0"/>
              <a:t>Implicit returns from functions</a:t>
            </a:r>
          </a:p>
          <a:p>
            <a:r>
              <a:rPr lang="en-US" dirty="0"/>
              <a:t>; to silence printout</a:t>
            </a:r>
          </a:p>
          <a:p>
            <a:r>
              <a:rPr lang="en-US" dirty="0"/>
              <a:t># and #==# for commenting code</a:t>
            </a:r>
          </a:p>
        </p:txBody>
      </p:sp>
    </p:spTree>
    <p:extLst>
      <p:ext uri="{BB962C8B-B14F-4D97-AF65-F5344CB8AC3E}">
        <p14:creationId xmlns:p14="http://schemas.microsoft.com/office/powerpoint/2010/main" val="28854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55F1-A29F-2B44-9525-195CD7A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Julia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1C4B-0B93-2C41-BC40-9F831FB2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Julia comes with a full-featured interactive command-line REPL </a:t>
            </a:r>
            <a:br>
              <a:rPr lang="en-US" dirty="0"/>
            </a:br>
            <a:r>
              <a:rPr lang="en-US" dirty="0"/>
              <a:t>(read-eval-print loop) </a:t>
            </a:r>
          </a:p>
          <a:p>
            <a:r>
              <a:rPr lang="en-US" dirty="0"/>
              <a:t>Four prompt modes</a:t>
            </a:r>
          </a:p>
          <a:p>
            <a:pPr lvl="1"/>
            <a:r>
              <a:rPr lang="en-US" dirty="0"/>
              <a:t>Julia mode</a:t>
            </a:r>
          </a:p>
          <a:p>
            <a:pPr lvl="1"/>
            <a:r>
              <a:rPr lang="en-US" dirty="0"/>
              <a:t>Help mode (?)</a:t>
            </a:r>
          </a:p>
          <a:p>
            <a:pPr lvl="2"/>
            <a:r>
              <a:rPr lang="en-US" dirty="0"/>
              <a:t>Your own functions are searchable if documented</a:t>
            </a:r>
          </a:p>
          <a:p>
            <a:pPr lvl="1"/>
            <a:r>
              <a:rPr lang="en-US" dirty="0"/>
              <a:t>Shell mode (;) </a:t>
            </a:r>
          </a:p>
          <a:p>
            <a:pPr lvl="2"/>
            <a:r>
              <a:rPr lang="en-US" dirty="0"/>
              <a:t>Can be used to run scripts, i.e. </a:t>
            </a:r>
            <a:r>
              <a:rPr lang="en-US" dirty="0" err="1"/>
              <a:t>julia</a:t>
            </a:r>
            <a:r>
              <a:rPr lang="en-US" dirty="0"/>
              <a:t> </a:t>
            </a:r>
            <a:r>
              <a:rPr lang="en-US" dirty="0" err="1"/>
              <a:t>test.jl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Package mode (])</a:t>
            </a:r>
          </a:p>
          <a:p>
            <a:pPr lvl="2"/>
            <a:r>
              <a:rPr lang="en-US" dirty="0"/>
              <a:t>Managing installed packages</a:t>
            </a:r>
          </a:p>
          <a:p>
            <a:pPr lvl="2"/>
            <a:r>
              <a:rPr lang="en-US" dirty="0"/>
              <a:t>Managing environments (~</a:t>
            </a:r>
            <a:r>
              <a:rPr lang="en-US" dirty="0" err="1"/>
              <a:t>Conda</a:t>
            </a:r>
            <a:r>
              <a:rPr lang="en-US" dirty="0"/>
              <a:t>)</a:t>
            </a:r>
          </a:p>
          <a:p>
            <a:r>
              <a:rPr lang="en-US" dirty="0" err="1"/>
              <a:t>OhMyREPL</a:t>
            </a:r>
            <a:r>
              <a:rPr lang="en-US" dirty="0"/>
              <a:t> improves the REPL</a:t>
            </a:r>
          </a:p>
          <a:p>
            <a:pPr lvl="1"/>
            <a:r>
              <a:rPr lang="en-US" dirty="0"/>
              <a:t>I’ve added to </a:t>
            </a:r>
            <a:r>
              <a:rPr lang="en-US" dirty="0" err="1"/>
              <a:t>startup.jl</a:t>
            </a:r>
            <a:endParaRPr lang="en-US" dirty="0"/>
          </a:p>
          <a:p>
            <a:r>
              <a:rPr lang="en-US" dirty="0"/>
              <a:t>Will show IDE later</a:t>
            </a:r>
          </a:p>
        </p:txBody>
      </p:sp>
    </p:spTree>
    <p:extLst>
      <p:ext uri="{BB962C8B-B14F-4D97-AF65-F5344CB8AC3E}">
        <p14:creationId xmlns:p14="http://schemas.microsoft.com/office/powerpoint/2010/main" val="238849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D51D-4908-0C4B-BFEE-5563FF63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74" y="365125"/>
            <a:ext cx="10515600" cy="1325563"/>
          </a:xfrm>
        </p:spPr>
        <p:txBody>
          <a:bodyPr/>
          <a:lstStyle/>
          <a:p>
            <a:r>
              <a:rPr lang="en-US" dirty="0"/>
              <a:t>For developers coming from different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90B3-1005-9A4B-B9CB-BDFCCB8C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and Python</a:t>
            </a:r>
          </a:p>
          <a:p>
            <a:pPr lvl="1"/>
            <a:r>
              <a:rPr lang="en-US" dirty="0"/>
              <a:t>Similarities in </a:t>
            </a:r>
            <a:r>
              <a:rPr lang="en-US" dirty="0" err="1"/>
              <a:t>destructuring</a:t>
            </a:r>
            <a:r>
              <a:rPr lang="en-US" dirty="0"/>
              <a:t> (compare to … and *)</a:t>
            </a:r>
          </a:p>
          <a:p>
            <a:pPr lvl="1"/>
            <a:r>
              <a:rPr lang="en-US" dirty="0"/>
              <a:t>Similar usage pattern for functional programming with anonymous and generic functions 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Although not OO, Types (structs) can be used for inheritance, generics and overloading</a:t>
            </a:r>
          </a:p>
          <a:p>
            <a:r>
              <a:rPr lang="en-US" dirty="0"/>
              <a:t>MATLAB</a:t>
            </a:r>
          </a:p>
          <a:p>
            <a:pPr lvl="1"/>
            <a:r>
              <a:rPr lang="en-US" dirty="0"/>
              <a:t>Linear algebra is equally concise</a:t>
            </a:r>
          </a:p>
        </p:txBody>
      </p:sp>
    </p:spTree>
    <p:extLst>
      <p:ext uri="{BB962C8B-B14F-4D97-AF65-F5344CB8AC3E}">
        <p14:creationId xmlns:p14="http://schemas.microsoft.com/office/powerpoint/2010/main" val="26426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09027-B90B-8E44-B2F6-2D7E56E9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Julia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DD415-FD5E-3B48-9573-FAA97D59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powerful and flexible but </a:t>
            </a:r>
            <a:br>
              <a:rPr lang="en-US" dirty="0"/>
            </a:br>
            <a:r>
              <a:rPr lang="en-US" dirty="0"/>
              <a:t>somewhat complicated </a:t>
            </a:r>
          </a:p>
          <a:p>
            <a:r>
              <a:rPr lang="en-US" dirty="0"/>
              <a:t>Pre-compilation of </a:t>
            </a:r>
            <a:r>
              <a:rPr lang="en-US" dirty="0" err="1"/>
              <a:t>Plots.jl</a:t>
            </a:r>
            <a:r>
              <a:rPr lang="en-US" dirty="0"/>
              <a:t> takes</a:t>
            </a:r>
            <a:br>
              <a:rPr lang="en-US" dirty="0"/>
            </a:br>
            <a:r>
              <a:rPr lang="en-US" dirty="0"/>
              <a:t> time!</a:t>
            </a:r>
          </a:p>
          <a:p>
            <a:r>
              <a:rPr lang="en-US" dirty="0"/>
              <a:t>Vega-Lite is another popular </a:t>
            </a:r>
            <a:br>
              <a:rPr lang="en-US" dirty="0"/>
            </a:br>
            <a:r>
              <a:rPr lang="en-US" dirty="0"/>
              <a:t>solution that works well together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Query.jl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7DEBC-9343-BF43-85EB-881D7116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859864"/>
            <a:ext cx="5563153" cy="48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BA07-71F5-1B4F-A6FE-5A489DA5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0B98-BB99-614C-9E4D-DF503E5D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UnicodePlots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D60D7-3D98-7E47-834E-F87173FEA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214120"/>
            <a:ext cx="6286500" cy="2640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368A-F229-F043-A648-2BCAD8D5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5700"/>
            <a:ext cx="4419600" cy="43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2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EF70-AC0D-384D-8964-8020CA5F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3FC4-0AE1-CF49-BB49-FD4E62F0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Emphasis on helping interested users getting started</a:t>
            </a:r>
          </a:p>
          <a:p>
            <a:r>
              <a:rPr lang="en-US" dirty="0"/>
              <a:t>I’m be using a Mac. Although Julia works on other platforms some necessary configurations might differ</a:t>
            </a:r>
          </a:p>
        </p:txBody>
      </p:sp>
    </p:spTree>
    <p:extLst>
      <p:ext uri="{BB962C8B-B14F-4D97-AF65-F5344CB8AC3E}">
        <p14:creationId xmlns:p14="http://schemas.microsoft.com/office/powerpoint/2010/main" val="362077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7D0-4EA3-674C-A585-A7C8AA13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DBF9-C90B-934D-9DFE-1BA5ABAD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https://julialang.org/downloads/</a:t>
            </a:r>
            <a:endParaRPr lang="en-US" dirty="0"/>
          </a:p>
          <a:p>
            <a:r>
              <a:rPr lang="en-US" dirty="0"/>
              <a:t>Recommended: Make symbolic link to facilitate running in terminal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71ACF-CC67-D242-8032-1E64A661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39" y="3239579"/>
            <a:ext cx="10768977" cy="6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A7C12-8E78-D74A-A0F1-33DB17A1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398"/>
            <a:ext cx="12192000" cy="61172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976D6E-D61C-8C47-B20C-742AADE9A9A4}"/>
              </a:ext>
            </a:extLst>
          </p:cNvPr>
          <p:cNvSpPr/>
          <p:nvPr/>
        </p:nvSpPr>
        <p:spPr>
          <a:xfrm>
            <a:off x="3124200" y="1295400"/>
            <a:ext cx="5880100" cy="247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185A-CBE2-A44A-A271-9A063083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 Studio Code?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4F91A-C542-D742-BD16-63A52CDE3A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7880" y="1825625"/>
            <a:ext cx="3802240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91B82-6DDA-F442-A77D-89DD17C0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6347" y="1825625"/>
            <a:ext cx="5427453" cy="4351338"/>
          </a:xfrm>
        </p:spPr>
        <p:txBody>
          <a:bodyPr/>
          <a:lstStyle/>
          <a:p>
            <a:r>
              <a:rPr lang="en-US" dirty="0"/>
              <a:t>One editor for multiple languages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Extensions</a:t>
            </a:r>
          </a:p>
          <a:p>
            <a:r>
              <a:rPr lang="en-US" dirty="0"/>
              <a:t>Open-source</a:t>
            </a:r>
          </a:p>
        </p:txBody>
      </p:sp>
    </p:spTree>
    <p:extLst>
      <p:ext uri="{BB962C8B-B14F-4D97-AF65-F5344CB8AC3E}">
        <p14:creationId xmlns:p14="http://schemas.microsoft.com/office/powerpoint/2010/main" val="15025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D132-483A-2E43-92C2-FA56E534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4F990-311D-D145-8D40-2B3F52BB86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r>
              <a:rPr lang="en-US" dirty="0"/>
              <a:t>Development started 2009</a:t>
            </a:r>
          </a:p>
          <a:p>
            <a:r>
              <a:rPr lang="en-US" dirty="0"/>
              <a:t>First release 2012</a:t>
            </a:r>
          </a:p>
          <a:p>
            <a:r>
              <a:rPr lang="en-US" dirty="0"/>
              <a:t>Learnt about it at ODSC 2018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5F0C5E-A147-6845-B072-43B5C36D42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5301" y="1825625"/>
            <a:ext cx="3627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296-CA26-2640-A58F-B0F5BFFE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DFEB-B62A-EB48-9332-553893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Install Julia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4A322-D156-2D4F-B3D1-DA3CF99FC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2783063"/>
            <a:ext cx="5219700" cy="39327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1F0DD3-F313-8C49-A495-583C1A9CB107}"/>
              </a:ext>
            </a:extLst>
          </p:cNvPr>
          <p:cNvSpPr/>
          <p:nvPr/>
        </p:nvSpPr>
        <p:spPr>
          <a:xfrm>
            <a:off x="3911600" y="3886200"/>
            <a:ext cx="468630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3EFC8-27AF-DD4D-A193-7C012E9B5DA5}"/>
              </a:ext>
            </a:extLst>
          </p:cNvPr>
          <p:cNvSpPr/>
          <p:nvPr/>
        </p:nvSpPr>
        <p:spPr>
          <a:xfrm>
            <a:off x="3911600" y="5535437"/>
            <a:ext cx="468630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9666-38D3-CC49-81DD-00D39E01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Julia as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217D-7083-DF4B-9604-55B10E9E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genotyping coverage as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Jupyter</a:t>
            </a:r>
            <a:r>
              <a:rPr lang="en-US" dirty="0"/>
              <a:t> extension in 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A69A-D5B4-7548-A7DC-32BE7F77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Julia on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A130-D2CA-2040-BC1D-3E5F2138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An older version of Julia is installed (1.4.2 is not working)</a:t>
            </a:r>
          </a:p>
          <a:p>
            <a:pPr lvl="1"/>
            <a:r>
              <a:rPr lang="en-US" dirty="0"/>
              <a:t>Module load Julia 1.0.1</a:t>
            </a:r>
          </a:p>
          <a:p>
            <a:r>
              <a:rPr lang="en-US" dirty="0"/>
              <a:t>Steven </a:t>
            </a:r>
            <a:r>
              <a:rPr lang="en-US" dirty="0" err="1"/>
              <a:t>Eschrich</a:t>
            </a:r>
            <a:r>
              <a:rPr lang="en-US" dirty="0"/>
              <a:t> has kindly created singularity containers for versions 1.4.2 and 1.5.2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46B3B-73FC-DA45-AE9F-DA07E6A4905A}"/>
              </a:ext>
            </a:extLst>
          </p:cNvPr>
          <p:cNvSpPr/>
          <p:nvPr/>
        </p:nvSpPr>
        <p:spPr>
          <a:xfrm>
            <a:off x="3365500" y="3176825"/>
            <a:ext cx="858520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#!/bin/bash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SINGULARITY_IMAGE=/share/data2/applications/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singularity_images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/julia-v1.5.2.sif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SINGULARITY_BINDS=</a:t>
            </a:r>
          </a:p>
          <a:p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[ -f ~/.</a:t>
            </a:r>
            <a:r>
              <a:rPr lang="en-US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singularity_mounts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]; </a:t>
            </a:r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then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SINGULARITY_BINDS=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`cat 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~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/.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singularity_mounts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 sed ':a;/$/{N;s/\n/,/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g;ba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}'`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fi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module load singularity/3.10</a:t>
            </a:r>
          </a:p>
          <a:p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echo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"Using singularity v3.1.0"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singularity run \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--bind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${SINGULARITY_BINDS}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\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--home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${HOME}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\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${SINGULARITY_IMAGE}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$*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ACA3C-7F1D-364E-84DA-B2D26F199AE8}"/>
              </a:ext>
            </a:extLst>
          </p:cNvPr>
          <p:cNvSpPr/>
          <p:nvPr/>
        </p:nvSpPr>
        <p:spPr>
          <a:xfrm>
            <a:off x="0" y="3544094"/>
            <a:ext cx="324738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julia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~/bin/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run_julia.sh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$*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7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6916-C4E4-0A48-9F70-DC5CB14A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8841-861E-B147-A122-EE8293D7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interested, feel free to</a:t>
            </a:r>
            <a:br>
              <a:rPr lang="en-US" dirty="0"/>
            </a:br>
            <a:r>
              <a:rPr lang="en-US" dirty="0"/>
              <a:t>join the </a:t>
            </a:r>
            <a:r>
              <a:rPr lang="en-US" dirty="0" err="1"/>
              <a:t>julialang</a:t>
            </a:r>
            <a:r>
              <a:rPr lang="en-US" dirty="0"/>
              <a:t> Zoom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A7AA3-98AD-0A46-8E40-BCB6F1E5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6094"/>
            <a:ext cx="4254500" cy="223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7D86A-A8C1-9147-A720-E0A64A8AA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2407"/>
            <a:ext cx="5738648" cy="22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90EC-A1BA-7242-800C-47005C2C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talks from JuliaCon20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1F0B-0FBB-5447-A276-C9F43DA5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Recommended sessions</a:t>
            </a:r>
          </a:p>
          <a:p>
            <a:pPr lvl="1"/>
            <a:r>
              <a:rPr lang="en-US" b="1" dirty="0"/>
              <a:t>Workshops</a:t>
            </a:r>
          </a:p>
          <a:p>
            <a:pPr lvl="2"/>
            <a:r>
              <a:rPr lang="en-US" b="1" dirty="0"/>
              <a:t>Building microservices and applications in Julia, </a:t>
            </a:r>
            <a:r>
              <a:rPr lang="en-US" b="1" dirty="0">
                <a:hlinkClick r:id="rId2"/>
              </a:rPr>
              <a:t>https://live.juliacon.org/talk/Y3H7FG</a:t>
            </a:r>
            <a:endParaRPr lang="en-US" b="1" dirty="0"/>
          </a:p>
          <a:p>
            <a:pPr lvl="2"/>
            <a:r>
              <a:rPr lang="en-US" b="1" dirty="0"/>
              <a:t>MLJ: a machine learning toolbox for Julia, </a:t>
            </a:r>
            <a:r>
              <a:rPr lang="en-US" b="1" dirty="0">
                <a:hlinkClick r:id="rId3"/>
              </a:rPr>
              <a:t>https://live.juliacon.org/talk/DMHZCC</a:t>
            </a:r>
            <a:endParaRPr lang="en-US" b="1" dirty="0"/>
          </a:p>
          <a:p>
            <a:pPr lvl="2"/>
            <a:r>
              <a:rPr lang="en-US" b="1" dirty="0"/>
              <a:t>Doing Scientific Machine Learning (</a:t>
            </a:r>
            <a:r>
              <a:rPr lang="en-US" b="1" dirty="0" err="1"/>
              <a:t>SciML</a:t>
            </a:r>
            <a:r>
              <a:rPr lang="en-US" b="1" dirty="0"/>
              <a:t>) With Julia, </a:t>
            </a:r>
            <a:r>
              <a:rPr lang="en-US" b="1" dirty="0">
                <a:hlinkClick r:id="rId4"/>
              </a:rPr>
              <a:t>https://live.juliacon.org/talk/C9FGPP</a:t>
            </a:r>
            <a:endParaRPr lang="en-US" b="1" dirty="0"/>
          </a:p>
          <a:p>
            <a:pPr lvl="1"/>
            <a:r>
              <a:rPr lang="en-US" b="1" dirty="0"/>
              <a:t>Conference</a:t>
            </a:r>
          </a:p>
          <a:p>
            <a:pPr lvl="2"/>
            <a:r>
              <a:rPr lang="en-US" b="1" dirty="0"/>
              <a:t>Using VS Code for Julia development, </a:t>
            </a:r>
            <a:r>
              <a:rPr lang="en-US" b="1" dirty="0">
                <a:hlinkClick r:id="rId5"/>
              </a:rPr>
              <a:t>https://live.juliacon.org/talk/HBTFT7</a:t>
            </a:r>
            <a:endParaRPr lang="en-US" b="1" dirty="0"/>
          </a:p>
          <a:p>
            <a:pPr lvl="2"/>
            <a:r>
              <a:rPr lang="en-US" b="1" dirty="0"/>
              <a:t>The State of Julia, </a:t>
            </a:r>
            <a:r>
              <a:rPr lang="en-US" b="1" dirty="0">
                <a:hlinkClick r:id="rId6"/>
              </a:rPr>
              <a:t>https://live.juliacon.org/talk/MASLPF</a:t>
            </a:r>
            <a:endParaRPr lang="en-US" b="1" dirty="0"/>
          </a:p>
          <a:p>
            <a:pPr lvl="2"/>
            <a:r>
              <a:rPr lang="en-US" b="1" dirty="0"/>
              <a:t>Integrate Julia and </a:t>
            </a:r>
            <a:r>
              <a:rPr lang="en-US" b="1" dirty="0" err="1"/>
              <a:t>Javascript</a:t>
            </a:r>
            <a:r>
              <a:rPr lang="en-US" b="1" dirty="0"/>
              <a:t> using Node.js extensions, </a:t>
            </a:r>
            <a:r>
              <a:rPr lang="en-US" b="1" dirty="0">
                <a:hlinkClick r:id="rId7"/>
              </a:rPr>
              <a:t>https://live.juliacon.org/talk/Q88P8U</a:t>
            </a:r>
            <a:endParaRPr lang="en-US" b="1" dirty="0"/>
          </a:p>
          <a:p>
            <a:pPr lvl="2"/>
            <a:r>
              <a:rPr lang="en-US" b="1" dirty="0" err="1"/>
              <a:t>JuliaMusic</a:t>
            </a:r>
            <a:r>
              <a:rPr lang="en-US" b="1" dirty="0"/>
              <a:t>: doing cool science and becoming a better drummer, </a:t>
            </a:r>
            <a:r>
              <a:rPr lang="en-US" b="1" dirty="0">
                <a:hlinkClick r:id="rId8"/>
              </a:rPr>
              <a:t>https://live.juliacon.org/talk/8RM33X</a:t>
            </a:r>
            <a:endParaRPr lang="en-US" b="1" dirty="0"/>
          </a:p>
          <a:p>
            <a:pPr lvl="2"/>
            <a:r>
              <a:rPr lang="en-US" b="1" dirty="0"/>
              <a:t>On the State of Flux, </a:t>
            </a:r>
            <a:r>
              <a:rPr lang="en-US" b="1" dirty="0">
                <a:hlinkClick r:id="rId9"/>
              </a:rPr>
              <a:t>https://live.juliacon.org/talk/RRNYRW</a:t>
            </a:r>
            <a:endParaRPr lang="en-US" b="1" dirty="0"/>
          </a:p>
          <a:p>
            <a:pPr lvl="2"/>
            <a:r>
              <a:rPr lang="en-US" b="1" dirty="0"/>
              <a:t>The Julia Vega and Vega-Lite ecosystem, </a:t>
            </a:r>
            <a:r>
              <a:rPr lang="en-US" b="1" dirty="0">
                <a:hlinkClick r:id="rId10"/>
              </a:rPr>
              <a:t>https://live.juliacon.org/talk/XBLMPG</a:t>
            </a:r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39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0E95-A54A-7D45-96CC-661EE88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BD39-A3AA-B949-88C2-5B084F26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already use a multitude of languages</a:t>
            </a:r>
          </a:p>
          <a:p>
            <a:pPr lvl="1"/>
            <a:r>
              <a:rPr lang="en-US" dirty="0"/>
              <a:t>Bioinformatics and Biostatistics: R, Python, MATLAB, SAS …</a:t>
            </a:r>
          </a:p>
          <a:p>
            <a:pPr lvl="1"/>
            <a:r>
              <a:rPr lang="en-US" dirty="0"/>
              <a:t>Informatics: Java, JavaScript, PHP…</a:t>
            </a:r>
          </a:p>
          <a:p>
            <a:pPr marL="457200" indent="-457200"/>
            <a:r>
              <a:rPr lang="en-US" dirty="0"/>
              <a:t>My coding background</a:t>
            </a:r>
          </a:p>
          <a:p>
            <a:pPr marL="1371600" lvl="2" indent="-457200"/>
            <a:r>
              <a:rPr lang="en-US" sz="2400" dirty="0"/>
              <a:t>Fortran77</a:t>
            </a:r>
          </a:p>
          <a:p>
            <a:pPr marL="1371600" lvl="2" indent="-457200"/>
            <a:r>
              <a:rPr lang="en-US" sz="2400" dirty="0"/>
              <a:t>Perl</a:t>
            </a:r>
          </a:p>
          <a:p>
            <a:pPr marL="1371600" lvl="2" indent="-457200"/>
            <a:r>
              <a:rPr lang="en-US" sz="2400" dirty="0"/>
              <a:t>Java</a:t>
            </a:r>
          </a:p>
          <a:p>
            <a:pPr marL="1371600" lvl="2" indent="-457200"/>
            <a:r>
              <a:rPr lang="en-US" sz="2400" dirty="0"/>
              <a:t>Python</a:t>
            </a:r>
          </a:p>
          <a:p>
            <a:pPr marL="1371600" lvl="2" indent="-457200"/>
            <a:r>
              <a:rPr lang="en-US" sz="2400" dirty="0"/>
              <a:t>R</a:t>
            </a:r>
          </a:p>
          <a:p>
            <a:pPr marL="1371600" lvl="2" indent="-457200"/>
            <a:r>
              <a:rPr lang="en-US" sz="2400" dirty="0"/>
              <a:t>JavaScript</a:t>
            </a:r>
          </a:p>
          <a:p>
            <a:pPr marL="914400" lvl="1" indent="-457200"/>
            <a:r>
              <a:rPr lang="en-US" sz="2800" dirty="0"/>
              <a:t>All with their advantages and domains</a:t>
            </a:r>
          </a:p>
          <a:p>
            <a:pPr marL="914400" lvl="1" indent="-457200"/>
            <a:r>
              <a:rPr lang="en-US" sz="2800" dirty="0"/>
              <a:t>Could Julia work as a general-purpose programming language?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A8C7-2350-3846-8A7D-89F7E2AE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reasons to use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A249-EA53-5B48-B334-5BD2AE027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want to write code which is concise and readable</a:t>
            </a:r>
          </a:p>
          <a:p>
            <a:r>
              <a:rPr lang="en-US" dirty="0"/>
              <a:t>You want that same code to be fast</a:t>
            </a:r>
          </a:p>
          <a:p>
            <a:r>
              <a:rPr lang="en-US" dirty="0"/>
              <a:t>You prefer to write everything in one language</a:t>
            </a:r>
          </a:p>
          <a:p>
            <a:r>
              <a:rPr lang="en-US" dirty="0"/>
              <a:t>Calling C, Fortran, Python, R, and MATLAB libraries, likely a combination of them, is necessary for your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72F1A-05A5-CB4F-8927-882CB964D9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15561"/>
            <a:ext cx="5181600" cy="29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A8C7-2350-3846-8A7D-89F7E2AE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32"/>
            <a:ext cx="10515600" cy="1325563"/>
          </a:xfrm>
        </p:spPr>
        <p:txBody>
          <a:bodyPr/>
          <a:lstStyle/>
          <a:p>
            <a:r>
              <a:rPr lang="en-US" dirty="0"/>
              <a:t>… and reasons not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A249-EA53-5B48-B334-5BD2AE02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need low latency </a:t>
            </a:r>
          </a:p>
          <a:p>
            <a:pPr lvl="1"/>
            <a:r>
              <a:rPr lang="en-US" dirty="0"/>
              <a:t>Some scripting scenarios (due to pre-compilation)</a:t>
            </a:r>
          </a:p>
          <a:p>
            <a:r>
              <a:rPr lang="en-US" dirty="0"/>
              <a:t>Still evolving but with fewer breaking changes</a:t>
            </a:r>
          </a:p>
          <a:p>
            <a:pPr lvl="1"/>
            <a:r>
              <a:rPr lang="en-US" dirty="0"/>
              <a:t>Julia 1.0 is current Long-Term Support version (LTS)</a:t>
            </a:r>
          </a:p>
          <a:p>
            <a:pPr lvl="1"/>
            <a:r>
              <a:rPr lang="en-US" dirty="0"/>
              <a:t>Julia 1.6 will be next LTS</a:t>
            </a:r>
          </a:p>
          <a:p>
            <a:r>
              <a:rPr lang="en-US" dirty="0"/>
              <a:t>It is more complex than other scripting languages: there is a lot you can know</a:t>
            </a:r>
          </a:p>
          <a:p>
            <a:pPr lvl="1"/>
            <a:r>
              <a:rPr lang="en-US" dirty="0"/>
              <a:t>Thorough and accessible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0173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6A29-2FF6-0743-820D-1D9E9D8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Julia Community: Who is a user?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2377-B646-AD4D-91E2-AA6D2C62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Scalable developer oriented "CS" features, all while a scripting language, has attracted a diverse audience.</a:t>
            </a:r>
          </a:p>
          <a:p>
            <a:r>
              <a:rPr lang="en-US" dirty="0"/>
              <a:t>ex-MATLAB users interested in using Julia for faster numerical linear algebra applications with noncommercial license?</a:t>
            </a:r>
          </a:p>
          <a:p>
            <a:r>
              <a:rPr lang="en-US" dirty="0"/>
              <a:t>Another significant group are the machine learning and statistics users from R/Python looking to solve the "two-language" problem.</a:t>
            </a:r>
          </a:p>
          <a:p>
            <a:r>
              <a:rPr lang="en-US" dirty="0"/>
              <a:t>Another group are "general-purpose" users: using Julia to develop faster web frameworks, compilers, and anything else you can think of! </a:t>
            </a:r>
          </a:p>
          <a:p>
            <a:r>
              <a:rPr lang="en-US" dirty="0"/>
              <a:t>Another group is from functional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6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211-CF06-7742-8688-2DE82A0C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Julia has extensive and accessible documentation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ABFAA0EB-92DD-7F46-9848-F3549085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2854" y="1825625"/>
            <a:ext cx="5614207" cy="4879724"/>
          </a:xfrm>
          <a:prstGeom prst="rect">
            <a:avLst/>
          </a:prstGeom>
        </p:spPr>
      </p:pic>
      <p:pic>
        <p:nvPicPr>
          <p:cNvPr id="5" name="Content Placeholder 3">
            <a:hlinkClick r:id="rId2"/>
            <a:extLst>
              <a:ext uri="{FF2B5EF4-FFF2-40B4-BE49-F238E27FC236}">
                <a16:creationId xmlns:a16="http://schemas.microsoft.com/office/drawing/2014/main" id="{62F67CAF-BCC2-0640-96F2-F6DA0C1F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53" y="1690688"/>
            <a:ext cx="5614207" cy="48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9C2-BF3C-9441-BBF8-0B57E82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packages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8881-F1E0-6E4B-A880-9A780FA7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Similar to JavaScript, packages often have .</a:t>
            </a:r>
            <a:r>
              <a:rPr lang="en-US" b="1" dirty="0" err="1"/>
              <a:t>jl</a:t>
            </a:r>
            <a:r>
              <a:rPr lang="en-US" b="1" dirty="0"/>
              <a:t> in the name</a:t>
            </a:r>
          </a:p>
          <a:p>
            <a:r>
              <a:rPr lang="en-US" b="1" dirty="0"/>
              <a:t>Base version has limited feature set</a:t>
            </a:r>
          </a:p>
          <a:p>
            <a:r>
              <a:rPr lang="en-US" b="1" dirty="0"/>
              <a:t>Utility packages</a:t>
            </a:r>
          </a:p>
          <a:p>
            <a:pPr lvl="1"/>
            <a:r>
              <a:rPr lang="en-US" b="1" dirty="0"/>
              <a:t>CSV </a:t>
            </a:r>
          </a:p>
          <a:p>
            <a:pPr lvl="1"/>
            <a:r>
              <a:rPr lang="en-US" b="1" dirty="0"/>
              <a:t>Pipe (</a:t>
            </a:r>
            <a:r>
              <a:rPr lang="en-US" dirty="0"/>
              <a:t>An enhancement to </a:t>
            </a:r>
            <a:r>
              <a:rPr lang="en-US" dirty="0" err="1"/>
              <a:t>julia</a:t>
            </a:r>
            <a:r>
              <a:rPr lang="en-US" dirty="0"/>
              <a:t> piping syntax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DataFrames</a:t>
            </a:r>
            <a:r>
              <a:rPr lang="en-US" b="1" dirty="0"/>
              <a:t> (Pandas for Julia)</a:t>
            </a:r>
          </a:p>
          <a:p>
            <a:pPr lvl="1"/>
            <a:r>
              <a:rPr lang="en-US" b="1" dirty="0" err="1"/>
              <a:t>DataFramesMeta</a:t>
            </a:r>
            <a:r>
              <a:rPr lang="en-US" b="1" dirty="0"/>
              <a:t> (filtering and querying of  </a:t>
            </a:r>
            <a:r>
              <a:rPr lang="en-US" b="1" dirty="0" err="1"/>
              <a:t>DataFrames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Statistics</a:t>
            </a:r>
          </a:p>
          <a:p>
            <a:pPr lvl="1"/>
            <a:r>
              <a:rPr lang="en-US" b="1" dirty="0" err="1"/>
              <a:t>Query.jl</a:t>
            </a:r>
            <a:r>
              <a:rPr lang="en-US" b="1" dirty="0"/>
              <a:t> and </a:t>
            </a:r>
            <a:r>
              <a:rPr lang="en-US" b="1" dirty="0" err="1"/>
              <a:t>VegaLite.jl</a:t>
            </a:r>
            <a:endParaRPr lang="en-US" b="1" dirty="0"/>
          </a:p>
          <a:p>
            <a:pPr lvl="1"/>
            <a:r>
              <a:rPr lang="en-US" b="1" dirty="0" err="1"/>
              <a:t>Mongoc</a:t>
            </a:r>
            <a:r>
              <a:rPr lang="en-US" b="1" dirty="0"/>
              <a:t> (mongo client)</a:t>
            </a:r>
          </a:p>
          <a:p>
            <a:pPr lvl="1"/>
            <a:r>
              <a:rPr lang="en-US" b="1" dirty="0"/>
              <a:t>Diana (</a:t>
            </a:r>
            <a:r>
              <a:rPr lang="en-US" b="1" dirty="0" err="1"/>
              <a:t>graphql</a:t>
            </a:r>
            <a:r>
              <a:rPr lang="en-US" b="1" dirty="0"/>
              <a:t> client)</a:t>
            </a:r>
          </a:p>
          <a:p>
            <a:pPr lvl="1"/>
            <a:r>
              <a:rPr lang="en-US" b="1" dirty="0"/>
              <a:t>JLD2 (Julia data container)</a:t>
            </a:r>
          </a:p>
          <a:p>
            <a:pPr lvl="1"/>
            <a:r>
              <a:rPr lang="en-US" b="1" dirty="0" err="1"/>
              <a:t>Images.jl</a:t>
            </a:r>
            <a:endParaRPr lang="en-US" b="1" dirty="0"/>
          </a:p>
          <a:p>
            <a:pPr lvl="1"/>
            <a:r>
              <a:rPr lang="en-US" b="1" dirty="0" err="1"/>
              <a:t>OhMyREPL</a:t>
            </a:r>
            <a:r>
              <a:rPr lang="en-US" b="1" dirty="0"/>
              <a:t> (formatting for REPL)</a:t>
            </a:r>
          </a:p>
          <a:p>
            <a:pPr lvl="1"/>
            <a:r>
              <a:rPr lang="en-US" b="1" dirty="0" err="1"/>
              <a:t>BioJulia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Comprehensive machine learning frameworks</a:t>
            </a:r>
          </a:p>
          <a:p>
            <a:pPr lvl="1"/>
            <a:r>
              <a:rPr lang="en-US" dirty="0"/>
              <a:t>MLJ, </a:t>
            </a:r>
            <a:r>
              <a:rPr lang="en-US" i="1" dirty="0">
                <a:hlinkClick r:id="rId3"/>
              </a:rPr>
              <a:t>A Machine Learning Framework for Julia</a:t>
            </a:r>
            <a:endParaRPr lang="en-US" i="1" dirty="0"/>
          </a:p>
          <a:p>
            <a:pPr lvl="1"/>
            <a:r>
              <a:rPr lang="en-US" i="1" dirty="0"/>
              <a:t>Flux, </a:t>
            </a:r>
            <a:r>
              <a:rPr lang="en-US" b="1" dirty="0">
                <a:hlinkClick r:id="rId4"/>
              </a:rPr>
              <a:t>The Julia Machine Learning Library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3436-80FA-9642-9DEE-FAE65832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package repo (</a:t>
            </a:r>
            <a:r>
              <a:rPr lang="en-US" dirty="0" err="1"/>
              <a:t>Images.jl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46C5-CEFC-0F43-BD1B-DF839A5D8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Previously tightly linked to GitHub but not so much anymore</a:t>
            </a:r>
          </a:p>
          <a:p>
            <a:r>
              <a:rPr lang="en-US" dirty="0"/>
              <a:t>Continuous integration/development (CI/CD) 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Coverage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Example from local GitLab</a:t>
            </a:r>
          </a:p>
          <a:p>
            <a:pPr lvl="1"/>
            <a:r>
              <a:rPr lang="en-US" dirty="0"/>
              <a:t>NIPALS_PCA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B5B9D-C992-7842-B2A5-199ACBFE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91" y="4365763"/>
            <a:ext cx="3443007" cy="2359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6F547-0EA7-CC4F-8C9D-F79475DBDE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312661"/>
            <a:ext cx="5181600" cy="28372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A31A81-6CDF-034C-BFCE-58CF2B7BBDB4}"/>
              </a:ext>
            </a:extLst>
          </p:cNvPr>
          <p:cNvCxnSpPr>
            <a:endCxn id="6" idx="0"/>
          </p:cNvCxnSpPr>
          <p:nvPr/>
        </p:nvCxnSpPr>
        <p:spPr>
          <a:xfrm>
            <a:off x="9031394" y="3529584"/>
            <a:ext cx="1" cy="836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1209</Words>
  <Application>Microsoft Macintosh PowerPoint</Application>
  <PresentationFormat>Widescreen</PresentationFormat>
  <Paragraphs>178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Menlo</vt:lpstr>
      <vt:lpstr>Office Theme</vt:lpstr>
      <vt:lpstr>An introduction to</vt:lpstr>
      <vt:lpstr>What is Julia?</vt:lpstr>
      <vt:lpstr>Why another programming language?</vt:lpstr>
      <vt:lpstr>Main reasons to use Julia</vt:lpstr>
      <vt:lpstr>… and reasons not to</vt:lpstr>
      <vt:lpstr>The Julia Community: Who is a user?</vt:lpstr>
      <vt:lpstr>Julia has extensive and accessible documentation</vt:lpstr>
      <vt:lpstr>Useful packages for data science</vt:lpstr>
      <vt:lpstr>Structure of a package repo (Images.jl)</vt:lpstr>
      <vt:lpstr>Julia's syntax is pulled from places considered "best-in-class"</vt:lpstr>
      <vt:lpstr>Syntax</vt:lpstr>
      <vt:lpstr>The Julia REPL</vt:lpstr>
      <vt:lpstr>For developers coming from different languages</vt:lpstr>
      <vt:lpstr>Plotting in Julia</vt:lpstr>
      <vt:lpstr>Honorable mention</vt:lpstr>
      <vt:lpstr>Practical session</vt:lpstr>
      <vt:lpstr>Download and install Julia</vt:lpstr>
      <vt:lpstr>PowerPoint Presentation</vt:lpstr>
      <vt:lpstr>Why Visual Studio Code?</vt:lpstr>
      <vt:lpstr>Installing Visual Studio Code</vt:lpstr>
      <vt:lpstr>Running Julia as a Jupyter notebook</vt:lpstr>
      <vt:lpstr>Running Julia on the cluster</vt:lpstr>
      <vt:lpstr>Thanks for listening!</vt:lpstr>
      <vt:lpstr>Interesting talks from JuliaCon20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</dc:title>
  <dc:creator>Microsoft Office User</dc:creator>
  <cp:lastModifiedBy>Fredrik Pettersson</cp:lastModifiedBy>
  <cp:revision>7</cp:revision>
  <dcterms:created xsi:type="dcterms:W3CDTF">2020-11-12T16:45:55Z</dcterms:created>
  <dcterms:modified xsi:type="dcterms:W3CDTF">2020-11-23T14:43:56Z</dcterms:modified>
</cp:coreProperties>
</file>