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9" r:id="rId2"/>
    <p:sldId id="269" r:id="rId3"/>
    <p:sldId id="268" r:id="rId4"/>
    <p:sldId id="271" r:id="rId5"/>
    <p:sldId id="261" r:id="rId6"/>
    <p:sldId id="272" r:id="rId7"/>
    <p:sldId id="275" r:id="rId8"/>
    <p:sldId id="274" r:id="rId9"/>
    <p:sldId id="277" r:id="rId10"/>
    <p:sldId id="278" r:id="rId11"/>
    <p:sldId id="279" r:id="rId12"/>
    <p:sldId id="280" r:id="rId13"/>
    <p:sldId id="284" r:id="rId14"/>
    <p:sldId id="276" r:id="rId15"/>
    <p:sldId id="273" r:id="rId16"/>
    <p:sldId id="285" r:id="rId17"/>
    <p:sldId id="281" r:id="rId18"/>
    <p:sldId id="282" r:id="rId19"/>
    <p:sldId id="260" r:id="rId20"/>
    <p:sldId id="283" r:id="rId21"/>
    <p:sldId id="287" r:id="rId22"/>
  </p:sldIdLst>
  <p:sldSz cx="9144000" cy="6858000" type="screen4x3"/>
  <p:notesSz cx="9309100" cy="7023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5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4660"/>
  </p:normalViewPr>
  <p:slideViewPr>
    <p:cSldViewPr>
      <p:cViewPr varScale="1">
        <p:scale>
          <a:sx n="111" d="100"/>
          <a:sy n="111" d="100"/>
        </p:scale>
        <p:origin x="-186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11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511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200"/>
            </a:lvl1pPr>
          </a:lstStyle>
          <a:p>
            <a:fld id="{2A8DE8BB-56EE-444A-8549-8111DB0990C6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70727"/>
            <a:ext cx="4033943" cy="3511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70727"/>
            <a:ext cx="4033943" cy="3511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200"/>
            </a:lvl1pPr>
          </a:lstStyle>
          <a:p>
            <a:fld id="{FD8C3D46-CCF9-4A2A-9282-07138D80F3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90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11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511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200"/>
            </a:lvl1pPr>
          </a:lstStyle>
          <a:p>
            <a:fld id="{A8B14147-BF8D-430E-B6FB-9A8A94D19EBB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527050"/>
            <a:ext cx="3511550" cy="2633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35972"/>
            <a:ext cx="7447280" cy="3160395"/>
          </a:xfrm>
          <a:prstGeom prst="rect">
            <a:avLst/>
          </a:prstGeom>
        </p:spPr>
        <p:txBody>
          <a:bodyPr vert="horz" lIns="93317" tIns="46659" rIns="93317" bIns="4665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70727"/>
            <a:ext cx="4033943" cy="3511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70727"/>
            <a:ext cx="4033943" cy="3511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200"/>
            </a:lvl1pPr>
          </a:lstStyle>
          <a:p>
            <a:fld id="{175C4DE7-118E-4766-9A40-86EA4B1E65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8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C4DE7-118E-4766-9A40-86EA4B1E65C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41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C4DE7-118E-4766-9A40-86EA4B1E65C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5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Autofit/>
          </a:bodyPr>
          <a:lstStyle>
            <a:lvl1pPr algn="l">
              <a:defRPr sz="4000" b="0" i="0">
                <a:solidFill>
                  <a:schemeClr val="tx2"/>
                </a:solidFill>
                <a:latin typeface="Franklin Gothic Book"/>
                <a:cs typeface="Franklin Gothic Book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 b="0" i="0">
                <a:solidFill>
                  <a:schemeClr val="bg1">
                    <a:lumMod val="50000"/>
                  </a:schemeClr>
                </a:solidFill>
                <a:latin typeface="Franklin Gothic Book"/>
                <a:cs typeface="Franklin Gothic Book"/>
              </a:defRPr>
            </a:lvl1pPr>
            <a:lvl2pPr>
              <a:defRPr sz="2800" b="0" i="0">
                <a:solidFill>
                  <a:schemeClr val="bg1">
                    <a:lumMod val="50000"/>
                  </a:schemeClr>
                </a:solidFill>
                <a:latin typeface="Franklin Gothic Book"/>
                <a:cs typeface="Franklin Gothic Book"/>
              </a:defRPr>
            </a:lvl2pPr>
            <a:lvl3pPr>
              <a:defRPr sz="2800" b="0" i="0">
                <a:solidFill>
                  <a:schemeClr val="bg1">
                    <a:lumMod val="50000"/>
                  </a:schemeClr>
                </a:solidFill>
                <a:latin typeface="Franklin Gothic Book"/>
                <a:cs typeface="Franklin Gothic Book"/>
              </a:defRPr>
            </a:lvl3pPr>
            <a:lvl4pPr>
              <a:defRPr sz="2800" b="0" i="0">
                <a:solidFill>
                  <a:schemeClr val="bg1">
                    <a:lumMod val="50000"/>
                  </a:schemeClr>
                </a:solidFill>
                <a:latin typeface="Franklin Gothic Book"/>
                <a:cs typeface="Franklin Gothic Book"/>
              </a:defRPr>
            </a:lvl4pPr>
            <a:lvl5pPr>
              <a:defRPr sz="2800" b="0" i="0">
                <a:solidFill>
                  <a:schemeClr val="bg1">
                    <a:lumMod val="50000"/>
                  </a:schemeClr>
                </a:solidFill>
                <a:latin typeface="Franklin Gothic Book"/>
                <a:cs typeface="Franklin Gothic Boo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MOFFITT_LOGO_HORIZ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040" y="6256217"/>
            <a:ext cx="1518920" cy="376619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 flipH="1">
            <a:off x="457200" y="6721475"/>
            <a:ext cx="368300" cy="0"/>
          </a:xfrm>
          <a:prstGeom prst="line">
            <a:avLst/>
          </a:prstGeom>
          <a:ln w="12700" cmpd="sng">
            <a:solidFill>
              <a:schemeClr val="bg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41218-2F16-2744-A091-793F79A8AB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8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296244"/>
            <a:ext cx="7772400" cy="2056556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756920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bg1">
                    <a:lumMod val="85000"/>
                  </a:schemeClr>
                </a:solidFill>
                <a:latin typeface="Franklin Gothic Book"/>
                <a:cs typeface="Franklin Gothic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 descr="MOFFITT_LOGO_HORIZ 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040" y="6252272"/>
            <a:ext cx="1518920" cy="376619"/>
          </a:xfrm>
          <a:prstGeom prst="rect">
            <a:avLst/>
          </a:prstGeom>
        </p:spPr>
      </p:pic>
      <p:sp>
        <p:nvSpPr>
          <p:cNvPr id="7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1" y="6019800"/>
            <a:ext cx="6629400" cy="574675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800" b="0" i="0">
                <a:solidFill>
                  <a:srgbClr val="D9D9D9"/>
                </a:solidFill>
                <a:latin typeface="Franklin Gothic Medium"/>
                <a:cs typeface="Franklin Gothic Medium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00100" y="3332680"/>
            <a:ext cx="368300" cy="0"/>
          </a:xfrm>
          <a:prstGeom prst="line">
            <a:avLst/>
          </a:prstGeom>
          <a:ln w="12700" cmpd="sng">
            <a:solidFill>
              <a:schemeClr val="bg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44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-larg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779" y="0"/>
            <a:ext cx="1557221" cy="1524000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0" y="1600200"/>
            <a:ext cx="9144000" cy="0"/>
          </a:xfrm>
          <a:prstGeom prst="line">
            <a:avLst/>
          </a:prstGeom>
          <a:ln w="57150" cmpd="sng">
            <a:solidFill>
              <a:srgbClr val="005A9B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828800"/>
            <a:ext cx="8382000" cy="41910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Franklin Gothic Book"/>
                <a:cs typeface="Franklin Gothic Book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sz="2400" dirty="0" err="1" smtClean="0">
                <a:latin typeface="Franklin Gothic Book" panose="020B0503020102020204" pitchFamily="34" charset="0"/>
              </a:rPr>
              <a:t>Lorem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ipsum</a:t>
            </a:r>
            <a:r>
              <a:rPr lang="en-US" sz="2400" dirty="0" smtClean="0">
                <a:latin typeface="Franklin Gothic Book" panose="020B0503020102020204" pitchFamily="34" charset="0"/>
              </a:rPr>
              <a:t> dolor sit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amet</a:t>
            </a:r>
            <a:r>
              <a:rPr lang="en-US" sz="2400" dirty="0" smtClean="0">
                <a:latin typeface="Franklin Gothic Book" panose="020B0503020102020204" pitchFamily="34" charset="0"/>
              </a:rPr>
              <a:t>,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consectetur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adipiscing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elit</a:t>
            </a:r>
            <a:r>
              <a:rPr lang="en-US" sz="2400" dirty="0" smtClean="0">
                <a:latin typeface="Franklin Gothic Book" panose="020B0503020102020204" pitchFamily="34" charset="0"/>
              </a:rPr>
              <a:t>,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sed</a:t>
            </a:r>
            <a:r>
              <a:rPr lang="en-US" sz="2400" dirty="0" smtClean="0">
                <a:latin typeface="Franklin Gothic Book" panose="020B0503020102020204" pitchFamily="34" charset="0"/>
              </a:rPr>
              <a:t> do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eiusmod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tempor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incididunt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ut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labore</a:t>
            </a:r>
            <a:r>
              <a:rPr lang="en-US" sz="2400" dirty="0" smtClean="0">
                <a:latin typeface="Franklin Gothic Book" panose="020B0503020102020204" pitchFamily="34" charset="0"/>
              </a:rPr>
              <a:t> et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dolore</a:t>
            </a:r>
            <a:r>
              <a:rPr lang="en-US" sz="2400" dirty="0" smtClean="0">
                <a:latin typeface="Franklin Gothic Book" panose="020B0503020102020204" pitchFamily="34" charset="0"/>
              </a:rPr>
              <a:t> magna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aliqua</a:t>
            </a:r>
            <a:r>
              <a:rPr lang="en-US" sz="2400" dirty="0" smtClean="0">
                <a:latin typeface="Franklin Gothic Book" panose="020B0503020102020204" pitchFamily="34" charset="0"/>
              </a:rPr>
              <a:t>.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Ut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enim</a:t>
            </a:r>
            <a:r>
              <a:rPr lang="en-US" sz="2400" dirty="0" smtClean="0">
                <a:latin typeface="Franklin Gothic Book" panose="020B0503020102020204" pitchFamily="34" charset="0"/>
              </a:rPr>
              <a:t> ad minim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veniam</a:t>
            </a:r>
            <a:r>
              <a:rPr lang="en-US" sz="2400" dirty="0" smtClean="0">
                <a:latin typeface="Franklin Gothic Book" panose="020B0503020102020204" pitchFamily="34" charset="0"/>
              </a:rPr>
              <a:t>,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quis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nostrud</a:t>
            </a:r>
            <a:r>
              <a:rPr lang="en-US" sz="2400" dirty="0" smtClean="0">
                <a:latin typeface="Franklin Gothic Book" panose="020B0503020102020204" pitchFamily="34" charset="0"/>
              </a:rPr>
              <a:t> exercitation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ullamco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laboris</a:t>
            </a:r>
            <a:r>
              <a:rPr lang="en-US" sz="2400" dirty="0" smtClean="0">
                <a:latin typeface="Franklin Gothic Book" panose="020B0503020102020204" pitchFamily="34" charset="0"/>
              </a:rPr>
              <a:t> nisi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ut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aliquip</a:t>
            </a:r>
            <a:r>
              <a:rPr lang="en-US" sz="2400" dirty="0" smtClean="0">
                <a:latin typeface="Franklin Gothic Book" panose="020B0503020102020204" pitchFamily="34" charset="0"/>
              </a:rPr>
              <a:t> ex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ea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commodo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consequat</a:t>
            </a:r>
            <a:r>
              <a:rPr lang="en-US" sz="2400" dirty="0" smtClean="0">
                <a:latin typeface="Franklin Gothic Book" panose="020B0503020102020204" pitchFamily="34" charset="0"/>
              </a:rPr>
              <a:t>. </a:t>
            </a:r>
          </a:p>
          <a:p>
            <a:r>
              <a:rPr lang="en-US" sz="2400" dirty="0" err="1" smtClean="0">
                <a:latin typeface="Franklin Gothic Book" panose="020B0503020102020204" pitchFamily="34" charset="0"/>
              </a:rPr>
              <a:t>Duis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aute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irure</a:t>
            </a:r>
            <a:r>
              <a:rPr lang="en-US" sz="2400" dirty="0" smtClean="0">
                <a:latin typeface="Franklin Gothic Book" panose="020B0503020102020204" pitchFamily="34" charset="0"/>
              </a:rPr>
              <a:t> dolor in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reprehenderit</a:t>
            </a:r>
            <a:r>
              <a:rPr lang="en-US" sz="2400" dirty="0" smtClean="0">
                <a:latin typeface="Franklin Gothic Book" panose="020B0503020102020204" pitchFamily="34" charset="0"/>
              </a:rPr>
              <a:t> in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voluptate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velit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esse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cillum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dolore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eu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fugiat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nulla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pariatur</a:t>
            </a:r>
            <a:r>
              <a:rPr lang="en-US" sz="2400" dirty="0" smtClean="0">
                <a:latin typeface="Franklin Gothic Book" panose="020B0503020102020204" pitchFamily="34" charset="0"/>
              </a:rPr>
              <a:t>.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Excepteur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sint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occaecat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cupidatat</a:t>
            </a:r>
            <a:r>
              <a:rPr lang="en-US" sz="2400" dirty="0" smtClean="0">
                <a:latin typeface="Franklin Gothic Book" panose="020B0503020102020204" pitchFamily="34" charset="0"/>
              </a:rPr>
              <a:t> non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proident</a:t>
            </a:r>
            <a:r>
              <a:rPr lang="en-US" sz="2400" dirty="0" smtClean="0">
                <a:latin typeface="Franklin Gothic Book" panose="020B0503020102020204" pitchFamily="34" charset="0"/>
              </a:rPr>
              <a:t>,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sunt</a:t>
            </a:r>
            <a:r>
              <a:rPr lang="en-US" sz="2400" dirty="0" smtClean="0">
                <a:latin typeface="Franklin Gothic Book" panose="020B0503020102020204" pitchFamily="34" charset="0"/>
              </a:rPr>
              <a:t> in culpa qui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officia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deserunt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mollit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anim</a:t>
            </a:r>
            <a:r>
              <a:rPr lang="en-US" sz="2400" dirty="0" smtClean="0">
                <a:latin typeface="Franklin Gothic Book" panose="020B0503020102020204" pitchFamily="34" charset="0"/>
              </a:rPr>
              <a:t> id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est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laborum</a:t>
            </a:r>
            <a:endParaRPr lang="en-US" sz="2400" dirty="0">
              <a:latin typeface="Franklin Gothic Book" panose="020B0503020102020204" pitchFamily="34" charset="0"/>
            </a:endParaRPr>
          </a:p>
        </p:txBody>
      </p:sp>
      <p:pic>
        <p:nvPicPr>
          <p:cNvPr id="9" name="Picture 8" descr="MOFFITT_LOGO_HORIZ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56217"/>
            <a:ext cx="1518920" cy="37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7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B941218-2F16-2744-A091-793F79A8AB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84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0" r:id="rId2"/>
    <p:sldLayoutId id="2147483679" r:id="rId3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yihui/rmarkdown/" TargetMode="External"/><Relationship Id="rId2" Type="http://schemas.openxmlformats.org/officeDocument/2006/relationships/hyperlink" Target="https://www.rstudio.com/wp-content/uploads/2016/03/rmarkdown-cheatsheet-2.0.pdf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" TargetMode="External"/><Relationship Id="rId2" Type="http://schemas.openxmlformats.org/officeDocument/2006/relationships/hyperlink" Target="http://archive.linux.duke.edu/cran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andoc.org/installing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reproducible-research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R Markdown Reports and Using Custom Moffitt Templates and Packages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5800" y="3509642"/>
            <a:ext cx="6400800" cy="2052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bg1">
                    <a:lumMod val="85000"/>
                  </a:schemeClr>
                </a:solidFill>
                <a:latin typeface="Franklin Gothic Book"/>
                <a:ea typeface="+mn-ea"/>
                <a:cs typeface="Franklin Gothic Book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200" i="1" dirty="0" smtClean="0">
                <a:solidFill>
                  <a:schemeClr val="tx1"/>
                </a:solidFill>
              </a:rPr>
              <a:t>William “Jimmy” Fulp</a:t>
            </a:r>
          </a:p>
          <a:p>
            <a:pPr algn="r"/>
            <a:r>
              <a:rPr lang="en-US" sz="4200" i="1" dirty="0" smtClean="0">
                <a:solidFill>
                  <a:schemeClr val="tx1"/>
                </a:solidFill>
              </a:rPr>
              <a:t>12/14/2018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 Chunk 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 have fine control over all </a:t>
            </a:r>
            <a:r>
              <a:rPr lang="en-US" dirty="0" smtClean="0"/>
              <a:t>output </a:t>
            </a:r>
            <a:r>
              <a:rPr lang="en-US" dirty="0"/>
              <a:t>via chunk options, which can be provided inside the curly </a:t>
            </a:r>
            <a:r>
              <a:rPr lang="en-US" dirty="0" smtClean="0"/>
              <a:t>braces.</a:t>
            </a:r>
          </a:p>
          <a:p>
            <a:r>
              <a:rPr lang="en-US" dirty="0" smtClean="0"/>
              <a:t>Some Popular chunk options:</a:t>
            </a:r>
          </a:p>
          <a:p>
            <a:pPr lvl="1"/>
            <a:r>
              <a:rPr lang="en-US" dirty="0"/>
              <a:t>echo: Display code in output document (default = TRUE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eval</a:t>
            </a:r>
            <a:r>
              <a:rPr lang="en-US" dirty="0"/>
              <a:t>: Run code in chunk (default = TRUE) </a:t>
            </a:r>
            <a:endParaRPr lang="en-US" dirty="0" smtClean="0"/>
          </a:p>
          <a:p>
            <a:pPr lvl="1"/>
            <a:r>
              <a:rPr lang="en-US" dirty="0" smtClean="0"/>
              <a:t>fig.cap</a:t>
            </a:r>
            <a:r>
              <a:rPr lang="en-US" dirty="0"/>
              <a:t>: figure caption as character </a:t>
            </a:r>
            <a:r>
              <a:rPr lang="en-US" dirty="0" smtClean="0"/>
              <a:t>string</a:t>
            </a:r>
          </a:p>
          <a:p>
            <a:pPr lvl="1"/>
            <a:r>
              <a:rPr lang="en-US" dirty="0"/>
              <a:t>fig.height, </a:t>
            </a:r>
            <a:r>
              <a:rPr lang="en-US" dirty="0" smtClean="0"/>
              <a:t>fig.width: </a:t>
            </a:r>
            <a:r>
              <a:rPr lang="en-US" dirty="0"/>
              <a:t>Dimensions of plots in </a:t>
            </a:r>
            <a:r>
              <a:rPr lang="en-US" dirty="0" smtClean="0"/>
              <a:t>inches</a:t>
            </a:r>
          </a:p>
          <a:p>
            <a:pPr lvl="1"/>
            <a:r>
              <a:rPr lang="en-US" dirty="0"/>
              <a:t>results (default = 'markup</a:t>
            </a:r>
            <a:r>
              <a:rPr lang="en-US" dirty="0" smtClean="0"/>
              <a:t>')</a:t>
            </a:r>
          </a:p>
          <a:p>
            <a:pPr lvl="2"/>
            <a:r>
              <a:rPr lang="en-US" dirty="0" smtClean="0"/>
              <a:t>'asis</a:t>
            </a:r>
            <a:r>
              <a:rPr lang="en-US" dirty="0"/>
              <a:t>' - passthrough </a:t>
            </a:r>
            <a:r>
              <a:rPr lang="en-US" dirty="0" smtClean="0"/>
              <a:t>results (if using </a:t>
            </a:r>
            <a:r>
              <a:rPr lang="en-US" b="1" dirty="0" smtClean="0"/>
              <a:t>kable </a:t>
            </a:r>
            <a:r>
              <a:rPr lang="en-US" dirty="0" smtClean="0"/>
              <a:t>or </a:t>
            </a:r>
            <a:r>
              <a:rPr lang="en-US" b="1" dirty="0" smtClean="0"/>
              <a:t>xtable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'hide</a:t>
            </a:r>
            <a:r>
              <a:rPr lang="en-US" dirty="0"/>
              <a:t>' - do not display results </a:t>
            </a:r>
            <a:endParaRPr lang="en-US" dirty="0" smtClean="0"/>
          </a:p>
          <a:p>
            <a:pPr lvl="2"/>
            <a:r>
              <a:rPr lang="en-US" dirty="0" smtClean="0"/>
              <a:t>'hold</a:t>
            </a:r>
            <a:r>
              <a:rPr lang="en-US" dirty="0"/>
              <a:t>' - put all results below all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warning - display code warnings in document (default = TRUE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set </a:t>
            </a:r>
            <a:r>
              <a:rPr lang="en-US" dirty="0"/>
              <a:t>global options </a:t>
            </a:r>
            <a:r>
              <a:rPr lang="en-US" dirty="0" smtClean="0"/>
              <a:t>with </a:t>
            </a:r>
            <a:r>
              <a:rPr lang="en-US" b="1" dirty="0" smtClean="0"/>
              <a:t>knitr::opts_chunk$set()</a:t>
            </a:r>
          </a:p>
          <a:p>
            <a:pPr lvl="1"/>
            <a:r>
              <a:rPr lang="en-US" b="1" dirty="0"/>
              <a:t>knitr::</a:t>
            </a:r>
            <a:r>
              <a:rPr lang="en-US" b="1" dirty="0" smtClean="0"/>
              <a:t>opts_chunk$set(echo = FALSE)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1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3743325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1503704"/>
            <a:ext cx="3781425" cy="537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0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Options with YAML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828801"/>
            <a:ext cx="8763000" cy="2438399"/>
          </a:xfrm>
        </p:spPr>
        <p:txBody>
          <a:bodyPr>
            <a:normAutofit/>
          </a:bodyPr>
          <a:lstStyle/>
          <a:p>
            <a:r>
              <a:rPr lang="en-US" dirty="0" smtClean="0"/>
              <a:t>Set title, author name(s), date, and other parameters that will appear in the report.</a:t>
            </a:r>
          </a:p>
          <a:p>
            <a:r>
              <a:rPr lang="en-US" dirty="0" smtClean="0"/>
              <a:t>Set a documents output format in the YAML header</a:t>
            </a:r>
          </a:p>
          <a:p>
            <a:pPr lvl="1"/>
            <a:r>
              <a:rPr lang="en-US" dirty="0" smtClean="0"/>
              <a:t>Add specific output options such as toc (show Table of Contents?)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860" y="3685819"/>
            <a:ext cx="54102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96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 smtClean="0">
                <a:solidFill>
                  <a:srgbClr val="FF0000"/>
                </a:solidFill>
              </a:rPr>
              <a:t>Time to Modify Our Reports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0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 with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828800"/>
            <a:ext cx="5791200" cy="4648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Parameterize your documents to reuse with different inputs (e.g., data sets, values, etc</a:t>
            </a:r>
            <a:r>
              <a:rPr lang="en-US" dirty="0" smtClean="0"/>
              <a:t>.)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dirty="0" smtClean="0"/>
              <a:t>parameters</a:t>
            </a:r>
          </a:p>
          <a:p>
            <a:pPr marL="971550" lvl="1" indent="-514350"/>
            <a:r>
              <a:rPr lang="en-US" dirty="0"/>
              <a:t>Create and set parameters in the header as sub-values of </a:t>
            </a:r>
            <a:r>
              <a:rPr lang="en-US" dirty="0" smtClean="0"/>
              <a:t>params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Call </a:t>
            </a:r>
            <a:r>
              <a:rPr lang="en-US" dirty="0"/>
              <a:t>parameters </a:t>
            </a:r>
            <a:endParaRPr lang="en-US" dirty="0" smtClean="0"/>
          </a:p>
          <a:p>
            <a:pPr marL="971550" lvl="1" indent="-514350"/>
            <a:r>
              <a:rPr lang="en-US" dirty="0" smtClean="0"/>
              <a:t>Call </a:t>
            </a:r>
            <a:r>
              <a:rPr lang="en-US" dirty="0"/>
              <a:t>parameter values in code as params</a:t>
            </a:r>
            <a:r>
              <a:rPr lang="en-US" dirty="0" smtClean="0"/>
              <a:t>$&lt;name&gt;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Set parameters 3 Set values </a:t>
            </a:r>
            <a:r>
              <a:rPr lang="en-US" dirty="0" smtClean="0"/>
              <a:t>with </a:t>
            </a:r>
            <a:r>
              <a:rPr lang="en-US" dirty="0"/>
              <a:t>Knit with parameters or the params argument of render</a:t>
            </a:r>
            <a:r>
              <a:rPr lang="en-US" dirty="0" smtClean="0"/>
              <a:t>()</a:t>
            </a:r>
          </a:p>
          <a:p>
            <a:pPr marL="971550" lvl="1" indent="-514350"/>
            <a:r>
              <a:rPr lang="en-US" dirty="0"/>
              <a:t>render("doc.Rmd", params = list(n = 1, d = as.Date("2015-01-01"))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1693492"/>
            <a:ext cx="27051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43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Documents (Shiny)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828800"/>
            <a:ext cx="8229600" cy="2362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b="1" dirty="0"/>
              <a:t>runtime: shiny </a:t>
            </a:r>
            <a:r>
              <a:rPr lang="en-US" dirty="0"/>
              <a:t>to the YAML header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Call Shiny </a:t>
            </a:r>
            <a:r>
              <a:rPr lang="en-US" b="1" dirty="0"/>
              <a:t>input</a:t>
            </a:r>
            <a:r>
              <a:rPr lang="en-US" dirty="0"/>
              <a:t> functions to embed input objects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Call Shiny </a:t>
            </a:r>
            <a:r>
              <a:rPr lang="en-US" b="1" dirty="0"/>
              <a:t>render</a:t>
            </a:r>
            <a:r>
              <a:rPr lang="en-US" dirty="0"/>
              <a:t> functions to embed reactive output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Render with rmarkdown::run or click Run Document in RStudio IDE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77972"/>
            <a:ext cx="4267200" cy="3027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2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More About R Markdown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RStudio Cheat Sheet: 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www.rstudio.com/wp-content/uploads/2016/03/rmarkdown-cheatsheet-2.0.pdf</a:t>
            </a:r>
            <a:endParaRPr lang="en-US" dirty="0" smtClean="0"/>
          </a:p>
          <a:p>
            <a:r>
              <a:rPr lang="en-US" b="1" dirty="0"/>
              <a:t>R Markdown: The Definitive Guide</a:t>
            </a:r>
          </a:p>
          <a:p>
            <a:pPr lvl="1"/>
            <a:r>
              <a:rPr lang="en-US" i="1" dirty="0" err="1"/>
              <a:t>Yihui</a:t>
            </a:r>
            <a:r>
              <a:rPr lang="en-US" i="1" dirty="0"/>
              <a:t> </a:t>
            </a:r>
            <a:r>
              <a:rPr lang="en-US" i="1" dirty="0" err="1"/>
              <a:t>Xie</a:t>
            </a:r>
            <a:r>
              <a:rPr lang="en-US" i="1" dirty="0"/>
              <a:t>, J. J. </a:t>
            </a:r>
            <a:r>
              <a:rPr lang="en-US" i="1" dirty="0" err="1"/>
              <a:t>Allaire</a:t>
            </a:r>
            <a:r>
              <a:rPr lang="en-US" i="1" dirty="0"/>
              <a:t>, Garrett </a:t>
            </a:r>
            <a:r>
              <a:rPr lang="en-US" i="1" dirty="0" err="1" smtClean="0"/>
              <a:t>Grolemund</a:t>
            </a:r>
            <a:endParaRPr lang="en-US" i="1" dirty="0" smtClean="0"/>
          </a:p>
          <a:p>
            <a:pPr lvl="1"/>
            <a:r>
              <a:rPr lang="en-US" dirty="0">
                <a:hlinkClick r:id="rId3"/>
              </a:rPr>
              <a:t>https://bookdown.org/yihui/rmarkdown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0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Moffitt Templates (MoffittTemplates R package)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828800"/>
            <a:ext cx="86106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create custom templates for repetitive types of reports</a:t>
            </a:r>
          </a:p>
          <a:p>
            <a:pPr lvl="1"/>
            <a:r>
              <a:rPr lang="en-US" dirty="0" smtClean="0"/>
              <a:t>Also useful for fancy reports (i.e. adding the Moffitt logo)</a:t>
            </a:r>
          </a:p>
          <a:p>
            <a:r>
              <a:rPr lang="en-US" dirty="0" smtClean="0"/>
              <a:t>Currently there are templates written for pdf, word, and ppt (exploratory) outputs</a:t>
            </a:r>
          </a:p>
          <a:p>
            <a:pPr lvl="1"/>
            <a:r>
              <a:rPr lang="en-US" dirty="0" smtClean="0"/>
              <a:t>pdf and word templates go through a basic analysis</a:t>
            </a:r>
          </a:p>
          <a:p>
            <a:pPr lvl="2"/>
            <a:r>
              <a:rPr lang="en-US" dirty="0" smtClean="0"/>
              <a:t>Code for doing descriptive tables, logistic and cox modeling, boxplots and KM curves</a:t>
            </a:r>
          </a:p>
          <a:p>
            <a:r>
              <a:rPr lang="en-US" b="1" dirty="0" smtClean="0"/>
              <a:t>remotes::install_github("wfulp/MoffittTemplates</a:t>
            </a:r>
            <a:r>
              <a:rPr lang="en-US" b="1" dirty="0" smtClean="0"/>
              <a:t>")</a:t>
            </a:r>
          </a:p>
          <a:p>
            <a:pPr lvl="1"/>
            <a:r>
              <a:rPr lang="en-US" b="1" dirty="0" smtClean="0"/>
              <a:t>If Templates not populating probably a Moffitt drive path issue</a:t>
            </a:r>
          </a:p>
          <a:p>
            <a:pPr lvl="2"/>
            <a:r>
              <a:rPr lang="en-US" dirty="0"/>
              <a:t>set environment variable </a:t>
            </a:r>
            <a:r>
              <a:rPr lang="en-US" dirty="0"/>
              <a:t>R_LIBS_USER</a:t>
            </a:r>
            <a:r>
              <a:rPr lang="en-US" dirty="0"/>
              <a:t> to the value of the file path to your desired library folder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9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Moffitt Functions (MoffittFunctions R package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MoffittFunctions is an R package with functions designed to assist statisticians getting from an analytical dataset to a professional looking report</a:t>
            </a:r>
            <a:r>
              <a:rPr lang="en-US" dirty="0" smtClean="0"/>
              <a:t>.</a:t>
            </a:r>
          </a:p>
          <a:p>
            <a:r>
              <a:rPr lang="en-US" dirty="0"/>
              <a:t>Can be grouped into these sections: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Testing Functions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Fancy Output Functions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Utility Functions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Example </a:t>
            </a:r>
            <a:r>
              <a:rPr lang="en-US" dirty="0" smtClean="0"/>
              <a:t>Dataset</a:t>
            </a:r>
          </a:p>
          <a:p>
            <a:r>
              <a:rPr lang="en-US" dirty="0" smtClean="0"/>
              <a:t>Package is heavily used by MoffittTemplates, which allows for much cleaner report code.</a:t>
            </a:r>
          </a:p>
          <a:p>
            <a:r>
              <a:rPr lang="en-US" b="1" dirty="0" smtClean="0"/>
              <a:t>remotes</a:t>
            </a:r>
            <a:r>
              <a:rPr lang="en-US" b="1" dirty="0"/>
              <a:t>::install_github("</a:t>
            </a:r>
            <a:r>
              <a:rPr lang="en-US" b="1" dirty="0" smtClean="0"/>
              <a:t>wfulp/MoffittFunctions")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25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Programs Needed for Reproducible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8600" y="1828800"/>
            <a:ext cx="8763000" cy="4495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 </a:t>
            </a:r>
            <a:r>
              <a:rPr lang="en-US" dirty="0" smtClean="0"/>
              <a:t>(Get newest version)</a:t>
            </a:r>
          </a:p>
          <a:p>
            <a:pPr lvl="1"/>
            <a:r>
              <a:rPr lang="en-US" sz="2000" dirty="0" smtClean="0">
                <a:hlinkClick r:id="rId2"/>
              </a:rPr>
              <a:t>http://archive.linux.duke.edu/cran/</a:t>
            </a:r>
            <a:endParaRPr lang="en-US" sz="2000" dirty="0" smtClean="0"/>
          </a:p>
          <a:p>
            <a:pPr lvl="1"/>
            <a:r>
              <a:rPr lang="en-US" sz="2000" dirty="0" smtClean="0"/>
              <a:t>R Packages needed for most reports: </a:t>
            </a:r>
            <a:r>
              <a:rPr lang="en-US" sz="2000" b="1" dirty="0" smtClean="0"/>
              <a:t>rmarkdown, knitr, bookdown, tidyverse, kableExtra, devtools, remotes</a:t>
            </a:r>
          </a:p>
          <a:p>
            <a:pPr lvl="1"/>
            <a:r>
              <a:rPr lang="en-US" sz="2000" b="1" dirty="0" smtClean="0"/>
              <a:t>MoffittFunctions and MoffittTemplates packages from GitHub</a:t>
            </a:r>
          </a:p>
          <a:p>
            <a:pPr lvl="2"/>
            <a:r>
              <a:rPr lang="en-US" sz="1600" b="1" dirty="0"/>
              <a:t>remotes::</a:t>
            </a:r>
            <a:r>
              <a:rPr lang="en-US" sz="1600" b="1" dirty="0" smtClean="0"/>
              <a:t>install_github("wfulp/MoffittFunctions")</a:t>
            </a:r>
          </a:p>
          <a:p>
            <a:pPr lvl="2"/>
            <a:r>
              <a:rPr lang="en-US" sz="1600" b="1" dirty="0" smtClean="0"/>
              <a:t>remotes</a:t>
            </a:r>
            <a:r>
              <a:rPr lang="en-US" sz="1600" b="1" dirty="0"/>
              <a:t>::</a:t>
            </a:r>
            <a:r>
              <a:rPr lang="en-US" sz="1600" b="1" dirty="0" smtClean="0"/>
              <a:t>install_github("wfulp/MoffittTemplates")</a:t>
            </a:r>
          </a:p>
          <a:p>
            <a:pPr lvl="1"/>
            <a:r>
              <a:rPr lang="en-US" sz="2000" dirty="0" smtClean="0"/>
              <a:t>Update all R packages (RStudio -&gt; Packages tab -&gt; Update button)</a:t>
            </a:r>
          </a:p>
          <a:p>
            <a:r>
              <a:rPr lang="en-US" dirty="0"/>
              <a:t>RStudio (Get newest version)</a:t>
            </a:r>
            <a:endParaRPr lang="en-US" dirty="0" smtClean="0"/>
          </a:p>
          <a:p>
            <a:pPr lvl="1"/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www.rstudio.com/products/rstudio/download</a:t>
            </a:r>
            <a:endParaRPr lang="en-US" sz="2000" dirty="0" smtClean="0"/>
          </a:p>
          <a:p>
            <a:r>
              <a:rPr lang="en-US" dirty="0" smtClean="0"/>
              <a:t>Pandoc for Word, html, and PowerPoint reports</a:t>
            </a:r>
          </a:p>
          <a:p>
            <a:pPr lvl="1"/>
            <a:r>
              <a:rPr lang="en-US" sz="1800" dirty="0" smtClean="0"/>
              <a:t>Comes with RStudio, but need a newer version needed for ppt reports(&gt;=2.0.0)</a:t>
            </a:r>
          </a:p>
          <a:p>
            <a:pPr lvl="1"/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pandoc.org/installing.html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Or use installr package in R to download through R</a:t>
            </a:r>
          </a:p>
          <a:p>
            <a:pPr lvl="2"/>
            <a:r>
              <a:rPr lang="en-US" sz="1600" dirty="0" smtClean="0"/>
              <a:t>installr::install.pandoc</a:t>
            </a:r>
            <a:r>
              <a:rPr lang="en-US" sz="1600" dirty="0" smtClean="0"/>
              <a:t>()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dirty="0" smtClean="0"/>
              <a:t>tinytex for pdf reports</a:t>
            </a:r>
          </a:p>
          <a:p>
            <a:pPr lvl="1"/>
            <a:r>
              <a:rPr lang="en-US" sz="1800" dirty="0" smtClean="0"/>
              <a:t>install.packages</a:t>
            </a:r>
            <a:r>
              <a:rPr lang="en-US" sz="1800" dirty="0"/>
              <a:t>('tinytex') </a:t>
            </a:r>
            <a:endParaRPr lang="en-US" sz="1800" dirty="0" smtClean="0"/>
          </a:p>
          <a:p>
            <a:pPr lvl="1"/>
            <a:r>
              <a:rPr lang="en-US" sz="1800" dirty="0" smtClean="0"/>
              <a:t>tinytex</a:t>
            </a:r>
            <a:r>
              <a:rPr lang="en-US" sz="1800" dirty="0"/>
              <a:t>::install_tinytex</a:t>
            </a:r>
            <a:r>
              <a:rPr lang="en-US" sz="1800" dirty="0" smtClean="0"/>
              <a:t>()</a:t>
            </a:r>
          </a:p>
          <a:p>
            <a:pPr lvl="1"/>
            <a:r>
              <a:rPr lang="en-US" sz="1800" dirty="0"/>
              <a:t>If you already have MikTex installed no need to install </a:t>
            </a:r>
            <a:r>
              <a:rPr lang="en-US" sz="1800" dirty="0" smtClean="0"/>
              <a:t>tinytex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406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 Markdown </a:t>
            </a:r>
            <a:r>
              <a:rPr lang="en-US" dirty="0"/>
              <a:t>is a file format for making dynamic documents with R. An </a:t>
            </a:r>
            <a:r>
              <a:rPr lang="en-US" dirty="0" smtClean="0"/>
              <a:t>R Markdown </a:t>
            </a:r>
            <a:r>
              <a:rPr lang="en-US" dirty="0"/>
              <a:t>document is written in markdown (an easy-to-write plain text format) and contains chunks of embedded R code</a:t>
            </a:r>
            <a:r>
              <a:rPr lang="en-US" dirty="0" smtClean="0"/>
              <a:t>.</a:t>
            </a:r>
          </a:p>
          <a:p>
            <a:r>
              <a:rPr lang="en-US" dirty="0"/>
              <a:t>The purpose of this workshop is to introduce </a:t>
            </a:r>
            <a:r>
              <a:rPr lang="en-US" dirty="0" smtClean="0"/>
              <a:t>R Markdown </a:t>
            </a:r>
            <a:r>
              <a:rPr lang="en-US" dirty="0"/>
              <a:t>reports, as well as the custom Moffitt Templates and Functions I’ve written specifically to easily make fancy statistical reports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Short presentation, followed by creating our own reports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00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 Messaging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We have a Stride Group called </a:t>
            </a:r>
            <a:r>
              <a:rPr lang="en-US" b="1" dirty="0" smtClean="0"/>
              <a:t>bio2-moffitt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Email me and I’ll send you an invite</a:t>
            </a:r>
          </a:p>
          <a:p>
            <a:r>
              <a:rPr lang="en-US" dirty="0" smtClean="0"/>
              <a:t>Relevant Rooms for R Markdown discussion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Moffitt Functions/Macros</a:t>
            </a:r>
          </a:p>
          <a:p>
            <a:pPr lvl="1"/>
            <a:r>
              <a:rPr lang="en-US" dirty="0"/>
              <a:t>Reproducible </a:t>
            </a:r>
            <a:r>
              <a:rPr lang="en-US" dirty="0" smtClean="0"/>
              <a:t>Research</a:t>
            </a:r>
          </a:p>
          <a:p>
            <a:r>
              <a:rPr lang="en-US" dirty="0" smtClean="0"/>
              <a:t>Better to ask questions here than 1-on-1, in case other people have similar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92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 smtClean="0">
                <a:solidFill>
                  <a:srgbClr val="FF0000"/>
                </a:solidFill>
              </a:rPr>
              <a:t>Time to Try the Templates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14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</a:t>
            </a:r>
            <a:r>
              <a:rPr lang="en-US" dirty="0" smtClean="0"/>
              <a:t>Analysis Process</a:t>
            </a:r>
          </a:p>
          <a:p>
            <a:r>
              <a:rPr lang="en-US" dirty="0" smtClean="0"/>
              <a:t>R Markdown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R Code</a:t>
            </a:r>
          </a:p>
          <a:p>
            <a:pPr lvl="1"/>
            <a:r>
              <a:rPr lang="en-US" dirty="0" smtClean="0"/>
              <a:t>Markdown Basics</a:t>
            </a:r>
          </a:p>
          <a:p>
            <a:pPr lvl="1"/>
            <a:r>
              <a:rPr lang="en-US" dirty="0" smtClean="0"/>
              <a:t>R Markdown Special Cases</a:t>
            </a:r>
          </a:p>
          <a:p>
            <a:r>
              <a:rPr lang="en-US" dirty="0" smtClean="0"/>
              <a:t>Custom Moffitt Templates (MoffittTemplates R package)</a:t>
            </a:r>
          </a:p>
          <a:p>
            <a:r>
              <a:rPr lang="en-US" dirty="0"/>
              <a:t>Custom Moffitt </a:t>
            </a:r>
            <a:r>
              <a:rPr lang="en-US" dirty="0" smtClean="0"/>
              <a:t>Functions (MoffittFunctions R package</a:t>
            </a:r>
            <a:r>
              <a:rPr lang="en-US" dirty="0" smtClean="0"/>
              <a:t>)</a:t>
            </a:r>
          </a:p>
          <a:p>
            <a:r>
              <a:rPr lang="en-US" dirty="0"/>
              <a:t>Getting </a:t>
            </a:r>
            <a:r>
              <a:rPr lang="en-US" dirty="0" smtClean="0"/>
              <a:t>Programs Set </a:t>
            </a:r>
            <a:r>
              <a:rPr lang="en-US" dirty="0"/>
              <a:t>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1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Process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3741634"/>
            <a:ext cx="1524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Results (R/ SAS Output)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3741633"/>
            <a:ext cx="1295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Analytical Dataset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741634"/>
            <a:ext cx="9906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Input Dataset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200" y="2907268"/>
            <a:ext cx="1524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Tables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0200" y="3880133"/>
            <a:ext cx="1524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Figures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10200" y="4724400"/>
            <a:ext cx="1524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Statistics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20184" y="3880132"/>
            <a:ext cx="16714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Report/Article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91400" y="4724400"/>
            <a:ext cx="1524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</a:p>
        </p:txBody>
      </p:sp>
      <p:cxnSp>
        <p:nvCxnSpPr>
          <p:cNvPr id="16" name="Straight Arrow Connector 15"/>
          <p:cNvCxnSpPr>
            <a:stCxn id="8" idx="3"/>
            <a:endCxn id="7" idx="1"/>
          </p:cNvCxnSpPr>
          <p:nvPr/>
        </p:nvCxnSpPr>
        <p:spPr>
          <a:xfrm flipV="1">
            <a:off x="1371600" y="4064799"/>
            <a:ext cx="457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6" idx="1"/>
          </p:cNvCxnSpPr>
          <p:nvPr/>
        </p:nvCxnSpPr>
        <p:spPr>
          <a:xfrm>
            <a:off x="3124200" y="40647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0" idx="1"/>
          </p:cNvCxnSpPr>
          <p:nvPr/>
        </p:nvCxnSpPr>
        <p:spPr>
          <a:xfrm flipV="1">
            <a:off x="5029200" y="3091934"/>
            <a:ext cx="381000" cy="972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11" idx="1"/>
          </p:cNvCxnSpPr>
          <p:nvPr/>
        </p:nvCxnSpPr>
        <p:spPr>
          <a:xfrm flipV="1">
            <a:off x="5029200" y="40647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2" idx="1"/>
          </p:cNvCxnSpPr>
          <p:nvPr/>
        </p:nvCxnSpPr>
        <p:spPr>
          <a:xfrm>
            <a:off x="5029200" y="4064800"/>
            <a:ext cx="381000" cy="84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3" idx="1"/>
          </p:cNvCxnSpPr>
          <p:nvPr/>
        </p:nvCxnSpPr>
        <p:spPr>
          <a:xfrm flipV="1">
            <a:off x="6939185" y="4064798"/>
            <a:ext cx="380999" cy="844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13" idx="1"/>
          </p:cNvCxnSpPr>
          <p:nvPr/>
        </p:nvCxnSpPr>
        <p:spPr>
          <a:xfrm flipV="1">
            <a:off x="6934200" y="4064798"/>
            <a:ext cx="38598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  <a:endCxn id="13" idx="1"/>
          </p:cNvCxnSpPr>
          <p:nvPr/>
        </p:nvCxnSpPr>
        <p:spPr>
          <a:xfrm>
            <a:off x="6934200" y="3091934"/>
            <a:ext cx="385984" cy="972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0"/>
            <a:endCxn id="13" idx="2"/>
          </p:cNvCxnSpPr>
          <p:nvPr/>
        </p:nvCxnSpPr>
        <p:spPr>
          <a:xfrm flipV="1">
            <a:off x="8153400" y="4249464"/>
            <a:ext cx="2492" cy="474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9600" y="2373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Processing Code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95600" y="6400800"/>
            <a:ext cx="6096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hlinkClick r:id="rId2"/>
              </a:rPr>
              <a:t>Roger D. Peng, Reproducible Research: Concepts and Ideas p.10 on Coursera</a:t>
            </a:r>
            <a:endParaRPr lang="en-US" sz="1400" i="1" dirty="0"/>
          </a:p>
        </p:txBody>
      </p:sp>
      <p:cxnSp>
        <p:nvCxnSpPr>
          <p:cNvPr id="36" name="Straight Arrow Connector 35"/>
          <p:cNvCxnSpPr>
            <a:stCxn id="33" idx="2"/>
          </p:cNvCxnSpPr>
          <p:nvPr/>
        </p:nvCxnSpPr>
        <p:spPr>
          <a:xfrm>
            <a:off x="1600200" y="2743200"/>
            <a:ext cx="0" cy="132160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86000" y="2831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 Code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276600" y="3153323"/>
            <a:ext cx="0" cy="91147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57600" y="23738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Presentation Code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3" idx="2"/>
          </p:cNvCxnSpPr>
          <p:nvPr/>
        </p:nvCxnSpPr>
        <p:spPr>
          <a:xfrm>
            <a:off x="4800600" y="2743200"/>
            <a:ext cx="419100" cy="83516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</p:cNvCxnSpPr>
          <p:nvPr/>
        </p:nvCxnSpPr>
        <p:spPr>
          <a:xfrm>
            <a:off x="4800600" y="2743200"/>
            <a:ext cx="419100" cy="13215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</p:cNvCxnSpPr>
          <p:nvPr/>
        </p:nvCxnSpPr>
        <p:spPr>
          <a:xfrm>
            <a:off x="4800600" y="2743200"/>
            <a:ext cx="457200" cy="174373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73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405352"/>
            <a:ext cx="981075" cy="1623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825" y="1600200"/>
            <a:ext cx="12477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199" y="1828800"/>
            <a:ext cx="7481887" cy="4495800"/>
          </a:xfrm>
        </p:spPr>
        <p:txBody>
          <a:bodyPr/>
          <a:lstStyle/>
          <a:p>
            <a:r>
              <a:rPr lang="en-US" dirty="0"/>
              <a:t>.Rmd files An R Markdown (.Rmd) file is a record of your research. It contains the code that a scientist needs to reproduce your work along with the narration that a reader needs to understand your </a:t>
            </a:r>
            <a:r>
              <a:rPr lang="en-US" dirty="0" smtClean="0"/>
              <a:t>work</a:t>
            </a:r>
          </a:p>
          <a:p>
            <a:r>
              <a:rPr lang="en-US" dirty="0"/>
              <a:t>At the click of a button, or the type of a command, </a:t>
            </a:r>
            <a:r>
              <a:rPr lang="en-US" dirty="0" smtClean="0"/>
              <a:t> you </a:t>
            </a:r>
            <a:r>
              <a:rPr lang="en-US" dirty="0"/>
              <a:t>can rerun the code in an R Markdown file to reproduce your work and export the results as a finished report</a:t>
            </a:r>
            <a:r>
              <a:rPr lang="en-US" dirty="0" smtClean="0"/>
              <a:t>.</a:t>
            </a:r>
          </a:p>
          <a:p>
            <a:r>
              <a:rPr lang="en-US" dirty="0"/>
              <a:t>You can choose to export the finished report as a html, pdf, MS Word, ODT, RTF, or markdown document; or as a </a:t>
            </a:r>
            <a:r>
              <a:rPr lang="en-US" dirty="0" smtClean="0"/>
              <a:t>html, pdf, or ppt </a:t>
            </a:r>
            <a:r>
              <a:rPr lang="en-US" dirty="0"/>
              <a:t>based slide show.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5" y="5048250"/>
            <a:ext cx="11715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76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 Workflow (Step 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828800"/>
            <a:ext cx="8534400" cy="13716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a new .RMD file at </a:t>
            </a:r>
          </a:p>
          <a:p>
            <a:pPr marL="857250" lvl="1" indent="-457200"/>
            <a:r>
              <a:rPr lang="en-US" b="1" dirty="0" smtClean="0"/>
              <a:t>File -&gt; New File -&gt; R Markdown</a:t>
            </a:r>
          </a:p>
          <a:p>
            <a:pPr marL="857250" lvl="1" indent="-457200"/>
            <a:r>
              <a:rPr lang="en-US" dirty="0"/>
              <a:t>Use the wizard that opens to pre-populate the file with a template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17" y="3335723"/>
            <a:ext cx="4340958" cy="344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650" y="3335723"/>
            <a:ext cx="4245504" cy="344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05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 </a:t>
            </a:r>
            <a:r>
              <a:rPr lang="en-US" dirty="0"/>
              <a:t>Workflow (Step 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1828800"/>
            <a:ext cx="1905000" cy="44196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 smtClean="0"/>
              <a:t>Write document by editing the template</a:t>
            </a:r>
            <a:endParaRPr lang="en-US" sz="2000" dirty="0"/>
          </a:p>
        </p:txBody>
      </p:sp>
      <p:pic>
        <p:nvPicPr>
          <p:cNvPr id="4098" name="Picture 2" descr="https://d33wubrfki0l68.cloudfront.net/c6964e233a57962f8bda1dd3e5b497a71218a9f6/9c068/lesson-images/how-3-outp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98" y="1676400"/>
            <a:ext cx="7398802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40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 Workflow (Steps 3-6)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Knit document to create report</a:t>
            </a:r>
          </a:p>
          <a:p>
            <a:pPr marL="857250" lvl="1" indent="-457200"/>
            <a:r>
              <a:rPr lang="en-US" dirty="0" smtClean="0"/>
              <a:t>Use knit button or </a:t>
            </a:r>
            <a:r>
              <a:rPr lang="en-US" b="1" dirty="0" smtClean="0"/>
              <a:t>render()</a:t>
            </a:r>
            <a:r>
              <a:rPr lang="en-US" dirty="0" smtClean="0"/>
              <a:t> function to knit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Preview Output in RStudio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Examine build log in R Markdown console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Use output </a:t>
            </a:r>
            <a:r>
              <a:rPr lang="en-US" dirty="0" smtClean="0"/>
              <a:t>file</a:t>
            </a:r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0" indent="0">
              <a:buNone/>
            </a:pPr>
            <a:r>
              <a:rPr lang="en-US" sz="5400" dirty="0" smtClean="0">
                <a:solidFill>
                  <a:srgbClr val="FF0000"/>
                </a:solidFill>
              </a:rPr>
              <a:t>Time to Create Basic R Markdown Reports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93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4800600"/>
            <a:ext cx="32289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828800"/>
            <a:ext cx="66294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 Code Chunks are where you write all your R code</a:t>
            </a:r>
          </a:p>
          <a:p>
            <a:r>
              <a:rPr lang="en-US" dirty="0" smtClean="0"/>
              <a:t>Inline code  can be sprinkled within  text, to add a specific value</a:t>
            </a:r>
          </a:p>
          <a:p>
            <a:pPr lvl="1"/>
            <a:r>
              <a:rPr lang="en-US" dirty="0" smtClean="0"/>
              <a:t>i.e. sample size or a specific statistic</a:t>
            </a:r>
          </a:p>
          <a:p>
            <a:pPr lvl="1"/>
            <a:r>
              <a:rPr lang="en-US" dirty="0" smtClean="0"/>
              <a:t>Insert with </a:t>
            </a:r>
            <a:r>
              <a:rPr lang="en-US" b="1" dirty="0" smtClean="0"/>
              <a:t>`r &lt;code&gt;`</a:t>
            </a:r>
          </a:p>
          <a:p>
            <a:r>
              <a:rPr lang="en-US" dirty="0"/>
              <a:t>Code </a:t>
            </a:r>
            <a:r>
              <a:rPr lang="en-US" dirty="0" smtClean="0"/>
              <a:t>chunks</a:t>
            </a:r>
          </a:p>
          <a:p>
            <a:pPr lvl="1"/>
            <a:r>
              <a:rPr lang="en-US" dirty="0"/>
              <a:t>One or more lines surrounded with </a:t>
            </a:r>
            <a:r>
              <a:rPr lang="en-US" b="1" dirty="0"/>
              <a:t>```{r}</a:t>
            </a:r>
            <a:r>
              <a:rPr lang="en-US" dirty="0"/>
              <a:t> and </a:t>
            </a:r>
            <a:r>
              <a:rPr lang="en-US" b="1" dirty="0"/>
              <a:t>```</a:t>
            </a:r>
            <a:r>
              <a:rPr lang="en-US" dirty="0"/>
              <a:t>. Place chunk options within curly braces, </a:t>
            </a:r>
            <a:r>
              <a:rPr lang="en-US" dirty="0" smtClean="0"/>
              <a:t>after </a:t>
            </a:r>
            <a:r>
              <a:rPr lang="en-US" b="1" dirty="0" smtClean="0"/>
              <a:t>r</a:t>
            </a:r>
            <a:r>
              <a:rPr lang="en-US" dirty="0" smtClean="0"/>
              <a:t>. </a:t>
            </a:r>
            <a:r>
              <a:rPr lang="en-US" dirty="0"/>
              <a:t>Insert </a:t>
            </a:r>
            <a:r>
              <a:rPr lang="en-US" dirty="0" smtClean="0"/>
              <a:t>with</a:t>
            </a:r>
            <a:endParaRPr lang="en-US" dirty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 insert an R code chunk </a:t>
            </a:r>
            <a:r>
              <a:rPr lang="en-US" dirty="0" smtClean="0"/>
              <a:t>            either </a:t>
            </a:r>
            <a:r>
              <a:rPr lang="en-US" dirty="0"/>
              <a:t>using the RStudio toolbar (the Insert button) or the keyboard shortcut Ctrl + Alt + I (Cmd + Option + I on </a:t>
            </a:r>
            <a:r>
              <a:rPr lang="en-US" dirty="0" smtClean="0"/>
              <a:t>macOS).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59"/>
          <a:stretch/>
        </p:blipFill>
        <p:spPr bwMode="auto">
          <a:xfrm>
            <a:off x="5264921" y="3048000"/>
            <a:ext cx="3781425" cy="48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5679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005A9B"/>
      </a:hlink>
      <a:folHlink>
        <a:srgbClr val="5AAFE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5548</TotalTime>
  <Words>1138</Words>
  <Application>Microsoft Office PowerPoint</Application>
  <PresentationFormat>On-screen Show (4:3)</PresentationFormat>
  <Paragraphs>146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1_Office Theme</vt:lpstr>
      <vt:lpstr>Writing R Markdown Reports and Using Custom Moffitt Templates and Packages</vt:lpstr>
      <vt:lpstr>Overview</vt:lpstr>
      <vt:lpstr>Outline</vt:lpstr>
      <vt:lpstr>Data Analysis Process</vt:lpstr>
      <vt:lpstr>R Markdown Overview</vt:lpstr>
      <vt:lpstr>R Markdown Workflow (Step 1)</vt:lpstr>
      <vt:lpstr>R Markdown Workflow (Step 2)</vt:lpstr>
      <vt:lpstr>R Markdown Workflow (Steps 3-6)</vt:lpstr>
      <vt:lpstr>R Code</vt:lpstr>
      <vt:lpstr>R Code Chunk Options</vt:lpstr>
      <vt:lpstr>Markdown Basics</vt:lpstr>
      <vt:lpstr>Render Options with YAML</vt:lpstr>
      <vt:lpstr>PowerPoint Presentation</vt:lpstr>
      <vt:lpstr>R Markdown with Parameters</vt:lpstr>
      <vt:lpstr>Interactive Documents (Shiny) </vt:lpstr>
      <vt:lpstr>Learning More About R Markdown</vt:lpstr>
      <vt:lpstr>Custom Moffitt Templates (MoffittTemplates R package)</vt:lpstr>
      <vt:lpstr>Custom Moffitt Functions (MoffittFunctions R package)</vt:lpstr>
      <vt:lpstr>Programs Needed for Reproducible Reports</vt:lpstr>
      <vt:lpstr>Stride Messaging</vt:lpstr>
      <vt:lpstr>PowerPoint Presentation</vt:lpstr>
    </vt:vector>
  </TitlesOfParts>
  <Company>Moffitt Cancer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Josh</dc:creator>
  <cp:lastModifiedBy>Fulp, William J</cp:lastModifiedBy>
  <cp:revision>166</cp:revision>
  <cp:lastPrinted>2018-12-14T19:14:52Z</cp:lastPrinted>
  <dcterms:created xsi:type="dcterms:W3CDTF">2017-01-18T17:23:38Z</dcterms:created>
  <dcterms:modified xsi:type="dcterms:W3CDTF">2018-12-14T19:17:33Z</dcterms:modified>
</cp:coreProperties>
</file>