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83" r:id="rId3"/>
    <p:sldId id="285" r:id="rId4"/>
    <p:sldId id="309" r:id="rId5"/>
    <p:sldId id="284" r:id="rId6"/>
    <p:sldId id="259" r:id="rId7"/>
    <p:sldId id="304" r:id="rId8"/>
    <p:sldId id="307" r:id="rId9"/>
    <p:sldId id="286" r:id="rId10"/>
    <p:sldId id="260" r:id="rId11"/>
    <p:sldId id="306" r:id="rId12"/>
    <p:sldId id="287" r:id="rId13"/>
    <p:sldId id="261" r:id="rId14"/>
    <p:sldId id="305" r:id="rId15"/>
    <p:sldId id="288" r:id="rId16"/>
    <p:sldId id="308" r:id="rId17"/>
    <p:sldId id="257" r:id="rId18"/>
    <p:sldId id="274" r:id="rId19"/>
    <p:sldId id="269" r:id="rId20"/>
    <p:sldId id="277" r:id="rId21"/>
    <p:sldId id="278" r:id="rId22"/>
    <p:sldId id="279" r:id="rId23"/>
    <p:sldId id="280" r:id="rId24"/>
    <p:sldId id="281" r:id="rId25"/>
    <p:sldId id="282" r:id="rId26"/>
    <p:sldId id="276" r:id="rId27"/>
    <p:sldId id="290" r:id="rId28"/>
    <p:sldId id="270" r:id="rId29"/>
    <p:sldId id="272" r:id="rId30"/>
    <p:sldId id="273" r:id="rId31"/>
    <p:sldId id="289" r:id="rId32"/>
    <p:sldId id="291" r:id="rId33"/>
    <p:sldId id="293" r:id="rId34"/>
    <p:sldId id="292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33CC33"/>
    <a:srgbClr val="FF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3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A090-350E-45F8-AE29-20963BA8ECB5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4E61-6FEE-412C-BE91-BF0B1C77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ene.moffitt.org/libaffy/" TargetMode="External"/><Relationship Id="rId2" Type="http://schemas.openxmlformats.org/officeDocument/2006/relationships/hyperlink" Target="http://www.biomedcentral.com/1471-2105/14/153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arrayexpress/files/E-TABM-337/E-TABM-337.raw.2.zip" TargetMode="External"/><Relationship Id="rId2" Type="http://schemas.openxmlformats.org/officeDocument/2006/relationships/hyperlink" Target="https://www.ebi.ac.uk/arrayexpress/files/E-TABM-337/E-TABM-337.raw.1.zi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Normalizing </a:t>
            </a:r>
            <a:r>
              <a:rPr lang="en-US" dirty="0" err="1" smtClean="0"/>
              <a:t>omics</a:t>
            </a:r>
            <a:r>
              <a:rPr lang="en-US" dirty="0" smtClean="0"/>
              <a:t> data with IRON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(Iterative Rank Order Normalization)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Eric A. Welsh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2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cga_pre-norm_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468137" y="1308412"/>
            <a:ext cx="5203902" cy="46166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553200" y="2362200"/>
            <a:ext cx="0" cy="228600"/>
          </a:xfrm>
          <a:prstGeom prst="straightConnector1">
            <a:avLst/>
          </a:prstGeom>
          <a:ln w="317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5029200"/>
            <a:ext cx="0" cy="228600"/>
          </a:xfrm>
          <a:prstGeom prst="straightConnector1">
            <a:avLst/>
          </a:prstGeom>
          <a:ln w="317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2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tcga_pre-norm_L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7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tcga_post-iron-unti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47737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877229" y="1819922"/>
            <a:ext cx="3479182" cy="3092604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5322850" y="1886828"/>
            <a:ext cx="3605560" cy="3025698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0" y="5576887"/>
            <a:ext cx="459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Bottom is left of center, top is right of center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394325" y="5575300"/>
            <a:ext cx="328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Un-tilted line is better centered</a:t>
            </a:r>
          </a:p>
        </p:txBody>
      </p:sp>
    </p:spTree>
    <p:extLst>
      <p:ext uri="{BB962C8B-B14F-4D97-AF65-F5344CB8AC3E}">
        <p14:creationId xmlns:p14="http://schemas.microsoft.com/office/powerpoint/2010/main" val="209666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curvature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Banana shaped or other non-linear curvature</a:t>
            </a:r>
          </a:p>
          <a:p>
            <a:r>
              <a:rPr lang="en-US" dirty="0" smtClean="0"/>
              <a:t>I can't tell you why this happens, just that it does, and it is not uncommon</a:t>
            </a:r>
          </a:p>
          <a:p>
            <a:endParaRPr lang="en-US" dirty="0" smtClean="0"/>
          </a:p>
          <a:p>
            <a:r>
              <a:rPr lang="en-US" dirty="0" smtClean="0"/>
              <a:t>Affects most microarrays</a:t>
            </a:r>
          </a:p>
          <a:p>
            <a:pPr lvl="1"/>
            <a:r>
              <a:rPr lang="en-US" dirty="0" smtClean="0"/>
              <a:t>you can generally assume they will need non-linear correction</a:t>
            </a:r>
          </a:p>
          <a:p>
            <a:endParaRPr lang="en-US" dirty="0" smtClean="0"/>
          </a:p>
          <a:p>
            <a:r>
              <a:rPr lang="en-US" dirty="0" smtClean="0"/>
              <a:t>Affects some RNA-</a:t>
            </a:r>
            <a:r>
              <a:rPr lang="en-US" dirty="0" err="1" smtClean="0"/>
              <a:t>seq</a:t>
            </a:r>
            <a:r>
              <a:rPr lang="en-US" dirty="0" smtClean="0"/>
              <a:t> data sets as well</a:t>
            </a:r>
          </a:p>
          <a:p>
            <a:pPr lvl="1"/>
            <a:r>
              <a:rPr lang="en-US" dirty="0" smtClean="0"/>
              <a:t>maybe it depends on the amplification or RNA isolation kit, I really don't know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Correct using a piecewise-linear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7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:\welsh_manuscripts\iron_omics_talk\figures\proteogenomics_pilot_rnaseq_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82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:\welsh_manuscripts\iron_omics_talk\figures\proteogenomics_pilot_rnaseq_r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6957"/>
            <a:ext cx="4563701" cy="45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Q:\welsh_manuscripts\iron_omics_talk\figures\proteogenomics_pilot_rnaseq_ir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7149"/>
            <a:ext cx="4563701" cy="45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255941" y="1955180"/>
            <a:ext cx="3657600" cy="30182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14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:\cyanothece\talk_figures\02_agilent_bg-on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152400"/>
            <a:ext cx="6096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83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Agilent microarray 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95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Q:\cyanothece\talk_figures\02_agilent_bg-on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Q:\cyanothece\talk_figures\04_agilent_iron_no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6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Summary of problematic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r>
              <a:rPr lang="en-US" sz="2000" dirty="0"/>
              <a:t>Microarray</a:t>
            </a:r>
          </a:p>
          <a:p>
            <a:pPr lvl="1"/>
            <a:r>
              <a:rPr lang="en-US" sz="1600" dirty="0"/>
              <a:t>non-linear signal curvature between samples</a:t>
            </a:r>
          </a:p>
          <a:p>
            <a:pPr lvl="1"/>
            <a:r>
              <a:rPr lang="en-US" sz="1600" dirty="0"/>
              <a:t>very little missing data</a:t>
            </a:r>
          </a:p>
          <a:p>
            <a:r>
              <a:rPr lang="en-US" sz="2000" dirty="0" err="1"/>
              <a:t>RNAseq</a:t>
            </a:r>
            <a:endParaRPr lang="en-US" sz="2000" dirty="0"/>
          </a:p>
          <a:p>
            <a:pPr lvl="1"/>
            <a:r>
              <a:rPr lang="en-US" sz="1600" dirty="0"/>
              <a:t>non-linear curvature or "tilted" range compression between samples</a:t>
            </a:r>
          </a:p>
          <a:p>
            <a:pPr lvl="1"/>
            <a:r>
              <a:rPr lang="en-US" sz="1600" dirty="0" smtClean="0"/>
              <a:t>a good amount of low-abundance related missing data</a:t>
            </a:r>
            <a:endParaRPr lang="en-US" sz="1600" dirty="0"/>
          </a:p>
          <a:p>
            <a:r>
              <a:rPr lang="en-US" sz="2000" dirty="0"/>
              <a:t>Proteomics</a:t>
            </a:r>
          </a:p>
          <a:p>
            <a:pPr lvl="1"/>
            <a:r>
              <a:rPr lang="en-US" sz="1600" dirty="0"/>
              <a:t>global scaling differences between samples</a:t>
            </a:r>
          </a:p>
          <a:p>
            <a:pPr lvl="1"/>
            <a:r>
              <a:rPr lang="en-US" sz="1600" dirty="0"/>
              <a:t>very large amounts of missing </a:t>
            </a:r>
            <a:r>
              <a:rPr lang="en-US" sz="1600" dirty="0" smtClean="0"/>
              <a:t>data, cannot assume only from low abundance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Missing data may cause its own serious problems for normalization</a:t>
            </a:r>
          </a:p>
          <a:p>
            <a:pPr lvl="1"/>
            <a:r>
              <a:rPr lang="en-US" sz="1600" dirty="0" smtClean="0"/>
              <a:t>leaving them as zeroes or imputing can lead to poor normalization</a:t>
            </a:r>
          </a:p>
          <a:p>
            <a:endParaRPr lang="en-US" sz="2000" dirty="0" smtClean="0"/>
          </a:p>
          <a:p>
            <a:r>
              <a:rPr lang="en-US" sz="2000" dirty="0" smtClean="0"/>
              <a:t>Biological </a:t>
            </a:r>
            <a:r>
              <a:rPr lang="en-US" sz="2000" dirty="0"/>
              <a:t>experiments can exhibit "lop-sided" changes, where more genes are up-regulated than down-regulated (or vice versa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this violates the assumption of most normalization algorithms that changes are symmetric (roughly same number and magnitude up as down)</a:t>
            </a:r>
            <a:endParaRPr lang="en-US" sz="16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7767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IRON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Choose a single sample as a representative reference sample</a:t>
            </a:r>
          </a:p>
          <a:p>
            <a:r>
              <a:rPr lang="en-US" sz="2400" dirty="0" smtClean="0"/>
              <a:t>Normalize all samples against this reference sample</a:t>
            </a:r>
          </a:p>
          <a:p>
            <a:pPr lvl="1"/>
            <a:r>
              <a:rPr lang="en-US" sz="2000" dirty="0"/>
              <a:t>ignore missing data </a:t>
            </a:r>
            <a:r>
              <a:rPr lang="en-US" sz="2000" dirty="0" smtClean="0"/>
              <a:t>entirely</a:t>
            </a:r>
          </a:p>
          <a:p>
            <a:pPr lvl="1"/>
            <a:r>
              <a:rPr lang="en-US" sz="2000" dirty="0" smtClean="0"/>
              <a:t>identify a training set of relatively unchanged points</a:t>
            </a:r>
          </a:p>
          <a:p>
            <a:pPr lvl="1"/>
            <a:r>
              <a:rPr lang="en-US" sz="2000" dirty="0" smtClean="0"/>
              <a:t>fit a linear or non-linear curve</a:t>
            </a:r>
          </a:p>
          <a:p>
            <a:pPr lvl="1"/>
            <a:r>
              <a:rPr lang="en-US" sz="2000" dirty="0" smtClean="0"/>
              <a:t>global scaling factor, linear un-tilting, or non-linear correction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Ideally, normalizing all samples vs. the reference sample will result in all samples being normalized vs. each other </a:t>
            </a:r>
          </a:p>
          <a:p>
            <a:r>
              <a:rPr lang="en-US" sz="2400" dirty="0" smtClean="0"/>
              <a:t>So long as you've picked a good reference sample, this assumption generally holds pretty well in practice</a:t>
            </a:r>
          </a:p>
        </p:txBody>
      </p:sp>
    </p:spTree>
    <p:extLst>
      <p:ext uri="{BB962C8B-B14F-4D97-AF65-F5344CB8AC3E}">
        <p14:creationId xmlns:p14="http://schemas.microsoft.com/office/powerpoint/2010/main" val="62982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ron_process_fig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914400"/>
            <a:ext cx="66294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52400" y="5202022"/>
            <a:ext cx="8839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400" b="1" dirty="0" smtClean="0"/>
          </a:p>
          <a:p>
            <a:pPr algn="ctr"/>
            <a:endParaRPr lang="en-US" altLang="en-US" sz="1400" b="1" dirty="0" smtClean="0"/>
          </a:p>
          <a:p>
            <a:pPr algn="ctr"/>
            <a:r>
              <a:rPr lang="en-US" altLang="en-US" sz="2400" dirty="0" smtClean="0"/>
              <a:t>Slides of each individual step to follow</a:t>
            </a:r>
            <a:endParaRPr lang="en-US" altLang="en-US" sz="2400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More detailed overview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5593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I mean by normalization?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Correct for </a:t>
            </a:r>
            <a:r>
              <a:rPr lang="en-US" sz="3400" b="1" i="1" dirty="0" smtClean="0"/>
              <a:t>intensity-dependent</a:t>
            </a:r>
            <a:r>
              <a:rPr lang="en-US" dirty="0" smtClean="0"/>
              <a:t> differences between samples</a:t>
            </a:r>
          </a:p>
          <a:p>
            <a:r>
              <a:rPr lang="en-US" dirty="0" smtClean="0"/>
              <a:t>Relatively minimal adjustments that have a low risk of over-correction (avoid doing more harm than good)</a:t>
            </a:r>
          </a:p>
          <a:p>
            <a:endParaRPr lang="en-US" dirty="0" smtClean="0"/>
          </a:p>
          <a:p>
            <a:r>
              <a:rPr lang="en-US" dirty="0" smtClean="0"/>
              <a:t>This does </a:t>
            </a:r>
            <a:r>
              <a:rPr lang="en-US" b="1" dirty="0" smtClean="0"/>
              <a:t>*NOT*</a:t>
            </a:r>
            <a:r>
              <a:rPr lang="en-US" dirty="0" smtClean="0"/>
              <a:t> include correcting for batch effect, RNA quality, or any other source of technical artifacts</a:t>
            </a:r>
          </a:p>
          <a:p>
            <a:pPr lvl="1"/>
            <a:r>
              <a:rPr lang="en-US" dirty="0" smtClean="0"/>
              <a:t>those are all true differences in the relative amounts of </a:t>
            </a:r>
            <a:r>
              <a:rPr lang="en-US" dirty="0" err="1" smtClean="0"/>
              <a:t>biomolecues</a:t>
            </a:r>
            <a:r>
              <a:rPr lang="en-US" dirty="0" smtClean="0"/>
              <a:t> within the aliquot that was assayed</a:t>
            </a:r>
          </a:p>
          <a:p>
            <a:r>
              <a:rPr lang="en-US" dirty="0" smtClean="0"/>
              <a:t>I also do not mean transforming the data by mean-centering, unit variance, Z-scores, morphing the histogram distributions,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Intensity-dependent differences must be corrected before other more specialized methods can correct for other sources of technical artifacts</a:t>
            </a:r>
          </a:p>
        </p:txBody>
      </p:sp>
    </p:spTree>
    <p:extLst>
      <p:ext uri="{BB962C8B-B14F-4D97-AF65-F5344CB8AC3E}">
        <p14:creationId xmlns:p14="http://schemas.microsoft.com/office/powerpoint/2010/main" val="75395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:\welsh_manuscripts\iron_manuscript\log10_figures\01_raw_intensit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1336" y="5486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Raw, un-normalized probe intensities.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light upwards curvature in the main density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density upper "problem" arm screws up most normalization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52578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Exclude min/max probes (grey)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Colors represent outlier probes discarded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1</a:t>
            </a:r>
            <a:r>
              <a:rPr lang="en-US" baseline="30000" dirty="0" smtClean="0"/>
              <a:t>st</a:t>
            </a:r>
            <a:r>
              <a:rPr lang="en-US" dirty="0" smtClean="0"/>
              <a:t> iteration, </a:t>
            </a:r>
            <a:r>
              <a:rPr lang="en-US" dirty="0" smtClean="0">
                <a:solidFill>
                  <a:srgbClr val="0000FF"/>
                </a:solidFill>
              </a:rPr>
              <a:t>Dark Blue</a:t>
            </a:r>
            <a:r>
              <a:rPr lang="en-US" dirty="0" smtClean="0"/>
              <a:t> = just prior to final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most problematic outliers are iteratively removed until the </a:t>
            </a:r>
            <a:r>
              <a:rPr lang="en-US" dirty="0" smtClean="0">
                <a:solidFill>
                  <a:srgbClr val="FF00FF"/>
                </a:solidFill>
              </a:rPr>
              <a:t>final training set</a:t>
            </a:r>
            <a:r>
              <a:rPr lang="en-US" dirty="0" smtClean="0"/>
              <a:t> roughly follows the ridge of highest density through the data</a:t>
            </a:r>
          </a:p>
        </p:txBody>
      </p:sp>
      <p:pic>
        <p:nvPicPr>
          <p:cNvPr id="7170" name="Picture 2" descr="Q:\welsh_manuscripts\iron_manuscript\log10_figures\02_rank_contou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276599" y="661658"/>
            <a:ext cx="2286001" cy="1524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09041" y="4134416"/>
            <a:ext cx="304800" cy="1524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527364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density regions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 in the training set are under-sampled relative to the high density regions (</a:t>
            </a:r>
            <a:r>
              <a:rPr lang="en-US" dirty="0" smtClean="0">
                <a:solidFill>
                  <a:srgbClr val="0000FF"/>
                </a:solidFill>
              </a:rPr>
              <a:t>blue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Equal weights for all points would, </a:t>
            </a:r>
            <a:r>
              <a:rPr lang="en-US" b="1" dirty="0" smtClean="0"/>
              <a:t>at least for microarrays</a:t>
            </a:r>
            <a:r>
              <a:rPr lang="en-US" dirty="0" smtClean="0"/>
              <a:t>, cause the upper-right low-density tail to be poorly fit, so we must up-weight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</a:t>
            </a:r>
            <a:r>
              <a:rPr lang="en-US" b="1" dirty="0" smtClean="0"/>
              <a:t>*not a problem for proteomics data*</a:t>
            </a:r>
            <a:r>
              <a:rPr lang="en-US" dirty="0" smtClean="0"/>
              <a:t>, so we use equal weights then</a:t>
            </a:r>
          </a:p>
        </p:txBody>
      </p:sp>
      <p:pic>
        <p:nvPicPr>
          <p:cNvPr id="8194" name="Picture 2" descr="Q:\welsh_manuscripts\iron_manuscript\log10_figures\03_pseudo_density_weigh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63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52578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Fit a </a:t>
            </a:r>
            <a:r>
              <a:rPr lang="en-US" dirty="0" smtClean="0">
                <a:solidFill>
                  <a:srgbClr val="33CC33"/>
                </a:solidFill>
              </a:rPr>
              <a:t>smoothed piece-wise non-linear curve</a:t>
            </a:r>
            <a:r>
              <a:rPr lang="en-US" dirty="0" smtClean="0"/>
              <a:t> through the training set, using the weights as determined in the previous step (if appropriate)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resulting best-fit line roughly passes through the ridge of highest density from bottom-left to top-right (the ideal desired fit by eye)</a:t>
            </a:r>
          </a:p>
        </p:txBody>
      </p:sp>
      <p:pic>
        <p:nvPicPr>
          <p:cNvPr id="9218" name="Picture 2" descr="Q:\welsh_manuscripts\iron_manuscript\log10_figures\04_rank_invariant_fit_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754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738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52578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Adjust the Y (sample) values using the fit curve so that the fit curve lies on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normalizes the sample so that it is directly comparable to the reference sample</a:t>
            </a:r>
          </a:p>
        </p:txBody>
      </p:sp>
      <p:pic>
        <p:nvPicPr>
          <p:cNvPr id="10242" name="Picture 2" descr="Q:\welsh_manuscripts\iron_manuscript\log10_figures\05_norm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9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52578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of the same data normalized with </a:t>
            </a:r>
            <a:r>
              <a:rPr lang="en-US" dirty="0" err="1" smtClean="0"/>
              <a:t>quantile</a:t>
            </a:r>
            <a:r>
              <a:rPr lang="en-US" dirty="0" smtClean="0"/>
              <a:t>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Quantile</a:t>
            </a:r>
            <a:r>
              <a:rPr lang="en-US" dirty="0" smtClean="0"/>
              <a:t> normalization is faked out by the upper "problem" arm, effectively fitting its correction curve between the two 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results in a large number of probes in the main-density arm being over-corrected, appearing as down-regulated when they actually aren't</a:t>
            </a:r>
          </a:p>
        </p:txBody>
      </p:sp>
      <p:pic>
        <p:nvPicPr>
          <p:cNvPr id="11266" name="Picture 2" descr="Q:\welsh_manuscripts\iron_manuscript\log10_figures\06_quantile_norm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3048000" y="1077951"/>
            <a:ext cx="3211551" cy="2579649"/>
          </a:xfrm>
          <a:prstGeom prst="line">
            <a:avLst/>
          </a:prstGeom>
          <a:ln w="254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8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43"/>
            <a:ext cx="8229600" cy="1143000"/>
          </a:xfrm>
        </p:spPr>
        <p:txBody>
          <a:bodyPr/>
          <a:lstStyle/>
          <a:p>
            <a:r>
              <a:rPr lang="en-US" dirty="0" smtClean="0"/>
              <a:t>Advantages of IRON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vast majority of normalization methods assume symmetric changes between samples</a:t>
            </a:r>
          </a:p>
          <a:p>
            <a:pPr lvl="1"/>
            <a:r>
              <a:rPr lang="en-US" sz="2000" dirty="0" smtClean="0"/>
              <a:t>roughly the same number and magnitude of both up and down changes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Real biology and experiments frequently violate this assumption, often quite badly</a:t>
            </a:r>
          </a:p>
          <a:p>
            <a:r>
              <a:rPr lang="en-US" sz="2000" dirty="0" smtClean="0"/>
              <a:t>Methods that assume symmetric changes will use the wrong set of genes to determine how to normalize the sample, resulting in incorrect normalizations</a:t>
            </a:r>
          </a:p>
          <a:p>
            <a:endParaRPr lang="en-US" sz="2000" dirty="0"/>
          </a:p>
          <a:p>
            <a:r>
              <a:rPr lang="en-US" sz="2000" dirty="0" smtClean="0"/>
              <a:t>IRON, since it makes weaker assumptions than most other methods, is more robust and more able to handle the wide variety of sample behavior that we see in real data</a:t>
            </a:r>
          </a:p>
          <a:p>
            <a:r>
              <a:rPr lang="en-US" sz="2000" dirty="0" smtClean="0"/>
              <a:t>IRON does a good job of handling missing data</a:t>
            </a:r>
          </a:p>
          <a:p>
            <a:pPr lvl="1"/>
            <a:r>
              <a:rPr lang="en-US" sz="1600" dirty="0" smtClean="0"/>
              <a:t>so long as there is decent overlap present between samples</a:t>
            </a:r>
          </a:p>
        </p:txBody>
      </p:sp>
    </p:spTree>
    <p:extLst>
      <p:ext uri="{BB962C8B-B14F-4D97-AF65-F5344CB8AC3E}">
        <p14:creationId xmlns:p14="http://schemas.microsoft.com/office/powerpoint/2010/main" val="150464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Links to IRON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Manuscript: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www.biomedcentral.com/1471-2105/14/153</a:t>
            </a:r>
            <a:endParaRPr lang="en-US" sz="2000" dirty="0"/>
          </a:p>
          <a:p>
            <a:endParaRPr lang="en-US" sz="2800" dirty="0" smtClean="0"/>
          </a:p>
          <a:p>
            <a:r>
              <a:rPr lang="en-US" sz="2800" dirty="0" smtClean="0"/>
              <a:t>Software:</a:t>
            </a:r>
          </a:p>
          <a:p>
            <a:pPr lvl="1"/>
            <a:r>
              <a:rPr lang="en-US" sz="2000" dirty="0">
                <a:hlinkClick r:id="rId3"/>
              </a:rPr>
              <a:t>http://gene.moffitt.org/libaffy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sz="2800" dirty="0" smtClean="0"/>
          </a:p>
          <a:p>
            <a:r>
              <a:rPr lang="en-US" sz="2800" dirty="0" smtClean="0"/>
              <a:t>Thanks to Paul Stewart, the latest release has pre-compiled OSX binaries, too!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875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findmedian</a:t>
            </a:r>
            <a:r>
              <a:rPr lang="en-US" dirty="0" smtClean="0"/>
              <a:t> commands</a:t>
            </a:r>
            <a:br>
              <a:rPr lang="en-US" dirty="0" smtClean="0"/>
            </a:br>
            <a:r>
              <a:rPr lang="en-US" sz="3100" i="1" dirty="0" smtClean="0"/>
              <a:t>used to identify the median sample</a:t>
            </a:r>
            <a:endParaRPr lang="en-US" sz="3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Any data in a simple spreadsheet format:</a:t>
            </a:r>
          </a:p>
          <a:p>
            <a:pPr lvl="1"/>
            <a:r>
              <a:rPr lang="en-US" sz="2000" dirty="0" err="1" smtClean="0"/>
              <a:t>findmedian</a:t>
            </a:r>
            <a:r>
              <a:rPr lang="en-US" sz="2000" dirty="0" smtClean="0"/>
              <a:t> --spreadsheet rnaseq.txt &gt; findmedian.txt</a:t>
            </a:r>
          </a:p>
          <a:p>
            <a:pPr lvl="1"/>
            <a:r>
              <a:rPr lang="en-US" sz="2000" dirty="0" err="1" smtClean="0"/>
              <a:t>findmedian</a:t>
            </a:r>
            <a:r>
              <a:rPr lang="en-US" sz="2000" dirty="0" smtClean="0"/>
              <a:t> --spreadsheet --</a:t>
            </a:r>
            <a:r>
              <a:rPr lang="en-US" sz="2000" dirty="0" err="1" smtClean="0"/>
              <a:t>pearson</a:t>
            </a:r>
            <a:r>
              <a:rPr lang="en-US" sz="2000" dirty="0" smtClean="0"/>
              <a:t> proteomics.txt &gt; findmedian.txt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Affymetrix</a:t>
            </a:r>
            <a:r>
              <a:rPr lang="en-US" sz="2400" dirty="0" smtClean="0"/>
              <a:t> CEL files:</a:t>
            </a:r>
          </a:p>
          <a:p>
            <a:pPr lvl="1"/>
            <a:r>
              <a:rPr lang="en-US" sz="2000" dirty="0" err="1" smtClean="0"/>
              <a:t>findmedian</a:t>
            </a:r>
            <a:r>
              <a:rPr lang="en-US" sz="2000" dirty="0" smtClean="0"/>
              <a:t> -c /share/data2/</a:t>
            </a:r>
            <a:r>
              <a:rPr lang="en-US" sz="2000" dirty="0" err="1" smtClean="0"/>
              <a:t>mgd</a:t>
            </a:r>
            <a:r>
              <a:rPr lang="en-US" sz="2000" dirty="0" smtClean="0"/>
              <a:t>/CDF *.CEL &gt; findmedian.txt</a:t>
            </a:r>
          </a:p>
          <a:p>
            <a:endParaRPr lang="en-US" sz="2400" dirty="0" smtClean="0"/>
          </a:p>
          <a:p>
            <a:r>
              <a:rPr lang="en-US" sz="2400" dirty="0" smtClean="0"/>
              <a:t>look at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to last line of findmedian.txt to identify the median sample</a:t>
            </a:r>
          </a:p>
          <a:p>
            <a:pPr lvl="1"/>
            <a:r>
              <a:rPr lang="en-US" sz="2000" dirty="0" smtClean="0"/>
              <a:t>cat findmedian.txt </a:t>
            </a:r>
            <a:r>
              <a:rPr lang="en-US" sz="2000" dirty="0"/>
              <a:t>| tail -2 | head -1 | cut -f </a:t>
            </a:r>
            <a:r>
              <a:rPr lang="en-US" sz="20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9436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normalization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Affymetrix</a:t>
            </a:r>
            <a:r>
              <a:rPr lang="en-US" sz="2000" dirty="0" smtClean="0"/>
              <a:t> CEL files</a:t>
            </a:r>
          </a:p>
          <a:p>
            <a:pPr lvl="1"/>
            <a:r>
              <a:rPr lang="en-US" sz="1600" dirty="0" smtClean="0"/>
              <a:t>iron -c </a:t>
            </a:r>
            <a:r>
              <a:rPr lang="en-US" sz="1600" dirty="0"/>
              <a:t>/</a:t>
            </a:r>
            <a:r>
              <a:rPr lang="en-US" sz="1600" dirty="0" smtClean="0"/>
              <a:t>share/data2/</a:t>
            </a:r>
            <a:r>
              <a:rPr lang="en-US" sz="1600" dirty="0" err="1" smtClean="0"/>
              <a:t>mgd</a:t>
            </a:r>
            <a:r>
              <a:rPr lang="en-US" sz="1600" dirty="0" smtClean="0"/>
              <a:t>/CDF --norm-iron=</a:t>
            </a:r>
            <a:r>
              <a:rPr lang="en-US" sz="1600" dirty="0" err="1" smtClean="0"/>
              <a:t>abcdefg</a:t>
            </a:r>
            <a:r>
              <a:rPr lang="en-US" sz="1600" dirty="0" smtClean="0"/>
              <a:t> *.CEL -o iron_output.txt</a:t>
            </a:r>
          </a:p>
          <a:p>
            <a:endParaRPr lang="en-US" sz="2000" dirty="0" smtClean="0"/>
          </a:p>
          <a:p>
            <a:r>
              <a:rPr lang="en-US" sz="2000" dirty="0" smtClean="0"/>
              <a:t>Spreadsheet generated from Agilent or </a:t>
            </a:r>
            <a:r>
              <a:rPr lang="en-US" sz="2000" dirty="0" err="1" smtClean="0"/>
              <a:t>Illumina</a:t>
            </a:r>
            <a:r>
              <a:rPr lang="en-US" sz="2000" dirty="0" smtClean="0"/>
              <a:t> microarrays</a:t>
            </a:r>
          </a:p>
          <a:p>
            <a:pPr lvl="1"/>
            <a:r>
              <a:rPr lang="en-US" sz="1600" dirty="0" err="1" smtClean="0"/>
              <a:t>iron_generic</a:t>
            </a:r>
            <a:r>
              <a:rPr lang="en-US" sz="1600" dirty="0" smtClean="0"/>
              <a:t> </a:t>
            </a:r>
            <a:r>
              <a:rPr lang="en-US" sz="1600" dirty="0"/>
              <a:t>--</a:t>
            </a:r>
            <a:r>
              <a:rPr lang="en-US" sz="1600" dirty="0" smtClean="0"/>
              <a:t>norm-iron=</a:t>
            </a:r>
            <a:r>
              <a:rPr lang="en-US" sz="1600" dirty="0" err="1" smtClean="0"/>
              <a:t>abcdefg</a:t>
            </a:r>
            <a:r>
              <a:rPr lang="en-US" sz="1600" dirty="0" smtClean="0"/>
              <a:t> </a:t>
            </a:r>
            <a:r>
              <a:rPr lang="en-US" sz="1600" dirty="0"/>
              <a:t>-o iron_output.txt</a:t>
            </a:r>
          </a:p>
          <a:p>
            <a:endParaRPr lang="en-US" sz="2000" dirty="0" smtClean="0"/>
          </a:p>
          <a:p>
            <a:r>
              <a:rPr lang="en-US" sz="2000" dirty="0" smtClean="0"/>
              <a:t>Proteomics</a:t>
            </a:r>
          </a:p>
          <a:p>
            <a:pPr lvl="1"/>
            <a:r>
              <a:rPr lang="en-US" sz="1600" dirty="0" err="1" smtClean="0"/>
              <a:t>iron_generic</a:t>
            </a:r>
            <a:r>
              <a:rPr lang="en-US" sz="1600" dirty="0" smtClean="0"/>
              <a:t> --norm-iron=</a:t>
            </a:r>
            <a:r>
              <a:rPr lang="en-US" sz="1600" dirty="0" err="1" smtClean="0"/>
              <a:t>abcdefg</a:t>
            </a:r>
            <a:r>
              <a:rPr lang="en-US" sz="1600" dirty="0" smtClean="0"/>
              <a:t> --proteomics -o iron_output.txt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Un-tilt </a:t>
            </a:r>
            <a:r>
              <a:rPr lang="en-US" sz="2000" dirty="0" err="1" smtClean="0"/>
              <a:t>RNAseq</a:t>
            </a:r>
            <a:endParaRPr lang="en-US" sz="2000" dirty="0"/>
          </a:p>
          <a:p>
            <a:pPr lvl="1"/>
            <a:r>
              <a:rPr lang="en-US" sz="1600" dirty="0" err="1" smtClean="0"/>
              <a:t>iron_generic</a:t>
            </a:r>
            <a:r>
              <a:rPr lang="en-US" sz="1600" dirty="0" smtClean="0"/>
              <a:t> --norm-iron=</a:t>
            </a:r>
            <a:r>
              <a:rPr lang="en-US" sz="1600" dirty="0" err="1" smtClean="0"/>
              <a:t>abcdefg</a:t>
            </a:r>
            <a:r>
              <a:rPr lang="en-US" sz="1600" dirty="0" smtClean="0"/>
              <a:t> --</a:t>
            </a:r>
            <a:r>
              <a:rPr lang="en-US" sz="1600" dirty="0" err="1" smtClean="0"/>
              <a:t>rnaseq</a:t>
            </a:r>
            <a:r>
              <a:rPr lang="en-US" sz="1600" dirty="0" smtClean="0"/>
              <a:t> –o iron_output.txt</a:t>
            </a:r>
          </a:p>
          <a:p>
            <a:endParaRPr lang="en-US" sz="2000" dirty="0" smtClean="0"/>
          </a:p>
          <a:p>
            <a:r>
              <a:rPr lang="en-US" sz="2000" dirty="0" smtClean="0"/>
              <a:t>Non-linear </a:t>
            </a:r>
            <a:r>
              <a:rPr lang="en-US" sz="2000" dirty="0" err="1" smtClean="0"/>
              <a:t>RNAseq</a:t>
            </a:r>
            <a:endParaRPr lang="en-US" sz="2000" dirty="0" smtClean="0"/>
          </a:p>
          <a:p>
            <a:pPr lvl="1"/>
            <a:r>
              <a:rPr lang="en-US" sz="1600" dirty="0" err="1" smtClean="0"/>
              <a:t>iron_generic</a:t>
            </a:r>
            <a:r>
              <a:rPr lang="en-US" sz="1600" dirty="0" smtClean="0"/>
              <a:t> --norm-iron=</a:t>
            </a:r>
            <a:r>
              <a:rPr lang="en-US" sz="1600" dirty="0" err="1" smtClean="0"/>
              <a:t>abcdefg</a:t>
            </a:r>
            <a:r>
              <a:rPr lang="en-US" sz="1600" dirty="0" smtClean="0"/>
              <a:t> --</a:t>
            </a:r>
            <a:r>
              <a:rPr lang="en-US" sz="1600" dirty="0" err="1" smtClean="0"/>
              <a:t>rnaseq</a:t>
            </a:r>
            <a:r>
              <a:rPr lang="en-US" sz="1600" dirty="0"/>
              <a:t> --iron-non-linear </a:t>
            </a:r>
            <a:r>
              <a:rPr lang="en-US" sz="1600" dirty="0" smtClean="0"/>
              <a:t>--iron-weight-exponent=4 -o iron_output.txt</a:t>
            </a:r>
          </a:p>
        </p:txBody>
      </p:sp>
    </p:spTree>
    <p:extLst>
      <p:ext uri="{BB962C8B-B14F-4D97-AF65-F5344CB8AC3E}">
        <p14:creationId xmlns:p14="http://schemas.microsoft.com/office/powerpoint/2010/main" val="41663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can you tell if your data needs to be normalized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Sample vs. sample log/log scatter density plots are the best and most useful way to visually identify normalization issues</a:t>
            </a:r>
          </a:p>
          <a:p>
            <a:r>
              <a:rPr lang="en-US" sz="2000" dirty="0" smtClean="0"/>
              <a:t>Histograms and box-whisker plots are not sufficient, as they summarize the data too much</a:t>
            </a:r>
          </a:p>
          <a:p>
            <a:endParaRPr lang="en-US" sz="2000" dirty="0"/>
          </a:p>
          <a:p>
            <a:r>
              <a:rPr lang="en-US" sz="2000" dirty="0" smtClean="0"/>
              <a:t>Assume that, in any given experiment, a good amount of biology is unchanged between samples</a:t>
            </a:r>
          </a:p>
          <a:p>
            <a:endParaRPr lang="en-US" sz="2000" dirty="0" smtClean="0"/>
          </a:p>
          <a:p>
            <a:r>
              <a:rPr lang="en-US" sz="2000" dirty="0" smtClean="0"/>
              <a:t>Ideal normalized data behavior:</a:t>
            </a:r>
          </a:p>
          <a:p>
            <a:pPr lvl="1"/>
            <a:r>
              <a:rPr lang="en-US" sz="1800" dirty="0" smtClean="0"/>
              <a:t>plot should be roughly cigar-shaped</a:t>
            </a:r>
          </a:p>
          <a:p>
            <a:pPr lvl="1"/>
            <a:r>
              <a:rPr lang="en-US" sz="1800" dirty="0" smtClean="0"/>
              <a:t>highest density and bulge either at low end or middle of the cigar</a:t>
            </a:r>
          </a:p>
          <a:p>
            <a:pPr lvl="1"/>
            <a:r>
              <a:rPr lang="en-US" sz="1800" dirty="0" smtClean="0"/>
              <a:t>higher density ridges should lie on the sample vs. sample diagonal</a:t>
            </a:r>
          </a:p>
        </p:txBody>
      </p:sp>
    </p:spTree>
    <p:extLst>
      <p:ext uri="{BB962C8B-B14F-4D97-AF65-F5344CB8AC3E}">
        <p14:creationId xmlns:p14="http://schemas.microsoft.com/office/powerpoint/2010/main" val="701862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961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Meta-flags</a:t>
            </a:r>
            <a:br>
              <a:rPr lang="en-US" dirty="0" smtClean="0"/>
            </a:br>
            <a:r>
              <a:rPr lang="en-US" sz="2200" i="1" dirty="0" smtClean="0"/>
              <a:t>set most appropriate flags for different </a:t>
            </a:r>
            <a:r>
              <a:rPr lang="en-US" sz="2200" i="1" dirty="0" err="1" smtClean="0"/>
              <a:t>omics</a:t>
            </a:r>
            <a:r>
              <a:rPr lang="en-US" sz="2200" i="1" dirty="0" smtClean="0"/>
              <a:t> types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 smtClean="0"/>
              <a:t>--proteomics</a:t>
            </a:r>
          </a:p>
          <a:p>
            <a:pPr marL="457200" lvl="1" indent="0">
              <a:buNone/>
            </a:pPr>
            <a:r>
              <a:rPr lang="en-US" dirty="0"/>
              <a:t>--</a:t>
            </a:r>
            <a:r>
              <a:rPr lang="en-US" dirty="0" err="1"/>
              <a:t>bg</a:t>
            </a:r>
            <a:r>
              <a:rPr lang="en-US" dirty="0"/>
              <a:t>-none --</a:t>
            </a:r>
            <a:r>
              <a:rPr lang="en-US" dirty="0" err="1"/>
              <a:t>unlog</a:t>
            </a:r>
            <a:r>
              <a:rPr lang="en-US" dirty="0"/>
              <a:t> --iron-global-scaling </a:t>
            </a:r>
            <a:r>
              <a:rPr lang="en-US" b="1" dirty="0">
                <a:solidFill>
                  <a:srgbClr val="0000FF"/>
                </a:solidFill>
              </a:rPr>
              <a:t>--iron-weight-exponent=0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--iron-fit-both-x-y </a:t>
            </a:r>
            <a:r>
              <a:rPr lang="en-US" b="1" dirty="0" smtClean="0">
                <a:solidFill>
                  <a:srgbClr val="0000FF"/>
                </a:solidFill>
              </a:rPr>
              <a:t>--iron-condense</a:t>
            </a:r>
            <a:r>
              <a:rPr lang="en-US" b="1" dirty="0">
                <a:solidFill>
                  <a:srgbClr val="0000FF"/>
                </a:solidFill>
              </a:rPr>
              <a:t>-</a:t>
            </a:r>
            <a:r>
              <a:rPr lang="en-US" b="1" dirty="0" smtClean="0">
                <a:solidFill>
                  <a:srgbClr val="0000FF"/>
                </a:solidFill>
              </a:rPr>
              <a:t>training</a:t>
            </a:r>
            <a:r>
              <a:rPr lang="en-US" dirty="0" smtClean="0"/>
              <a:t> --floor-none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 smtClean="0"/>
              <a:t>--</a:t>
            </a:r>
            <a:r>
              <a:rPr lang="en-US" b="1" i="1" dirty="0" err="1" smtClean="0"/>
              <a:t>rnaseq</a:t>
            </a:r>
            <a:endParaRPr lang="en-US" b="1" i="1" dirty="0" smtClean="0"/>
          </a:p>
          <a:p>
            <a:pPr marL="457200" lvl="1" indent="0">
              <a:buNone/>
            </a:pPr>
            <a:r>
              <a:rPr lang="en-US" dirty="0"/>
              <a:t>--</a:t>
            </a:r>
            <a:r>
              <a:rPr lang="en-US" dirty="0" err="1"/>
              <a:t>bg</a:t>
            </a:r>
            <a:r>
              <a:rPr lang="en-US" dirty="0"/>
              <a:t>-none </a:t>
            </a:r>
            <a:r>
              <a:rPr lang="en-US" dirty="0" smtClean="0"/>
              <a:t>--</a:t>
            </a:r>
            <a:r>
              <a:rPr lang="en-US" dirty="0" err="1" smtClean="0"/>
              <a:t>unlog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--</a:t>
            </a:r>
            <a:r>
              <a:rPr lang="en-US" b="1" dirty="0">
                <a:solidFill>
                  <a:srgbClr val="0000FF"/>
                </a:solidFill>
              </a:rPr>
              <a:t>iron-</a:t>
            </a:r>
            <a:r>
              <a:rPr lang="en-US" b="1" dirty="0" err="1">
                <a:solidFill>
                  <a:srgbClr val="0000FF"/>
                </a:solidFill>
              </a:rPr>
              <a:t>untilt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--iron-weight-exponent=0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--iron-fit-only-y --</a:t>
            </a:r>
            <a:r>
              <a:rPr lang="en-US" b="1" dirty="0" smtClean="0">
                <a:solidFill>
                  <a:srgbClr val="0000FF"/>
                </a:solidFill>
              </a:rPr>
              <a:t>iron-no-condense-training</a:t>
            </a:r>
            <a:r>
              <a:rPr lang="en-US" dirty="0" smtClean="0"/>
              <a:t> --floor-none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b="1" dirty="0" smtClean="0"/>
              <a:t>I should probably add a --microarray flag to restore the default settings</a:t>
            </a:r>
            <a:r>
              <a:rPr lang="en-US" dirty="0" smtClean="0"/>
              <a:t>, but I haven't yet...</a:t>
            </a:r>
          </a:p>
          <a:p>
            <a:pPr marL="457200" lvl="2" indent="0">
              <a:buNone/>
            </a:pPr>
            <a:r>
              <a:rPr lang="en-US" sz="2900" b="1" dirty="0" smtClean="0">
                <a:solidFill>
                  <a:srgbClr val="0000FF"/>
                </a:solidFill>
              </a:rPr>
              <a:t>--</a:t>
            </a:r>
            <a:r>
              <a:rPr lang="en-US" sz="2900" b="1" dirty="0" err="1" smtClean="0">
                <a:solidFill>
                  <a:srgbClr val="0000FF"/>
                </a:solidFill>
              </a:rPr>
              <a:t>bg-rma</a:t>
            </a:r>
            <a:r>
              <a:rPr lang="en-US" sz="2900" dirty="0" smtClean="0"/>
              <a:t> --log2 </a:t>
            </a:r>
            <a:r>
              <a:rPr lang="en-US" sz="2900" b="1" dirty="0" smtClean="0">
                <a:solidFill>
                  <a:srgbClr val="0000FF"/>
                </a:solidFill>
              </a:rPr>
              <a:t>--iron-non-linear </a:t>
            </a:r>
            <a:r>
              <a:rPr lang="en-US" sz="2900" b="1" dirty="0">
                <a:solidFill>
                  <a:srgbClr val="0000FF"/>
                </a:solidFill>
              </a:rPr>
              <a:t>--</a:t>
            </a:r>
            <a:r>
              <a:rPr lang="en-US" sz="2900" b="1" dirty="0" smtClean="0">
                <a:solidFill>
                  <a:srgbClr val="0000FF"/>
                </a:solidFill>
              </a:rPr>
              <a:t>iron-weight-exponent=4 </a:t>
            </a:r>
            <a:r>
              <a:rPr lang="en-US" sz="2900" b="1" dirty="0">
                <a:solidFill>
                  <a:srgbClr val="0000FF"/>
                </a:solidFill>
              </a:rPr>
              <a:t>--iron-fit-only-y </a:t>
            </a:r>
            <a:r>
              <a:rPr lang="en-US" sz="2900" b="1" dirty="0" smtClean="0">
                <a:solidFill>
                  <a:srgbClr val="0000FF"/>
                </a:solidFill>
              </a:rPr>
              <a:t>--iron-no-condense-training</a:t>
            </a:r>
            <a:r>
              <a:rPr lang="en-US" sz="2900" dirty="0" smtClean="0"/>
              <a:t> --floor-none</a:t>
            </a:r>
          </a:p>
          <a:p>
            <a:pPr marL="57150" lvl="1" indent="0">
              <a:buNone/>
            </a:pPr>
            <a:endParaRPr lang="en-US" dirty="0"/>
          </a:p>
          <a:p>
            <a:pPr marL="57150" lvl="1" indent="0">
              <a:buNone/>
            </a:pPr>
            <a:r>
              <a:rPr lang="en-US" dirty="0" smtClean="0"/>
              <a:t>If we were to log</a:t>
            </a:r>
            <a:r>
              <a:rPr lang="en-US" baseline="-25000" dirty="0" smtClean="0"/>
              <a:t>2</a:t>
            </a:r>
            <a:r>
              <a:rPr lang="en-US" dirty="0" smtClean="0"/>
              <a:t> (default) data containing missing data points (values of 0), we would be unable to differentiate missing from an original value of 1, since both would be zero.  </a:t>
            </a:r>
            <a:r>
              <a:rPr lang="en-US" b="1" dirty="0" smtClean="0"/>
              <a:t>I should probably change its behavior to auto-convert original zeroes into blanks.</a:t>
            </a:r>
            <a:endParaRPr lang="en-US" b="1" dirty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4710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Tutorial example:</a:t>
            </a:r>
            <a:br>
              <a:rPr lang="en-US" dirty="0" smtClean="0"/>
            </a:br>
            <a:r>
              <a:rPr lang="en-US" dirty="0" smtClean="0"/>
              <a:t>literally my first microarray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make sure to add the </a:t>
            </a:r>
            <a:r>
              <a:rPr lang="en-US" dirty="0" err="1"/>
              <a:t>libaffy</a:t>
            </a:r>
            <a:r>
              <a:rPr lang="en-US" dirty="0"/>
              <a:t> binaries to your path before 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download the "raw" </a:t>
            </a:r>
            <a:r>
              <a:rPr lang="en-US" dirty="0" smtClean="0"/>
              <a:t>data I deposited in 2007</a:t>
            </a:r>
          </a:p>
          <a:p>
            <a:pPr marL="0" indent="0">
              <a:buNone/>
            </a:pPr>
            <a:r>
              <a:rPr lang="en-US" dirty="0" smtClean="0"/>
              <a:t># they aren't actually the original Agilent files I deposited anymore...</a:t>
            </a:r>
          </a:p>
          <a:p>
            <a:pPr marL="0" indent="0">
              <a:buNone/>
            </a:pPr>
            <a:r>
              <a:rPr lang="en-US" dirty="0" smtClean="0"/>
              <a:t># but the latest version of my script detects and handles that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www.ebi.ac.uk/arrayexpress/files/E-TABM-337/E-TABM-337.raw.1.zip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www.ebi.ac.uk/arrayexpress/files/E-TABM-337/E-TABM-337.raw.2.zip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decompress the "raw" data from the zip </a:t>
            </a:r>
            <a:r>
              <a:rPr lang="en-US" dirty="0" smtClean="0"/>
              <a:t>archives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raw_arrayexpress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raw_arrayexpress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unzip ../E-TABM-337.raw.1.zip</a:t>
            </a:r>
          </a:p>
          <a:p>
            <a:pPr marL="0" indent="0">
              <a:buNone/>
            </a:pPr>
            <a:r>
              <a:rPr lang="en-US" dirty="0"/>
              <a:t>unzip ../E-TABM-337.raw.2.zip</a:t>
            </a:r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4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the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extract local background subtracted signal </a:t>
            </a:r>
            <a:r>
              <a:rPr lang="en-US" sz="2000" dirty="0" smtClean="0"/>
              <a:t>intensities</a:t>
            </a:r>
          </a:p>
          <a:p>
            <a:pPr marL="0" indent="0">
              <a:buNone/>
            </a:pPr>
            <a:r>
              <a:rPr lang="en-US" sz="2000" dirty="0"/>
              <a:t>agilent_to_spreadsheet.pl </a:t>
            </a:r>
            <a:r>
              <a:rPr lang="en-US" sz="2000" dirty="0" err="1"/>
              <a:t>raw_arrayexpress</a:t>
            </a:r>
            <a:r>
              <a:rPr lang="en-US" sz="2000" dirty="0"/>
              <a:t>/US*.txt &gt; </a:t>
            </a:r>
            <a:r>
              <a:rPr lang="en-US" sz="2000" dirty="0" smtClean="0"/>
              <a:t>agilent_abundances.txt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strip out the long bits of the file names that I know to be </a:t>
            </a:r>
            <a:r>
              <a:rPr lang="en-US" sz="2000" dirty="0" smtClean="0"/>
              <a:t>unchanging</a:t>
            </a:r>
          </a:p>
          <a:p>
            <a:pPr marL="0" indent="0">
              <a:buNone/>
            </a:pPr>
            <a:r>
              <a:rPr lang="en-US" sz="2000" dirty="0" err="1"/>
              <a:t>sed</a:t>
            </a:r>
            <a:r>
              <a:rPr lang="en-US" sz="2000" dirty="0"/>
              <a:t> -i 's/US22502547_//g' </a:t>
            </a:r>
            <a:r>
              <a:rPr lang="en-US" sz="2000" dirty="0" smtClean="0"/>
              <a:t>agilent_abundances.txt</a:t>
            </a:r>
          </a:p>
          <a:p>
            <a:pPr marL="0" indent="0">
              <a:buNone/>
            </a:pPr>
            <a:r>
              <a:rPr lang="en-US" sz="2000" dirty="0" err="1"/>
              <a:t>sed</a:t>
            </a:r>
            <a:r>
              <a:rPr lang="en-US" sz="2000" dirty="0"/>
              <a:t> -i 's/_S01_GE2-SSPE_85_2x11k_1//g' </a:t>
            </a:r>
            <a:r>
              <a:rPr lang="en-US" sz="2000" dirty="0" smtClean="0"/>
              <a:t>agilent_abundances.txt</a:t>
            </a:r>
          </a:p>
        </p:txBody>
      </p:sp>
    </p:spTree>
    <p:extLst>
      <p:ext uri="{BB962C8B-B14F-4D97-AF65-F5344CB8AC3E}">
        <p14:creationId xmlns:p14="http://schemas.microsoft.com/office/powerpoint/2010/main" val="192073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iron_generic</a:t>
            </a:r>
            <a:r>
              <a:rPr lang="en-US" dirty="0" smtClean="0"/>
              <a:t> / </a:t>
            </a:r>
            <a:r>
              <a:rPr lang="en-US" dirty="0" err="1" smtClean="0"/>
              <a:t>findmedian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smtClean="0"/>
              <a:t>only </a:t>
            </a:r>
            <a:r>
              <a:rPr lang="en-US" dirty="0"/>
              <a:t>do background subtraction, so you can make plots to see </a:t>
            </a:r>
            <a:r>
              <a:rPr lang="en-US" dirty="0" smtClean="0"/>
              <a:t>#  how background </a:t>
            </a:r>
            <a:r>
              <a:rPr lang="en-US" dirty="0"/>
              <a:t>subtraction </a:t>
            </a:r>
            <a:r>
              <a:rPr lang="en-US" dirty="0" smtClean="0"/>
              <a:t>affects </a:t>
            </a:r>
            <a:r>
              <a:rPr lang="en-US" dirty="0"/>
              <a:t>the </a:t>
            </a:r>
            <a:r>
              <a:rPr lang="en-US" dirty="0" smtClean="0"/>
              <a:t>signals</a:t>
            </a:r>
          </a:p>
          <a:p>
            <a:pPr marL="0" indent="0">
              <a:buNone/>
            </a:pPr>
            <a:r>
              <a:rPr lang="en-US" dirty="0" err="1" smtClean="0"/>
              <a:t>iron_generic</a:t>
            </a:r>
            <a:r>
              <a:rPr lang="en-US" dirty="0" smtClean="0"/>
              <a:t> </a:t>
            </a:r>
            <a:r>
              <a:rPr lang="en-US" dirty="0"/>
              <a:t>--norm-none agilent_abundances.txt -o </a:t>
            </a:r>
            <a:r>
              <a:rPr lang="en-US" dirty="0" smtClean="0"/>
              <a:t>iron_agilent_bg-only.txt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</a:t>
            </a:r>
            <a:r>
              <a:rPr lang="en-US" dirty="0" smtClean="0"/>
              <a:t>the median </a:t>
            </a:r>
            <a:r>
              <a:rPr lang="en-US" dirty="0"/>
              <a:t>sample</a:t>
            </a:r>
          </a:p>
          <a:p>
            <a:pPr marL="0" indent="0">
              <a:buNone/>
            </a:pPr>
            <a:r>
              <a:rPr lang="en-US" dirty="0" err="1"/>
              <a:t>findmedian</a:t>
            </a:r>
            <a:r>
              <a:rPr lang="en-US" dirty="0"/>
              <a:t> --spreadsheet agilent_abundances.txt &gt; </a:t>
            </a:r>
            <a:r>
              <a:rPr lang="en-US" dirty="0" smtClean="0"/>
              <a:t>findmedian_agilent.txt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parse the median sample (251382210054_2_cy3) from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  </a:t>
            </a:r>
            <a:r>
              <a:rPr lang="en-US" dirty="0" err="1" smtClean="0"/>
              <a:t>findmedian</a:t>
            </a:r>
            <a:r>
              <a:rPr lang="en-US" dirty="0" smtClean="0"/>
              <a:t> </a:t>
            </a:r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MEDIAN=$(tail -2 findmedian_agilent.txt | head -1 | cut -f 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47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Normalize the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# normalize against the median sample using microarray defaults </a:t>
            </a:r>
            <a:r>
              <a:rPr lang="en-US" sz="2400" dirty="0" smtClean="0"/>
              <a:t>(which are the default settings)</a:t>
            </a:r>
            <a:endParaRPr lang="en-US" sz="2400" dirty="0"/>
          </a:p>
          <a:p>
            <a:r>
              <a:rPr lang="en-US" sz="2400" dirty="0" err="1"/>
              <a:t>iron_generic</a:t>
            </a:r>
            <a:r>
              <a:rPr lang="en-US" sz="2400" dirty="0"/>
              <a:t> --norm-iron="$MEDIAN" agilent_abundances.txt -o </a:t>
            </a:r>
            <a:r>
              <a:rPr lang="en-US" sz="2400" dirty="0" smtClean="0"/>
              <a:t>iron_agilent_normalized.txt</a:t>
            </a:r>
          </a:p>
          <a:p>
            <a:endParaRPr lang="en-US" sz="2400" dirty="0"/>
          </a:p>
          <a:p>
            <a:r>
              <a:rPr lang="en-US" sz="2400" dirty="0"/>
              <a:t># use </a:t>
            </a:r>
            <a:r>
              <a:rPr lang="en-US" sz="2400" dirty="0" err="1"/>
              <a:t>quantile</a:t>
            </a:r>
            <a:r>
              <a:rPr lang="en-US" sz="2400" dirty="0"/>
              <a:t> normalization for </a:t>
            </a:r>
            <a:r>
              <a:rPr lang="en-US" sz="2400" dirty="0" err="1"/>
              <a:t>comparision</a:t>
            </a:r>
            <a:r>
              <a:rPr lang="en-US" sz="2400" dirty="0"/>
              <a:t> to IRON</a:t>
            </a:r>
          </a:p>
          <a:p>
            <a:r>
              <a:rPr lang="en-US" sz="2400" dirty="0" err="1"/>
              <a:t>iron_generic</a:t>
            </a:r>
            <a:r>
              <a:rPr lang="en-US" sz="2400" dirty="0"/>
              <a:t> --norm-</a:t>
            </a:r>
            <a:r>
              <a:rPr lang="en-US" sz="2400" dirty="0" err="1"/>
              <a:t>quantile</a:t>
            </a:r>
            <a:r>
              <a:rPr lang="en-US" sz="2400" dirty="0"/>
              <a:t> agilent_abundances.txt -o iron_agilent_quantile.txt</a:t>
            </a:r>
          </a:p>
        </p:txBody>
      </p:sp>
    </p:spTree>
    <p:extLst>
      <p:ext uri="{BB962C8B-B14F-4D97-AF65-F5344CB8AC3E}">
        <p14:creationId xmlns:p14="http://schemas.microsoft.com/office/powerpoint/2010/main" val="2717569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:\cyanothece\talk_figures\01_agilent_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46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Q:\cyanothece\talk_figures\02_agilent_bg-on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813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Q:\cyanothece\talk_figures\03_agilent_quantile_n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55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:\cyanothece\talk_figures\04_agilent_iron_n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79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Q:\cyanothece\talk_figures\05_agilent_bad_p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94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:\cyanothece\talk_figures\02_agilent_bg-on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152400"/>
            <a:ext cx="6096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83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This sample needs normalization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1801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Q:\cyanothece\talk_figures\06_agilent_circadian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brightness differences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Generally, only mass spectrometry </a:t>
            </a:r>
            <a:r>
              <a:rPr lang="en-US" sz="2000" dirty="0" err="1" smtClean="0"/>
              <a:t>omics</a:t>
            </a:r>
            <a:r>
              <a:rPr lang="en-US" sz="2000" dirty="0" smtClean="0"/>
              <a:t> data (proteomics, metabolomics) is this well behaved</a:t>
            </a:r>
          </a:p>
          <a:p>
            <a:r>
              <a:rPr lang="en-US" sz="2000" dirty="0"/>
              <a:t>Simplest, cleanest, and easiest </a:t>
            </a:r>
            <a:r>
              <a:rPr lang="en-US" sz="2000" dirty="0" smtClean="0"/>
              <a:t>normalization issue to correct</a:t>
            </a:r>
          </a:p>
          <a:p>
            <a:endParaRPr lang="en-US" sz="2000" dirty="0" smtClean="0"/>
          </a:p>
          <a:p>
            <a:r>
              <a:rPr lang="en-US" sz="2000" dirty="0" smtClean="0"/>
              <a:t>Some samples are globally brighter or darker than others</a:t>
            </a:r>
            <a:endParaRPr lang="en-US" sz="1200" dirty="0" smtClean="0"/>
          </a:p>
          <a:p>
            <a:pPr lvl="1"/>
            <a:r>
              <a:rPr lang="en-US" sz="1800" dirty="0" smtClean="0"/>
              <a:t>amount or quality of </a:t>
            </a:r>
            <a:r>
              <a:rPr lang="en-US" sz="1800" dirty="0"/>
              <a:t>starting </a:t>
            </a:r>
            <a:r>
              <a:rPr lang="en-US" sz="1800" dirty="0" smtClean="0"/>
              <a:t>material</a:t>
            </a:r>
          </a:p>
          <a:p>
            <a:pPr lvl="1"/>
            <a:r>
              <a:rPr lang="en-US" sz="1800" dirty="0" smtClean="0"/>
              <a:t>processing or aliquot loading variation</a:t>
            </a:r>
          </a:p>
          <a:p>
            <a:pPr lvl="1"/>
            <a:r>
              <a:rPr lang="en-US" sz="1800" dirty="0" smtClean="0"/>
              <a:t>minor instrument variation, such as acquisition time</a:t>
            </a:r>
          </a:p>
          <a:p>
            <a:endParaRPr lang="en-US" sz="2000" dirty="0"/>
          </a:p>
          <a:p>
            <a:r>
              <a:rPr lang="en-US" sz="2000" dirty="0"/>
              <a:t>S</a:t>
            </a:r>
            <a:r>
              <a:rPr lang="en-US" sz="2000" dirty="0" smtClean="0"/>
              <a:t>catterplot </a:t>
            </a:r>
            <a:r>
              <a:rPr lang="en-US" sz="2000" dirty="0"/>
              <a:t>exhibits </a:t>
            </a:r>
            <a:r>
              <a:rPr lang="en-US" sz="2000" dirty="0" smtClean="0"/>
              <a:t>global </a:t>
            </a:r>
            <a:r>
              <a:rPr lang="en-US" sz="2000" dirty="0"/>
              <a:t>vertical </a:t>
            </a:r>
            <a:r>
              <a:rPr lang="en-US" sz="2000" dirty="0" smtClean="0"/>
              <a:t>shifts</a:t>
            </a:r>
          </a:p>
          <a:p>
            <a:pPr lvl="1"/>
            <a:r>
              <a:rPr lang="en-US" sz="1800" dirty="0" smtClean="0"/>
              <a:t>although the example on the next slide is a relatively small shift (chosen to demonstrate a slightly different issue) I often see 1.5 to 2-fold differences over an entire dataset</a:t>
            </a:r>
          </a:p>
          <a:p>
            <a:endParaRPr lang="en-US" sz="2000" dirty="0"/>
          </a:p>
          <a:p>
            <a:r>
              <a:rPr lang="en-US" sz="2000" dirty="0" smtClean="0"/>
              <a:t>Correct using a global scaling factor, averaged from non-linear curve fit corrections</a:t>
            </a:r>
          </a:p>
        </p:txBody>
      </p:sp>
    </p:spTree>
    <p:extLst>
      <p:ext uri="{BB962C8B-B14F-4D97-AF65-F5344CB8AC3E}">
        <p14:creationId xmlns:p14="http://schemas.microsoft.com/office/powerpoint/2010/main" val="362260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:\welsh_manuscripts\iron_omics_talk\figures\ken_shain_silac_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1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0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:\welsh_manuscripts\iron_omics_talk\figures\ken_shain_silac_r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5" y="1156795"/>
            <a:ext cx="4544410" cy="45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Q:\welsh_manuscripts\iron_omics_talk\figures\ken_shain_silac_ir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6795"/>
            <a:ext cx="4544410" cy="45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248507" y="2081561"/>
            <a:ext cx="3657600" cy="204439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6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Q:\welsh_manuscripts\iron_omics_talk\figures\ken_shain_silac_plate_rep_r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74"/>
            <a:ext cx="4551252" cy="45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Q:\welsh_manuscripts\iron_omics_talk\figures\ken_shain_silac_plate_rep_ir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62" y="1153374"/>
            <a:ext cx="4551252" cy="45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635083" y="1962615"/>
            <a:ext cx="3263590" cy="312234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9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intensity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Generally only seen in some, but not all, RNA-</a:t>
            </a:r>
            <a:r>
              <a:rPr lang="en-US" sz="2000" dirty="0" err="1" smtClean="0"/>
              <a:t>seq</a:t>
            </a:r>
            <a:r>
              <a:rPr lang="en-US" sz="2000" dirty="0" smtClean="0"/>
              <a:t> data</a:t>
            </a:r>
          </a:p>
          <a:p>
            <a:endParaRPr lang="en-US" sz="2000" dirty="0" smtClean="0"/>
          </a:p>
          <a:p>
            <a:r>
              <a:rPr lang="en-US" sz="2000" dirty="0" smtClean="0"/>
              <a:t>In addition to global brightness differences, we observe a "tilt" in the scatterplot</a:t>
            </a:r>
          </a:p>
          <a:p>
            <a:r>
              <a:rPr lang="en-US" sz="2000" dirty="0" smtClean="0"/>
              <a:t>Others have described this issue as dynamic range compression</a:t>
            </a:r>
          </a:p>
          <a:p>
            <a:endParaRPr lang="en-US" sz="2000" dirty="0" smtClean="0"/>
          </a:p>
          <a:p>
            <a:r>
              <a:rPr lang="en-US" sz="2000" dirty="0" smtClean="0"/>
              <a:t>Tilt is usually relatively minor, so be sure you've convinced yourself the data needs un-tilting before you opt to </a:t>
            </a:r>
            <a:r>
              <a:rPr lang="en-US" sz="2000" dirty="0" err="1" smtClean="0"/>
              <a:t>untilt</a:t>
            </a:r>
            <a:r>
              <a:rPr lang="en-US" sz="2000" dirty="0" smtClean="0"/>
              <a:t> rather than simply globally scaling the brightness</a:t>
            </a:r>
          </a:p>
          <a:p>
            <a:endParaRPr lang="en-US" sz="2000" dirty="0"/>
          </a:p>
          <a:p>
            <a:r>
              <a:rPr lang="en-US" sz="2000" dirty="0"/>
              <a:t>Correct using a </a:t>
            </a:r>
            <a:r>
              <a:rPr lang="en-US" sz="2000" dirty="0" smtClean="0"/>
              <a:t>linear curve fit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49292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12971</TotalTime>
  <Words>1610</Words>
  <Application>Microsoft Office PowerPoint</Application>
  <PresentationFormat>On-screen Show (4:3)</PresentationFormat>
  <Paragraphs>199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Theme</vt:lpstr>
      <vt:lpstr>Normalizing omics data with IRON (Iterative Rank Order Normalization)</vt:lpstr>
      <vt:lpstr>What do I mean by normalization?</vt:lpstr>
      <vt:lpstr>How can you tell if your data needs to be normalized</vt:lpstr>
      <vt:lpstr>This sample needs normalization</vt:lpstr>
      <vt:lpstr>Global brightness differences </vt:lpstr>
      <vt:lpstr>PowerPoint Presentation</vt:lpstr>
      <vt:lpstr>PowerPoint Presentation</vt:lpstr>
      <vt:lpstr>PowerPoint Presentation</vt:lpstr>
      <vt:lpstr>Linear intensity dependence</vt:lpstr>
      <vt:lpstr>PowerPoint Presentation</vt:lpstr>
      <vt:lpstr>PowerPoint Presentation</vt:lpstr>
      <vt:lpstr>Non-linear curvature</vt:lpstr>
      <vt:lpstr>PowerPoint Presentation</vt:lpstr>
      <vt:lpstr>PowerPoint Presentation</vt:lpstr>
      <vt:lpstr>Agilent microarray example</vt:lpstr>
      <vt:lpstr>PowerPoint Presentation</vt:lpstr>
      <vt:lpstr>Summary of problematic issues</vt:lpstr>
      <vt:lpstr>How IRON works</vt:lpstr>
      <vt:lpstr>More detailed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IRON</vt:lpstr>
      <vt:lpstr>Links to IRON</vt:lpstr>
      <vt:lpstr>Example findmedian commands used to identify the median sample</vt:lpstr>
      <vt:lpstr>Example normalization commands</vt:lpstr>
      <vt:lpstr>Meta-flags set most appropriate flags for different omics types</vt:lpstr>
      <vt:lpstr>Tutorial example: literally my first microarray dataset</vt:lpstr>
      <vt:lpstr>Extract the sample data</vt:lpstr>
      <vt:lpstr>iron_generic / findmedian examples</vt:lpstr>
      <vt:lpstr>Normalize the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Moffitt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 on omics data</dc:title>
  <dc:creator>Welsh, Eric A.</dc:creator>
  <cp:lastModifiedBy>Welsh, Eric A.</cp:lastModifiedBy>
  <cp:revision>161</cp:revision>
  <dcterms:created xsi:type="dcterms:W3CDTF">2016-02-11T18:35:38Z</dcterms:created>
  <dcterms:modified xsi:type="dcterms:W3CDTF">2019-08-16T20:37:08Z</dcterms:modified>
</cp:coreProperties>
</file>