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23" r:id="rId5"/>
  </p:sldMasterIdLst>
  <p:notesMasterIdLst>
    <p:notesMasterId r:id="rId24"/>
  </p:notesMasterIdLst>
  <p:sldIdLst>
    <p:sldId id="258" r:id="rId6"/>
    <p:sldId id="259" r:id="rId7"/>
    <p:sldId id="271" r:id="rId8"/>
    <p:sldId id="295" r:id="rId9"/>
    <p:sldId id="273" r:id="rId10"/>
    <p:sldId id="294" r:id="rId11"/>
    <p:sldId id="276" r:id="rId12"/>
    <p:sldId id="277" r:id="rId13"/>
    <p:sldId id="278" r:id="rId14"/>
    <p:sldId id="279" r:id="rId15"/>
    <p:sldId id="280" r:id="rId16"/>
    <p:sldId id="281" r:id="rId17"/>
    <p:sldId id="282" r:id="rId18"/>
    <p:sldId id="283" r:id="rId19"/>
    <p:sldId id="284" r:id="rId20"/>
    <p:sldId id="298" r:id="rId21"/>
    <p:sldId id="297" r:id="rId22"/>
    <p:sldId id="296" r:id="rId23"/>
  </p:sldIdLst>
  <p:sldSz cx="9144000" cy="6858000" type="screen4x3"/>
  <p:notesSz cx="7008813" cy="9294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14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51" autoAdjust="0"/>
    <p:restoredTop sz="94721" autoAdjust="0"/>
  </p:normalViewPr>
  <p:slideViewPr>
    <p:cSldViewPr snapToGrid="0" snapToObjects="1">
      <p:cViewPr varScale="1">
        <p:scale>
          <a:sx n="198" d="100"/>
          <a:sy n="198" d="100"/>
        </p:scale>
        <p:origin x="-256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688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6887" cy="465138"/>
          </a:xfrm>
          <a:prstGeom prst="rect">
            <a:avLst/>
          </a:prstGeom>
        </p:spPr>
        <p:txBody>
          <a:bodyPr vert="horz" lIns="91440" tIns="45720" rIns="91440" bIns="45720" rtlCol="0"/>
          <a:lstStyle>
            <a:lvl1pPr algn="r">
              <a:defRPr sz="1200"/>
            </a:lvl1pPr>
          </a:lstStyle>
          <a:p>
            <a:fld id="{0529DBCC-6FDC-40FF-A07A-FA9B22F4AD27}" type="datetimeFigureOut">
              <a:rPr lang="en-US" smtClean="0"/>
              <a:t>3/23/2020</a:t>
            </a:fld>
            <a:endParaRPr lang="en-US"/>
          </a:p>
        </p:txBody>
      </p:sp>
      <p:sp>
        <p:nvSpPr>
          <p:cNvPr id="4" name="Slide Image Placeholder 3"/>
          <p:cNvSpPr>
            <a:spLocks noGrp="1" noRot="1" noChangeAspect="1"/>
          </p:cNvSpPr>
          <p:nvPr>
            <p:ph type="sldImg" idx="2"/>
          </p:nvPr>
        </p:nvSpPr>
        <p:spPr>
          <a:xfrm>
            <a:off x="1179513" y="696913"/>
            <a:ext cx="4649787"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4838"/>
            <a:ext cx="5607050" cy="41830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8088"/>
            <a:ext cx="3036888"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8088"/>
            <a:ext cx="3036887" cy="465137"/>
          </a:xfrm>
          <a:prstGeom prst="rect">
            <a:avLst/>
          </a:prstGeom>
        </p:spPr>
        <p:txBody>
          <a:bodyPr vert="horz" lIns="91440" tIns="45720" rIns="91440" bIns="45720" rtlCol="0" anchor="b"/>
          <a:lstStyle>
            <a:lvl1pPr algn="r">
              <a:defRPr sz="1200"/>
            </a:lvl1pPr>
          </a:lstStyle>
          <a:p>
            <a:fld id="{EB26ABD6-24AE-4FF9-BDD6-49310B8A4A1C}" type="slidenum">
              <a:rPr lang="en-US" smtClean="0"/>
              <a:t>‹#›</a:t>
            </a:fld>
            <a:endParaRPr lang="en-US"/>
          </a:p>
        </p:txBody>
      </p:sp>
    </p:spTree>
    <p:extLst>
      <p:ext uri="{BB962C8B-B14F-4D97-AF65-F5344CB8AC3E}">
        <p14:creationId xmlns:p14="http://schemas.microsoft.com/office/powerpoint/2010/main" val="294878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 Placeholder 8"/>
          <p:cNvSpPr>
            <a:spLocks noGrp="1"/>
          </p:cNvSpPr>
          <p:nvPr>
            <p:ph type="body" sz="quarter" idx="10" hasCustomPrompt="1"/>
          </p:nvPr>
        </p:nvSpPr>
        <p:spPr>
          <a:xfrm>
            <a:off x="661988" y="996950"/>
            <a:ext cx="7908925" cy="752249"/>
          </a:xfrm>
          <a:prstGeom prst="rect">
            <a:avLst/>
          </a:prstGeom>
        </p:spPr>
        <p:txBody>
          <a:bodyPr vert="horz"/>
          <a:lstStyle>
            <a:lvl1pPr marL="0" indent="0">
              <a:buNone/>
              <a:defRPr sz="2900">
                <a:solidFill>
                  <a:srgbClr val="1F497D"/>
                </a:solidFill>
              </a:defRPr>
            </a:lvl1pPr>
          </a:lstStyle>
          <a:p>
            <a:pPr lvl="0"/>
            <a:r>
              <a:rPr lang="en-US" dirty="0"/>
              <a:t>Title</a:t>
            </a:r>
          </a:p>
        </p:txBody>
      </p:sp>
      <p:sp>
        <p:nvSpPr>
          <p:cNvPr id="8" name="Text Placeholder 10"/>
          <p:cNvSpPr>
            <a:spLocks noGrp="1"/>
          </p:cNvSpPr>
          <p:nvPr>
            <p:ph type="body" sz="quarter" idx="11" hasCustomPrompt="1"/>
          </p:nvPr>
        </p:nvSpPr>
        <p:spPr>
          <a:xfrm>
            <a:off x="661988" y="2806700"/>
            <a:ext cx="7908925" cy="3170238"/>
          </a:xfrm>
          <a:prstGeom prst="rect">
            <a:avLst/>
          </a:prstGeom>
        </p:spPr>
        <p:txBody>
          <a:bodyPr vert="horz"/>
          <a:lstStyle>
            <a:lvl1pPr marL="0" indent="0">
              <a:buNone/>
              <a:defRPr sz="1900">
                <a:solidFill>
                  <a:srgbClr val="1F497D"/>
                </a:solidFill>
              </a:defRPr>
            </a:lvl1pPr>
          </a:lstStyle>
          <a:p>
            <a:pPr lvl="0"/>
            <a:r>
              <a:rPr lang="en-US" dirty="0"/>
              <a:t>Title</a:t>
            </a:r>
          </a:p>
        </p:txBody>
      </p:sp>
    </p:spTree>
    <p:extLst>
      <p:ext uri="{BB962C8B-B14F-4D97-AF65-F5344CB8AC3E}">
        <p14:creationId xmlns:p14="http://schemas.microsoft.com/office/powerpoint/2010/main" val="38189522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724045"/>
      </p:ext>
    </p:extLst>
  </p:cSld>
  <p:clrMap bg1="lt1" tx1="dk1" bg2="lt2" tx2="dk2" accent1="accent1" accent2="accent2" accent3="accent3" accent4="accent4" accent5="accent5" accent6="accent6" hlink="hlink" folHlink="folHlink"/>
  <p:sldLayoutIdLst>
    <p:sldLayoutId id="214749352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jupyter.moffitt.org/" TargetMode="External"/><Relationship Id="rId2" Type="http://schemas.openxmlformats.org/officeDocument/2006/relationships/hyperlink" Target="http://jupyter/"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jupyter:8000/user/user50/lab?"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upyter/jupyter/wiki/A-gallery-of-interesting-Jupyter-Notebooks" TargetMode="External"/><Relationship Id="rId2" Type="http://schemas.openxmlformats.org/officeDocument/2006/relationships/hyperlink" Target="https://jupyter.or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upyter/jupyter/wiki/Jupyter-kernel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1988" y="1385750"/>
            <a:ext cx="7908925" cy="752249"/>
          </a:xfrm>
        </p:spPr>
        <p:txBody>
          <a:bodyPr/>
          <a:lstStyle/>
          <a:p>
            <a:pPr algn="ctr"/>
            <a:r>
              <a:rPr lang="en-US" dirty="0" err="1" smtClean="0"/>
              <a:t>Jupyter</a:t>
            </a:r>
            <a:r>
              <a:rPr lang="en-US" dirty="0" smtClean="0"/>
              <a:t> Notebook</a:t>
            </a:r>
            <a:endParaRPr lang="en-US" dirty="0"/>
          </a:p>
        </p:txBody>
      </p:sp>
      <p:sp>
        <p:nvSpPr>
          <p:cNvPr id="3" name="Text Placeholder 2"/>
          <p:cNvSpPr>
            <a:spLocks noGrp="1"/>
          </p:cNvSpPr>
          <p:nvPr>
            <p:ph type="body" sz="quarter" idx="11"/>
          </p:nvPr>
        </p:nvSpPr>
        <p:spPr>
          <a:xfrm>
            <a:off x="661988" y="4163180"/>
            <a:ext cx="7908925" cy="1392340"/>
          </a:xfrm>
        </p:spPr>
        <p:txBody>
          <a:bodyPr/>
          <a:lstStyle/>
          <a:p>
            <a:pPr algn="ctr"/>
            <a:r>
              <a:rPr lang="en-US" dirty="0" smtClean="0"/>
              <a:t>Bio-Data </a:t>
            </a:r>
            <a:r>
              <a:rPr lang="en-US" dirty="0"/>
              <a:t>Club </a:t>
            </a:r>
            <a:r>
              <a:rPr lang="en-US" dirty="0" smtClean="0"/>
              <a:t>Session</a:t>
            </a:r>
            <a:endParaRPr lang="en-US" dirty="0"/>
          </a:p>
          <a:p>
            <a:pPr algn="ctr"/>
            <a:r>
              <a:rPr lang="en-US" dirty="0" smtClean="0"/>
              <a:t>2020-03-27</a:t>
            </a:r>
            <a:endParaRPr lang="en-US" dirty="0"/>
          </a:p>
          <a:p>
            <a:pPr algn="ctr"/>
            <a:r>
              <a:rPr lang="en-US" dirty="0" smtClean="0"/>
              <a:t>Miguel E. Betin</a:t>
            </a:r>
            <a:endParaRPr lang="en-US" dirty="0"/>
          </a:p>
        </p:txBody>
      </p:sp>
    </p:spTree>
    <p:extLst>
      <p:ext uri="{BB962C8B-B14F-4D97-AF65-F5344CB8AC3E}">
        <p14:creationId xmlns:p14="http://schemas.microsoft.com/office/powerpoint/2010/main" val="2512597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a:xfrm>
            <a:off x="661988" y="1876932"/>
            <a:ext cx="7908925" cy="3170238"/>
          </a:xfrm>
        </p:spPr>
        <p:txBody>
          <a:bodyPr/>
          <a:lstStyle/>
          <a:p>
            <a:r>
              <a:rPr lang="en-US" dirty="0" smtClean="0"/>
              <a:t>The </a:t>
            </a:r>
            <a:r>
              <a:rPr lang="en-US" dirty="0"/>
              <a:t>keyboard does different things depending on which mode the Notebook is in. There are two modes: edit mode and command mode</a:t>
            </a:r>
            <a:r>
              <a:rPr lang="en-US" dirty="0" smtClean="0"/>
              <a:t>.</a:t>
            </a:r>
          </a:p>
          <a:p>
            <a:endParaRPr lang="en-US" b="1" dirty="0" smtClean="0"/>
          </a:p>
          <a:p>
            <a:r>
              <a:rPr lang="en-US" b="1" dirty="0" smtClean="0"/>
              <a:t>Edit </a:t>
            </a:r>
            <a:r>
              <a:rPr lang="en-US" b="1" dirty="0"/>
              <a:t>mode</a:t>
            </a:r>
            <a:endParaRPr lang="en-US" b="1" dirty="0"/>
          </a:p>
          <a:p>
            <a:r>
              <a:rPr lang="en-US" dirty="0"/>
              <a:t>Edit mode is indicated by a green cell border and a prompt showing in the editor area</a:t>
            </a:r>
            <a:r>
              <a:rPr lang="en-US" dirty="0" smtClean="0"/>
              <a:t>:</a:t>
            </a:r>
          </a:p>
          <a:p>
            <a:endParaRPr lang="en-US" dirty="0"/>
          </a:p>
          <a:p>
            <a:r>
              <a:rPr lang="en-US" dirty="0"/>
              <a:t>When a cell is in edit mode, you can type into the cell, like a normal text editor.</a:t>
            </a:r>
            <a:endParaRPr lang="en-US" dirty="0"/>
          </a:p>
          <a:p>
            <a:endParaRPr lang="en-US" dirty="0" smtClean="0"/>
          </a:p>
          <a:p>
            <a:r>
              <a:rPr lang="en-US" dirty="0" smtClean="0"/>
              <a:t>Enter </a:t>
            </a:r>
            <a:r>
              <a:rPr lang="en-US" dirty="0"/>
              <a:t>edit mode by pressing Enter or using the mouse to click on a cell’s editor area.</a:t>
            </a:r>
            <a:endParaRPr lang="en-US" dirty="0"/>
          </a:p>
          <a:p>
            <a:r>
              <a:rPr lang="en-US" dirty="0"/>
              <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911" y="3846139"/>
            <a:ext cx="55816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068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a:xfrm>
            <a:off x="661988" y="1876932"/>
            <a:ext cx="7908925" cy="3170238"/>
          </a:xfrm>
        </p:spPr>
        <p:txBody>
          <a:bodyPr/>
          <a:lstStyle/>
          <a:p>
            <a:r>
              <a:rPr lang="en-US" b="1" dirty="0"/>
              <a:t>Command </a:t>
            </a:r>
            <a:r>
              <a:rPr lang="en-US" b="1" dirty="0" smtClean="0"/>
              <a:t>mode</a:t>
            </a:r>
          </a:p>
          <a:p>
            <a:r>
              <a:rPr lang="en-US" dirty="0"/>
              <a:t>Command mode is indicated by a grey cell border with a blue left margin</a:t>
            </a:r>
            <a:r>
              <a:rPr lang="en-US" dirty="0" smtClean="0"/>
              <a:t>:</a:t>
            </a:r>
          </a:p>
          <a:p>
            <a:endParaRPr lang="en-US" dirty="0"/>
          </a:p>
          <a:p>
            <a:endParaRPr lang="en-US" dirty="0" smtClean="0"/>
          </a:p>
          <a:p>
            <a:r>
              <a:rPr lang="en-US" dirty="0"/>
              <a:t>When you are in command mode, you are able to edit the notebook as a whole, but not type into individual cells. Most importantly, in command mode, the keyboard is mapped to a set of shortcuts that let you perform notebook and cell actions efficiently. </a:t>
            </a:r>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3" y="2939263"/>
            <a:ext cx="55149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068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Mouse navigation</a:t>
            </a:r>
            <a:endParaRPr lang="en-US" dirty="0"/>
          </a:p>
        </p:txBody>
      </p:sp>
      <p:sp>
        <p:nvSpPr>
          <p:cNvPr id="3" name="Text Placeholder 2"/>
          <p:cNvSpPr>
            <a:spLocks noGrp="1"/>
          </p:cNvSpPr>
          <p:nvPr>
            <p:ph type="body" sz="quarter" idx="11"/>
          </p:nvPr>
        </p:nvSpPr>
        <p:spPr>
          <a:xfrm>
            <a:off x="661988" y="1876932"/>
            <a:ext cx="7908925" cy="3170238"/>
          </a:xfrm>
        </p:spPr>
        <p:txBody>
          <a:bodyPr/>
          <a:lstStyle/>
          <a:p>
            <a:r>
              <a:rPr lang="en-US" dirty="0"/>
              <a:t>All navigation and actions in the Notebook are available using the mouse through the </a:t>
            </a:r>
            <a:r>
              <a:rPr lang="en-US" dirty="0" err="1"/>
              <a:t>menubar</a:t>
            </a:r>
            <a:r>
              <a:rPr lang="en-US" dirty="0"/>
              <a:t> and toolbar, which are both above the main Notebook area:</a:t>
            </a:r>
            <a:endParaRPr lang="en-US" dirty="0"/>
          </a:p>
          <a:p>
            <a:r>
              <a:rPr lang="en-US" dirty="0"/>
              <a:t/>
            </a:r>
            <a:br>
              <a:rPr lang="en-US" dirty="0"/>
            </a:br>
            <a:endParaRPr lang="en-US" dirty="0" smtClean="0"/>
          </a:p>
          <a:p>
            <a:endParaRPr lang="en-US" dirty="0" smtClean="0"/>
          </a:p>
          <a:p>
            <a:r>
              <a:rPr lang="en-US" dirty="0" smtClean="0"/>
              <a:t>Cells </a:t>
            </a:r>
            <a:r>
              <a:rPr lang="en-US" dirty="0"/>
              <a:t>can be selected by clicking on them. </a:t>
            </a:r>
            <a:endParaRPr lang="en-US" dirty="0" smtClean="0"/>
          </a:p>
          <a:p>
            <a:r>
              <a:rPr lang="en-US" dirty="0" smtClean="0"/>
              <a:t>Cell </a:t>
            </a:r>
            <a:r>
              <a:rPr lang="en-US" dirty="0"/>
              <a:t>actions usually apply to the currently selected cell.</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2940544"/>
            <a:ext cx="54673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068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Keyboard Navigation</a:t>
            </a:r>
            <a:endParaRPr lang="en-US" dirty="0"/>
          </a:p>
        </p:txBody>
      </p:sp>
      <p:sp>
        <p:nvSpPr>
          <p:cNvPr id="3" name="Text Placeholder 2"/>
          <p:cNvSpPr>
            <a:spLocks noGrp="1"/>
          </p:cNvSpPr>
          <p:nvPr>
            <p:ph type="body" sz="quarter" idx="11"/>
          </p:nvPr>
        </p:nvSpPr>
        <p:spPr>
          <a:xfrm>
            <a:off x="661988" y="1876932"/>
            <a:ext cx="7908925" cy="3170238"/>
          </a:xfrm>
        </p:spPr>
        <p:txBody>
          <a:bodyPr/>
          <a:lstStyle/>
          <a:p>
            <a:r>
              <a:rPr lang="en-US" dirty="0"/>
              <a:t>The modal user interface of the </a:t>
            </a:r>
            <a:r>
              <a:rPr lang="en-US" dirty="0" err="1"/>
              <a:t>Jupyter</a:t>
            </a:r>
            <a:r>
              <a:rPr lang="en-US" dirty="0"/>
              <a:t> Notebook has been optimized for efficient keyboard usage. This is made possible by having two different sets of keyboard shortcuts: one set that is active in edit mode and another in command mode</a:t>
            </a:r>
            <a:r>
              <a:rPr lang="en-US" dirty="0" smtClean="0"/>
              <a:t>.</a:t>
            </a:r>
          </a:p>
          <a:p>
            <a:endParaRPr lang="en-US" dirty="0"/>
          </a:p>
          <a:p>
            <a:r>
              <a:rPr lang="en-US" dirty="0"/>
              <a:t>The most important keyboard shortcuts are </a:t>
            </a:r>
            <a:r>
              <a:rPr lang="en-US" b="1" dirty="0"/>
              <a:t>Enter</a:t>
            </a:r>
            <a:r>
              <a:rPr lang="en-US" dirty="0"/>
              <a:t>, which enters edit mode, and </a:t>
            </a:r>
            <a:r>
              <a:rPr lang="en-US" b="1" dirty="0"/>
              <a:t>Esc</a:t>
            </a:r>
            <a:r>
              <a:rPr lang="en-US" dirty="0"/>
              <a:t>, which enters command mode</a:t>
            </a:r>
            <a:r>
              <a:rPr lang="en-US" dirty="0" smtClean="0"/>
              <a:t>.</a:t>
            </a:r>
          </a:p>
          <a:p>
            <a:endParaRPr lang="en-US" dirty="0" smtClean="0"/>
          </a:p>
          <a:p>
            <a:r>
              <a:rPr lang="en-US" dirty="0" smtClean="0"/>
              <a:t>In </a:t>
            </a:r>
            <a:r>
              <a:rPr lang="en-US" dirty="0"/>
              <a:t>edit mode, most of the keyboard is dedicated to typing into the cell’s editor. Thus, in edit mode there are relatively few shortcuts. In command mode, the entire keyboard is available for shortcuts, so there are many more. The Help-&gt;``Keyboard Shortcuts`` dialog lists the available shortcuts.</a:t>
            </a:r>
            <a:endParaRPr lang="en-US" dirty="0"/>
          </a:p>
          <a:p>
            <a:r>
              <a:rPr lang="en-US" dirty="0"/>
              <a:t/>
            </a:r>
            <a:br>
              <a:rPr lang="en-US" dirty="0"/>
            </a:br>
            <a:endParaRPr lang="en-US" dirty="0"/>
          </a:p>
        </p:txBody>
      </p:sp>
    </p:spTree>
    <p:extLst>
      <p:ext uri="{BB962C8B-B14F-4D97-AF65-F5344CB8AC3E}">
        <p14:creationId xmlns:p14="http://schemas.microsoft.com/office/powerpoint/2010/main" val="2087068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a:xfrm>
            <a:off x="661988" y="1876932"/>
            <a:ext cx="7908925" cy="3170238"/>
          </a:xfrm>
        </p:spPr>
        <p:txBody>
          <a:bodyPr/>
          <a:lstStyle/>
          <a:p>
            <a:pPr fontAlgn="base"/>
            <a:r>
              <a:rPr lang="en-US" b="1" dirty="0" smtClean="0"/>
              <a:t>Basic Commands:</a:t>
            </a:r>
          </a:p>
          <a:p>
            <a:pPr fontAlgn="base"/>
            <a:endParaRPr lang="en-US" dirty="0" smtClean="0"/>
          </a:p>
          <a:p>
            <a:pPr marL="342900" indent="-342900" fontAlgn="base">
              <a:buFont typeface="Arial" panose="020B0604020202020204" pitchFamily="34" charset="0"/>
              <a:buChar char="•"/>
            </a:pPr>
            <a:r>
              <a:rPr lang="en-US" dirty="0" smtClean="0"/>
              <a:t>Basic </a:t>
            </a:r>
            <a:r>
              <a:rPr lang="en-US" dirty="0"/>
              <a:t>navigation: enter, shift-enter, up/k, down/j</a:t>
            </a:r>
          </a:p>
          <a:p>
            <a:pPr marL="342900" indent="-342900" fontAlgn="base">
              <a:buFont typeface="Arial" panose="020B0604020202020204" pitchFamily="34" charset="0"/>
              <a:buChar char="•"/>
            </a:pPr>
            <a:r>
              <a:rPr lang="en-US" dirty="0"/>
              <a:t>Saving the notebook: s</a:t>
            </a:r>
          </a:p>
          <a:p>
            <a:pPr marL="342900" indent="-342900" fontAlgn="base">
              <a:buFont typeface="Arial" panose="020B0604020202020204" pitchFamily="34" charset="0"/>
              <a:buChar char="•"/>
            </a:pPr>
            <a:r>
              <a:rPr lang="en-US" dirty="0"/>
              <a:t>Change Cell types: y, m, </a:t>
            </a:r>
            <a:r>
              <a:rPr lang="en-US" dirty="0" smtClean="0"/>
              <a:t>1-6</a:t>
            </a:r>
            <a:endParaRPr lang="en-US" dirty="0"/>
          </a:p>
          <a:p>
            <a:pPr marL="342900" indent="-342900" fontAlgn="base">
              <a:buFont typeface="Arial" panose="020B0604020202020204" pitchFamily="34" charset="0"/>
              <a:buChar char="•"/>
            </a:pPr>
            <a:r>
              <a:rPr lang="en-US" dirty="0"/>
              <a:t>Cell creation: a, b</a:t>
            </a:r>
          </a:p>
          <a:p>
            <a:pPr marL="342900" indent="-342900" fontAlgn="base">
              <a:buFont typeface="Arial" panose="020B0604020202020204" pitchFamily="34" charset="0"/>
              <a:buChar char="•"/>
            </a:pPr>
            <a:r>
              <a:rPr lang="en-US" dirty="0"/>
              <a:t>Cell editing: x, c, v, d, z</a:t>
            </a:r>
          </a:p>
          <a:p>
            <a:pPr marL="342900" indent="-342900">
              <a:buFont typeface="Arial" panose="020B0604020202020204" pitchFamily="34" charset="0"/>
              <a:buChar char="•"/>
            </a:pPr>
            <a:r>
              <a:rPr lang="en-US" dirty="0"/>
              <a:t>Kernel operations: </a:t>
            </a:r>
            <a:r>
              <a:rPr lang="en-US" dirty="0" err="1"/>
              <a:t>i</a:t>
            </a:r>
            <a:r>
              <a:rPr lang="en-US" dirty="0"/>
              <a:t>, 0 (press twice)</a:t>
            </a:r>
            <a:endParaRPr lang="en-US" dirty="0"/>
          </a:p>
        </p:txBody>
      </p:sp>
    </p:spTree>
    <p:extLst>
      <p:ext uri="{BB962C8B-B14F-4D97-AF65-F5344CB8AC3E}">
        <p14:creationId xmlns:p14="http://schemas.microsoft.com/office/powerpoint/2010/main" val="2087068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a:xfrm>
            <a:off x="661988" y="1876932"/>
            <a:ext cx="7908925" cy="3170238"/>
          </a:xfrm>
        </p:spPr>
        <p:txBody>
          <a:bodyPr/>
          <a:lstStyle/>
          <a:p>
            <a:pPr marL="342900" indent="-342900">
              <a:buFont typeface="Arial" panose="020B0604020202020204" pitchFamily="34" charset="0"/>
              <a:buChar char="•"/>
            </a:pPr>
            <a:r>
              <a:rPr lang="en-US" dirty="0"/>
              <a:t>Run a code cell using </a:t>
            </a:r>
            <a:r>
              <a:rPr lang="en-US" dirty="0" smtClean="0"/>
              <a:t>Shift-Enter.</a:t>
            </a:r>
          </a:p>
          <a:p>
            <a:pPr marL="342900" indent="-342900" fontAlgn="base">
              <a:buFont typeface="Arial" panose="020B0604020202020204" pitchFamily="34" charset="0"/>
              <a:buChar char="•"/>
            </a:pPr>
            <a:r>
              <a:rPr lang="en-US" dirty="0"/>
              <a:t>Alt-Enter runs the current cell and inserts a new one below.</a:t>
            </a:r>
          </a:p>
          <a:p>
            <a:pPr marL="342900" indent="-342900">
              <a:buFont typeface="Arial" panose="020B0604020202020204" pitchFamily="34" charset="0"/>
              <a:buChar char="•"/>
            </a:pPr>
            <a:r>
              <a:rPr lang="en-US" dirty="0"/>
              <a:t>Ctrl-Enter run the current cell and enters command mode.</a:t>
            </a:r>
            <a:endParaRPr lang="en-US" dirty="0"/>
          </a:p>
        </p:txBody>
      </p:sp>
    </p:spTree>
    <p:extLst>
      <p:ext uri="{BB962C8B-B14F-4D97-AF65-F5344CB8AC3E}">
        <p14:creationId xmlns:p14="http://schemas.microsoft.com/office/powerpoint/2010/main" val="2087068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a:xfrm>
            <a:off x="661988" y="1876932"/>
            <a:ext cx="7908925" cy="3170238"/>
          </a:xfrm>
        </p:spPr>
        <p:txBody>
          <a:bodyPr/>
          <a:lstStyle/>
          <a:p>
            <a:pPr marL="342900" indent="-342900">
              <a:buFont typeface="Arial" panose="020B0604020202020204" pitchFamily="34" charset="0"/>
              <a:buChar char="•"/>
            </a:pPr>
            <a:r>
              <a:rPr lang="en-US" dirty="0">
                <a:hlinkClick r:id="rId2"/>
              </a:rPr>
              <a:t>http://jupyter</a:t>
            </a:r>
            <a:r>
              <a:rPr lang="en-US" dirty="0" smtClean="0">
                <a:hlinkClick r:id="rId2"/>
              </a:rPr>
              <a:t>/</a:t>
            </a:r>
            <a:endParaRPr lang="en-US" dirty="0" smtClean="0"/>
          </a:p>
          <a:p>
            <a:pPr marL="342900" indent="-342900">
              <a:buFont typeface="Arial" panose="020B0604020202020204" pitchFamily="34" charset="0"/>
              <a:buChar char="•"/>
            </a:pPr>
            <a:r>
              <a:rPr lang="en-US" u="sng" dirty="0">
                <a:hlinkClick r:id="rId3"/>
              </a:rPr>
              <a:t>http://jupyter.moffitt.org/</a:t>
            </a:r>
            <a:endParaRPr lang="en-US" dirty="0"/>
          </a:p>
          <a:p>
            <a:endParaRPr lang="en-US" dirty="0" smtClean="0"/>
          </a:p>
          <a:p>
            <a:r>
              <a:rPr lang="en-US" dirty="0" smtClean="0"/>
              <a:t>50 Accounts:</a:t>
            </a:r>
          </a:p>
          <a:p>
            <a:endParaRPr lang="en-US" dirty="0"/>
          </a:p>
          <a:p>
            <a:r>
              <a:rPr lang="en-US" dirty="0" smtClean="0"/>
              <a:t>Username: user1</a:t>
            </a:r>
          </a:p>
          <a:p>
            <a:r>
              <a:rPr lang="en-US" dirty="0" smtClean="0"/>
              <a:t>Password:user1</a:t>
            </a:r>
            <a:endParaRPr lang="en-US" dirty="0"/>
          </a:p>
        </p:txBody>
      </p:sp>
    </p:spTree>
    <p:extLst>
      <p:ext uri="{BB962C8B-B14F-4D97-AF65-F5344CB8AC3E}">
        <p14:creationId xmlns:p14="http://schemas.microsoft.com/office/powerpoint/2010/main" val="2924869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a:xfrm>
            <a:off x="661988" y="1876932"/>
            <a:ext cx="7908925" cy="3170238"/>
          </a:xfrm>
        </p:spPr>
        <p:txBody>
          <a:bodyPr/>
          <a:lstStyle/>
          <a:p>
            <a:r>
              <a:rPr lang="en-US" dirty="0" err="1"/>
              <a:t>JupyterLab</a:t>
            </a:r>
            <a:r>
              <a:rPr lang="en-US" dirty="0"/>
              <a:t> is the </a:t>
            </a:r>
            <a:r>
              <a:rPr lang="en-US" dirty="0" err="1"/>
              <a:t>nex</a:t>
            </a:r>
            <a:r>
              <a:rPr lang="en-US" dirty="0"/>
              <a:t>-generation user interface </a:t>
            </a:r>
            <a:r>
              <a:rPr lang="en-US" b="1" dirty="0"/>
              <a:t>including notebooks</a:t>
            </a:r>
            <a:r>
              <a:rPr lang="en-US" dirty="0"/>
              <a:t>. It has a modular structure, where you can open several notebooks or files </a:t>
            </a:r>
            <a:r>
              <a:rPr lang="en-US" dirty="0" smtClean="0"/>
              <a:t>as </a:t>
            </a:r>
            <a:r>
              <a:rPr lang="en-US" dirty="0"/>
              <a:t>tabs in the same window. It offers much more an IDE-like experience</a:t>
            </a:r>
            <a:r>
              <a:rPr lang="en-US" dirty="0" smtClean="0"/>
              <a:t>.</a:t>
            </a:r>
          </a:p>
          <a:p>
            <a:endParaRPr lang="en-US" dirty="0"/>
          </a:p>
          <a:p>
            <a:r>
              <a:rPr lang="en-US" dirty="0">
                <a:hlinkClick r:id="rId2"/>
              </a:rPr>
              <a:t>https://</a:t>
            </a:r>
            <a:r>
              <a:rPr lang="en-US" dirty="0" smtClean="0">
                <a:hlinkClick r:id="rId2"/>
              </a:rPr>
              <a:t>jupyter:8000/user/your_username/lab</a:t>
            </a:r>
            <a:r>
              <a:rPr lang="en-US" dirty="0">
                <a:hlinkClick r:id="rId2"/>
              </a:rPr>
              <a:t>?</a:t>
            </a:r>
            <a:endParaRPr lang="en-US" dirty="0"/>
          </a:p>
        </p:txBody>
      </p:sp>
    </p:spTree>
    <p:extLst>
      <p:ext uri="{BB962C8B-B14F-4D97-AF65-F5344CB8AC3E}">
        <p14:creationId xmlns:p14="http://schemas.microsoft.com/office/powerpoint/2010/main" val="2254298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Useful Links</a:t>
            </a:r>
            <a:endParaRPr lang="en-US" dirty="0"/>
          </a:p>
        </p:txBody>
      </p:sp>
      <p:sp>
        <p:nvSpPr>
          <p:cNvPr id="3" name="Text Placeholder 2"/>
          <p:cNvSpPr>
            <a:spLocks noGrp="1"/>
          </p:cNvSpPr>
          <p:nvPr>
            <p:ph type="body" sz="quarter" idx="11"/>
          </p:nvPr>
        </p:nvSpPr>
        <p:spPr>
          <a:xfrm>
            <a:off x="661988" y="1876932"/>
            <a:ext cx="7908925" cy="3170238"/>
          </a:xfrm>
        </p:spPr>
        <p:txBody>
          <a:bodyPr/>
          <a:lstStyle/>
          <a:p>
            <a:pPr marL="342900" indent="-342900">
              <a:buFont typeface="Arial" panose="020B0604020202020204" pitchFamily="34" charset="0"/>
              <a:buChar char="•"/>
            </a:pPr>
            <a:r>
              <a:rPr lang="en-US" dirty="0">
                <a:hlinkClick r:id="rId2"/>
              </a:rPr>
              <a:t>https://jupyter.org/</a:t>
            </a:r>
            <a:endParaRPr lang="en-US" dirty="0" smtClean="0">
              <a:hlinkClick r:id="rId3"/>
            </a:endParaRPr>
          </a:p>
          <a:p>
            <a:pPr marL="342900" indent="-342900">
              <a:buFont typeface="Arial" panose="020B0604020202020204" pitchFamily="34" charset="0"/>
              <a:buChar char="•"/>
            </a:pPr>
            <a:endParaRPr lang="en-US" dirty="0">
              <a:hlinkClick r:id="rId3"/>
            </a:endParaRPr>
          </a:p>
          <a:p>
            <a:pPr marL="342900" indent="-342900">
              <a:buFont typeface="Arial" panose="020B0604020202020204" pitchFamily="34" charset="0"/>
              <a:buChar char="•"/>
            </a:pPr>
            <a:r>
              <a:rPr lang="en-US" dirty="0" smtClean="0">
                <a:hlinkClick r:id="rId3"/>
              </a:rPr>
              <a:t>https</a:t>
            </a:r>
            <a:r>
              <a:rPr lang="en-US" dirty="0">
                <a:hlinkClick r:id="rId3"/>
              </a:rPr>
              <a:t>://</a:t>
            </a:r>
            <a:r>
              <a:rPr lang="en-US" dirty="0" smtClean="0">
                <a:hlinkClick r:id="rId3"/>
              </a:rPr>
              <a:t>github.com/jupyter/jupyter/wiki/A-gallery-of-interesting-Jupyter-Notebooks</a:t>
            </a: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00332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96AE125-65F9-5545-BEB0-330BB91B091C}"/>
              </a:ext>
            </a:extLst>
          </p:cNvPr>
          <p:cNvSpPr>
            <a:spLocks noGrp="1"/>
          </p:cNvSpPr>
          <p:nvPr>
            <p:ph type="body" sz="quarter" idx="10"/>
          </p:nvPr>
        </p:nvSpPr>
        <p:spPr>
          <a:xfrm>
            <a:off x="661988" y="153802"/>
            <a:ext cx="7908925" cy="752249"/>
          </a:xfrm>
        </p:spPr>
        <p:txBody>
          <a:bodyPr/>
          <a:lstStyle/>
          <a:p>
            <a:pPr algn="ctr"/>
            <a:r>
              <a:rPr lang="en-US" dirty="0" err="1" smtClean="0"/>
              <a:t>Jupyter</a:t>
            </a:r>
            <a:r>
              <a:rPr lang="en-US" dirty="0" smtClean="0"/>
              <a:t> Notebook</a:t>
            </a:r>
            <a:endParaRPr lang="en-US" dirty="0"/>
          </a:p>
        </p:txBody>
      </p:sp>
      <p:sp>
        <p:nvSpPr>
          <p:cNvPr id="3" name="Text Placeholder 2">
            <a:extLst>
              <a:ext uri="{FF2B5EF4-FFF2-40B4-BE49-F238E27FC236}">
                <a16:creationId xmlns:a16="http://schemas.microsoft.com/office/drawing/2014/main" xmlns="" id="{E39CDDB9-C0DE-2945-B171-E5AEC15C5E13}"/>
              </a:ext>
            </a:extLst>
          </p:cNvPr>
          <p:cNvSpPr>
            <a:spLocks noGrp="1"/>
          </p:cNvSpPr>
          <p:nvPr>
            <p:ph type="body" sz="quarter" idx="11"/>
          </p:nvPr>
        </p:nvSpPr>
        <p:spPr>
          <a:xfrm>
            <a:off x="661987" y="1334160"/>
            <a:ext cx="7908925" cy="3170238"/>
          </a:xfrm>
        </p:spPr>
        <p:txBody>
          <a:bodyPr/>
          <a:lstStyle/>
          <a:p>
            <a:r>
              <a:rPr lang="en-US" dirty="0" smtClean="0"/>
              <a:t>The </a:t>
            </a:r>
            <a:r>
              <a:rPr lang="en-US" dirty="0" err="1" smtClean="0"/>
              <a:t>Jupyter</a:t>
            </a:r>
            <a:r>
              <a:rPr lang="en-US" dirty="0" smtClean="0"/>
              <a:t> Notebook enables users to create and share documents that combine live code with narrative text, mathematical equations, visualizations, interactive controls, and other rich output.</a:t>
            </a:r>
          </a:p>
          <a:p>
            <a:endParaRPr lang="en-US" dirty="0"/>
          </a:p>
          <a:p>
            <a:r>
              <a:rPr lang="en-US" dirty="0"/>
              <a:t> "</a:t>
            </a:r>
            <a:r>
              <a:rPr lang="en-US" dirty="0" err="1"/>
              <a:t>Jupyter</a:t>
            </a:r>
            <a:r>
              <a:rPr lang="en-US" dirty="0"/>
              <a:t>" is a loose acronym meaning Julia, Python, and R. These programming languages were the first target languages of the </a:t>
            </a:r>
            <a:r>
              <a:rPr lang="en-US" dirty="0" err="1"/>
              <a:t>Jupyter</a:t>
            </a:r>
            <a:r>
              <a:rPr lang="en-US" dirty="0"/>
              <a:t> application, but nowadays, the notebook technology also </a:t>
            </a:r>
            <a:r>
              <a:rPr lang="en-US" dirty="0" smtClean="0"/>
              <a:t>supports </a:t>
            </a:r>
            <a:r>
              <a:rPr lang="en-US" dirty="0" smtClean="0">
                <a:hlinkClick r:id="rId2"/>
              </a:rPr>
              <a:t>many other languages</a:t>
            </a:r>
            <a:r>
              <a:rPr lang="en-US" dirty="0" smtClean="0"/>
              <a:t>.</a:t>
            </a:r>
          </a:p>
          <a:p>
            <a:endParaRPr lang="en-US" dirty="0"/>
          </a:p>
          <a:p>
            <a:r>
              <a:rPr lang="en-US" dirty="0"/>
              <a:t>The </a:t>
            </a:r>
            <a:r>
              <a:rPr lang="en-US" dirty="0" err="1"/>
              <a:t>Jupyter</a:t>
            </a:r>
            <a:r>
              <a:rPr lang="en-US" dirty="0"/>
              <a:t> Notebook </a:t>
            </a:r>
            <a:r>
              <a:rPr lang="en-US" dirty="0" smtClean="0"/>
              <a:t>supports </a:t>
            </a:r>
            <a:r>
              <a:rPr lang="en-US" dirty="0"/>
              <a:t>the latest versions of these browsers:</a:t>
            </a:r>
          </a:p>
          <a:p>
            <a:pPr marL="342900" indent="-342900">
              <a:buFont typeface="Arial" panose="020B0604020202020204" pitchFamily="34" charset="0"/>
              <a:buChar char="•"/>
            </a:pPr>
            <a:r>
              <a:rPr lang="en-US" dirty="0"/>
              <a:t>Chrome</a:t>
            </a:r>
          </a:p>
          <a:p>
            <a:pPr marL="342900" indent="-342900">
              <a:buFont typeface="Arial" panose="020B0604020202020204" pitchFamily="34" charset="0"/>
              <a:buChar char="•"/>
            </a:pPr>
            <a:r>
              <a:rPr lang="en-US" dirty="0"/>
              <a:t>Safari</a:t>
            </a:r>
          </a:p>
          <a:p>
            <a:pPr marL="342900" indent="-342900">
              <a:buFont typeface="Arial" panose="020B0604020202020204" pitchFamily="34" charset="0"/>
              <a:buChar char="•"/>
            </a:pPr>
            <a:r>
              <a:rPr lang="en-US" dirty="0"/>
              <a:t>Firefox</a:t>
            </a:r>
          </a:p>
          <a:p>
            <a:endParaRPr lang="en-US" dirty="0"/>
          </a:p>
        </p:txBody>
      </p:sp>
    </p:spTree>
    <p:extLst>
      <p:ext uri="{BB962C8B-B14F-4D97-AF65-F5344CB8AC3E}">
        <p14:creationId xmlns:p14="http://schemas.microsoft.com/office/powerpoint/2010/main" val="438411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Components</a:t>
            </a:r>
            <a:endParaRPr lang="en-US" dirty="0"/>
          </a:p>
        </p:txBody>
      </p:sp>
      <p:sp>
        <p:nvSpPr>
          <p:cNvPr id="3" name="Text Placeholder 2"/>
          <p:cNvSpPr>
            <a:spLocks noGrp="1"/>
          </p:cNvSpPr>
          <p:nvPr>
            <p:ph type="body" sz="quarter" idx="11"/>
          </p:nvPr>
        </p:nvSpPr>
        <p:spPr>
          <a:xfrm>
            <a:off x="704250" y="1604149"/>
            <a:ext cx="7908925" cy="3170238"/>
          </a:xfrm>
        </p:spPr>
        <p:txBody>
          <a:bodyPr/>
          <a:lstStyle/>
          <a:p>
            <a:endParaRPr lang="en-US" b="1" dirty="0"/>
          </a:p>
          <a:p>
            <a:pPr fontAlgn="base"/>
            <a:r>
              <a:rPr lang="en-US" b="1" dirty="0" smtClean="0"/>
              <a:t>The </a:t>
            </a:r>
            <a:r>
              <a:rPr lang="en-US" b="1" dirty="0"/>
              <a:t>notebook web application</a:t>
            </a:r>
            <a:r>
              <a:rPr lang="en-US" dirty="0"/>
              <a:t>: An interactive web application for writing and running code interactively and authoring notebook documents</a:t>
            </a:r>
            <a:r>
              <a:rPr lang="en-US" dirty="0" smtClean="0"/>
              <a:t>.</a:t>
            </a:r>
          </a:p>
          <a:p>
            <a:pPr fontAlgn="base"/>
            <a:endParaRPr lang="en-US" dirty="0"/>
          </a:p>
          <a:p>
            <a:pPr fontAlgn="base"/>
            <a:r>
              <a:rPr lang="en-US" b="1" dirty="0"/>
              <a:t>Kernels</a:t>
            </a:r>
            <a:r>
              <a:rPr lang="en-US" dirty="0"/>
              <a:t>: Separate processes started by the notebook web application that runs users’ code in a given language and returns output back to the notebook web application. </a:t>
            </a:r>
            <a:endParaRPr lang="en-US" dirty="0" smtClean="0"/>
          </a:p>
          <a:p>
            <a:pPr fontAlgn="base"/>
            <a:endParaRPr lang="en-US" dirty="0" smtClean="0"/>
          </a:p>
          <a:p>
            <a:pPr fontAlgn="base"/>
            <a:r>
              <a:rPr lang="en-US" b="1" dirty="0" smtClean="0"/>
              <a:t>Notebook </a:t>
            </a:r>
            <a:r>
              <a:rPr lang="en-US" b="1" dirty="0"/>
              <a:t>documents</a:t>
            </a:r>
            <a:r>
              <a:rPr lang="en-US" dirty="0"/>
              <a:t>: Self-contained documents that contain a representation of all content visible in the notebook web application, including inputs and outputs of the computations, narrative text, equations, images, and rich media representations of objects. Each notebook document has its own kernel.</a:t>
            </a:r>
          </a:p>
          <a:p>
            <a:endParaRPr lang="en-US" dirty="0"/>
          </a:p>
        </p:txBody>
      </p:sp>
    </p:spTree>
    <p:extLst>
      <p:ext uri="{BB962C8B-B14F-4D97-AF65-F5344CB8AC3E}">
        <p14:creationId xmlns:p14="http://schemas.microsoft.com/office/powerpoint/2010/main" val="1516853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Installation</a:t>
            </a:r>
            <a:endParaRPr lang="en-US" dirty="0"/>
          </a:p>
        </p:txBody>
      </p:sp>
      <p:sp>
        <p:nvSpPr>
          <p:cNvPr id="3" name="Text Placeholder 2"/>
          <p:cNvSpPr>
            <a:spLocks noGrp="1"/>
          </p:cNvSpPr>
          <p:nvPr>
            <p:ph type="body" sz="quarter" idx="11"/>
          </p:nvPr>
        </p:nvSpPr>
        <p:spPr>
          <a:xfrm>
            <a:off x="704250" y="1604149"/>
            <a:ext cx="7908925" cy="3170238"/>
          </a:xfrm>
        </p:spPr>
        <p:txBody>
          <a:bodyPr/>
          <a:lstStyle/>
          <a:p>
            <a:r>
              <a:rPr lang="en-US" dirty="0"/>
              <a:t>While </a:t>
            </a:r>
            <a:r>
              <a:rPr lang="en-US" dirty="0" err="1"/>
              <a:t>Jupyter</a:t>
            </a:r>
            <a:r>
              <a:rPr lang="en-US" dirty="0"/>
              <a:t> runs code in many programming languages, </a:t>
            </a:r>
            <a:r>
              <a:rPr lang="en-US" b="1" dirty="0"/>
              <a:t>Python</a:t>
            </a:r>
            <a:r>
              <a:rPr lang="en-US" dirty="0"/>
              <a:t> is a requirement (Python 3.3 or greater, or Python 2.7) for installing the </a:t>
            </a:r>
            <a:r>
              <a:rPr lang="en-US" dirty="0" err="1"/>
              <a:t>Jupyter</a:t>
            </a:r>
            <a:r>
              <a:rPr lang="en-US" dirty="0"/>
              <a:t> Notebook</a:t>
            </a:r>
            <a:r>
              <a:rPr lang="en-US" dirty="0" smtClean="0"/>
              <a:t>.</a:t>
            </a:r>
          </a:p>
          <a:p>
            <a:endParaRPr lang="en-US" dirty="0"/>
          </a:p>
          <a:p>
            <a:r>
              <a:rPr lang="en-US" dirty="0" smtClean="0"/>
              <a:t>Anaconda </a:t>
            </a:r>
            <a:r>
              <a:rPr lang="en-US" dirty="0"/>
              <a:t>conveniently installs Python, the </a:t>
            </a:r>
            <a:r>
              <a:rPr lang="en-US" dirty="0" err="1"/>
              <a:t>Jupyter</a:t>
            </a:r>
            <a:r>
              <a:rPr lang="en-US" dirty="0"/>
              <a:t> Notebook, and other commonly used packages for scientific computing and data science.</a:t>
            </a:r>
            <a:endParaRPr lang="en-US" dirty="0" smtClean="0"/>
          </a:p>
          <a:p>
            <a:endParaRPr lang="en-US" dirty="0"/>
          </a:p>
          <a:p>
            <a:pPr marL="457200" indent="-457200">
              <a:buFont typeface="+mj-lt"/>
              <a:buAutoNum type="arabicPeriod"/>
            </a:pPr>
            <a:r>
              <a:rPr lang="en-US" dirty="0" smtClean="0"/>
              <a:t>Install Anaconda.</a:t>
            </a:r>
          </a:p>
          <a:p>
            <a:pPr marL="457200" indent="-457200">
              <a:buFont typeface="+mj-lt"/>
              <a:buAutoNum type="arabicPeriod"/>
            </a:pPr>
            <a:r>
              <a:rPr lang="en-US" dirty="0" smtClean="0"/>
              <a:t>Run “</a:t>
            </a:r>
            <a:r>
              <a:rPr lang="en-US" dirty="0" err="1" smtClean="0"/>
              <a:t>jupyter</a:t>
            </a:r>
            <a:r>
              <a:rPr lang="en-US" dirty="0" smtClean="0"/>
              <a:t> notebook”.</a:t>
            </a:r>
            <a:endParaRPr lang="en-US" dirty="0"/>
          </a:p>
        </p:txBody>
      </p:sp>
    </p:spTree>
    <p:extLst>
      <p:ext uri="{BB962C8B-B14F-4D97-AF65-F5344CB8AC3E}">
        <p14:creationId xmlns:p14="http://schemas.microsoft.com/office/powerpoint/2010/main" val="2248571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Notebook </a:t>
            </a:r>
            <a:r>
              <a:rPr lang="en-US" b="1" dirty="0" smtClean="0"/>
              <a:t>Documents</a:t>
            </a:r>
            <a:endParaRPr lang="en-US" dirty="0"/>
          </a:p>
        </p:txBody>
      </p:sp>
      <p:sp>
        <p:nvSpPr>
          <p:cNvPr id="3" name="Text Placeholder 2"/>
          <p:cNvSpPr>
            <a:spLocks noGrp="1"/>
          </p:cNvSpPr>
          <p:nvPr>
            <p:ph type="body" sz="quarter" idx="11"/>
          </p:nvPr>
        </p:nvSpPr>
        <p:spPr>
          <a:xfrm>
            <a:off x="661988" y="1876932"/>
            <a:ext cx="7908925" cy="3170238"/>
          </a:xfrm>
        </p:spPr>
        <p:txBody>
          <a:bodyPr/>
          <a:lstStyle/>
          <a:p>
            <a:r>
              <a:rPr lang="en-US" dirty="0"/>
              <a:t>Notebook documents contain the </a:t>
            </a:r>
            <a:r>
              <a:rPr lang="en-US" b="1" dirty="0"/>
              <a:t>inputs and outputs</a:t>
            </a:r>
            <a:r>
              <a:rPr lang="en-US" dirty="0"/>
              <a:t> of an interactive session as well as </a:t>
            </a:r>
            <a:r>
              <a:rPr lang="en-US" b="1" dirty="0"/>
              <a:t>narrative text</a:t>
            </a:r>
            <a:r>
              <a:rPr lang="en-US" dirty="0"/>
              <a:t> that accompanies the </a:t>
            </a:r>
            <a:r>
              <a:rPr lang="en-US" dirty="0" smtClean="0"/>
              <a:t>code. </a:t>
            </a:r>
            <a:r>
              <a:rPr lang="en-US" b="1" dirty="0"/>
              <a:t>Rich output</a:t>
            </a:r>
            <a:r>
              <a:rPr lang="en-US" dirty="0"/>
              <a:t> generated by running code, including HTML, images, video, and plots, is </a:t>
            </a:r>
            <a:r>
              <a:rPr lang="en-US" dirty="0" smtClean="0"/>
              <a:t>embedded </a:t>
            </a:r>
            <a:r>
              <a:rPr lang="en-US" dirty="0"/>
              <a:t>in the notebook, which makes it a complete and self-contained record of a computation</a:t>
            </a:r>
            <a:r>
              <a:rPr lang="en-US" dirty="0" smtClean="0"/>
              <a:t>.</a:t>
            </a:r>
          </a:p>
          <a:p>
            <a:endParaRPr lang="en-US" dirty="0"/>
          </a:p>
          <a:p>
            <a:r>
              <a:rPr lang="en-US" b="1" dirty="0"/>
              <a:t>Notebooks can be exported</a:t>
            </a:r>
            <a:r>
              <a:rPr lang="en-US" dirty="0"/>
              <a:t> to different static formats including HTML, </a:t>
            </a:r>
            <a:r>
              <a:rPr lang="en-US" dirty="0" err="1"/>
              <a:t>reStructeredText</a:t>
            </a:r>
            <a:r>
              <a:rPr lang="en-US" dirty="0"/>
              <a:t>, </a:t>
            </a:r>
            <a:r>
              <a:rPr lang="en-US" dirty="0" err="1"/>
              <a:t>LaTeX</a:t>
            </a:r>
            <a:r>
              <a:rPr lang="en-US" dirty="0"/>
              <a:t>, </a:t>
            </a:r>
            <a:r>
              <a:rPr lang="en-US" dirty="0" smtClean="0"/>
              <a:t>PDF, etc</a:t>
            </a:r>
            <a:r>
              <a:rPr lang="en-US" dirty="0"/>
              <a:t>.</a:t>
            </a:r>
          </a:p>
        </p:txBody>
      </p:sp>
    </p:spTree>
    <p:extLst>
      <p:ext uri="{BB962C8B-B14F-4D97-AF65-F5344CB8AC3E}">
        <p14:creationId xmlns:p14="http://schemas.microsoft.com/office/powerpoint/2010/main" val="1718208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a:xfrm>
            <a:off x="661988" y="1876932"/>
            <a:ext cx="7908925" cy="3170238"/>
          </a:xfrm>
        </p:spPr>
        <p:txBody>
          <a:bodyPr/>
          <a:lstStyle/>
          <a:p>
            <a:r>
              <a:rPr lang="en-US" dirty="0"/>
              <a:t>Notebooks consist of a </a:t>
            </a:r>
            <a:r>
              <a:rPr lang="en-US" b="1" dirty="0"/>
              <a:t>linear sequence of cells</a:t>
            </a:r>
            <a:r>
              <a:rPr lang="en-US" dirty="0"/>
              <a:t>. There are three basic cell types</a:t>
            </a:r>
            <a:r>
              <a:rPr lang="en-US" dirty="0" smtClean="0"/>
              <a:t>:</a:t>
            </a:r>
          </a:p>
          <a:p>
            <a:endParaRPr lang="en-US" dirty="0"/>
          </a:p>
          <a:p>
            <a:pPr marL="342900" indent="-342900" fontAlgn="base">
              <a:buFont typeface="Arial" panose="020B0604020202020204" pitchFamily="34" charset="0"/>
              <a:buChar char="•"/>
            </a:pPr>
            <a:r>
              <a:rPr lang="en-US" b="1" dirty="0"/>
              <a:t>Code cells:</a:t>
            </a:r>
            <a:r>
              <a:rPr lang="en-US" dirty="0"/>
              <a:t> Input and output of live code that is run in the kernel</a:t>
            </a:r>
          </a:p>
          <a:p>
            <a:pPr marL="342900" indent="-342900" fontAlgn="base">
              <a:buFont typeface="Arial" panose="020B0604020202020204" pitchFamily="34" charset="0"/>
              <a:buChar char="•"/>
            </a:pPr>
            <a:r>
              <a:rPr lang="en-US" b="1" dirty="0"/>
              <a:t>Markdown cells:</a:t>
            </a:r>
            <a:r>
              <a:rPr lang="en-US" dirty="0"/>
              <a:t> Narrative text with embedded </a:t>
            </a:r>
            <a:r>
              <a:rPr lang="en-US" dirty="0" err="1"/>
              <a:t>LaTeX</a:t>
            </a:r>
            <a:r>
              <a:rPr lang="en-US" dirty="0"/>
              <a:t> equations</a:t>
            </a:r>
          </a:p>
          <a:p>
            <a:pPr marL="342900" indent="-342900" fontAlgn="base">
              <a:buFont typeface="Arial" panose="020B0604020202020204" pitchFamily="34" charset="0"/>
              <a:buChar char="•"/>
            </a:pPr>
            <a:r>
              <a:rPr lang="en-US" b="1" dirty="0"/>
              <a:t>Raw cells:</a:t>
            </a:r>
            <a:r>
              <a:rPr lang="en-US" dirty="0"/>
              <a:t> Unformatted text that is </a:t>
            </a:r>
            <a:r>
              <a:rPr lang="en-US" dirty="0" smtClean="0"/>
              <a:t>included.</a:t>
            </a:r>
            <a:endParaRPr lang="en-US" dirty="0"/>
          </a:p>
          <a:p>
            <a:endParaRPr lang="en-US" dirty="0"/>
          </a:p>
        </p:txBody>
      </p:sp>
    </p:spTree>
    <p:extLst>
      <p:ext uri="{BB962C8B-B14F-4D97-AF65-F5344CB8AC3E}">
        <p14:creationId xmlns:p14="http://schemas.microsoft.com/office/powerpoint/2010/main" val="2087068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The Notebook dashboard</a:t>
            </a:r>
            <a:endParaRPr lang="en-US" dirty="0"/>
          </a:p>
        </p:txBody>
      </p:sp>
      <p:sp>
        <p:nvSpPr>
          <p:cNvPr id="3" name="Text Placeholder 2"/>
          <p:cNvSpPr>
            <a:spLocks noGrp="1"/>
          </p:cNvSpPr>
          <p:nvPr>
            <p:ph type="body" sz="quarter" idx="11"/>
          </p:nvPr>
        </p:nvSpPr>
        <p:spPr>
          <a:xfrm>
            <a:off x="661988" y="1876932"/>
            <a:ext cx="7908925" cy="3170238"/>
          </a:xfrm>
        </p:spPr>
        <p:txBody>
          <a:bodyPr/>
          <a:lstStyle/>
          <a:p>
            <a:r>
              <a:rPr lang="en-US" dirty="0"/>
              <a:t>The dashboard serves as a home page for the notebook. Its main purpose is to display the notebooks and files in the current directory</a:t>
            </a:r>
            <a:r>
              <a:rPr lang="en-US" dirty="0" smtClean="0"/>
              <a:t>.</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727" y="2735536"/>
            <a:ext cx="4565997" cy="291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068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a:xfrm>
            <a:off x="661988" y="1876932"/>
            <a:ext cx="7908925" cy="3170238"/>
          </a:xfrm>
        </p:spPr>
        <p:txBody>
          <a:bodyPr/>
          <a:lstStyle/>
          <a:p>
            <a:r>
              <a:rPr lang="en-US" dirty="0"/>
              <a:t>Notebooks and files can be uploaded to the current directory by dragging a notebook file onto the notebook list or by the “click here” text above the list</a:t>
            </a:r>
            <a:r>
              <a:rPr lang="en-US" dirty="0" smtClean="0"/>
              <a:t>.</a:t>
            </a:r>
          </a:p>
          <a:p>
            <a:endParaRPr lang="en-US" dirty="0"/>
          </a:p>
          <a:p>
            <a:r>
              <a:rPr lang="en-US" dirty="0"/>
              <a:t>The notebook list shows green “Running” text and a green notebook icon next to running notebooks (as seen below). Notebooks remain running until you explicitly shut them down; closing the notebook’s page is not sufficient.</a:t>
            </a:r>
            <a:endParaRPr lang="en-US" dirty="0"/>
          </a:p>
          <a:p>
            <a:r>
              <a:rPr lang="en-US" dirty="0"/>
              <a:t/>
            </a:r>
            <a:br>
              <a:rPr lang="en-US" dirty="0"/>
            </a:br>
            <a:endParaRPr lang="en-US" dirty="0"/>
          </a:p>
        </p:txBody>
      </p:sp>
    </p:spTree>
    <p:extLst>
      <p:ext uri="{BB962C8B-B14F-4D97-AF65-F5344CB8AC3E}">
        <p14:creationId xmlns:p14="http://schemas.microsoft.com/office/powerpoint/2010/main" val="2087068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Notebook UI</a:t>
            </a:r>
            <a:endParaRPr lang="en-US" dirty="0"/>
          </a:p>
        </p:txBody>
      </p:sp>
      <p:sp>
        <p:nvSpPr>
          <p:cNvPr id="3" name="Text Placeholder 2"/>
          <p:cNvSpPr>
            <a:spLocks noGrp="1"/>
          </p:cNvSpPr>
          <p:nvPr>
            <p:ph type="body" sz="quarter" idx="11"/>
          </p:nvPr>
        </p:nvSpPr>
        <p:spPr>
          <a:xfrm>
            <a:off x="661988" y="1876932"/>
            <a:ext cx="7908925" cy="3170238"/>
          </a:xfrm>
        </p:spPr>
        <p:txBody>
          <a:bodyPr/>
          <a:lstStyle/>
          <a:p>
            <a:r>
              <a:rPr lang="en-US" dirty="0"/>
              <a:t>If you create a new notebook or open an existing one, you will be taken to the notebook user interface (UI). This UI allows you to run code and author notebook documents interactively. The notebook UI has the following main areas</a:t>
            </a:r>
            <a:r>
              <a:rPr lang="en-US" dirty="0" smtClean="0"/>
              <a:t>:</a:t>
            </a:r>
          </a:p>
          <a:p>
            <a:endParaRPr lang="en-US" dirty="0"/>
          </a:p>
          <a:p>
            <a:pPr marL="342900" indent="-342900" fontAlgn="base">
              <a:buFont typeface="Arial" panose="020B0604020202020204" pitchFamily="34" charset="0"/>
              <a:buChar char="•"/>
            </a:pPr>
            <a:r>
              <a:rPr lang="en-US" dirty="0" smtClean="0"/>
              <a:t>Menu.</a:t>
            </a:r>
            <a:endParaRPr lang="en-US" dirty="0"/>
          </a:p>
          <a:p>
            <a:pPr marL="342900" indent="-342900" fontAlgn="base">
              <a:buFont typeface="Arial" panose="020B0604020202020204" pitchFamily="34" charset="0"/>
              <a:buChar char="•"/>
            </a:pPr>
            <a:r>
              <a:rPr lang="en-US" dirty="0" smtClean="0"/>
              <a:t>Toolbar.</a:t>
            </a:r>
            <a:endParaRPr lang="en-US" dirty="0"/>
          </a:p>
          <a:p>
            <a:pPr marL="342900" indent="-342900" fontAlgn="base">
              <a:buFont typeface="Arial" panose="020B0604020202020204" pitchFamily="34" charset="0"/>
              <a:buChar char="•"/>
            </a:pPr>
            <a:r>
              <a:rPr lang="en-US" dirty="0"/>
              <a:t>Notebook area and </a:t>
            </a:r>
            <a:r>
              <a:rPr lang="en-US" dirty="0" smtClean="0"/>
              <a:t>cells.</a:t>
            </a:r>
            <a:endParaRPr lang="en-US" dirty="0"/>
          </a:p>
          <a:p>
            <a:endParaRPr lang="en-US" dirty="0" smtClean="0"/>
          </a:p>
          <a:p>
            <a:r>
              <a:rPr lang="en-US" dirty="0" smtClean="0"/>
              <a:t>The </a:t>
            </a:r>
            <a:r>
              <a:rPr lang="en-US" dirty="0"/>
              <a:t>notebook has an interactive tour of these elements that can be started in the “</a:t>
            </a:r>
            <a:r>
              <a:rPr lang="en-US" dirty="0" err="1"/>
              <a:t>Help:User</a:t>
            </a:r>
            <a:r>
              <a:rPr lang="en-US" dirty="0"/>
              <a:t> Interface Tour” menu item.</a:t>
            </a:r>
            <a:endParaRPr lang="en-US" dirty="0"/>
          </a:p>
          <a:p>
            <a:r>
              <a:rPr lang="en-US" dirty="0"/>
              <a:t/>
            </a:r>
            <a:br>
              <a:rPr lang="en-US" dirty="0"/>
            </a:br>
            <a:endParaRPr lang="en-US" dirty="0"/>
          </a:p>
        </p:txBody>
      </p:sp>
    </p:spTree>
    <p:extLst>
      <p:ext uri="{BB962C8B-B14F-4D97-AF65-F5344CB8AC3E}">
        <p14:creationId xmlns:p14="http://schemas.microsoft.com/office/powerpoint/2010/main" val="2087068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ALL Color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278ADEC7D28B2540B9DBB14A4CBD1D6C" ma:contentTypeVersion="1" ma:contentTypeDescription="Create a new document." ma:contentTypeScope="" ma:versionID="e934fdc2f391a5230dd4d157ad6a7ccb">
  <xsd:schema xmlns:xsd="http://www.w3.org/2001/XMLSchema" xmlns:xs="http://www.w3.org/2001/XMLSchema" xmlns:p="http://schemas.microsoft.com/office/2006/metadata/properties" xmlns:ns2="94d93cfd-23fe-4074-bfdd-bc3336c48390" xmlns:ns3="2cc75fb0-fe09-4536-bf90-339e9754c145" targetNamespace="http://schemas.microsoft.com/office/2006/metadata/properties" ma:root="true" ma:fieldsID="06ec7946988e8cbba5280bba0b76475a" ns2:_="" ns3:_="">
    <xsd:import namespace="94d93cfd-23fe-4074-bfdd-bc3336c48390"/>
    <xsd:import namespace="2cc75fb0-fe09-4536-bf90-339e9754c145"/>
    <xsd:element name="properties">
      <xsd:complexType>
        <xsd:sequence>
          <xsd:element name="documentManagement">
            <xsd:complexType>
              <xsd:all>
                <xsd:element ref="ns2:_dlc_DocId" minOccurs="0"/>
                <xsd:element ref="ns2:_dlc_DocIdUrl" minOccurs="0"/>
                <xsd:element ref="ns2:_dlc_DocIdPersistId" minOccurs="0"/>
                <xsd:element ref="ns3:Description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d93cfd-23fe-4074-bfdd-bc3336c4839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2cc75fb0-fe09-4536-bf90-339e9754c145" elementFormDefault="qualified">
    <xsd:import namespace="http://schemas.microsoft.com/office/2006/documentManagement/types"/>
    <xsd:import namespace="http://schemas.microsoft.com/office/infopath/2007/PartnerControls"/>
    <xsd:element name="Description0" ma:index="11" nillable="true" ma:displayName="Description" ma:internalName="Description0">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94d93cfd-23fe-4074-bfdd-bc3336c48390">KYJVPEJEPZPQ-27-4</_dlc_DocId>
    <_dlc_DocIdUrl xmlns="94d93cfd-23fe-4074-bfdd-bc3336c48390">
      <Url>http://moffittnet.moffitt.org/sites/StrategicCommPublicAffairs/PublicRelationsMarketing/_layouts/DocIdRedir.aspx?ID=KYJVPEJEPZPQ-27-4</Url>
      <Description>KYJVPEJEPZPQ-27-4</Description>
    </_dlc_DocIdUrl>
    <Description0 xmlns="2cc75fb0-fe09-4536-bf90-339e9754c145" xsi:nil="true"/>
  </documentManagement>
</p:properties>
</file>

<file path=customXml/itemProps1.xml><?xml version="1.0" encoding="utf-8"?>
<ds:datastoreItem xmlns:ds="http://schemas.openxmlformats.org/officeDocument/2006/customXml" ds:itemID="{5E619CEA-9551-4641-9093-3B2EC73940D4}">
  <ds:schemaRefs>
    <ds:schemaRef ds:uri="http://schemas.microsoft.com/sharepoint/events"/>
  </ds:schemaRefs>
</ds:datastoreItem>
</file>

<file path=customXml/itemProps2.xml><?xml version="1.0" encoding="utf-8"?>
<ds:datastoreItem xmlns:ds="http://schemas.openxmlformats.org/officeDocument/2006/customXml" ds:itemID="{6CA40E17-6969-4ECB-814A-7F51C374D4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d93cfd-23fe-4074-bfdd-bc3336c48390"/>
    <ds:schemaRef ds:uri="2cc75fb0-fe09-4536-bf90-339e9754c1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4.xml><?xml version="1.0" encoding="utf-8"?>
<ds:datastoreItem xmlns:ds="http://schemas.openxmlformats.org/officeDocument/2006/customXml" ds:itemID="{7B6F2769-7194-4217-93D3-3AF3A4742282}">
  <ds:schemaRefs>
    <ds:schemaRef ds:uri="2cc75fb0-fe09-4536-bf90-339e9754c145"/>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purl.org/dc/dcmitype/"/>
    <ds:schemaRef ds:uri="http://schemas.microsoft.com/office/infopath/2007/PartnerControls"/>
    <ds:schemaRef ds:uri="94d93cfd-23fe-4074-bfdd-bc3336c48390"/>
  </ds:schemaRefs>
</ds:datastoreItem>
</file>

<file path=docProps/app.xml><?xml version="1.0" encoding="utf-8"?>
<Properties xmlns="http://schemas.openxmlformats.org/officeDocument/2006/extended-properties" xmlns:vt="http://schemas.openxmlformats.org/officeDocument/2006/docPropsVTypes">
  <Template/>
  <TotalTime>7296</TotalTime>
  <Words>850</Words>
  <Application>Microsoft Office PowerPoint</Application>
  <PresentationFormat>On-screen Show (4:3)</PresentationFormat>
  <Paragraphs>103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ALL Colors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Point Template- White</dc:title>
  <dc:creator>Diana</dc:creator>
  <cp:lastModifiedBy>Betin Montes, Miguel E</cp:lastModifiedBy>
  <cp:revision>141</cp:revision>
  <cp:lastPrinted>2013-10-10T15:30:22Z</cp:lastPrinted>
  <dcterms:created xsi:type="dcterms:W3CDTF">2010-04-12T23:12:02Z</dcterms:created>
  <dcterms:modified xsi:type="dcterms:W3CDTF">2020-03-27T19:00:53Z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0x010100278ADEC7D28B2540B9DBB14A4CBD1D6C</vt:lpwstr>
  </property>
  <property fmtid="{D5CDD505-2E9C-101B-9397-08002B2CF9AE}" pid="3" name="_dlc_DocIdItemGuid">
    <vt:lpwstr>d8bc2eed-f8e8-4e47-aabd-45c89a64673f</vt:lpwstr>
  </property>
</Properties>
</file>