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23" r:id="rId5"/>
  </p:sldMasterIdLst>
  <p:notesMasterIdLst>
    <p:notesMasterId r:id="rId19"/>
  </p:notesMasterIdLst>
  <p:sldIdLst>
    <p:sldId id="258" r:id="rId6"/>
    <p:sldId id="259" r:id="rId7"/>
    <p:sldId id="267" r:id="rId8"/>
    <p:sldId id="260" r:id="rId9"/>
    <p:sldId id="262" r:id="rId10"/>
    <p:sldId id="261" r:id="rId11"/>
    <p:sldId id="263" r:id="rId12"/>
    <p:sldId id="264" r:id="rId13"/>
    <p:sldId id="269" r:id="rId14"/>
    <p:sldId id="266" r:id="rId15"/>
    <p:sldId id="265" r:id="rId16"/>
    <p:sldId id="268" r:id="rId17"/>
    <p:sldId id="271" r:id="rId18"/>
  </p:sldIdLst>
  <p:sldSz cx="9144000" cy="6858000" type="screen4x3"/>
  <p:notesSz cx="7008813" cy="9294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6" autoAdjust="0"/>
    <p:restoredTop sz="94694" autoAdjust="0"/>
  </p:normalViewPr>
  <p:slideViewPr>
    <p:cSldViewPr snapToGrid="0" snapToObjects="1">
      <p:cViewPr varScale="1">
        <p:scale>
          <a:sx n="102" d="100"/>
          <a:sy n="102" d="100"/>
        </p:scale>
        <p:origin x="19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688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DBCC-6FDC-40FF-A07A-FA9B22F4AD27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4838"/>
            <a:ext cx="5607050" cy="4183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8088"/>
            <a:ext cx="3036888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8088"/>
            <a:ext cx="3036887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ABD6-24AE-4FF9-BDD6-49310B8A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61988" y="996950"/>
            <a:ext cx="7908925" cy="75224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1988" y="2806700"/>
            <a:ext cx="7908925" cy="31702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18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-ninja.com/p/Copying_GNUScreen_scrollback_buffer_to_file" TargetMode="External"/><Relationship Id="rId2" Type="http://schemas.openxmlformats.org/officeDocument/2006/relationships/hyperlink" Target="https://tomlee.co/2011/10/gnu-screen-splittin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zoom.us/wordpress/2013/08/20/video-conference-etiquette/" TargetMode="External"/><Relationship Id="rId2" Type="http://schemas.openxmlformats.org/officeDocument/2006/relationships/hyperlink" Target="mailto:clusterhelp@moffitt.or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screen/" TargetMode="External"/><Relationship Id="rId2" Type="http://schemas.openxmlformats.org/officeDocument/2006/relationships/hyperlink" Target="https://en.wikipedia.org/wiki/GNU_Scree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awiki.moffitt.org/index.php/Keeping_Sessions_and_Processes_Alive_(GNU_Screen_and_nohup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1988" y="1385750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GNU screen</a:t>
            </a:r>
          </a:p>
          <a:p>
            <a:pPr algn="ctr"/>
            <a:r>
              <a:rPr lang="en-US" dirty="0"/>
              <a:t>Primer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1988" y="4163180"/>
            <a:ext cx="7908925" cy="1392340"/>
          </a:xfrm>
        </p:spPr>
        <p:txBody>
          <a:bodyPr/>
          <a:lstStyle/>
          <a:p>
            <a:pPr algn="ctr"/>
            <a:r>
              <a:rPr lang="en-US" dirty="0" err="1"/>
              <a:t>BioData</a:t>
            </a:r>
            <a:r>
              <a:rPr lang="en-US" dirty="0"/>
              <a:t> Club special session</a:t>
            </a:r>
          </a:p>
          <a:p>
            <a:pPr algn="ctr"/>
            <a:r>
              <a:rPr lang="en-US" dirty="0"/>
              <a:t>2020-03-19</a:t>
            </a:r>
          </a:p>
          <a:p>
            <a:pPr algn="ctr"/>
            <a:r>
              <a:rPr lang="en-US" dirty="0"/>
              <a:t>Jamie K. Teer, Ph.D.</a:t>
            </a:r>
          </a:p>
        </p:txBody>
      </p:sp>
    </p:spTree>
    <p:extLst>
      <p:ext uri="{BB962C8B-B14F-4D97-AF65-F5344CB8AC3E}">
        <p14:creationId xmlns:p14="http://schemas.microsoft.com/office/powerpoint/2010/main" val="251259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774E1-63D3-7441-9B83-3DDE48F1D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295493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Fancier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DE06-C213-7741-AB19-D2D2ABBD2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1086190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is very customizable. ~/.</a:t>
            </a:r>
            <a:r>
              <a:rPr lang="en-US" dirty="0" err="1"/>
              <a:t>screenrc</a:t>
            </a:r>
            <a:r>
              <a:rPr lang="en-US" dirty="0"/>
              <a:t> holds your local config.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Jamie’s config (given to him by a </a:t>
            </a:r>
            <a:r>
              <a:rPr lang="en-US" dirty="0" err="1"/>
              <a:t>linux</a:t>
            </a:r>
            <a:r>
              <a:rPr lang="en-US" dirty="0"/>
              <a:t> admin at a previous job who may have found it on the internet):</a:t>
            </a:r>
          </a:p>
          <a:p>
            <a:r>
              <a:rPr lang="en-US" dirty="0"/>
              <a:t>/home/</a:t>
            </a:r>
            <a:r>
              <a:rPr lang="en-US" dirty="0" err="1"/>
              <a:t>teerjk</a:t>
            </a:r>
            <a:r>
              <a:rPr lang="en-US" dirty="0"/>
              <a:t>/.</a:t>
            </a:r>
            <a:r>
              <a:rPr lang="en-US" dirty="0" err="1"/>
              <a:t>screenrc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ED0DD6-71AF-E243-83DD-D30C36AA0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7" y="170232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Advanced topics (google is your friend!)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D9BE-9334-294B-BDEE-EBE78761A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6" y="973455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windows (</a:t>
            </a:r>
            <a:r>
              <a:rPr lang="en-US" dirty="0">
                <a:hlinkClick r:id="rId2"/>
              </a:rPr>
              <a:t>https://tomlee.co/2011/10/gnu-screen-splitting/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Saving your screen buffer (</a:t>
            </a:r>
            <a:r>
              <a:rPr lang="en-US" dirty="0">
                <a:hlinkClick r:id="rId3"/>
              </a:rPr>
              <a:t>https://www.unix-ninja.com/p/Copying_GNUScreen_scrollback_buffer_to_file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helps to search for “</a:t>
            </a:r>
            <a:r>
              <a:rPr lang="en-US" dirty="0" err="1"/>
              <a:t>linux</a:t>
            </a:r>
            <a:r>
              <a:rPr lang="en-US" dirty="0"/>
              <a:t> screen” or “gnu screen”.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seems to be installed on Mac. If connecting to a mac server or desktop, you may be able to use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AC1B1-5CA6-424D-8BA2-41522C032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2012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Other remote work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55E3-9E7F-2149-A403-39089AADF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764957"/>
            <a:ext cx="7908925" cy="532269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users: your drives may not be mounted on your machine after connecting via </a:t>
            </a:r>
            <a:r>
              <a:rPr lang="en-US" dirty="0" err="1"/>
              <a:t>GlobalConnect</a:t>
            </a:r>
            <a:r>
              <a:rPr lang="en-US" dirty="0"/>
              <a:t>. However, you can manually mount them with Windows Explorer Tools-&gt;Map network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VPN / </a:t>
            </a:r>
            <a:r>
              <a:rPr lang="en-US" dirty="0" err="1"/>
              <a:t>GlobalConnect</a:t>
            </a:r>
            <a:r>
              <a:rPr lang="en-US" dirty="0"/>
              <a:t> is not needed for email (outlook) or Zoom.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Zoom chat appears to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HPC issues, email </a:t>
            </a:r>
            <a:r>
              <a:rPr lang="en-US" dirty="0">
                <a:hlinkClick r:id="rId2"/>
              </a:rPr>
              <a:t>clusterhelp@moffitt.org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rsync</a:t>
            </a:r>
            <a:r>
              <a:rPr lang="en-US" dirty="0"/>
              <a:t> can help with remote file transfers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windows forwarding “</a:t>
            </a:r>
            <a:r>
              <a:rPr lang="en-US" dirty="0" err="1"/>
              <a:t>ssh</a:t>
            </a:r>
            <a:r>
              <a:rPr lang="en-US" dirty="0"/>
              <a:t> -X” may work with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your zoom connection is poor, you may want to shut off your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Zoom meeting etiquette guide: </a:t>
            </a:r>
            <a:r>
              <a:rPr lang="en-US" dirty="0">
                <a:hlinkClick r:id="rId3"/>
              </a:rPr>
              <a:t>https://blog.zoom.us/wordpress/2013/08/20/video-conference-etiquette/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6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C4743-E122-8A43-AD30-B86BF0A98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07602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Connecting to the HPC from a personal device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0FA1-5519-2E4D-813B-5D2653E06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015478"/>
            <a:ext cx="7908925" cy="584252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* Moffitt IT is to communicate remote connection instructions for non-Moffitt devices soon. Until then:</a:t>
            </a:r>
          </a:p>
          <a:p>
            <a:endParaRPr lang="en-US" dirty="0"/>
          </a:p>
          <a:p>
            <a:r>
              <a:rPr lang="en-US" dirty="0"/>
              <a:t>“In case anyone else does not have a Moffitt issued laptop, but does have Duo, I found a way to connect to colossus using the Citrix remote desktop.</a:t>
            </a:r>
          </a:p>
          <a:p>
            <a:r>
              <a:rPr lang="en-US" dirty="0"/>
              <a:t>1) I followed the IT directions on the COVID-19 </a:t>
            </a:r>
            <a:r>
              <a:rPr lang="en-US" dirty="0" err="1"/>
              <a:t>MoffitNet</a:t>
            </a:r>
            <a:r>
              <a:rPr lang="en-US" dirty="0"/>
              <a:t> Webpage for connecting with personal devices</a:t>
            </a:r>
          </a:p>
          <a:p>
            <a:r>
              <a:rPr lang="en-US" dirty="0"/>
              <a:t>2) Once logged in, go to Desktops and select XD7_Base_Prod</a:t>
            </a:r>
          </a:p>
          <a:p>
            <a:r>
              <a:rPr lang="en-US" dirty="0"/>
              <a:t>3) A windows 7 VM comes up that gives access to all your drives</a:t>
            </a:r>
          </a:p>
          <a:p>
            <a:r>
              <a:rPr lang="en-US" dirty="0"/>
              <a:t>4) I then downloaded the 32-bit Windows version of Putty executable from </a:t>
            </a:r>
            <a:r>
              <a:rPr lang="en-US" u="sng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r>
              <a:rPr lang="en-US" dirty="0"/>
              <a:t>  a) It must be the 32-bit binary </a:t>
            </a:r>
            <a:r>
              <a:rPr lang="en-US" dirty="0" err="1"/>
              <a:t>putty.exe</a:t>
            </a:r>
            <a:r>
              <a:rPr lang="en-US" dirty="0"/>
              <a:t>, not the installer</a:t>
            </a:r>
          </a:p>
          <a:p>
            <a:r>
              <a:rPr lang="en-US" dirty="0"/>
              <a:t>  b) I had to use Internet Explorer in the VM to download it</a:t>
            </a:r>
          </a:p>
          <a:p>
            <a:r>
              <a:rPr lang="en-US" dirty="0"/>
              <a:t>  c) I saved it to my F:/ drive</a:t>
            </a:r>
          </a:p>
          <a:p>
            <a:r>
              <a:rPr lang="en-US" dirty="0"/>
              <a:t> 5) Once on the F: drive, putty can be launched from there and used in the usual way in the VM to connect to </a:t>
            </a:r>
            <a:r>
              <a:rPr lang="en-US" dirty="0" err="1"/>
              <a:t>codetalker</a:t>
            </a:r>
            <a:r>
              <a:rPr lang="en-US" dirty="0"/>
              <a:t> or </a:t>
            </a:r>
            <a:r>
              <a:rPr lang="en-US" dirty="0" err="1"/>
              <a:t>pilotace</a:t>
            </a:r>
            <a:endParaRPr lang="en-US" dirty="0"/>
          </a:p>
          <a:p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739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6AE125-65F9-5545-BEB0-330BB91B0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53802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What is “screen”?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DDB9-C0DE-2945-B171-E5AEC15C5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1334160"/>
            <a:ext cx="7908925" cy="3170238"/>
          </a:xfrm>
        </p:spPr>
        <p:txBody>
          <a:bodyPr/>
          <a:lstStyle/>
          <a:p>
            <a:r>
              <a:rPr lang="en-US" dirty="0"/>
              <a:t>GNU Screen is a terminal multiplexer, a software application that can be used to multiplex several virtual consoles, allowing a user to access multiple separate login sessions inside a single terminal window, or detach and reattach sessions from a terminal. It is useful for dealing with multiple programs from a command line interface, and for separating programs from the session of the Unix shell that started the program, particularly so a remote process continues running even when the user is disconnected. </a:t>
            </a:r>
          </a:p>
          <a:p>
            <a:pPr marL="342900" indent="-342900">
              <a:buFontTx/>
              <a:buChar char="-"/>
            </a:pPr>
            <a:r>
              <a:rPr lang="en-US" dirty="0"/>
              <a:t>Wikipedia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screen allows for multiple shell tabs that persist outside of a login in a </a:t>
            </a:r>
            <a:r>
              <a:rPr lang="en-US" dirty="0" err="1"/>
              <a:t>linux</a:t>
            </a:r>
            <a:r>
              <a:rPr lang="en-US" dirty="0"/>
              <a:t> system. Useful for maintaining a shell when a poor internet connection causes frequent disconnections.</a:t>
            </a:r>
          </a:p>
        </p:txBody>
      </p:sp>
    </p:spTree>
    <p:extLst>
      <p:ext uri="{BB962C8B-B14F-4D97-AF65-F5344CB8AC3E}">
        <p14:creationId xmlns:p14="http://schemas.microsoft.com/office/powerpoint/2010/main" val="4384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F74F5-F449-284A-9E3E-6C9984392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5D41-73AC-8E4D-98EB-71144EC1FD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1967456"/>
            <a:ext cx="7908925" cy="3170238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linux</a:t>
            </a:r>
            <a:r>
              <a:rPr lang="en-US" dirty="0"/>
              <a:t> command line:</a:t>
            </a:r>
          </a:p>
          <a:p>
            <a:r>
              <a:rPr lang="en-US" dirty="0">
                <a:latin typeface="Courier" pitchFamily="2" charset="0"/>
              </a:rPr>
              <a:t>man screen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Wikipedia: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https://en.wikipedia.org/wiki/GNU_Screen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homepage: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https://www.gnu.org/software/screen/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Moffitt HPC wiki: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https://mediawiki.moffitt.org/index.php/Keeping_Sessions_and_Processes_Alive_(GNU_Screen_and_nohup)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5778D-00F0-D441-AD4A-A33F273EC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521937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B77-20CA-CF40-824B-D51D47413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547916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the man page:</a:t>
            </a:r>
          </a:p>
          <a:p>
            <a:r>
              <a:rPr lang="en-US" dirty="0"/>
              <a:t>“A weird imagination is most useful to gain full advantage of all the features.”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u="sng" dirty="0"/>
              <a:t>much</a:t>
            </a:r>
            <a:r>
              <a:rPr lang="en-US" dirty="0"/>
              <a:t> more knowledge and usefulness than I can convey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always, review flags, settings and options before using. Use all at your own risk.</a:t>
            </a:r>
          </a:p>
        </p:txBody>
      </p:sp>
    </p:spTree>
    <p:extLst>
      <p:ext uri="{BB962C8B-B14F-4D97-AF65-F5344CB8AC3E}">
        <p14:creationId xmlns:p14="http://schemas.microsoft.com/office/powerpoint/2010/main" val="2506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F0885-42A0-DD41-B4B6-E2A654FD5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7" y="1002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B25B-E130-9F44-83AD-9E662B4AC2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989775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can be thought of as a persistent terminal manager. You can have multiple tabs running, and can disconnect and restore the screen session.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persists as a socket file on the current node. </a:t>
            </a:r>
            <a:r>
              <a:rPr lang="en-US" dirty="0" err="1"/>
              <a:t>Ie</a:t>
            </a:r>
            <a:r>
              <a:rPr lang="en-US" dirty="0"/>
              <a:t>, if you log in to </a:t>
            </a:r>
            <a:r>
              <a:rPr lang="en-US" dirty="0" err="1"/>
              <a:t>codetalker</a:t>
            </a:r>
            <a:r>
              <a:rPr lang="en-US" dirty="0"/>
              <a:t> and start screen, that session will exist only on </a:t>
            </a:r>
            <a:r>
              <a:rPr lang="en-US" dirty="0" err="1"/>
              <a:t>codetalker</a:t>
            </a:r>
            <a:r>
              <a:rPr lang="en-US" dirty="0"/>
              <a:t>. It will remain there unless </a:t>
            </a:r>
            <a:r>
              <a:rPr lang="en-US" dirty="0" err="1"/>
              <a:t>codetalker</a:t>
            </a:r>
            <a:r>
              <a:rPr lang="en-US" dirty="0"/>
              <a:t> reboots.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 with screen using Ctrl-a. Ctrl-a ? gives you a help screen.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7E4F5-2BB0-B641-85A0-3DEA52EF1EA8}"/>
              </a:ext>
            </a:extLst>
          </p:cNvPr>
          <p:cNvGrpSpPr/>
          <p:nvPr/>
        </p:nvGrpSpPr>
        <p:grpSpPr>
          <a:xfrm>
            <a:off x="866899" y="4128036"/>
            <a:ext cx="1758756" cy="1007201"/>
            <a:chOff x="933776" y="1447476"/>
            <a:chExt cx="2123395" cy="12160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FA207A-A895-FA4B-99E7-6FB789B4DF7A}"/>
                </a:ext>
              </a:extLst>
            </p:cNvPr>
            <p:cNvSpPr/>
            <p:nvPr/>
          </p:nvSpPr>
          <p:spPr>
            <a:xfrm>
              <a:off x="933776" y="1447476"/>
              <a:ext cx="1372650" cy="980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E8B590-7481-F944-85A5-F2849E2731F1}"/>
                </a:ext>
              </a:extLst>
            </p:cNvPr>
            <p:cNvSpPr/>
            <p:nvPr/>
          </p:nvSpPr>
          <p:spPr>
            <a:xfrm>
              <a:off x="1013147" y="1505322"/>
              <a:ext cx="1213908" cy="85914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0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0AD38D-F403-9149-9098-EEC4A1285295}"/>
                </a:ext>
              </a:extLst>
            </p:cNvPr>
            <p:cNvSpPr/>
            <p:nvPr/>
          </p:nvSpPr>
          <p:spPr>
            <a:xfrm>
              <a:off x="1500208" y="2428024"/>
              <a:ext cx="239786" cy="2159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AA3B9D-C2E1-3C4B-ACB9-6B69E49604C9}"/>
                </a:ext>
              </a:extLst>
            </p:cNvPr>
            <p:cNvSpPr/>
            <p:nvPr/>
          </p:nvSpPr>
          <p:spPr>
            <a:xfrm flipV="1">
              <a:off x="1089347" y="2617778"/>
              <a:ext cx="1061508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5EA017-9A0F-A746-BEF0-709963843F96}"/>
                </a:ext>
              </a:extLst>
            </p:cNvPr>
            <p:cNvSpPr/>
            <p:nvPr/>
          </p:nvSpPr>
          <p:spPr>
            <a:xfrm>
              <a:off x="2409871" y="1588395"/>
              <a:ext cx="647300" cy="10751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1572CA-4E8B-754C-A6E1-7EAFD61B1DE4}"/>
                </a:ext>
              </a:extLst>
            </p:cNvPr>
            <p:cNvSpPr/>
            <p:nvPr/>
          </p:nvSpPr>
          <p:spPr>
            <a:xfrm>
              <a:off x="2552933" y="182101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AB3E22-74BF-9941-B603-D8564C0C4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8575" y="2095499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256D9-549F-F343-A498-753EBCED36E2}"/>
              </a:ext>
            </a:extLst>
          </p:cNvPr>
          <p:cNvGrpSpPr/>
          <p:nvPr/>
        </p:nvGrpSpPr>
        <p:grpSpPr>
          <a:xfrm>
            <a:off x="4004871" y="3904403"/>
            <a:ext cx="855000" cy="1343924"/>
            <a:chOff x="4079926" y="920255"/>
            <a:chExt cx="1146124" cy="18015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F643E5-1E98-1344-BBA5-823753C8EDC1}"/>
                </a:ext>
              </a:extLst>
            </p:cNvPr>
            <p:cNvSpPr/>
            <p:nvPr/>
          </p:nvSpPr>
          <p:spPr>
            <a:xfrm>
              <a:off x="4079926" y="920255"/>
              <a:ext cx="1146124" cy="180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B01023-9D3F-0249-BF98-45731A314C1C}"/>
                </a:ext>
              </a:extLst>
            </p:cNvPr>
            <p:cNvSpPr/>
            <p:nvPr/>
          </p:nvSpPr>
          <p:spPr>
            <a:xfrm>
              <a:off x="418882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AC614F-9E2D-E149-8B22-C4732D5AB68D}"/>
                </a:ext>
              </a:extLst>
            </p:cNvPr>
            <p:cNvSpPr/>
            <p:nvPr/>
          </p:nvSpPr>
          <p:spPr>
            <a:xfrm>
              <a:off x="418882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8FD7B5-728D-8F47-9F72-0DEDB666EA1F}"/>
                </a:ext>
              </a:extLst>
            </p:cNvPr>
            <p:cNvSpPr/>
            <p:nvPr/>
          </p:nvSpPr>
          <p:spPr>
            <a:xfrm>
              <a:off x="418882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51A5F5-2AB1-C648-9358-FA3153F04AAC}"/>
                </a:ext>
              </a:extLst>
            </p:cNvPr>
            <p:cNvSpPr/>
            <p:nvPr/>
          </p:nvSpPr>
          <p:spPr>
            <a:xfrm>
              <a:off x="418882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D6CE3E-C4BD-DA4B-9D10-1DE448637A0A}"/>
                </a:ext>
              </a:extLst>
            </p:cNvPr>
            <p:cNvSpPr/>
            <p:nvPr/>
          </p:nvSpPr>
          <p:spPr>
            <a:xfrm>
              <a:off x="474127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7704A-15D5-144C-A388-34ABBC061B78}"/>
                </a:ext>
              </a:extLst>
            </p:cNvPr>
            <p:cNvSpPr/>
            <p:nvPr/>
          </p:nvSpPr>
          <p:spPr>
            <a:xfrm>
              <a:off x="474127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8C2E67-36CD-4249-B0FB-43A9E3216710}"/>
                </a:ext>
              </a:extLst>
            </p:cNvPr>
            <p:cNvSpPr/>
            <p:nvPr/>
          </p:nvSpPr>
          <p:spPr>
            <a:xfrm>
              <a:off x="474127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FC62F2-6D96-7448-BA76-3DBA5642E657}"/>
                </a:ext>
              </a:extLst>
            </p:cNvPr>
            <p:cNvSpPr/>
            <p:nvPr/>
          </p:nvSpPr>
          <p:spPr>
            <a:xfrm>
              <a:off x="474127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FFA37D-E9A1-B34F-A84E-12F7FDEE95AD}"/>
                </a:ext>
              </a:extLst>
            </p:cNvPr>
            <p:cNvSpPr/>
            <p:nvPr/>
          </p:nvSpPr>
          <p:spPr>
            <a:xfrm>
              <a:off x="4188822" y="2302219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10B887-BBA7-9141-A747-44D7E684FB05}"/>
                </a:ext>
              </a:extLst>
            </p:cNvPr>
            <p:cNvSpPr/>
            <p:nvPr/>
          </p:nvSpPr>
          <p:spPr>
            <a:xfrm>
              <a:off x="4188822" y="2496642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CF3774-F490-E34C-B45C-4A442705D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398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1AF833-E01E-E447-9A1C-95622EF77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8332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C41491-E76C-9846-AB86-09EB4F37D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5447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81B0C5-384D-594D-9720-B1E5E90A1CBF}"/>
              </a:ext>
            </a:extLst>
          </p:cNvPr>
          <p:cNvSpPr txBox="1"/>
          <p:nvPr/>
        </p:nvSpPr>
        <p:spPr>
          <a:xfrm>
            <a:off x="296884" y="5360222"/>
            <a:ext cx="297950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server with </a:t>
            </a:r>
            <a:r>
              <a:rPr lang="en-US" dirty="0" err="1"/>
              <a:t>ssh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disconnect from server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22CA3-DB2B-9048-BB59-E1597172962A}"/>
              </a:ext>
            </a:extLst>
          </p:cNvPr>
          <p:cNvSpPr txBox="1"/>
          <p:nvPr/>
        </p:nvSpPr>
        <p:spPr>
          <a:xfrm>
            <a:off x="3126698" y="5338504"/>
            <a:ext cx="2979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server login node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codetalker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 screen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persist if client disconnects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082840-DF35-4042-BD66-FD262666D1F9}"/>
              </a:ext>
            </a:extLst>
          </p:cNvPr>
          <p:cNvGrpSpPr/>
          <p:nvPr/>
        </p:nvGrpSpPr>
        <p:grpSpPr>
          <a:xfrm>
            <a:off x="6710466" y="3888852"/>
            <a:ext cx="279300" cy="1343924"/>
            <a:chOff x="4079926" y="920255"/>
            <a:chExt cx="1146124" cy="180152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EF77BA-7BD3-F447-BF7D-1AA701053412}"/>
                </a:ext>
              </a:extLst>
            </p:cNvPr>
            <p:cNvSpPr/>
            <p:nvPr/>
          </p:nvSpPr>
          <p:spPr>
            <a:xfrm>
              <a:off x="4079926" y="920255"/>
              <a:ext cx="1146124" cy="180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7DC926-B960-0D41-8A08-01BA517405A2}"/>
                </a:ext>
              </a:extLst>
            </p:cNvPr>
            <p:cNvSpPr/>
            <p:nvPr/>
          </p:nvSpPr>
          <p:spPr>
            <a:xfrm>
              <a:off x="418882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AB9448-EE83-5B44-A0F8-A9C1BB9287B2}"/>
                </a:ext>
              </a:extLst>
            </p:cNvPr>
            <p:cNvSpPr/>
            <p:nvPr/>
          </p:nvSpPr>
          <p:spPr>
            <a:xfrm>
              <a:off x="418882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0C3F02-69A2-8940-88CF-BE9B30EFA73F}"/>
                </a:ext>
              </a:extLst>
            </p:cNvPr>
            <p:cNvSpPr/>
            <p:nvPr/>
          </p:nvSpPr>
          <p:spPr>
            <a:xfrm>
              <a:off x="418882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BED4F8-4E06-BC46-BF86-4575613F9DE3}"/>
                </a:ext>
              </a:extLst>
            </p:cNvPr>
            <p:cNvSpPr/>
            <p:nvPr/>
          </p:nvSpPr>
          <p:spPr>
            <a:xfrm>
              <a:off x="418882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2D2F32-F871-4249-9B8D-5B7CA7CEC22F}"/>
                </a:ext>
              </a:extLst>
            </p:cNvPr>
            <p:cNvSpPr/>
            <p:nvPr/>
          </p:nvSpPr>
          <p:spPr>
            <a:xfrm>
              <a:off x="474127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496788-A1F5-3A46-9F56-BDB314251482}"/>
                </a:ext>
              </a:extLst>
            </p:cNvPr>
            <p:cNvSpPr/>
            <p:nvPr/>
          </p:nvSpPr>
          <p:spPr>
            <a:xfrm>
              <a:off x="474127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A27B15-A01C-514A-BAD3-DFE534AEE30C}"/>
                </a:ext>
              </a:extLst>
            </p:cNvPr>
            <p:cNvSpPr/>
            <p:nvPr/>
          </p:nvSpPr>
          <p:spPr>
            <a:xfrm>
              <a:off x="474127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8F7848-B1FA-D94D-8E12-1FD5B85EBE7E}"/>
                </a:ext>
              </a:extLst>
            </p:cNvPr>
            <p:cNvSpPr/>
            <p:nvPr/>
          </p:nvSpPr>
          <p:spPr>
            <a:xfrm>
              <a:off x="474127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B90907-39D5-A446-B062-BA0F60D34A75}"/>
                </a:ext>
              </a:extLst>
            </p:cNvPr>
            <p:cNvSpPr/>
            <p:nvPr/>
          </p:nvSpPr>
          <p:spPr>
            <a:xfrm>
              <a:off x="4188822" y="2302219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5901C3-31F4-4A42-B1FA-EE355BC1EEE4}"/>
                </a:ext>
              </a:extLst>
            </p:cNvPr>
            <p:cNvSpPr/>
            <p:nvPr/>
          </p:nvSpPr>
          <p:spPr>
            <a:xfrm>
              <a:off x="4188822" y="2496642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7C6D35-949E-214F-8375-004F72D8A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398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94B64-4079-FB40-A4EC-FE7E3C3B4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8332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1F8770-25AC-9B4F-A232-E99A4EB64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5447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99D0E5-6D0C-3E4A-B01B-998FC35430F6}"/>
              </a:ext>
            </a:extLst>
          </p:cNvPr>
          <p:cNvGrpSpPr/>
          <p:nvPr/>
        </p:nvGrpSpPr>
        <p:grpSpPr>
          <a:xfrm>
            <a:off x="7907990" y="3888852"/>
            <a:ext cx="279300" cy="1343924"/>
            <a:chOff x="4079926" y="920255"/>
            <a:chExt cx="1146124" cy="18015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5A2996-922F-2B45-818B-3474BB51376E}"/>
                </a:ext>
              </a:extLst>
            </p:cNvPr>
            <p:cNvSpPr/>
            <p:nvPr/>
          </p:nvSpPr>
          <p:spPr>
            <a:xfrm>
              <a:off x="4079926" y="920255"/>
              <a:ext cx="1146124" cy="180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F3E74A-0F29-BC4F-98AA-2E500101E8C2}"/>
                </a:ext>
              </a:extLst>
            </p:cNvPr>
            <p:cNvSpPr/>
            <p:nvPr/>
          </p:nvSpPr>
          <p:spPr>
            <a:xfrm>
              <a:off x="418882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F7493-72D6-E444-9F65-AE5008C67945}"/>
                </a:ext>
              </a:extLst>
            </p:cNvPr>
            <p:cNvSpPr/>
            <p:nvPr/>
          </p:nvSpPr>
          <p:spPr>
            <a:xfrm>
              <a:off x="418882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8499288-808F-4F4B-9138-1C8CDAB18EEC}"/>
                </a:ext>
              </a:extLst>
            </p:cNvPr>
            <p:cNvSpPr/>
            <p:nvPr/>
          </p:nvSpPr>
          <p:spPr>
            <a:xfrm>
              <a:off x="418882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1A7A3E-19B2-A043-8A3B-1B3CBB75C267}"/>
                </a:ext>
              </a:extLst>
            </p:cNvPr>
            <p:cNvSpPr/>
            <p:nvPr/>
          </p:nvSpPr>
          <p:spPr>
            <a:xfrm>
              <a:off x="418882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B35519-A8A1-FB4B-85CC-047C4D2EE8A9}"/>
                </a:ext>
              </a:extLst>
            </p:cNvPr>
            <p:cNvSpPr/>
            <p:nvPr/>
          </p:nvSpPr>
          <p:spPr>
            <a:xfrm>
              <a:off x="474127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0F5063-7741-F94B-9D0E-02C87DD02402}"/>
                </a:ext>
              </a:extLst>
            </p:cNvPr>
            <p:cNvSpPr/>
            <p:nvPr/>
          </p:nvSpPr>
          <p:spPr>
            <a:xfrm>
              <a:off x="474127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2E5DE4C-7B89-1444-95E5-C032E64B1F5E}"/>
                </a:ext>
              </a:extLst>
            </p:cNvPr>
            <p:cNvSpPr/>
            <p:nvPr/>
          </p:nvSpPr>
          <p:spPr>
            <a:xfrm>
              <a:off x="474127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1C0364-52AF-C24C-A068-BC832AF6B939}"/>
                </a:ext>
              </a:extLst>
            </p:cNvPr>
            <p:cNvSpPr/>
            <p:nvPr/>
          </p:nvSpPr>
          <p:spPr>
            <a:xfrm>
              <a:off x="474127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7BFF5-F4E7-0F4D-9351-0F712E25EE21}"/>
                </a:ext>
              </a:extLst>
            </p:cNvPr>
            <p:cNvSpPr/>
            <p:nvPr/>
          </p:nvSpPr>
          <p:spPr>
            <a:xfrm>
              <a:off x="4188822" y="2302219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2151E2-BB29-8A47-8D8B-C82C6D1E302E}"/>
                </a:ext>
              </a:extLst>
            </p:cNvPr>
            <p:cNvSpPr/>
            <p:nvPr/>
          </p:nvSpPr>
          <p:spPr>
            <a:xfrm>
              <a:off x="4188822" y="2496642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27E998-3799-C44C-BECF-1C05A4C08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398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98B815-5E6B-1742-A0BF-63E64A5C8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8332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47A966-F500-E546-94A3-F170E942D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5447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7554F3-EF61-0448-B69F-BF2A799F27B6}"/>
              </a:ext>
            </a:extLst>
          </p:cNvPr>
          <p:cNvGrpSpPr/>
          <p:nvPr/>
        </p:nvGrpSpPr>
        <p:grpSpPr>
          <a:xfrm>
            <a:off x="7109641" y="3888852"/>
            <a:ext cx="279300" cy="1343924"/>
            <a:chOff x="4079926" y="920255"/>
            <a:chExt cx="1146124" cy="180152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83156F-1487-A04F-B675-2BBAE323D391}"/>
                </a:ext>
              </a:extLst>
            </p:cNvPr>
            <p:cNvSpPr/>
            <p:nvPr/>
          </p:nvSpPr>
          <p:spPr>
            <a:xfrm>
              <a:off x="4079926" y="920255"/>
              <a:ext cx="1146124" cy="180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421895-8509-7F4B-B2CE-BD05574E3DA1}"/>
                </a:ext>
              </a:extLst>
            </p:cNvPr>
            <p:cNvSpPr/>
            <p:nvPr/>
          </p:nvSpPr>
          <p:spPr>
            <a:xfrm>
              <a:off x="418882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2C19DA-9439-E944-BBD3-68A303C0B6A9}"/>
                </a:ext>
              </a:extLst>
            </p:cNvPr>
            <p:cNvSpPr/>
            <p:nvPr/>
          </p:nvSpPr>
          <p:spPr>
            <a:xfrm>
              <a:off x="418882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03CD8D-C8A6-F94D-AC4C-B1E63853AF5C}"/>
                </a:ext>
              </a:extLst>
            </p:cNvPr>
            <p:cNvSpPr/>
            <p:nvPr/>
          </p:nvSpPr>
          <p:spPr>
            <a:xfrm>
              <a:off x="418882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38892F-FEC2-E94A-B711-95AA01963B37}"/>
                </a:ext>
              </a:extLst>
            </p:cNvPr>
            <p:cNvSpPr/>
            <p:nvPr/>
          </p:nvSpPr>
          <p:spPr>
            <a:xfrm>
              <a:off x="418882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60736E-FC65-C24A-AF4A-F0691B60BB5E}"/>
                </a:ext>
              </a:extLst>
            </p:cNvPr>
            <p:cNvSpPr/>
            <p:nvPr/>
          </p:nvSpPr>
          <p:spPr>
            <a:xfrm>
              <a:off x="474127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86CA17-5C6A-E944-B21B-132FF07DBB2E}"/>
                </a:ext>
              </a:extLst>
            </p:cNvPr>
            <p:cNvSpPr/>
            <p:nvPr/>
          </p:nvSpPr>
          <p:spPr>
            <a:xfrm>
              <a:off x="474127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524D2DA-D137-DA49-8327-09DD3145E0F8}"/>
                </a:ext>
              </a:extLst>
            </p:cNvPr>
            <p:cNvSpPr/>
            <p:nvPr/>
          </p:nvSpPr>
          <p:spPr>
            <a:xfrm>
              <a:off x="474127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188EF95-23E7-B345-A9B7-DE55FAC210B3}"/>
                </a:ext>
              </a:extLst>
            </p:cNvPr>
            <p:cNvSpPr/>
            <p:nvPr/>
          </p:nvSpPr>
          <p:spPr>
            <a:xfrm>
              <a:off x="474127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D9864F-B436-F643-B6F1-C306F0141247}"/>
                </a:ext>
              </a:extLst>
            </p:cNvPr>
            <p:cNvSpPr/>
            <p:nvPr/>
          </p:nvSpPr>
          <p:spPr>
            <a:xfrm>
              <a:off x="4188822" y="2302219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42E1499-F953-ED49-99E1-8B7CF7BDF1EB}"/>
                </a:ext>
              </a:extLst>
            </p:cNvPr>
            <p:cNvSpPr/>
            <p:nvPr/>
          </p:nvSpPr>
          <p:spPr>
            <a:xfrm>
              <a:off x="4188822" y="2496642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F8CA66-DEA6-A84E-838A-D133901E4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398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FAA383-33ED-0247-9FC1-F626874EA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8332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3854839-0819-0145-BB65-003190784D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5447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A384E4-7296-5D48-84A9-20C2EECDB709}"/>
              </a:ext>
            </a:extLst>
          </p:cNvPr>
          <p:cNvGrpSpPr/>
          <p:nvPr/>
        </p:nvGrpSpPr>
        <p:grpSpPr>
          <a:xfrm>
            <a:off x="7508816" y="3888852"/>
            <a:ext cx="279300" cy="1343924"/>
            <a:chOff x="4079926" y="920255"/>
            <a:chExt cx="1146124" cy="180152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97F3FB7-25D7-FA4F-922E-D609752AC01B}"/>
                </a:ext>
              </a:extLst>
            </p:cNvPr>
            <p:cNvSpPr/>
            <p:nvPr/>
          </p:nvSpPr>
          <p:spPr>
            <a:xfrm>
              <a:off x="4079926" y="920255"/>
              <a:ext cx="1146124" cy="180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117074E-5C8A-E34C-AA8D-823A3ED9E892}"/>
                </a:ext>
              </a:extLst>
            </p:cNvPr>
            <p:cNvSpPr/>
            <p:nvPr/>
          </p:nvSpPr>
          <p:spPr>
            <a:xfrm>
              <a:off x="418882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DFF3533-294C-3848-9F48-23E0C52C5A56}"/>
                </a:ext>
              </a:extLst>
            </p:cNvPr>
            <p:cNvSpPr/>
            <p:nvPr/>
          </p:nvSpPr>
          <p:spPr>
            <a:xfrm>
              <a:off x="418882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F063226-30D1-2346-96B7-78B9A7022A2C}"/>
                </a:ext>
              </a:extLst>
            </p:cNvPr>
            <p:cNvSpPr/>
            <p:nvPr/>
          </p:nvSpPr>
          <p:spPr>
            <a:xfrm>
              <a:off x="418882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98894C-3876-3A43-A0FF-B5178AD644EF}"/>
                </a:ext>
              </a:extLst>
            </p:cNvPr>
            <p:cNvSpPr/>
            <p:nvPr/>
          </p:nvSpPr>
          <p:spPr>
            <a:xfrm>
              <a:off x="418882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D011565-44DF-AC4A-9C97-2F85B1C0DA90}"/>
                </a:ext>
              </a:extLst>
            </p:cNvPr>
            <p:cNvSpPr/>
            <p:nvPr/>
          </p:nvSpPr>
          <p:spPr>
            <a:xfrm>
              <a:off x="4741272" y="1363429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2D6812D-0392-7F49-9703-638BE0B5217C}"/>
                </a:ext>
              </a:extLst>
            </p:cNvPr>
            <p:cNvSpPr/>
            <p:nvPr/>
          </p:nvSpPr>
          <p:spPr>
            <a:xfrm>
              <a:off x="4741272" y="1568358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B22B11-B033-AA46-8B3F-17BF23B67977}"/>
                </a:ext>
              </a:extLst>
            </p:cNvPr>
            <p:cNvSpPr/>
            <p:nvPr/>
          </p:nvSpPr>
          <p:spPr>
            <a:xfrm>
              <a:off x="4741272" y="177328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36470D-010F-DE44-BE6B-708471D99D5A}"/>
                </a:ext>
              </a:extLst>
            </p:cNvPr>
            <p:cNvSpPr/>
            <p:nvPr/>
          </p:nvSpPr>
          <p:spPr>
            <a:xfrm>
              <a:off x="4741272" y="1978217"/>
              <a:ext cx="38284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49B96-55A9-4D4C-8AE1-AB40FFFE66A7}"/>
                </a:ext>
              </a:extLst>
            </p:cNvPr>
            <p:cNvSpPr/>
            <p:nvPr/>
          </p:nvSpPr>
          <p:spPr>
            <a:xfrm>
              <a:off x="4188822" y="2302219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D0B6D3-9E53-624B-9F70-665CB6CC5BD5}"/>
                </a:ext>
              </a:extLst>
            </p:cNvPr>
            <p:cNvSpPr/>
            <p:nvPr/>
          </p:nvSpPr>
          <p:spPr>
            <a:xfrm>
              <a:off x="4188822" y="2496642"/>
              <a:ext cx="935298" cy="840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7A00E80-A957-714D-83F4-7B8D25216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398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F9C3872-79E5-6541-A77E-8894C9F58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8332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60479D1-C519-D84A-877F-AEAF51CD2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5447" y="21582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C271692-9843-6448-A505-9FE4E8575A17}"/>
              </a:ext>
            </a:extLst>
          </p:cNvPr>
          <p:cNvSpPr txBox="1"/>
          <p:nvPr/>
        </p:nvSpPr>
        <p:spPr>
          <a:xfrm>
            <a:off x="6019065" y="5334897"/>
            <a:ext cx="29795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worker node (compute-x-y)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run screen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Getting started – on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512290"/>
            <a:ext cx="8570913" cy="3170238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$ # to start the program with the default shell:</a:t>
            </a:r>
          </a:p>
          <a:p>
            <a:r>
              <a:rPr lang="en-US" dirty="0">
                <a:latin typeface="Courier" pitchFamily="2" charset="0"/>
              </a:rPr>
              <a:t>$ screen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$ # to start screen and re-attach a session:</a:t>
            </a:r>
          </a:p>
          <a:p>
            <a:r>
              <a:rPr lang="en-US" dirty="0">
                <a:latin typeface="Courier" pitchFamily="2" charset="0"/>
              </a:rPr>
              <a:t>$ screen –r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$ # to start screen, disconnect, and reattach a session:</a:t>
            </a:r>
          </a:p>
          <a:p>
            <a:r>
              <a:rPr lang="en-US" dirty="0">
                <a:latin typeface="Courier" pitchFamily="2" charset="0"/>
              </a:rPr>
              <a:t>$ screen -</a:t>
            </a:r>
            <a:r>
              <a:rPr lang="en-US" dirty="0" err="1">
                <a:latin typeface="Courier" pitchFamily="2" charset="0"/>
              </a:rPr>
              <a:t>dr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$ # To see existing screen sessions:</a:t>
            </a:r>
          </a:p>
          <a:p>
            <a:r>
              <a:rPr lang="en-US" dirty="0">
                <a:latin typeface="Courier" pitchFamily="2" charset="0"/>
              </a:rPr>
              <a:t>$ screen -ls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57DA4-B61E-9942-9B32-CF8E06C63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257915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Controlling screen – Ctrl-a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0524-5F72-EE4E-A0A3-FC91837DFE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9878" y="890216"/>
            <a:ext cx="7908925" cy="5811208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Everything you type is passed to the program running within screen (usually bash shell).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EXCEPT for Ctrl-a. This allows you to give commands to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commands are ctrl-a followed by a single letter.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Exit a screen tab by typing exit and hitting 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# get help! Shows command shortcuts</a:t>
            </a:r>
          </a:p>
          <a:p>
            <a:r>
              <a:rPr lang="en-US" dirty="0">
                <a:latin typeface="Courier" pitchFamily="2" charset="0"/>
              </a:rPr>
              <a:t>Ctrl-a ?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to detach a screen session WITHOUT exiting</a:t>
            </a:r>
          </a:p>
          <a:p>
            <a:r>
              <a:rPr lang="en-US" dirty="0">
                <a:latin typeface="Courier" pitchFamily="2" charset="0"/>
              </a:rPr>
              <a:t>Ctrl-a d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to actually send Ctrl-a to the program in screen</a:t>
            </a:r>
          </a:p>
          <a:p>
            <a:r>
              <a:rPr lang="en-US" dirty="0">
                <a:latin typeface="Courier" pitchFamily="2" charset="0"/>
              </a:rPr>
              <a:t># </a:t>
            </a:r>
            <a:r>
              <a:rPr lang="en-US" dirty="0" err="1">
                <a:latin typeface="Courier" pitchFamily="2" charset="0"/>
              </a:rPr>
              <a:t>ie</a:t>
            </a:r>
            <a:r>
              <a:rPr lang="en-US" dirty="0">
                <a:latin typeface="Courier" pitchFamily="2" charset="0"/>
              </a:rPr>
              <a:t>, if you want to go to the beginning of the line</a:t>
            </a:r>
          </a:p>
          <a:p>
            <a:r>
              <a:rPr lang="en-US" dirty="0">
                <a:latin typeface="Courier" pitchFamily="2" charset="0"/>
              </a:rPr>
              <a:t>Ctrl-a a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5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7D255-1223-954E-8389-3CFB15107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7" y="18275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Working with 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82761-C86E-ED41-9AE5-D87C5E2105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948403"/>
            <a:ext cx="7908925" cy="508914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# create a new tab</a:t>
            </a:r>
          </a:p>
          <a:p>
            <a:r>
              <a:rPr lang="en-US" dirty="0">
                <a:latin typeface="Courier" pitchFamily="2" charset="0"/>
              </a:rPr>
              <a:t>Ctrl-a c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go to next tab</a:t>
            </a:r>
          </a:p>
          <a:p>
            <a:r>
              <a:rPr lang="en-US" dirty="0">
                <a:latin typeface="Courier" pitchFamily="2" charset="0"/>
              </a:rPr>
              <a:t>Ctrl-a n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go to previous tab</a:t>
            </a:r>
          </a:p>
          <a:p>
            <a:r>
              <a:rPr lang="en-US" dirty="0">
                <a:latin typeface="Courier" pitchFamily="2" charset="0"/>
              </a:rPr>
              <a:t>Ctrl-a p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rename tab</a:t>
            </a:r>
          </a:p>
          <a:p>
            <a:r>
              <a:rPr lang="en-US" dirty="0">
                <a:latin typeface="Courier" pitchFamily="2" charset="0"/>
              </a:rPr>
              <a:t>Ctrl-a A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list all tabs</a:t>
            </a:r>
          </a:p>
          <a:p>
            <a:r>
              <a:rPr lang="en-US" dirty="0">
                <a:latin typeface="Courier" pitchFamily="2" charset="0"/>
              </a:rPr>
              <a:t>Ctrl-a “</a:t>
            </a:r>
          </a:p>
        </p:txBody>
      </p:sp>
    </p:spTree>
    <p:extLst>
      <p:ext uri="{BB962C8B-B14F-4D97-AF65-F5344CB8AC3E}">
        <p14:creationId xmlns:p14="http://schemas.microsoft.com/office/powerpoint/2010/main" val="7547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D907C-BA29-3A47-992F-EBEA90CE6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06301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Interactive jobs and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94AD-5280-784C-923C-9D58F1B47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684544"/>
            <a:ext cx="7908925" cy="617345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It appears as if you can run </a:t>
            </a:r>
            <a:r>
              <a:rPr lang="en-US" dirty="0" err="1"/>
              <a:t>qsub</a:t>
            </a:r>
            <a:r>
              <a:rPr lang="en-US" dirty="0"/>
              <a:t> -I from within screen! Your interactive session can then persist as with any screen session. </a:t>
            </a:r>
          </a:p>
          <a:p>
            <a:endParaRPr lang="en-US" dirty="0"/>
          </a:p>
          <a:p>
            <a:r>
              <a:rPr lang="en-US" dirty="0"/>
              <a:t># start screen</a:t>
            </a:r>
          </a:p>
          <a:p>
            <a:r>
              <a:rPr lang="en-US" dirty="0">
                <a:latin typeface="Courier" pitchFamily="2" charset="0"/>
              </a:rPr>
              <a:t>screen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from within screen:</a:t>
            </a:r>
          </a:p>
          <a:p>
            <a:r>
              <a:rPr lang="en-US" dirty="0" err="1">
                <a:latin typeface="Courier" pitchFamily="2" charset="0"/>
              </a:rPr>
              <a:t>qsub</a:t>
            </a:r>
            <a:r>
              <a:rPr lang="en-US" dirty="0">
                <a:latin typeface="Courier" pitchFamily="2" charset="0"/>
              </a:rPr>
              <a:t> -d . –l mem=1G -I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now you have a shell on a compute node, but within your screen shell. You can disconnect screen, but interactive job is still running.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exit interactive job</a:t>
            </a:r>
          </a:p>
          <a:p>
            <a:r>
              <a:rPr lang="en-US" dirty="0">
                <a:latin typeface="Courier" pitchFamily="2" charset="0"/>
              </a:rPr>
              <a:t>exit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exit screen</a:t>
            </a:r>
          </a:p>
          <a:p>
            <a:r>
              <a:rPr lang="en-US" dirty="0">
                <a:latin typeface="Courier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69833914"/>
      </p:ext>
    </p:extLst>
  </p:cSld>
  <p:clrMapOvr>
    <a:masterClrMapping/>
  </p:clrMapOvr>
</p:sld>
</file>

<file path=ppt/theme/theme1.xml><?xml version="1.0" encoding="utf-8"?>
<a:theme xmlns:a="http://schemas.openxmlformats.org/drawingml/2006/main" name="ALL Colo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ADEC7D28B2540B9DBB14A4CBD1D6C" ma:contentTypeVersion="1" ma:contentTypeDescription="Create a new document." ma:contentTypeScope="" ma:versionID="e934fdc2f391a5230dd4d157ad6a7ccb">
  <xsd:schema xmlns:xsd="http://www.w3.org/2001/XMLSchema" xmlns:xs="http://www.w3.org/2001/XMLSchema" xmlns:p="http://schemas.microsoft.com/office/2006/metadata/properties" xmlns:ns2="94d93cfd-23fe-4074-bfdd-bc3336c48390" xmlns:ns3="2cc75fb0-fe09-4536-bf90-339e9754c145" targetNamespace="http://schemas.microsoft.com/office/2006/metadata/properties" ma:root="true" ma:fieldsID="06ec7946988e8cbba5280bba0b76475a" ns2:_="" ns3:_="">
    <xsd:import namespace="94d93cfd-23fe-4074-bfdd-bc3336c48390"/>
    <xsd:import namespace="2cc75fb0-fe09-4536-bf90-339e9754c1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93cfd-23fe-4074-bfdd-bc3336c4839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75fb0-fe09-4536-bf90-339e9754c145" elementFormDefault="qualified">
    <xsd:import namespace="http://schemas.microsoft.com/office/2006/documentManagement/types"/>
    <xsd:import namespace="http://schemas.microsoft.com/office/infopath/2007/PartnerControls"/>
    <xsd:element name="Description0" ma:index="11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4d93cfd-23fe-4074-bfdd-bc3336c48390">KYJVPEJEPZPQ-27-4</_dlc_DocId>
    <_dlc_DocIdUrl xmlns="94d93cfd-23fe-4074-bfdd-bc3336c48390">
      <Url>http://moffittnet.moffitt.org/sites/StrategicCommPublicAffairs/PublicRelationsMarketing/_layouts/DocIdRedir.aspx?ID=KYJVPEJEPZPQ-27-4</Url>
      <Description>KYJVPEJEPZPQ-27-4</Description>
    </_dlc_DocIdUrl>
    <Description0 xmlns="2cc75fb0-fe09-4536-bf90-339e9754c145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CA40E17-6969-4ECB-814A-7F51C374D4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d93cfd-23fe-4074-bfdd-bc3336c48390"/>
    <ds:schemaRef ds:uri="2cc75fb0-fe09-4536-bf90-339e9754c1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94d93cfd-23fe-4074-bfdd-bc3336c48390"/>
    <ds:schemaRef ds:uri="2cc75fb0-fe09-4536-bf90-339e9754c145"/>
  </ds:schemaRefs>
</ds:datastoreItem>
</file>

<file path=customXml/itemProps4.xml><?xml version="1.0" encoding="utf-8"?>
<ds:datastoreItem xmlns:ds="http://schemas.openxmlformats.org/officeDocument/2006/customXml" ds:itemID="{5E619CEA-9551-4641-9093-3B2EC73940D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1142</Words>
  <Application>Microsoft Macintosh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ALL 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Template- White</dc:title>
  <dc:creator>Diana</dc:creator>
  <cp:lastModifiedBy>Teer, Jamie K</cp:lastModifiedBy>
  <cp:revision>132</cp:revision>
  <cp:lastPrinted>2013-10-10T15:30:22Z</cp:lastPrinted>
  <dcterms:created xsi:type="dcterms:W3CDTF">2010-04-12T23:12:02Z</dcterms:created>
  <dcterms:modified xsi:type="dcterms:W3CDTF">2020-03-19T20:55:44Z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0x010100278ADEC7D28B2540B9DBB14A4CBD1D6C</vt:lpwstr>
  </property>
  <property fmtid="{D5CDD505-2E9C-101B-9397-08002B2CF9AE}" pid="3" name="_dlc_DocIdItemGuid">
    <vt:lpwstr>d8bc2eed-f8e8-4e47-aabd-45c89a64673f</vt:lpwstr>
  </property>
</Properties>
</file>