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500B-0D67-409E-B657-C68BC50ADF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1299-499A-4D61-BC50-55569AF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hatismyip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fosswire.com/2007/08/fwunixref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and 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Guillermo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(r) : 4</a:t>
            </a:r>
          </a:p>
          <a:p>
            <a:r>
              <a:rPr lang="en-US" dirty="0" smtClean="0"/>
              <a:t>Write (w): 2</a:t>
            </a:r>
          </a:p>
          <a:p>
            <a:r>
              <a:rPr lang="en-US" dirty="0" smtClean="0"/>
              <a:t>Execute (x):1</a:t>
            </a:r>
          </a:p>
          <a:p>
            <a:endParaRPr lang="en-US" dirty="0"/>
          </a:p>
          <a:p>
            <a:r>
              <a:rPr lang="en-US" dirty="0" err="1" smtClean="0"/>
              <a:t>chmod</a:t>
            </a:r>
            <a:endParaRPr lang="en-US" dirty="0"/>
          </a:p>
          <a:p>
            <a:r>
              <a:rPr lang="en-US" dirty="0" err="1" smtClean="0"/>
              <a:t>chown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194" name="Picture 2" descr="https://www.thegeekdiary.com/wp-content/uploads/2017/11/Files-permissions-and-ownership-basics-in-Linux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038600" cy="17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encrypted-tbn0.gstatic.com/images?q=tbn:ANd9GcTp8R7XtranYgCAyzCWphekRvlNK1-_GiG7HU-Oz91llqHrheBG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38587"/>
            <a:ext cx="29051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04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Server: omics10</a:t>
            </a:r>
          </a:p>
          <a:p>
            <a:r>
              <a:rPr lang="en-US" dirty="0" smtClean="0"/>
              <a:t>Account: </a:t>
            </a:r>
            <a:r>
              <a:rPr lang="en-US" dirty="0" err="1" smtClean="0"/>
              <a:t>userx</a:t>
            </a:r>
            <a:endParaRPr lang="en-US" dirty="0" smtClean="0"/>
          </a:p>
          <a:p>
            <a:r>
              <a:rPr lang="en-US" dirty="0" smtClean="0"/>
              <a:t>Password: </a:t>
            </a:r>
            <a:r>
              <a:rPr lang="en-US" dirty="0" err="1" smtClean="0"/>
              <a:t>userx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76400"/>
            <a:ext cx="4038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1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and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Servers provide functionality to other programs or devices (clients)</a:t>
            </a:r>
          </a:p>
          <a:p>
            <a:r>
              <a:rPr lang="en-US" i="1" dirty="0" smtClean="0"/>
              <a:t>Database</a:t>
            </a:r>
          </a:p>
          <a:p>
            <a:r>
              <a:rPr lang="en-US" i="1" dirty="0" smtClean="0"/>
              <a:t>File</a:t>
            </a:r>
          </a:p>
          <a:p>
            <a:r>
              <a:rPr lang="en-US" i="1" dirty="0" smtClean="0"/>
              <a:t>Mail</a:t>
            </a:r>
          </a:p>
          <a:p>
            <a:r>
              <a:rPr lang="en-US" i="1" dirty="0" smtClean="0"/>
              <a:t>Web</a:t>
            </a:r>
          </a:p>
          <a:p>
            <a:r>
              <a:rPr lang="en-US" i="1" dirty="0" smtClean="0"/>
              <a:t>Application</a:t>
            </a:r>
            <a:endParaRPr lang="en-US" i="1" dirty="0"/>
          </a:p>
        </p:txBody>
      </p:sp>
      <p:pic>
        <p:nvPicPr>
          <p:cNvPr id="1026" name="Picture 2" descr="https://upload.wikimedia.org/wikipedia/commons/thumb/f/fb/Server-based-network.svg/1280px-Server-based-network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76046"/>
            <a:ext cx="4038600" cy="417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rules or procedures for transmitting data between electronic devices</a:t>
            </a:r>
          </a:p>
          <a:p>
            <a:r>
              <a:rPr lang="en-US" sz="2400" i="1" dirty="0" smtClean="0"/>
              <a:t>TCP/IP</a:t>
            </a:r>
          </a:p>
          <a:p>
            <a:r>
              <a:rPr lang="en-US" sz="2400" i="1" dirty="0" smtClean="0"/>
              <a:t>HTTP(S)</a:t>
            </a:r>
            <a:r>
              <a:rPr lang="en-US" sz="2400" i="1" dirty="0" smtClean="0">
                <a:sym typeface="Wingdings" panose="05000000000000000000" pitchFamily="2" charset="2"/>
              </a:rPr>
              <a:t></a:t>
            </a:r>
            <a:r>
              <a:rPr lang="en-US" sz="2400" i="1" dirty="0" smtClean="0"/>
              <a:t>80,443</a:t>
            </a:r>
          </a:p>
          <a:p>
            <a:r>
              <a:rPr lang="en-US" sz="2400" i="1" dirty="0" smtClean="0"/>
              <a:t>SMTP</a:t>
            </a:r>
            <a:r>
              <a:rPr lang="en-US" sz="2400" i="1" dirty="0" smtClean="0">
                <a:sym typeface="Wingdings" panose="05000000000000000000" pitchFamily="2" charset="2"/>
              </a:rPr>
              <a:t>25</a:t>
            </a:r>
            <a:endParaRPr lang="en-US" sz="2400" i="1" dirty="0" smtClean="0"/>
          </a:p>
          <a:p>
            <a:r>
              <a:rPr lang="en-US" sz="2400" i="1" dirty="0" smtClean="0"/>
              <a:t>SSH</a:t>
            </a:r>
            <a:r>
              <a:rPr lang="en-US" sz="2400" i="1" dirty="0" smtClean="0">
                <a:sym typeface="Wingdings" panose="05000000000000000000" pitchFamily="2" charset="2"/>
              </a:rPr>
              <a:t>22</a:t>
            </a:r>
          </a:p>
          <a:p>
            <a:r>
              <a:rPr lang="en-US" sz="2400" i="1" dirty="0" smtClean="0">
                <a:sym typeface="Wingdings" panose="05000000000000000000" pitchFamily="2" charset="2"/>
              </a:rPr>
              <a:t>FTP21</a:t>
            </a:r>
            <a:endParaRPr lang="en-US" sz="2400" i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Figure 2. Protocols in relation to the Internet layering schem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74476"/>
            <a:ext cx="4038600" cy="237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1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IPv4</a:t>
            </a:r>
            <a:r>
              <a:rPr lang="en-US" dirty="0" smtClean="0"/>
              <a:t>: </a:t>
            </a:r>
            <a:r>
              <a:rPr lang="en-US" dirty="0" smtClean="0">
                <a:effectLst/>
              </a:rPr>
              <a:t>4.3 </a:t>
            </a:r>
            <a:r>
              <a:rPr lang="en-US" dirty="0" smtClean="0"/>
              <a:t>(2</a:t>
            </a:r>
            <a:r>
              <a:rPr lang="en-US" baseline="30000" dirty="0" smtClean="0"/>
              <a:t>32</a:t>
            </a:r>
            <a:r>
              <a:rPr lang="en-US" dirty="0" smtClean="0"/>
              <a:t>) Billion addresses. </a:t>
            </a:r>
            <a:r>
              <a:rPr lang="en-US" dirty="0" smtClean="0">
                <a:sym typeface="Wingdings" panose="05000000000000000000" pitchFamily="2" charset="2"/>
              </a:rPr>
              <a:t>Example:</a:t>
            </a:r>
            <a:r>
              <a:rPr lang="en-US" i="1" dirty="0" smtClean="0">
                <a:sym typeface="Wingdings" panose="05000000000000000000" pitchFamily="2" charset="2"/>
              </a:rPr>
              <a:t>10.200.20.108</a:t>
            </a:r>
            <a:endParaRPr lang="en-US" i="1" dirty="0" smtClean="0"/>
          </a:p>
          <a:p>
            <a:r>
              <a:rPr lang="en-US" b="1" dirty="0" smtClean="0"/>
              <a:t>IPv6</a:t>
            </a:r>
            <a:r>
              <a:rPr lang="en-US" dirty="0" smtClean="0"/>
              <a:t>: 2</a:t>
            </a:r>
            <a:r>
              <a:rPr lang="en-US" baseline="30000" dirty="0"/>
              <a:t>128</a:t>
            </a:r>
            <a:r>
              <a:rPr lang="en-US" dirty="0" smtClean="0"/>
              <a:t> or approximately 3.4×10</a:t>
            </a:r>
            <a:r>
              <a:rPr lang="en-US" baseline="30000" dirty="0"/>
              <a:t>38</a:t>
            </a:r>
            <a:r>
              <a:rPr lang="en-US" dirty="0" smtClean="0"/>
              <a:t> addresses: 340 undecillion, or 340 billion </a:t>
            </a:r>
            <a:r>
              <a:rPr lang="en-US" dirty="0" err="1" smtClean="0"/>
              <a:t>billion</a:t>
            </a:r>
            <a:r>
              <a:rPr lang="en-US" dirty="0" smtClean="0"/>
              <a:t> </a:t>
            </a:r>
            <a:r>
              <a:rPr lang="en-US" dirty="0" err="1" smtClean="0"/>
              <a:t>billion</a:t>
            </a:r>
            <a:r>
              <a:rPr lang="en-US" dirty="0" smtClean="0"/>
              <a:t> </a:t>
            </a:r>
            <a:r>
              <a:rPr lang="en-US" dirty="0" err="1" smtClean="0"/>
              <a:t>billion</a:t>
            </a:r>
            <a:r>
              <a:rPr lang="en-US" dirty="0" smtClean="0"/>
              <a:t> addresses. Example</a:t>
            </a:r>
            <a:r>
              <a:rPr lang="en-US" dirty="0"/>
              <a:t>: </a:t>
            </a:r>
            <a:r>
              <a:rPr lang="en-US" i="1" dirty="0"/>
              <a:t>2001:0db8:85a3:0000:0000:8a2e:0370:7334</a:t>
            </a:r>
          </a:p>
        </p:txBody>
      </p:sp>
      <p:pic>
        <p:nvPicPr>
          <p:cNvPr id="3074" name="Picture 2" descr="Image result for ip addres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038600" cy="18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howtogeek.com/wp-content/uploads/2018/01/image-2-1.png.pagespeed.ce.qAX4UtEV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4038600" cy="18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1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IP address uniquely identifies a device on a network.</a:t>
            </a:r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Public</a:t>
            </a:r>
          </a:p>
          <a:p>
            <a:r>
              <a:rPr lang="en-US" dirty="0" smtClean="0">
                <a:hlinkClick r:id="rId2"/>
              </a:rPr>
              <a:t>https://www.whatismyip.com/</a:t>
            </a:r>
            <a:endParaRPr lang="en-US" dirty="0"/>
          </a:p>
        </p:txBody>
      </p:sp>
      <p:pic>
        <p:nvPicPr>
          <p:cNvPr id="9" name="Picture 4" descr="https://www.sysmiks.com/windows10/images2/ip-address-networ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10642"/>
            <a:ext cx="4038600" cy="230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phonebook of the Internet</a:t>
            </a:r>
          </a:p>
          <a:p>
            <a:r>
              <a:rPr lang="en-US" dirty="0" smtClean="0"/>
              <a:t>DNS translates domain names to IP addresses so browsers can load Internet resources.</a:t>
            </a:r>
            <a:endParaRPr lang="en-US" dirty="0"/>
          </a:p>
        </p:txBody>
      </p:sp>
      <p:pic>
        <p:nvPicPr>
          <p:cNvPr id="5122" name="Picture 2" descr="https://kinsta.com/wp-content/uploads/2018/05/what-is-dn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UNIX is an operating system which was first developed in the 1970s</a:t>
            </a:r>
          </a:p>
          <a:p>
            <a:r>
              <a:rPr lang="en-US" b="1" i="1" dirty="0" smtClean="0"/>
              <a:t>CASE SENSITIVE</a:t>
            </a:r>
          </a:p>
          <a:p>
            <a:r>
              <a:rPr lang="fr-FR" dirty="0" smtClean="0"/>
              <a:t>Sun Solaris</a:t>
            </a:r>
          </a:p>
          <a:p>
            <a:r>
              <a:rPr lang="fr-FR" dirty="0" smtClean="0"/>
              <a:t>GNU/Linux</a:t>
            </a:r>
          </a:p>
          <a:p>
            <a:r>
              <a:rPr lang="fr-FR" dirty="0" err="1" smtClean="0"/>
              <a:t>MacOS</a:t>
            </a:r>
            <a:r>
              <a:rPr lang="fr-FR" dirty="0" smtClean="0"/>
              <a:t> X.</a:t>
            </a:r>
            <a:endParaRPr lang="en-US" dirty="0" smtClean="0"/>
          </a:p>
        </p:txBody>
      </p:sp>
      <p:pic>
        <p:nvPicPr>
          <p:cNvPr id="6152" name="Picture 8" descr="http://www.unix.org/images/unix-an-open-group-standar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13793"/>
            <a:ext cx="4038600" cy="16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0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Linux is an operating system built by Linus Torvalds in 1991.</a:t>
            </a:r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 smtClean="0"/>
              <a:t>Ubuntu</a:t>
            </a:r>
          </a:p>
          <a:p>
            <a:r>
              <a:rPr lang="en-US" dirty="0" smtClean="0"/>
              <a:t>CentOS</a:t>
            </a:r>
          </a:p>
          <a:p>
            <a:r>
              <a:rPr lang="en-US" dirty="0" smtClean="0"/>
              <a:t>Fedora</a:t>
            </a:r>
            <a:endParaRPr lang="en-US" dirty="0"/>
          </a:p>
        </p:txBody>
      </p:sp>
      <p:pic>
        <p:nvPicPr>
          <p:cNvPr id="6148" name="Picture 4" descr="Image result for linux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07" y="1600200"/>
            <a:ext cx="384098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1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ls: list files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print working directory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: create a directory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: delete a file(s)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: copy a file(s)</a:t>
            </a:r>
          </a:p>
          <a:p>
            <a:r>
              <a:rPr lang="en-US" dirty="0" smtClean="0"/>
              <a:t>mv: rename a file(s)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r>
              <a:rPr lang="en-US" dirty="0"/>
              <a:t>: Change ownership of </a:t>
            </a:r>
            <a:r>
              <a:rPr lang="en-US" dirty="0" smtClean="0"/>
              <a:t>file(s)</a:t>
            </a:r>
          </a:p>
          <a:p>
            <a:r>
              <a:rPr lang="en-US" dirty="0" err="1" smtClean="0"/>
              <a:t>chmod</a:t>
            </a:r>
            <a:r>
              <a:rPr lang="en-US" dirty="0"/>
              <a:t>: change </a:t>
            </a:r>
            <a:r>
              <a:rPr lang="en-US" dirty="0" smtClean="0"/>
              <a:t>file permissions</a:t>
            </a:r>
          </a:p>
          <a:p>
            <a:r>
              <a:rPr lang="en-US" dirty="0" smtClean="0"/>
              <a:t>man: documentation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Unix/Linux Command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7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258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Linux and Networking Basics</vt:lpstr>
      <vt:lpstr>Servers and Clients</vt:lpstr>
      <vt:lpstr>Protocols and ports</vt:lpstr>
      <vt:lpstr>Internet Protocol (IP)</vt:lpstr>
      <vt:lpstr>IP Address</vt:lpstr>
      <vt:lpstr>Domain Name System (DNS)</vt:lpstr>
      <vt:lpstr>UNIX</vt:lpstr>
      <vt:lpstr>Linux</vt:lpstr>
      <vt:lpstr>Basic Linux Commands</vt:lpstr>
      <vt:lpstr>Permissions</vt:lpstr>
      <vt:lpstr>Connect to a server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and Networking Basics</dc:title>
  <dc:creator>Gonzalez-Calderon, Guillermo</dc:creator>
  <cp:lastModifiedBy>Gonzalez-Calderon, Guillermo</cp:lastModifiedBy>
  <cp:revision>35</cp:revision>
  <dcterms:created xsi:type="dcterms:W3CDTF">2019-09-20T15:28:06Z</dcterms:created>
  <dcterms:modified xsi:type="dcterms:W3CDTF">2019-09-20T17:43:46Z</dcterms:modified>
</cp:coreProperties>
</file>