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7" r:id="rId2"/>
    <p:sldId id="258" r:id="rId3"/>
    <p:sldId id="260" r:id="rId4"/>
    <p:sldId id="261" r:id="rId5"/>
    <p:sldId id="262" r:id="rId6"/>
    <p:sldId id="263" r:id="rId7"/>
    <p:sldId id="264" r:id="rId8"/>
    <p:sldId id="266" r:id="rId9"/>
    <p:sldId id="291" r:id="rId10"/>
    <p:sldId id="292" r:id="rId11"/>
    <p:sldId id="293" r:id="rId12"/>
    <p:sldId id="270" r:id="rId13"/>
    <p:sldId id="287" r:id="rId14"/>
    <p:sldId id="275" r:id="rId15"/>
    <p:sldId id="294" r:id="rId16"/>
    <p:sldId id="276" r:id="rId17"/>
    <p:sldId id="295" r:id="rId18"/>
    <p:sldId id="278" r:id="rId19"/>
    <p:sldId id="290" r:id="rId20"/>
    <p:sldId id="279" r:id="rId21"/>
    <p:sldId id="281" r:id="rId22"/>
    <p:sldId id="296"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460" autoAdjust="0"/>
    <p:restoredTop sz="94660"/>
  </p:normalViewPr>
  <p:slideViewPr>
    <p:cSldViewPr snapToGrid="0">
      <p:cViewPr varScale="1">
        <p:scale>
          <a:sx n="62" d="100"/>
          <a:sy n="62" d="100"/>
        </p:scale>
        <p:origin x="236"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028"/>
        <p:cNvGrpSpPr/>
        <p:nvPr/>
      </p:nvGrpSpPr>
      <p:grpSpPr>
        <a:xfrm>
          <a:off x="0" y="0"/>
          <a:ext cx="0" cy="0"/>
          <a:chOff x="0" y="0"/>
          <a:chExt cx="0" cy="0"/>
        </a:xfrm>
      </p:grpSpPr>
      <p:sp>
        <p:nvSpPr>
          <p:cNvPr id="1048772" name="Google Shape;1029;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73" name="Google Shape;1030;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048592" name="Google Shape;110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593" name="Google Shape;1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048648" name="Google Shape;1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49" name="Google Shape;1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458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048707" name="Google Shape;12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708" name="Google Shape;12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048707" name="Google Shape;12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708" name="Google Shape;12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0003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048717" name="Google Shape;128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718" name="Google Shape;12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048720" name="Google Shape;128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721" name="Google Shape;12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048598" name="Google Shape;112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599" name="Google Shape;11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048607" name="Google Shape;113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08" name="Google Shape;113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048613" name="Google Shape;113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14" name="Google Shape;113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Notes Placeholder 1048615"/>
          <p:cNvSpPr>
            <a:spLocks noGrp="1"/>
          </p:cNvSpPr>
          <p:nvPr>
            <p:ph type="body"/>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048629" name="Google Shape;116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30" name="Google Shape;1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048648" name="Google Shape;1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49" name="Google Shape;1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048648" name="Google Shape;1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49" name="Google Shape;1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39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048648" name="Google Shape;1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49" name="Google Shape;1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93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2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72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724" name="Date Placeholder 3"/>
          <p:cNvSpPr>
            <a:spLocks noGrp="1"/>
          </p:cNvSpPr>
          <p:nvPr>
            <p:ph type="dt" sz="half" idx="10"/>
          </p:nvPr>
        </p:nvSpPr>
        <p:spPr/>
        <p:txBody>
          <a:bodyPr/>
          <a:lstStyle/>
          <a:p>
            <a:endParaRPr lang="en-IN"/>
          </a:p>
        </p:txBody>
      </p:sp>
      <p:sp>
        <p:nvSpPr>
          <p:cNvPr id="1048725" name="Footer Placeholder 4"/>
          <p:cNvSpPr>
            <a:spLocks noGrp="1"/>
          </p:cNvSpPr>
          <p:nvPr>
            <p:ph type="ftr" sz="quarter" idx="11"/>
          </p:nvPr>
        </p:nvSpPr>
        <p:spPr/>
        <p:txBody>
          <a:bodyPr/>
          <a:lstStyle/>
          <a:p>
            <a:endParaRPr lang="en-IN"/>
          </a:p>
        </p:txBody>
      </p:sp>
      <p:sp>
        <p:nvSpPr>
          <p:cNvPr id="104872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2" name="Title 1"/>
          <p:cNvSpPr>
            <a:spLocks noGrp="1"/>
          </p:cNvSpPr>
          <p:nvPr>
            <p:ph type="title"/>
          </p:nvPr>
        </p:nvSpPr>
        <p:spPr/>
        <p:txBody>
          <a:bodyPr/>
          <a:lstStyle/>
          <a:p>
            <a:r>
              <a:rPr lang="en-US"/>
              <a:t>Click to edit Master title style</a:t>
            </a:r>
            <a:endParaRPr lang="en-IN"/>
          </a:p>
        </p:txBody>
      </p:sp>
      <p:sp>
        <p:nvSpPr>
          <p:cNvPr id="104874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Date Placeholder 3"/>
          <p:cNvSpPr>
            <a:spLocks noGrp="1"/>
          </p:cNvSpPr>
          <p:nvPr>
            <p:ph type="dt" sz="half" idx="10"/>
          </p:nvPr>
        </p:nvSpPr>
        <p:spPr/>
        <p:txBody>
          <a:bodyPr/>
          <a:lstStyle/>
          <a:p>
            <a:endParaRPr lang="en-IN"/>
          </a:p>
        </p:txBody>
      </p:sp>
      <p:sp>
        <p:nvSpPr>
          <p:cNvPr id="1048745" name="Footer Placeholder 4"/>
          <p:cNvSpPr>
            <a:spLocks noGrp="1"/>
          </p:cNvSpPr>
          <p:nvPr>
            <p:ph type="ftr" sz="quarter" idx="11"/>
          </p:nvPr>
        </p:nvSpPr>
        <p:spPr/>
        <p:txBody>
          <a:bodyPr/>
          <a:lstStyle/>
          <a:p>
            <a:endParaRPr lang="en-IN"/>
          </a:p>
        </p:txBody>
      </p:sp>
      <p:sp>
        <p:nvSpPr>
          <p:cNvPr id="104874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1"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732"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3" name="Date Placeholder 3"/>
          <p:cNvSpPr>
            <a:spLocks noGrp="1"/>
          </p:cNvSpPr>
          <p:nvPr>
            <p:ph type="dt" sz="half" idx="10"/>
          </p:nvPr>
        </p:nvSpPr>
        <p:spPr/>
        <p:txBody>
          <a:bodyPr/>
          <a:lstStyle/>
          <a:p>
            <a:endParaRPr lang="en-IN"/>
          </a:p>
        </p:txBody>
      </p:sp>
      <p:sp>
        <p:nvSpPr>
          <p:cNvPr id="1048734" name="Footer Placeholder 4"/>
          <p:cNvSpPr>
            <a:spLocks noGrp="1"/>
          </p:cNvSpPr>
          <p:nvPr>
            <p:ph type="ftr" sz="quarter" idx="11"/>
          </p:nvPr>
        </p:nvSpPr>
        <p:spPr/>
        <p:txBody>
          <a:bodyPr/>
          <a:lstStyle/>
          <a:p>
            <a:endParaRPr lang="en-IN"/>
          </a:p>
        </p:txBody>
      </p:sp>
      <p:sp>
        <p:nvSpPr>
          <p:cNvPr id="1048735"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4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49" name="Date Placeholder 3"/>
          <p:cNvSpPr>
            <a:spLocks noGrp="1"/>
          </p:cNvSpPr>
          <p:nvPr>
            <p:ph type="dt" sz="half" idx="10"/>
          </p:nvPr>
        </p:nvSpPr>
        <p:spPr/>
        <p:txBody>
          <a:bodyPr/>
          <a:lstStyle/>
          <a:p>
            <a:endParaRPr lang="en-IN"/>
          </a:p>
        </p:txBody>
      </p:sp>
      <p:sp>
        <p:nvSpPr>
          <p:cNvPr id="1048750" name="Footer Placeholder 4"/>
          <p:cNvSpPr>
            <a:spLocks noGrp="1"/>
          </p:cNvSpPr>
          <p:nvPr>
            <p:ph type="ftr" sz="quarter" idx="11"/>
          </p:nvPr>
        </p:nvSpPr>
        <p:spPr/>
        <p:txBody>
          <a:bodyPr/>
          <a:lstStyle/>
          <a:p>
            <a:endParaRPr lang="en-IN"/>
          </a:p>
        </p:txBody>
      </p:sp>
      <p:sp>
        <p:nvSpPr>
          <p:cNvPr id="1048751"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2" name="Title 1"/>
          <p:cNvSpPr>
            <a:spLocks noGrp="1"/>
          </p:cNvSpPr>
          <p:nvPr>
            <p:ph type="title"/>
          </p:nvPr>
        </p:nvSpPr>
        <p:spPr/>
        <p:txBody>
          <a:bodyPr/>
          <a:lstStyle/>
          <a:p>
            <a:r>
              <a:rPr lang="en-US"/>
              <a:t>Click to edit Master title style</a:t>
            </a:r>
            <a:endParaRPr lang="en-IN"/>
          </a:p>
        </p:txBody>
      </p:sp>
      <p:sp>
        <p:nvSpPr>
          <p:cNvPr id="104875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5" name="Date Placeholder 4"/>
          <p:cNvSpPr>
            <a:spLocks noGrp="1"/>
          </p:cNvSpPr>
          <p:nvPr>
            <p:ph type="dt" sz="half" idx="10"/>
          </p:nvPr>
        </p:nvSpPr>
        <p:spPr/>
        <p:txBody>
          <a:bodyPr/>
          <a:lstStyle/>
          <a:p>
            <a:endParaRPr lang="en-IN"/>
          </a:p>
        </p:txBody>
      </p:sp>
      <p:sp>
        <p:nvSpPr>
          <p:cNvPr id="1048756" name="Footer Placeholder 5"/>
          <p:cNvSpPr>
            <a:spLocks noGrp="1"/>
          </p:cNvSpPr>
          <p:nvPr>
            <p:ph type="ftr" sz="quarter" idx="11"/>
          </p:nvPr>
        </p:nvSpPr>
        <p:spPr/>
        <p:txBody>
          <a:bodyPr/>
          <a:lstStyle/>
          <a:p>
            <a:endParaRPr lang="en-IN"/>
          </a:p>
        </p:txBody>
      </p:sp>
      <p:sp>
        <p:nvSpPr>
          <p:cNvPr id="104875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58"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5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0"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2"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3" name="Date Placeholder 6"/>
          <p:cNvSpPr>
            <a:spLocks noGrp="1"/>
          </p:cNvSpPr>
          <p:nvPr>
            <p:ph type="dt" sz="half" idx="10"/>
          </p:nvPr>
        </p:nvSpPr>
        <p:spPr/>
        <p:txBody>
          <a:bodyPr/>
          <a:lstStyle/>
          <a:p>
            <a:endParaRPr lang="en-IN"/>
          </a:p>
        </p:txBody>
      </p:sp>
      <p:sp>
        <p:nvSpPr>
          <p:cNvPr id="1048764" name="Footer Placeholder 7"/>
          <p:cNvSpPr>
            <a:spLocks noGrp="1"/>
          </p:cNvSpPr>
          <p:nvPr>
            <p:ph type="ftr" sz="quarter" idx="11"/>
          </p:nvPr>
        </p:nvSpPr>
        <p:spPr/>
        <p:txBody>
          <a:bodyPr/>
          <a:lstStyle/>
          <a:p>
            <a:endParaRPr lang="en-IN"/>
          </a:p>
        </p:txBody>
      </p:sp>
      <p:sp>
        <p:nvSpPr>
          <p:cNvPr id="1048765"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7" name="Title 1"/>
          <p:cNvSpPr>
            <a:spLocks noGrp="1"/>
          </p:cNvSpPr>
          <p:nvPr>
            <p:ph type="title"/>
          </p:nvPr>
        </p:nvSpPr>
        <p:spPr/>
        <p:txBody>
          <a:bodyPr/>
          <a:lstStyle/>
          <a:p>
            <a:r>
              <a:rPr lang="en-US"/>
              <a:t>Click to edit Master title style</a:t>
            </a:r>
            <a:endParaRPr lang="en-IN"/>
          </a:p>
        </p:txBody>
      </p:sp>
      <p:sp>
        <p:nvSpPr>
          <p:cNvPr id="1048728" name="Date Placeholder 2"/>
          <p:cNvSpPr>
            <a:spLocks noGrp="1"/>
          </p:cNvSpPr>
          <p:nvPr>
            <p:ph type="dt" sz="half" idx="10"/>
          </p:nvPr>
        </p:nvSpPr>
        <p:spPr/>
        <p:txBody>
          <a:bodyPr/>
          <a:lstStyle/>
          <a:p>
            <a:endParaRPr lang="en-IN"/>
          </a:p>
        </p:txBody>
      </p:sp>
      <p:sp>
        <p:nvSpPr>
          <p:cNvPr id="1048729" name="Footer Placeholder 3"/>
          <p:cNvSpPr>
            <a:spLocks noGrp="1"/>
          </p:cNvSpPr>
          <p:nvPr>
            <p:ph type="ftr" sz="quarter" idx="11"/>
          </p:nvPr>
        </p:nvSpPr>
        <p:spPr/>
        <p:txBody>
          <a:bodyPr/>
          <a:lstStyle/>
          <a:p>
            <a:endParaRPr lang="en-IN"/>
          </a:p>
        </p:txBody>
      </p:sp>
      <p:sp>
        <p:nvSpPr>
          <p:cNvPr id="1048730"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3" name="Date Placeholder 1"/>
          <p:cNvSpPr>
            <a:spLocks noGrp="1"/>
          </p:cNvSpPr>
          <p:nvPr>
            <p:ph type="dt" sz="half" idx="10"/>
          </p:nvPr>
        </p:nvSpPr>
        <p:spPr/>
        <p:txBody>
          <a:bodyPr/>
          <a:lstStyle/>
          <a:p>
            <a:endParaRPr lang="en-IN"/>
          </a:p>
        </p:txBody>
      </p:sp>
      <p:sp>
        <p:nvSpPr>
          <p:cNvPr id="1048714" name="Footer Placeholder 2"/>
          <p:cNvSpPr>
            <a:spLocks noGrp="1"/>
          </p:cNvSpPr>
          <p:nvPr>
            <p:ph type="ftr" sz="quarter" idx="11"/>
          </p:nvPr>
        </p:nvSpPr>
        <p:spPr/>
        <p:txBody>
          <a:bodyPr/>
          <a:lstStyle/>
          <a:p>
            <a:endParaRPr lang="en-IN"/>
          </a:p>
        </p:txBody>
      </p:sp>
      <p:sp>
        <p:nvSpPr>
          <p:cNvPr id="1048715"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6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69" name="Date Placeholder 4"/>
          <p:cNvSpPr>
            <a:spLocks noGrp="1"/>
          </p:cNvSpPr>
          <p:nvPr>
            <p:ph type="dt" sz="half" idx="10"/>
          </p:nvPr>
        </p:nvSpPr>
        <p:spPr/>
        <p:txBody>
          <a:bodyPr/>
          <a:lstStyle/>
          <a:p>
            <a:endParaRPr lang="en-IN"/>
          </a:p>
        </p:txBody>
      </p:sp>
      <p:sp>
        <p:nvSpPr>
          <p:cNvPr id="1048770" name="Footer Placeholder 5"/>
          <p:cNvSpPr>
            <a:spLocks noGrp="1"/>
          </p:cNvSpPr>
          <p:nvPr>
            <p:ph type="ftr" sz="quarter" idx="11"/>
          </p:nvPr>
        </p:nvSpPr>
        <p:spPr/>
        <p:txBody>
          <a:bodyPr/>
          <a:lstStyle/>
          <a:p>
            <a:endParaRPr lang="en-IN"/>
          </a:p>
        </p:txBody>
      </p:sp>
      <p:sp>
        <p:nvSpPr>
          <p:cNvPr id="1048771"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3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3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9" name="Date Placeholder 4"/>
          <p:cNvSpPr>
            <a:spLocks noGrp="1"/>
          </p:cNvSpPr>
          <p:nvPr>
            <p:ph type="dt" sz="half" idx="10"/>
          </p:nvPr>
        </p:nvSpPr>
        <p:spPr/>
        <p:txBody>
          <a:bodyPr/>
          <a:lstStyle/>
          <a:p>
            <a:endParaRPr lang="en-IN"/>
          </a:p>
        </p:txBody>
      </p:sp>
      <p:sp>
        <p:nvSpPr>
          <p:cNvPr id="1048740" name="Footer Placeholder 5"/>
          <p:cNvSpPr>
            <a:spLocks noGrp="1"/>
          </p:cNvSpPr>
          <p:nvPr>
            <p:ph type="ftr" sz="quarter" idx="11"/>
          </p:nvPr>
        </p:nvSpPr>
        <p:spPr/>
        <p:txBody>
          <a:bodyPr/>
          <a:lstStyle/>
          <a:p>
            <a:endParaRPr lang="en-IN"/>
          </a:p>
        </p:txBody>
      </p:sp>
      <p:sp>
        <p:nvSpPr>
          <p:cNvPr id="1048741"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9"/>
        <p:cNvGrpSpPr/>
        <p:nvPr/>
      </p:nvGrpSpPr>
      <p:grpSpPr>
        <a:xfrm>
          <a:off x="0" y="0"/>
          <a:ext cx="0" cy="0"/>
          <a:chOff x="0" y="0"/>
          <a:chExt cx="0" cy="0"/>
        </a:xfrm>
      </p:grpSpPr>
      <p:sp>
        <p:nvSpPr>
          <p:cNvPr id="1048586" name="Google Shape;1111;p13"/>
          <p:cNvSpPr txBox="1">
            <a:spLocks noGrp="1"/>
          </p:cNvSpPr>
          <p:nvPr>
            <p:ph type="title"/>
          </p:nvPr>
        </p:nvSpPr>
        <p:spPr>
          <a:xfrm>
            <a:off x="451637" y="1555365"/>
            <a:ext cx="11018400" cy="1801512"/>
          </a:xfrm>
          <a:prstGeom prst="rect">
            <a:avLst/>
          </a:prstGeom>
          <a:noFill/>
          <a:ln>
            <a:noFill/>
          </a:ln>
        </p:spPr>
        <p:txBody>
          <a:bodyPr spcFirstLastPara="1" wrap="square" lIns="91425" tIns="45700" rIns="91425" bIns="45700" anchor="b" anchorCtr="0">
            <a:noAutofit/>
          </a:bodyPr>
          <a:lstStyle/>
          <a:p>
            <a:pPr algn="ctr"/>
            <a:br>
              <a:rPr lang="en-US" sz="3200" b="1" dirty="0">
                <a:solidFill>
                  <a:srgbClr val="002060"/>
                </a:solidFill>
                <a:latin typeface="Times New Roman" panose="02020603050405020304" pitchFamily="18" charset="0"/>
                <a:cs typeface="Times New Roman" panose="02020603050405020304" pitchFamily="18" charset="0"/>
              </a:rPr>
            </a:br>
            <a:br>
              <a:rPr lang="en-US" sz="3200" b="1" dirty="0">
                <a:solidFill>
                  <a:srgbClr val="002060"/>
                </a:solidFill>
                <a:latin typeface="Times New Roman" panose="02020603050405020304" pitchFamily="18" charset="0"/>
                <a:cs typeface="Times New Roman" panose="02020603050405020304" pitchFamily="18" charset="0"/>
              </a:rPr>
            </a:br>
            <a:br>
              <a:rPr lang="en-US" sz="3200" b="1" dirty="0">
                <a:solidFill>
                  <a:srgbClr val="002060"/>
                </a:solidFill>
                <a:latin typeface="Times New Roman" panose="02020603050405020304" pitchFamily="18" charset="0"/>
                <a:cs typeface="Times New Roman" panose="02020603050405020304" pitchFamily="18" charset="0"/>
              </a:rPr>
            </a:br>
            <a:br>
              <a:rPr lang="en-US" sz="3200" b="1" dirty="0">
                <a:solidFill>
                  <a:srgbClr val="002060"/>
                </a:solidFill>
                <a:latin typeface="Times New Roman" panose="02020603050405020304" pitchFamily="18" charset="0"/>
                <a:cs typeface="Times New Roman" panose="02020603050405020304" pitchFamily="18" charset="0"/>
              </a:rPr>
            </a:br>
            <a:br>
              <a:rPr lang="en-US" sz="3200" b="1" dirty="0">
                <a:solidFill>
                  <a:srgbClr val="002060"/>
                </a:solidFill>
                <a:latin typeface="Times New Roman" panose="02020603050405020304" pitchFamily="18" charset="0"/>
                <a:cs typeface="Times New Roman" panose="02020603050405020304" pitchFamily="18" charset="0"/>
              </a:rPr>
            </a:br>
            <a:br>
              <a:rPr lang="en-US" sz="3200" b="1" dirty="0">
                <a:solidFill>
                  <a:srgbClr val="002060"/>
                </a:solidFill>
                <a:latin typeface="Times New Roman" panose="02020603050405020304" pitchFamily="18" charset="0"/>
                <a:cs typeface="Times New Roman" panose="02020603050405020304" pitchFamily="18" charset="0"/>
              </a:rPr>
            </a:br>
            <a:br>
              <a:rPr lang="en-US" sz="3200" b="1" dirty="0">
                <a:solidFill>
                  <a:srgbClr val="002060"/>
                </a:solidFill>
                <a:latin typeface="Times New Roman" panose="02020603050405020304" pitchFamily="18" charset="0"/>
                <a:cs typeface="Times New Roman" panose="02020603050405020304" pitchFamily="18" charset="0"/>
              </a:rPr>
            </a:br>
            <a:br>
              <a:rPr lang="en-US" sz="3200" b="1" dirty="0">
                <a:solidFill>
                  <a:srgbClr val="002060"/>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ONLINE DETECTION OF DEPRESSION –RELATED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POSTS IN  SOCIAL MEDIA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sz="2600" dirty="0">
              <a:latin typeface="Times New Roman" panose="02020603050405020304" pitchFamily="18" charset="0"/>
              <a:ea typeface="Arial Black"/>
              <a:cs typeface="Times New Roman" panose="02020603050405020304" pitchFamily="18" charset="0"/>
              <a:sym typeface="Arial Black"/>
            </a:endParaRPr>
          </a:p>
        </p:txBody>
      </p:sp>
      <p:sp>
        <p:nvSpPr>
          <p:cNvPr id="1048587" name="Google Shape;1113;p13"/>
          <p:cNvSpPr txBox="1">
            <a:spLocks noGrp="1"/>
          </p:cNvSpPr>
          <p:nvPr>
            <p:ph idx="1"/>
          </p:nvPr>
        </p:nvSpPr>
        <p:spPr>
          <a:xfrm>
            <a:off x="5692599" y="4317820"/>
            <a:ext cx="6713700" cy="1819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200"/>
              <a:buNone/>
            </a:pPr>
            <a:r>
              <a:rPr lang="en-US" sz="2400" b="1" dirty="0">
                <a:latin typeface="Times New Roman" panose="02020603050405020304" pitchFamily="18" charset="0"/>
                <a:cs typeface="Times New Roman" panose="02020603050405020304" pitchFamily="18" charset="0"/>
              </a:rPr>
              <a:t>Team Members</a:t>
            </a:r>
            <a:endParaRPr sz="2400" dirty="0">
              <a:latin typeface="Times New Roman" panose="02020603050405020304" pitchFamily="18" charset="0"/>
              <a:cs typeface="Times New Roman" panose="02020603050405020304" pitchFamily="18" charset="0"/>
            </a:endParaRPr>
          </a:p>
          <a:p>
            <a:pPr marL="0" indent="0" algn="ctr">
              <a:spcBef>
                <a:spcPct val="0"/>
              </a:spcBef>
              <a:buNone/>
            </a:pPr>
            <a:r>
              <a:rPr lang="en-US" sz="2200" b="1" dirty="0"/>
              <a:t> </a:t>
            </a:r>
            <a:r>
              <a:rPr lang="en-US" sz="2400" dirty="0">
                <a:latin typeface="Times New Roman" panose="02020603050405020304" pitchFamily="18" charset="0"/>
                <a:ea typeface="+mn-lt"/>
                <a:cs typeface="Times New Roman" panose="02020603050405020304" pitchFamily="18" charset="0"/>
              </a:rPr>
              <a:t>K. Deepthi                 - 193T1A0550</a:t>
            </a:r>
          </a:p>
          <a:p>
            <a:pPr marL="0" indent="0" algn="ctr">
              <a:spcBef>
                <a:spcPct val="0"/>
              </a:spcBef>
              <a:buNone/>
            </a:pPr>
            <a:r>
              <a:rPr lang="en-US" sz="2400" dirty="0">
                <a:latin typeface="Times New Roman" panose="02020603050405020304" pitchFamily="18" charset="0"/>
                <a:ea typeface="+mn-lt"/>
                <a:cs typeface="Times New Roman" panose="02020603050405020304" pitchFamily="18" charset="0"/>
              </a:rPr>
              <a:t>  K. Shireesha              - 193T1A0555</a:t>
            </a:r>
          </a:p>
          <a:p>
            <a:pPr marL="0" indent="0" algn="ctr">
              <a:spcBef>
                <a:spcPct val="0"/>
              </a:spcBef>
              <a:buNone/>
            </a:pPr>
            <a:r>
              <a:rPr lang="en-US" sz="2400" dirty="0">
                <a:latin typeface="Times New Roman" panose="02020603050405020304" pitchFamily="18" charset="0"/>
                <a:ea typeface="+mn-lt"/>
                <a:cs typeface="Times New Roman" panose="02020603050405020304" pitchFamily="18" charset="0"/>
              </a:rPr>
              <a:t>  K. </a:t>
            </a:r>
            <a:r>
              <a:rPr lang="en-US" sz="2400" dirty="0" err="1">
                <a:latin typeface="Times New Roman" panose="02020603050405020304" pitchFamily="18" charset="0"/>
                <a:ea typeface="+mn-lt"/>
                <a:cs typeface="Times New Roman" panose="02020603050405020304" pitchFamily="18" charset="0"/>
              </a:rPr>
              <a:t>Saahithya</a:t>
            </a:r>
            <a:r>
              <a:rPr lang="en-US" sz="2400" dirty="0">
                <a:latin typeface="Times New Roman" panose="02020603050405020304" pitchFamily="18" charset="0"/>
                <a:ea typeface="+mn-lt"/>
                <a:cs typeface="Times New Roman" panose="02020603050405020304" pitchFamily="18" charset="0"/>
              </a:rPr>
              <a:t>              - 193T1A0553</a:t>
            </a:r>
          </a:p>
          <a:p>
            <a:pPr marL="0" indent="0" algn="ctr">
              <a:spcBef>
                <a:spcPct val="0"/>
              </a:spcBef>
              <a:buNone/>
            </a:pPr>
            <a:r>
              <a:rPr lang="en-US" sz="2400" dirty="0">
                <a:latin typeface="Times New Roman" panose="02020603050405020304" pitchFamily="18" charset="0"/>
                <a:ea typeface="+mn-lt"/>
                <a:cs typeface="Times New Roman" panose="02020603050405020304" pitchFamily="18" charset="0"/>
              </a:rPr>
              <a:t>  B. Sony                      - 193T1A0506</a:t>
            </a:r>
            <a:endParaRPr lang="en-IN" sz="2400" dirty="0"/>
          </a:p>
          <a:p>
            <a:pPr marL="0" lvl="0" indent="0" algn="ctr" rtl="0">
              <a:lnSpc>
                <a:spcPct val="90000"/>
              </a:lnSpc>
              <a:spcBef>
                <a:spcPts val="0"/>
              </a:spcBef>
              <a:spcAft>
                <a:spcPts val="0"/>
              </a:spcAft>
              <a:buClr>
                <a:schemeClr val="dk1"/>
              </a:buClr>
              <a:buSzPts val="2200"/>
              <a:buNone/>
            </a:pPr>
            <a:endParaRPr dirty="0"/>
          </a:p>
        </p:txBody>
      </p:sp>
      <p:sp>
        <p:nvSpPr>
          <p:cNvPr id="1048588" name="Google Shape;1112;p13"/>
          <p:cNvSpPr/>
          <p:nvPr/>
        </p:nvSpPr>
        <p:spPr>
          <a:xfrm>
            <a:off x="572493" y="168154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0"/>
            </a:schemeClr>
          </a:solidFill>
          <a:ln w="44450" cap="rnd" cmpd="sng">
            <a:solidFill>
              <a:schemeClr val="accent2">
                <a:alpha val="749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8589" name="Google Shape;1115;p13"/>
          <p:cNvSpPr txBox="1"/>
          <p:nvPr/>
        </p:nvSpPr>
        <p:spPr>
          <a:xfrm>
            <a:off x="1084392" y="4185479"/>
            <a:ext cx="4039800" cy="1983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i="0" u="none" strike="noStrike" cap="none" dirty="0">
                <a:solidFill>
                  <a:schemeClr val="dk1"/>
                </a:solidFill>
                <a:latin typeface="Calibri"/>
                <a:ea typeface="Calibri"/>
                <a:cs typeface="Calibri"/>
                <a:sym typeface="Calibri"/>
              </a:rPr>
              <a:t>Project Guide</a:t>
            </a:r>
            <a:r>
              <a:rPr lang="en-US" sz="2200" b="0" i="0" u="none" strike="noStrike" cap="none" dirty="0">
                <a:solidFill>
                  <a:schemeClr val="dk1"/>
                </a:solidFill>
                <a:latin typeface="Calibri"/>
                <a:ea typeface="Calibri"/>
                <a:cs typeface="Calibri"/>
                <a:sym typeface="Calibri"/>
              </a:rPr>
              <a:t>​</a:t>
            </a:r>
            <a:endParaRPr sz="22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200" b="0" i="0" u="none" strike="noStrike" cap="none"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US" sz="2800" b="0" i="0" u="none" strike="noStrike" cap="none" dirty="0">
                <a:solidFill>
                  <a:schemeClr val="dk1"/>
                </a:solidFill>
                <a:latin typeface="Calibri"/>
                <a:ea typeface="Calibri"/>
                <a:cs typeface="Calibri"/>
                <a:sym typeface="Calibri"/>
              </a:rPr>
              <a:t>Ms. P. Priyanka​</a:t>
            </a:r>
            <a:endParaRPr sz="2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chemeClr val="dk1"/>
                </a:solidFill>
                <a:latin typeface="Calibri"/>
                <a:ea typeface="Calibri"/>
                <a:cs typeface="Calibri"/>
                <a:sym typeface="Calibri"/>
              </a:rPr>
              <a:t>    Assistant Professor</a:t>
            </a:r>
          </a:p>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Dept of CAI</a:t>
            </a:r>
            <a:endParaRPr sz="2800" b="0" i="0" u="none" strike="noStrike" cap="none" dirty="0">
              <a:solidFill>
                <a:schemeClr val="dk1"/>
              </a:solidFill>
              <a:latin typeface="Calibri"/>
              <a:ea typeface="Calibri"/>
              <a:cs typeface="Calibri"/>
              <a:sym typeface="Calibri"/>
            </a:endParaRPr>
          </a:p>
        </p:txBody>
      </p:sp>
      <p:pic>
        <p:nvPicPr>
          <p:cNvPr id="2097152" name="Google Shape;1116;p13"/>
          <p:cNvPicPr preferRelativeResize="0">
            <a:picLocks/>
          </p:cNvPicPr>
          <p:nvPr/>
        </p:nvPicPr>
        <p:blipFill rotWithShape="1">
          <a:blip r:embed="rId3">
            <a:alphaModFix/>
          </a:blip>
          <a:srcRect/>
          <a:stretch>
            <a:fillRect/>
          </a:stretch>
        </p:blipFill>
        <p:spPr>
          <a:xfrm>
            <a:off x="124728" y="6291209"/>
            <a:ext cx="922266" cy="609653"/>
          </a:xfrm>
          <a:prstGeom prst="rect">
            <a:avLst/>
          </a:prstGeom>
          <a:noFill/>
          <a:ln>
            <a:noFill/>
          </a:ln>
        </p:spPr>
      </p:pic>
      <p:sp>
        <p:nvSpPr>
          <p:cNvPr id="1048590" name="Google Shape;1117;p13"/>
          <p:cNvSpPr/>
          <p:nvPr/>
        </p:nvSpPr>
        <p:spPr>
          <a:xfrm>
            <a:off x="1046994" y="6338637"/>
            <a:ext cx="11142096" cy="609600"/>
          </a:xfrm>
          <a:prstGeom prst="rect">
            <a:avLst/>
          </a:prstGeom>
          <a:solidFill>
            <a:schemeClr val="accent1"/>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i="0" u="none" strike="noStrike" cap="none" dirty="0">
                <a:solidFill>
                  <a:srgbClr val="FFFFFF"/>
                </a:solidFill>
                <a:latin typeface="Calibri"/>
                <a:ea typeface="Calibri"/>
                <a:cs typeface="Calibri"/>
                <a:sym typeface="Calibri"/>
              </a:rPr>
              <a:t>IV B.Tech.  - II Semester, Project</a:t>
            </a:r>
            <a:endParaRPr sz="1800" b="0" i="0" u="none" strike="noStrike" cap="none" dirty="0">
              <a:solidFill>
                <a:schemeClr val="dk1"/>
              </a:solidFill>
              <a:latin typeface="Calibri"/>
              <a:ea typeface="Calibri"/>
              <a:cs typeface="Calibri"/>
              <a:sym typeface="Calibri"/>
            </a:endParaRPr>
          </a:p>
        </p:txBody>
      </p:sp>
      <p:pic>
        <p:nvPicPr>
          <p:cNvPr id="2097153" name="Google Shape;1118;p13"/>
          <p:cNvPicPr preferRelativeResize="0">
            <a:picLocks/>
          </p:cNvPicPr>
          <p:nvPr/>
        </p:nvPicPr>
        <p:blipFill rotWithShape="1">
          <a:blip r:embed="rId4">
            <a:alphaModFix/>
          </a:blip>
          <a:srcRect/>
          <a:stretch>
            <a:fillRect/>
          </a:stretch>
        </p:blipFill>
        <p:spPr>
          <a:xfrm>
            <a:off x="451637" y="329905"/>
            <a:ext cx="10972800" cy="1225460"/>
          </a:xfrm>
          <a:prstGeom prst="rect">
            <a:avLst/>
          </a:prstGeom>
          <a:noFill/>
          <a:ln>
            <a:noFill/>
          </a:ln>
        </p:spPr>
      </p:pic>
      <p:sp>
        <p:nvSpPr>
          <p:cNvPr id="1048591" name="Google Shape;1117;p13"/>
          <p:cNvSpPr/>
          <p:nvPr/>
        </p:nvSpPr>
        <p:spPr>
          <a:xfrm>
            <a:off x="1084392" y="6352925"/>
            <a:ext cx="11142096"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i="0" u="none" strike="noStrike" cap="none" dirty="0">
                <a:latin typeface="Calibri"/>
                <a:ea typeface="Calibri"/>
                <a:cs typeface="Calibri"/>
                <a:sym typeface="Calibri"/>
              </a:rPr>
              <a:t>IV B.Tech.  - II Semester, Project</a:t>
            </a:r>
            <a:endParaRPr sz="1800" b="0" i="0" u="none" strike="noStrike" cap="none"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8"/>
        <p:cNvGrpSpPr/>
        <p:nvPr/>
      </p:nvGrpSpPr>
      <p:grpSpPr>
        <a:xfrm>
          <a:off x="0" y="0"/>
          <a:ext cx="0" cy="0"/>
          <a:chOff x="0" y="0"/>
          <a:chExt cx="0" cy="0"/>
        </a:xfrm>
      </p:grpSpPr>
      <p:sp>
        <p:nvSpPr>
          <p:cNvPr id="1048636" name="Google Shape;1180;p19"/>
          <p:cNvSpPr txBox="1">
            <a:spLocks noGrp="1"/>
          </p:cNvSpPr>
          <p:nvPr>
            <p:ph type="title"/>
          </p:nvPr>
        </p:nvSpPr>
        <p:spPr>
          <a:xfrm>
            <a:off x="838200" y="554804"/>
            <a:ext cx="10515600" cy="7277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Black"/>
              <a:buNone/>
            </a:pPr>
            <a:r>
              <a:rPr lang="en-IN" sz="3400" b="1" dirty="0">
                <a:solidFill>
                  <a:schemeClr val="tx1"/>
                </a:solidFill>
                <a:latin typeface="Times New Roman" panose="02020603050405020304" pitchFamily="18" charset="0"/>
                <a:cs typeface="Times New Roman" panose="02020603050405020304" pitchFamily="18" charset="0"/>
              </a:rPr>
              <a:t>EXAMPLE</a:t>
            </a:r>
            <a:endParaRPr sz="3400" b="1" dirty="0">
              <a:solidFill>
                <a:schemeClr val="tx1"/>
              </a:solidFill>
              <a:latin typeface="Times New Roman" panose="02020603050405020304" pitchFamily="18" charset="0"/>
              <a:cs typeface="Times New Roman" panose="02020603050405020304" pitchFamily="18" charset="0"/>
            </a:endParaRPr>
          </a:p>
        </p:txBody>
      </p:sp>
      <p:sp>
        <p:nvSpPr>
          <p:cNvPr id="1048637" name="Google Shape;1181;p19"/>
          <p:cNvSpPr/>
          <p:nvPr/>
        </p:nvSpPr>
        <p:spPr>
          <a:xfrm>
            <a:off x="677334" y="1282598"/>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97162" name="Google Shape;1183;p19"/>
          <p:cNvPicPr preferRelativeResize="0">
            <a:picLocks/>
          </p:cNvPicPr>
          <p:nvPr/>
        </p:nvPicPr>
        <p:blipFill rotWithShape="1">
          <a:blip r:embed="rId3">
            <a:alphaModFix/>
          </a:blip>
          <a:srcRect/>
          <a:stretch>
            <a:fillRect/>
          </a:stretch>
        </p:blipFill>
        <p:spPr>
          <a:xfrm>
            <a:off x="164039" y="6277474"/>
            <a:ext cx="774325" cy="609653"/>
          </a:xfrm>
          <a:prstGeom prst="rect">
            <a:avLst/>
          </a:prstGeom>
          <a:noFill/>
          <a:ln>
            <a:noFill/>
          </a:ln>
        </p:spPr>
      </p:pic>
      <p:sp>
        <p:nvSpPr>
          <p:cNvPr id="1048638" name="Google Shape;1184;p19"/>
          <p:cNvSpPr/>
          <p:nvPr/>
        </p:nvSpPr>
        <p:spPr>
          <a:xfrm>
            <a:off x="960661" y="6222087"/>
            <a:ext cx="1106730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p:txBody>
      </p:sp>
      <p:grpSp>
        <p:nvGrpSpPr>
          <p:cNvPr id="64" name="Google Shape;1185;p19"/>
          <p:cNvGrpSpPr/>
          <p:nvPr/>
        </p:nvGrpSpPr>
        <p:grpSpPr>
          <a:xfrm>
            <a:off x="183930" y="2004067"/>
            <a:ext cx="11824200" cy="474900"/>
            <a:chOff x="0" y="1392"/>
            <a:chExt cx="11824200" cy="474900"/>
          </a:xfrm>
        </p:grpSpPr>
        <p:sp>
          <p:nvSpPr>
            <p:cNvPr id="1048639" name="Google Shape;1186;p19"/>
            <p:cNvSpPr/>
            <p:nvPr/>
          </p:nvSpPr>
          <p:spPr>
            <a:xfrm>
              <a:off x="0" y="1392"/>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1187;p19"/>
            <p:cNvSpPr txBox="1"/>
            <p:nvPr/>
          </p:nvSpPr>
          <p:spPr>
            <a:xfrm>
              <a:off x="0" y="1392"/>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5" name="Google Shape;1188;p19"/>
          <p:cNvGrpSpPr/>
          <p:nvPr/>
        </p:nvGrpSpPr>
        <p:grpSpPr>
          <a:xfrm>
            <a:off x="183930" y="2479045"/>
            <a:ext cx="11824200" cy="474900"/>
            <a:chOff x="0" y="476370"/>
            <a:chExt cx="11824200" cy="474900"/>
          </a:xfrm>
        </p:grpSpPr>
        <p:sp>
          <p:nvSpPr>
            <p:cNvPr id="1048641" name="Google Shape;1189;p19"/>
            <p:cNvSpPr/>
            <p:nvPr/>
          </p:nvSpPr>
          <p:spPr>
            <a:xfrm>
              <a:off x="0" y="476370"/>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1190;p19"/>
            <p:cNvSpPr txBox="1"/>
            <p:nvPr/>
          </p:nvSpPr>
          <p:spPr>
            <a:xfrm>
              <a:off x="0" y="476370"/>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6" name="Google Shape;1191;p19"/>
          <p:cNvGrpSpPr/>
          <p:nvPr/>
        </p:nvGrpSpPr>
        <p:grpSpPr>
          <a:xfrm>
            <a:off x="183930" y="2804120"/>
            <a:ext cx="11824200" cy="474900"/>
            <a:chOff x="0" y="951347"/>
            <a:chExt cx="11824200" cy="474900"/>
          </a:xfrm>
        </p:grpSpPr>
        <p:sp>
          <p:nvSpPr>
            <p:cNvPr id="1048643" name="Google Shape;1192;p19"/>
            <p:cNvSpPr/>
            <p:nvPr/>
          </p:nvSpPr>
          <p:spPr>
            <a:xfrm>
              <a:off x="0" y="951347"/>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1193;p19"/>
            <p:cNvSpPr txBox="1"/>
            <p:nvPr/>
          </p:nvSpPr>
          <p:spPr>
            <a:xfrm>
              <a:off x="0" y="951347"/>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7" name="Google Shape;1194;p19"/>
          <p:cNvGrpSpPr/>
          <p:nvPr/>
        </p:nvGrpSpPr>
        <p:grpSpPr>
          <a:xfrm>
            <a:off x="5543891" y="4387226"/>
            <a:ext cx="6255002" cy="1001374"/>
            <a:chOff x="0" y="1901303"/>
            <a:chExt cx="11824200" cy="474900"/>
          </a:xfrm>
        </p:grpSpPr>
        <p:sp>
          <p:nvSpPr>
            <p:cNvPr id="1048645" name="Google Shape;1195;p19"/>
            <p:cNvSpPr/>
            <p:nvPr/>
          </p:nvSpPr>
          <p:spPr>
            <a:xfrm>
              <a:off x="0" y="1901303"/>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1196;p19"/>
            <p:cNvSpPr txBox="1"/>
            <p:nvPr/>
          </p:nvSpPr>
          <p:spPr>
            <a:xfrm>
              <a:off x="0" y="1901303"/>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sp>
        <p:nvSpPr>
          <p:cNvPr id="1048647" name="Google Shape;1198;p19"/>
          <p:cNvSpPr/>
          <p:nvPr/>
        </p:nvSpPr>
        <p:spPr>
          <a:xfrm>
            <a:off x="3284318" y="5555482"/>
            <a:ext cx="115173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3">
            <a:extLst>
              <a:ext uri="{FF2B5EF4-FFF2-40B4-BE49-F238E27FC236}">
                <a16:creationId xmlns:a16="http://schemas.microsoft.com/office/drawing/2014/main" id="{C54DBD89-44EA-6304-48C0-B3F9632E63EB}"/>
              </a:ext>
            </a:extLst>
          </p:cNvPr>
          <p:cNvPicPr>
            <a:picLocks noGrp="1" noChangeAspect="1"/>
          </p:cNvPicPr>
          <p:nvPr>
            <p:ph idx="1"/>
          </p:nvPr>
        </p:nvPicPr>
        <p:blipFill>
          <a:blip r:embed="rId4"/>
          <a:stretch>
            <a:fillRect/>
          </a:stretch>
        </p:blipFill>
        <p:spPr>
          <a:xfrm>
            <a:off x="3019647" y="1775637"/>
            <a:ext cx="5943600" cy="3743269"/>
          </a:xfrm>
          <a:prstGeom prst="rect">
            <a:avLst/>
          </a:prstGeom>
        </p:spPr>
      </p:pic>
    </p:spTree>
    <p:extLst>
      <p:ext uri="{BB962C8B-B14F-4D97-AF65-F5344CB8AC3E}">
        <p14:creationId xmlns:p14="http://schemas.microsoft.com/office/powerpoint/2010/main" val="101362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8"/>
        <p:cNvGrpSpPr/>
        <p:nvPr/>
      </p:nvGrpSpPr>
      <p:grpSpPr>
        <a:xfrm>
          <a:off x="0" y="0"/>
          <a:ext cx="0" cy="0"/>
          <a:chOff x="0" y="0"/>
          <a:chExt cx="0" cy="0"/>
        </a:xfrm>
      </p:grpSpPr>
      <p:sp>
        <p:nvSpPr>
          <p:cNvPr id="1048636" name="Google Shape;1180;p19"/>
          <p:cNvSpPr txBox="1">
            <a:spLocks noGrp="1"/>
          </p:cNvSpPr>
          <p:nvPr>
            <p:ph type="title"/>
          </p:nvPr>
        </p:nvSpPr>
        <p:spPr>
          <a:xfrm>
            <a:off x="838200" y="554804"/>
            <a:ext cx="10515600" cy="7277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Black"/>
              <a:buNone/>
            </a:pPr>
            <a:r>
              <a:rPr lang="en-US" sz="3400" b="1" dirty="0">
                <a:latin typeface="Times New Roman" panose="02020603050405020304" pitchFamily="18" charset="0"/>
                <a:cs typeface="Times New Roman" panose="02020603050405020304" pitchFamily="18" charset="0"/>
              </a:rPr>
              <a:t>I</a:t>
            </a:r>
            <a:r>
              <a:rPr lang="en-IN" sz="3400" b="1" dirty="0">
                <a:latin typeface="Times New Roman" panose="02020603050405020304" pitchFamily="18" charset="0"/>
                <a:cs typeface="Times New Roman" panose="02020603050405020304" pitchFamily="18" charset="0"/>
              </a:rPr>
              <a:t>MPLEMENTATION</a:t>
            </a:r>
            <a:endParaRPr sz="3400" b="1" dirty="0">
              <a:solidFill>
                <a:schemeClr val="tx1"/>
              </a:solidFill>
              <a:latin typeface="Times New Roman" panose="02020603050405020304" pitchFamily="18" charset="0"/>
              <a:cs typeface="Times New Roman" panose="02020603050405020304" pitchFamily="18" charset="0"/>
            </a:endParaRPr>
          </a:p>
        </p:txBody>
      </p:sp>
      <p:sp>
        <p:nvSpPr>
          <p:cNvPr id="1048637" name="Google Shape;1181;p19"/>
          <p:cNvSpPr/>
          <p:nvPr/>
        </p:nvSpPr>
        <p:spPr>
          <a:xfrm>
            <a:off x="677334" y="1282598"/>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97162" name="Google Shape;1183;p19"/>
          <p:cNvPicPr preferRelativeResize="0">
            <a:picLocks/>
          </p:cNvPicPr>
          <p:nvPr/>
        </p:nvPicPr>
        <p:blipFill rotWithShape="1">
          <a:blip r:embed="rId3">
            <a:alphaModFix/>
          </a:blip>
          <a:srcRect/>
          <a:stretch>
            <a:fillRect/>
          </a:stretch>
        </p:blipFill>
        <p:spPr>
          <a:xfrm>
            <a:off x="164039" y="6277474"/>
            <a:ext cx="774325" cy="609653"/>
          </a:xfrm>
          <a:prstGeom prst="rect">
            <a:avLst/>
          </a:prstGeom>
          <a:noFill/>
          <a:ln>
            <a:noFill/>
          </a:ln>
        </p:spPr>
      </p:pic>
      <p:sp>
        <p:nvSpPr>
          <p:cNvPr id="1048638" name="Google Shape;1184;p19"/>
          <p:cNvSpPr/>
          <p:nvPr/>
        </p:nvSpPr>
        <p:spPr>
          <a:xfrm>
            <a:off x="1124700" y="6259033"/>
            <a:ext cx="1106730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p:txBody>
      </p:sp>
      <p:grpSp>
        <p:nvGrpSpPr>
          <p:cNvPr id="64" name="Google Shape;1185;p19"/>
          <p:cNvGrpSpPr/>
          <p:nvPr/>
        </p:nvGrpSpPr>
        <p:grpSpPr>
          <a:xfrm>
            <a:off x="183930" y="2004067"/>
            <a:ext cx="11824200" cy="474900"/>
            <a:chOff x="0" y="1392"/>
            <a:chExt cx="11824200" cy="474900"/>
          </a:xfrm>
        </p:grpSpPr>
        <p:sp>
          <p:nvSpPr>
            <p:cNvPr id="1048639" name="Google Shape;1186;p19"/>
            <p:cNvSpPr/>
            <p:nvPr/>
          </p:nvSpPr>
          <p:spPr>
            <a:xfrm>
              <a:off x="0" y="1392"/>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1187;p19"/>
            <p:cNvSpPr txBox="1"/>
            <p:nvPr/>
          </p:nvSpPr>
          <p:spPr>
            <a:xfrm>
              <a:off x="0" y="1392"/>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5" name="Google Shape;1188;p19"/>
          <p:cNvGrpSpPr/>
          <p:nvPr/>
        </p:nvGrpSpPr>
        <p:grpSpPr>
          <a:xfrm>
            <a:off x="183930" y="2479045"/>
            <a:ext cx="11824200" cy="474900"/>
            <a:chOff x="0" y="476370"/>
            <a:chExt cx="11824200" cy="474900"/>
          </a:xfrm>
        </p:grpSpPr>
        <p:sp>
          <p:nvSpPr>
            <p:cNvPr id="1048641" name="Google Shape;1189;p19"/>
            <p:cNvSpPr/>
            <p:nvPr/>
          </p:nvSpPr>
          <p:spPr>
            <a:xfrm>
              <a:off x="0" y="476370"/>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1190;p19"/>
            <p:cNvSpPr txBox="1"/>
            <p:nvPr/>
          </p:nvSpPr>
          <p:spPr>
            <a:xfrm>
              <a:off x="0" y="476370"/>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6" name="Google Shape;1191;p19"/>
          <p:cNvGrpSpPr/>
          <p:nvPr/>
        </p:nvGrpSpPr>
        <p:grpSpPr>
          <a:xfrm>
            <a:off x="183930" y="2804120"/>
            <a:ext cx="11824200" cy="474900"/>
            <a:chOff x="0" y="951347"/>
            <a:chExt cx="11824200" cy="474900"/>
          </a:xfrm>
        </p:grpSpPr>
        <p:sp>
          <p:nvSpPr>
            <p:cNvPr id="1048643" name="Google Shape;1192;p19"/>
            <p:cNvSpPr/>
            <p:nvPr/>
          </p:nvSpPr>
          <p:spPr>
            <a:xfrm>
              <a:off x="0" y="951347"/>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1193;p19"/>
            <p:cNvSpPr txBox="1"/>
            <p:nvPr/>
          </p:nvSpPr>
          <p:spPr>
            <a:xfrm>
              <a:off x="0" y="951347"/>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7" name="Google Shape;1194;p19"/>
          <p:cNvGrpSpPr/>
          <p:nvPr/>
        </p:nvGrpSpPr>
        <p:grpSpPr>
          <a:xfrm>
            <a:off x="5543891" y="4387226"/>
            <a:ext cx="6255002" cy="1001374"/>
            <a:chOff x="0" y="1901303"/>
            <a:chExt cx="11824200" cy="474900"/>
          </a:xfrm>
        </p:grpSpPr>
        <p:sp>
          <p:nvSpPr>
            <p:cNvPr id="1048645" name="Google Shape;1195;p19"/>
            <p:cNvSpPr/>
            <p:nvPr/>
          </p:nvSpPr>
          <p:spPr>
            <a:xfrm>
              <a:off x="0" y="1901303"/>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1196;p19"/>
            <p:cNvSpPr txBox="1"/>
            <p:nvPr/>
          </p:nvSpPr>
          <p:spPr>
            <a:xfrm>
              <a:off x="0" y="1901303"/>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sp>
        <p:nvSpPr>
          <p:cNvPr id="1048647" name="Google Shape;1198;p19"/>
          <p:cNvSpPr/>
          <p:nvPr/>
        </p:nvSpPr>
        <p:spPr>
          <a:xfrm>
            <a:off x="3284318" y="5555482"/>
            <a:ext cx="115173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ontent Placeholder 2">
            <a:extLst>
              <a:ext uri="{FF2B5EF4-FFF2-40B4-BE49-F238E27FC236}">
                <a16:creationId xmlns:a16="http://schemas.microsoft.com/office/drawing/2014/main" id="{9F34FA7E-49F5-8B14-9E13-362A32926C9C}"/>
              </a:ext>
            </a:extLst>
          </p:cNvPr>
          <p:cNvSpPr>
            <a:spLocks noGrp="1"/>
          </p:cNvSpPr>
          <p:nvPr>
            <p:ph idx="1"/>
          </p:nvPr>
        </p:nvSpPr>
        <p:spPr>
          <a:xfrm>
            <a:off x="838200" y="1469400"/>
            <a:ext cx="10515600" cy="4707563"/>
          </a:xfrm>
        </p:spPr>
        <p:txBody>
          <a:bodyPr>
            <a:normAutofit fontScale="47500" lnSpcReduction="20000"/>
          </a:bodyPr>
          <a:lstStyle/>
          <a:p>
            <a:pPr algn="just">
              <a:lnSpc>
                <a:spcPct val="120000"/>
              </a:lnSpc>
            </a:pPr>
            <a:r>
              <a:rPr lang="en-US" sz="5100" dirty="0">
                <a:latin typeface="Times New Roman" panose="02020603050405020304" pitchFamily="18" charset="0"/>
                <a:cs typeface="Times New Roman" panose="02020603050405020304" pitchFamily="18" charset="0"/>
              </a:rPr>
              <a:t>We use the NLP tools to pre-process the dataset before it is proceeded to the feature selection and training stage. First, we use tokenization to divide the posts into individual tokens. Next, we remove all the URLs, punctuations and stop words which could lead into erratic results if stay ignored. Then we apply stemming in order to reduce the words to their root form and group similar words together. Feature for depression detection to calculate the probability of co-occurrence of each input sentence as a unigram and bigram. To implement this project we are using python Speech Recognition API which will read text from audio files and then SVM will analyse that text to detect depression. </a:t>
            </a:r>
          </a:p>
          <a:p>
            <a:pPr algn="just">
              <a:lnSpc>
                <a:spcPct val="120000"/>
              </a:lnSpc>
            </a:pPr>
            <a:endParaRPr lang="en-IN" dirty="0"/>
          </a:p>
        </p:txBody>
      </p:sp>
    </p:spTree>
    <p:extLst>
      <p:ext uri="{BB962C8B-B14F-4D97-AF65-F5344CB8AC3E}">
        <p14:creationId xmlns:p14="http://schemas.microsoft.com/office/powerpoint/2010/main" val="85656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838200" y="324029"/>
            <a:ext cx="10515600" cy="1325563"/>
          </a:xfrm>
        </p:spPr>
        <p:txBody>
          <a:bodyPr>
            <a:normAutofit/>
          </a:bodyPr>
          <a:lstStyle/>
          <a:p>
            <a:pPr algn="ctr"/>
            <a:r>
              <a:rPr lang="en-IN" sz="3400" b="1" dirty="0">
                <a:latin typeface="Times New Roman" panose="02020603050405020304" pitchFamily="18" charset="0"/>
                <a:cs typeface="Times New Roman" panose="02020603050405020304" pitchFamily="18" charset="0"/>
              </a:rPr>
              <a:t>MODULES</a:t>
            </a:r>
          </a:p>
        </p:txBody>
      </p:sp>
      <p:sp>
        <p:nvSpPr>
          <p:cNvPr id="1048669" name="Content Placeholder 2"/>
          <p:cNvSpPr>
            <a:spLocks noGrp="1"/>
          </p:cNvSpPr>
          <p:nvPr>
            <p:ph idx="1"/>
          </p:nvPr>
        </p:nvSpPr>
        <p:spPr>
          <a:xfrm>
            <a:off x="769472" y="1635516"/>
            <a:ext cx="10515600" cy="4681485"/>
          </a:xfrm>
        </p:spPr>
        <p:txBody>
          <a:bodyPr>
            <a:normAutofit lnSpcReduction="10000"/>
          </a:bodyPr>
          <a:lstStyle/>
          <a:p>
            <a:pPr marL="0" indent="0" algn="just">
              <a:buFontTx/>
              <a:buNone/>
            </a:pPr>
            <a:r>
              <a:rPr lang="en-US" sz="2200" b="1" dirty="0">
                <a:solidFill>
                  <a:srgbClr val="00B0F0"/>
                </a:solidFill>
                <a:latin typeface="Times New Roman" pitchFamily="18" charset="0"/>
                <a:cs typeface="Times New Roman" pitchFamily="18" charset="0"/>
              </a:rPr>
              <a:t>Admin Module:</a:t>
            </a:r>
          </a:p>
          <a:p>
            <a:pPr marL="0" indent="0" algn="just">
              <a:buFontTx/>
              <a:buNone/>
            </a:pPr>
            <a:r>
              <a:rPr lang="en-US" sz="2200" dirty="0">
                <a:latin typeface="Times New Roman" pitchFamily="18" charset="0"/>
                <a:cs typeface="Times New Roman" pitchFamily="18" charset="0"/>
              </a:rPr>
              <a:t>Administrator will login to application using username as ‘admin’ and password ‘admin’. After login admin can view all registered users and all posts send by each users. Admin can send motivation messages to all depressed users. All positive and negative depression users can also be seen in the form of graph.</a:t>
            </a:r>
          </a:p>
          <a:p>
            <a:pPr marL="0" indent="0" algn="just">
              <a:buFontTx/>
              <a:buNone/>
            </a:pPr>
            <a:r>
              <a:rPr lang="en-US" sz="2200" b="1" dirty="0">
                <a:solidFill>
                  <a:srgbClr val="00B0F0"/>
                </a:solidFill>
                <a:latin typeface="Times New Roman" pitchFamily="18" charset="0"/>
                <a:cs typeface="Times New Roman" pitchFamily="18" charset="0"/>
              </a:rPr>
              <a:t>User Module: </a:t>
            </a:r>
          </a:p>
          <a:p>
            <a:pPr marL="0" indent="0" algn="just">
              <a:buFontTx/>
              <a:buNone/>
            </a:pPr>
            <a:r>
              <a:rPr lang="en-US" sz="2200" dirty="0">
                <a:latin typeface="Times New Roman" pitchFamily="18" charset="0"/>
                <a:cs typeface="Times New Roman" pitchFamily="18" charset="0"/>
              </a:rPr>
              <a:t>Users need to register with the application and then login to application to access various sub modules such as.</a:t>
            </a:r>
          </a:p>
          <a:p>
            <a:pPr marL="0" indent="0" algn="just">
              <a:buFontTx/>
              <a:buNone/>
            </a:pPr>
            <a:r>
              <a:rPr lang="en-US" sz="2200" b="1" dirty="0">
                <a:solidFill>
                  <a:srgbClr val="00B0F0"/>
                </a:solidFill>
                <a:latin typeface="Times New Roman" pitchFamily="18" charset="0"/>
                <a:cs typeface="Times New Roman" pitchFamily="18" charset="0"/>
              </a:rPr>
              <a:t>Search Friends: </a:t>
            </a:r>
          </a:p>
          <a:p>
            <a:pPr marL="0" indent="0" algn="just">
              <a:buFontTx/>
              <a:buNone/>
            </a:pPr>
            <a:r>
              <a:rPr lang="en-US" sz="2200" dirty="0">
                <a:latin typeface="Times New Roman" pitchFamily="18" charset="0"/>
                <a:cs typeface="Times New Roman" pitchFamily="18" charset="0"/>
              </a:rPr>
              <a:t>Using this module user can see all peoples register with the application.</a:t>
            </a:r>
          </a:p>
          <a:p>
            <a:pPr marL="0" indent="0" algn="just">
              <a:buFontTx/>
              <a:buNone/>
            </a:pPr>
            <a:r>
              <a:rPr lang="en-US" sz="2200" b="1" dirty="0">
                <a:solidFill>
                  <a:srgbClr val="00B0F0"/>
                </a:solidFill>
                <a:latin typeface="Times New Roman" pitchFamily="18" charset="0"/>
                <a:cs typeface="Times New Roman" pitchFamily="18" charset="0"/>
              </a:rPr>
              <a:t>Upload Posts: </a:t>
            </a:r>
          </a:p>
          <a:p>
            <a:pPr marL="0" indent="0" algn="just">
              <a:buFontTx/>
              <a:buNone/>
            </a:pPr>
            <a:r>
              <a:rPr lang="en-US" sz="2200" dirty="0">
                <a:latin typeface="Times New Roman" pitchFamily="18" charset="0"/>
                <a:cs typeface="Times New Roman" pitchFamily="18" charset="0"/>
              </a:rPr>
              <a:t>Using this module user can upload post in various formats such as text file, image or audio file. This application accepts only .WAV file format.</a:t>
            </a:r>
          </a:p>
          <a:p>
            <a:pPr marL="0" indent="0">
              <a:buNone/>
            </a:pPr>
            <a:endParaRPr lang="en-IN" sz="2000" dirty="0"/>
          </a:p>
        </p:txBody>
      </p:sp>
      <p:sp>
        <p:nvSpPr>
          <p:cNvPr id="1048670" name="TextBox 4"/>
          <p:cNvSpPr txBox="1"/>
          <p:nvPr/>
        </p:nvSpPr>
        <p:spPr>
          <a:xfrm>
            <a:off x="3048856" y="3246902"/>
            <a:ext cx="6097712" cy="369332"/>
          </a:xfrm>
          <a:prstGeom prst="rect">
            <a:avLst/>
          </a:prstGeom>
          <a:noFill/>
        </p:spPr>
        <p:txBody>
          <a:bodyPr wrap="square">
            <a:spAutoFit/>
          </a:bodyPr>
          <a:lstStyle/>
          <a:p>
            <a:r>
              <a:rPr lang="en-US" sz="1800" b="1" dirty="0">
                <a:solidFill>
                  <a:schemeClr val="bg1"/>
                </a:solidFill>
                <a:latin typeface="Bodoni MT" pitchFamily="18" charset="0"/>
                <a:cs typeface="Times New Roman" pitchFamily="18" charset="0"/>
              </a:rPr>
              <a:t>Implementation / Simulation</a:t>
            </a:r>
            <a:endParaRPr lang="en-IN" dirty="0"/>
          </a:p>
        </p:txBody>
      </p:sp>
      <p:sp>
        <p:nvSpPr>
          <p:cNvPr id="1048671" name="Google Shape;1156;p17"/>
          <p:cNvSpPr/>
          <p:nvPr/>
        </p:nvSpPr>
        <p:spPr>
          <a:xfrm>
            <a:off x="740244" y="1331659"/>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97167" name="Google Shape;1183;p19"/>
          <p:cNvPicPr preferRelativeResize="0">
            <a:picLocks/>
          </p:cNvPicPr>
          <p:nvPr/>
        </p:nvPicPr>
        <p:blipFill rotWithShape="1">
          <a:blip r:embed="rId2">
            <a:alphaModFix/>
          </a:blip>
          <a:srcRect/>
          <a:stretch>
            <a:fillRect/>
          </a:stretch>
        </p:blipFill>
        <p:spPr>
          <a:xfrm>
            <a:off x="1" y="6246652"/>
            <a:ext cx="938364" cy="609653"/>
          </a:xfrm>
          <a:prstGeom prst="rect">
            <a:avLst/>
          </a:prstGeom>
          <a:noFill/>
          <a:ln>
            <a:noFill/>
          </a:ln>
        </p:spPr>
      </p:pic>
      <p:sp>
        <p:nvSpPr>
          <p:cNvPr id="1048672" name="Google Shape;1138;p15"/>
          <p:cNvSpPr/>
          <p:nvPr/>
        </p:nvSpPr>
        <p:spPr>
          <a:xfrm>
            <a:off x="952976" y="6248400"/>
            <a:ext cx="11239023"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dirty="0">
              <a:solidFill>
                <a:schemeClr val="dk1"/>
              </a:solidFill>
              <a:latin typeface="Calibri"/>
              <a:ea typeface="Calibri"/>
              <a:cs typeface="Calibri"/>
              <a:sym typeface="Calibri"/>
            </a:endParaRPr>
          </a:p>
          <a:p>
            <a:pPr algn="ct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a:p>
            <a:pPr marL="0" marR="0" lvl="0" indent="0" algn="ctr" rtl="0">
              <a:lnSpc>
                <a:spcPct val="1000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pPr algn="ctr"/>
            <a:r>
              <a:rPr lang="en-US" sz="3400" b="1" dirty="0">
                <a:latin typeface="Times New Roman" panose="02020603050405020304" pitchFamily="18" charset="0"/>
                <a:cs typeface="Times New Roman" panose="02020603050405020304" pitchFamily="18" charset="0"/>
              </a:rPr>
              <a:t>A</a:t>
            </a:r>
            <a:r>
              <a:rPr lang="en-IN" sz="3400" b="1" dirty="0">
                <a:latin typeface="Times New Roman" panose="02020603050405020304" pitchFamily="18" charset="0"/>
                <a:cs typeface="Times New Roman" panose="02020603050405020304" pitchFamily="18" charset="0"/>
              </a:rPr>
              <a:t>DVANTAGES</a:t>
            </a:r>
            <a:endParaRPr lang="en-US" sz="3400" dirty="0"/>
          </a:p>
        </p:txBody>
      </p:sp>
      <p:sp>
        <p:nvSpPr>
          <p:cNvPr id="1048685" name="Google Shape;1255;p24"/>
          <p:cNvSpPr/>
          <p:nvPr/>
        </p:nvSpPr>
        <p:spPr>
          <a:xfrm>
            <a:off x="669036" y="1271530"/>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97173" name="Google Shape;1257;p24"/>
          <p:cNvPicPr preferRelativeResize="0">
            <a:picLocks/>
          </p:cNvPicPr>
          <p:nvPr/>
        </p:nvPicPr>
        <p:blipFill rotWithShape="1">
          <a:blip r:embed="rId2">
            <a:alphaModFix/>
          </a:blip>
          <a:srcRect/>
          <a:stretch>
            <a:fillRect/>
          </a:stretch>
        </p:blipFill>
        <p:spPr>
          <a:xfrm>
            <a:off x="1" y="6267200"/>
            <a:ext cx="938364" cy="609653"/>
          </a:xfrm>
          <a:prstGeom prst="rect">
            <a:avLst/>
          </a:prstGeom>
          <a:noFill/>
          <a:ln>
            <a:noFill/>
          </a:ln>
        </p:spPr>
      </p:pic>
      <p:sp>
        <p:nvSpPr>
          <p:cNvPr id="1048686" name="Google Shape;1258;p24"/>
          <p:cNvSpPr/>
          <p:nvPr/>
        </p:nvSpPr>
        <p:spPr>
          <a:xfrm>
            <a:off x="938910" y="6289497"/>
            <a:ext cx="1125309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a:p>
            <a:pPr marL="0" marR="0" lvl="0" indent="0" algn="ctr" rtl="0">
              <a:lnSpc>
                <a:spcPct val="100000"/>
              </a:lnSpc>
              <a:spcBef>
                <a:spcPts val="0"/>
              </a:spcBef>
              <a:spcAft>
                <a:spcPts val="0"/>
              </a:spcAft>
              <a:buNone/>
            </a:pPr>
            <a:endParaRPr sz="1800" dirty="0">
              <a:solidFill>
                <a:schemeClr val="dk1"/>
              </a:solidFill>
              <a:latin typeface="Times New Roman" pitchFamily="18" charset="0"/>
              <a:ea typeface="Calibri"/>
              <a:cs typeface="Times New Roman" pitchFamily="18" charset="0"/>
              <a:sym typeface="Calibri"/>
            </a:endParaRPr>
          </a:p>
        </p:txBody>
      </p:sp>
      <p:sp>
        <p:nvSpPr>
          <p:cNvPr id="3" name="Content Placeholder 2">
            <a:extLst>
              <a:ext uri="{FF2B5EF4-FFF2-40B4-BE49-F238E27FC236}">
                <a16:creationId xmlns:a16="http://schemas.microsoft.com/office/drawing/2014/main" id="{BEF5B9F7-D464-2805-8E6D-6E1B75EC7858}"/>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Reliable in classification of use.</a:t>
            </a:r>
          </a:p>
          <a:p>
            <a:pPr algn="just"/>
            <a:r>
              <a:rPr lang="en-US" sz="2400" dirty="0">
                <a:latin typeface="Times New Roman" panose="02020603050405020304" pitchFamily="18" charset="0"/>
                <a:cs typeface="Times New Roman" panose="02020603050405020304" pitchFamily="18" charset="0"/>
              </a:rPr>
              <a:t>Easy to segregate and mark user as spam.</a:t>
            </a:r>
          </a:p>
          <a:p>
            <a:pPr algn="just"/>
            <a:r>
              <a:rPr lang="en-US" sz="2400" dirty="0">
                <a:latin typeface="Times New Roman" panose="02020603050405020304" pitchFamily="18" charset="0"/>
                <a:cs typeface="Times New Roman" panose="02020603050405020304" pitchFamily="18" charset="0"/>
              </a:rPr>
              <a:t>The SVM algorithm segregates the posts in a less time.</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696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title"/>
          </p:nvPr>
        </p:nvSpPr>
        <p:spPr>
          <a:xfrm>
            <a:off x="794133" y="154236"/>
            <a:ext cx="10515600" cy="760164"/>
          </a:xfrm>
        </p:spPr>
        <p:txBody>
          <a:bodyPr/>
          <a:lstStyle/>
          <a:p>
            <a:pPr algn="ctr"/>
            <a:r>
              <a:rPr lang="en-US" sz="3400" b="1" dirty="0">
                <a:latin typeface="Times New Roman" pitchFamily="18" charset="0"/>
                <a:cs typeface="Times New Roman" pitchFamily="18" charset="0"/>
              </a:rPr>
              <a:t>RESULTS</a:t>
            </a:r>
            <a:endParaRPr lang="en-US" dirty="0"/>
          </a:p>
        </p:txBody>
      </p:sp>
      <p:pic>
        <p:nvPicPr>
          <p:cNvPr id="2097175" name="Google Shape;1257;p24"/>
          <p:cNvPicPr preferRelativeResize="0">
            <a:picLocks/>
          </p:cNvPicPr>
          <p:nvPr/>
        </p:nvPicPr>
        <p:blipFill rotWithShape="1">
          <a:blip r:embed="rId2">
            <a:alphaModFix/>
          </a:blip>
          <a:srcRect/>
          <a:stretch>
            <a:fillRect/>
          </a:stretch>
        </p:blipFill>
        <p:spPr>
          <a:xfrm>
            <a:off x="1" y="6267200"/>
            <a:ext cx="938364" cy="609653"/>
          </a:xfrm>
          <a:prstGeom prst="rect">
            <a:avLst/>
          </a:prstGeom>
          <a:noFill/>
          <a:ln>
            <a:noFill/>
          </a:ln>
        </p:spPr>
      </p:pic>
      <p:sp>
        <p:nvSpPr>
          <p:cNvPr id="1048692" name="Google Shape;1258;p24"/>
          <p:cNvSpPr/>
          <p:nvPr/>
        </p:nvSpPr>
        <p:spPr>
          <a:xfrm>
            <a:off x="938910" y="6289497"/>
            <a:ext cx="1125309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a:p>
            <a:pPr marL="0" marR="0" lvl="0" indent="0" algn="ctr" rtl="0">
              <a:lnSpc>
                <a:spcPct val="100000"/>
              </a:lnSpc>
              <a:spcBef>
                <a:spcPts val="0"/>
              </a:spcBef>
              <a:spcAft>
                <a:spcPts val="0"/>
              </a:spcAft>
              <a:buNone/>
            </a:pPr>
            <a:endParaRPr sz="1800" dirty="0">
              <a:solidFill>
                <a:schemeClr val="dk1"/>
              </a:solidFill>
              <a:latin typeface="Times New Roman" pitchFamily="18" charset="0"/>
              <a:ea typeface="Calibri"/>
              <a:cs typeface="Times New Roman" pitchFamily="18" charset="0"/>
              <a:sym typeface="Calibri"/>
            </a:endParaRPr>
          </a:p>
        </p:txBody>
      </p:sp>
      <p:pic>
        <p:nvPicPr>
          <p:cNvPr id="2097176" name="image12.jpeg"/>
          <p:cNvPicPr>
            <a:picLocks noGrp="1"/>
          </p:cNvPicPr>
          <p:nvPr>
            <p:ph idx="1"/>
          </p:nvPr>
        </p:nvPicPr>
        <p:blipFill>
          <a:blip r:embed="rId3" cstate="print"/>
          <a:stretch>
            <a:fillRect/>
          </a:stretch>
        </p:blipFill>
        <p:spPr>
          <a:xfrm>
            <a:off x="550845" y="1068636"/>
            <a:ext cx="5574533" cy="4902506"/>
          </a:xfrm>
          <a:prstGeom prst="rect">
            <a:avLst/>
          </a:prstGeom>
        </p:spPr>
      </p:pic>
      <p:pic>
        <p:nvPicPr>
          <p:cNvPr id="2097177" name="image13.jpeg"/>
          <p:cNvPicPr>
            <a:picLocks/>
          </p:cNvPicPr>
          <p:nvPr/>
        </p:nvPicPr>
        <p:blipFill>
          <a:blip r:embed="rId4" cstate="print"/>
          <a:stretch>
            <a:fillRect/>
          </a:stretch>
        </p:blipFill>
        <p:spPr>
          <a:xfrm>
            <a:off x="6202496" y="1134736"/>
            <a:ext cx="5715009" cy="48364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5" name="Google Shape;1257;p24"/>
          <p:cNvPicPr preferRelativeResize="0">
            <a:picLocks/>
          </p:cNvPicPr>
          <p:nvPr/>
        </p:nvPicPr>
        <p:blipFill rotWithShape="1">
          <a:blip r:embed="rId2">
            <a:alphaModFix/>
          </a:blip>
          <a:srcRect/>
          <a:stretch>
            <a:fillRect/>
          </a:stretch>
        </p:blipFill>
        <p:spPr>
          <a:xfrm>
            <a:off x="1" y="6267200"/>
            <a:ext cx="938364" cy="609653"/>
          </a:xfrm>
          <a:prstGeom prst="rect">
            <a:avLst/>
          </a:prstGeom>
          <a:noFill/>
          <a:ln>
            <a:noFill/>
          </a:ln>
        </p:spPr>
      </p:pic>
      <p:sp>
        <p:nvSpPr>
          <p:cNvPr id="1048692" name="Google Shape;1258;p24"/>
          <p:cNvSpPr/>
          <p:nvPr/>
        </p:nvSpPr>
        <p:spPr>
          <a:xfrm>
            <a:off x="938910" y="6289496"/>
            <a:ext cx="1125309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a:p>
            <a:pPr marL="0" marR="0" lvl="0" indent="0" algn="ctr" rtl="0">
              <a:lnSpc>
                <a:spcPct val="100000"/>
              </a:lnSpc>
              <a:spcBef>
                <a:spcPts val="0"/>
              </a:spcBef>
              <a:spcAft>
                <a:spcPts val="0"/>
              </a:spcAft>
              <a:buNone/>
            </a:pPr>
            <a:endParaRPr sz="1800" dirty="0">
              <a:solidFill>
                <a:schemeClr val="dk1"/>
              </a:solidFill>
              <a:latin typeface="Times New Roman" pitchFamily="18" charset="0"/>
              <a:ea typeface="Calibri"/>
              <a:cs typeface="Times New Roman" pitchFamily="18" charset="0"/>
              <a:sym typeface="Calibri"/>
            </a:endParaRPr>
          </a:p>
        </p:txBody>
      </p:sp>
      <p:pic>
        <p:nvPicPr>
          <p:cNvPr id="4" name="Content Placeholder 3">
            <a:extLst>
              <a:ext uri="{FF2B5EF4-FFF2-40B4-BE49-F238E27FC236}">
                <a16:creationId xmlns:a16="http://schemas.microsoft.com/office/drawing/2014/main" id="{EE44A8D6-CD91-5516-ADE9-C6EE13B3945C}"/>
              </a:ext>
            </a:extLst>
          </p:cNvPr>
          <p:cNvPicPr>
            <a:picLocks noGrp="1" noChangeAspect="1"/>
          </p:cNvPicPr>
          <p:nvPr>
            <p:ph idx="1"/>
          </p:nvPr>
        </p:nvPicPr>
        <p:blipFill>
          <a:blip r:embed="rId3"/>
          <a:stretch>
            <a:fillRect/>
          </a:stretch>
        </p:blipFill>
        <p:spPr>
          <a:xfrm>
            <a:off x="421242" y="339048"/>
            <a:ext cx="5887092" cy="5837916"/>
          </a:xfrm>
          <a:prstGeom prst="rect">
            <a:avLst/>
          </a:prstGeom>
        </p:spPr>
      </p:pic>
      <p:pic>
        <p:nvPicPr>
          <p:cNvPr id="5" name="Picture 4">
            <a:extLst>
              <a:ext uri="{FF2B5EF4-FFF2-40B4-BE49-F238E27FC236}">
                <a16:creationId xmlns:a16="http://schemas.microsoft.com/office/drawing/2014/main" id="{A4810BA3-8DEE-60A5-9B0C-F50D36C53E2F}"/>
              </a:ext>
            </a:extLst>
          </p:cNvPr>
          <p:cNvPicPr>
            <a:picLocks noChangeAspect="1"/>
          </p:cNvPicPr>
          <p:nvPr/>
        </p:nvPicPr>
        <p:blipFill>
          <a:blip r:embed="rId4"/>
          <a:stretch>
            <a:fillRect/>
          </a:stretch>
        </p:blipFill>
        <p:spPr>
          <a:xfrm>
            <a:off x="6308334" y="339047"/>
            <a:ext cx="5578866" cy="5837915"/>
          </a:xfrm>
          <a:prstGeom prst="rect">
            <a:avLst/>
          </a:prstGeom>
        </p:spPr>
      </p:pic>
    </p:spTree>
    <p:extLst>
      <p:ext uri="{BB962C8B-B14F-4D97-AF65-F5344CB8AC3E}">
        <p14:creationId xmlns:p14="http://schemas.microsoft.com/office/powerpoint/2010/main" val="3027809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8" name="Google Shape;1257;p24"/>
          <p:cNvPicPr preferRelativeResize="0">
            <a:picLocks/>
          </p:cNvPicPr>
          <p:nvPr/>
        </p:nvPicPr>
        <p:blipFill rotWithShape="1">
          <a:blip r:embed="rId2">
            <a:alphaModFix/>
          </a:blip>
          <a:srcRect/>
          <a:stretch>
            <a:fillRect/>
          </a:stretch>
        </p:blipFill>
        <p:spPr>
          <a:xfrm>
            <a:off x="1" y="6267200"/>
            <a:ext cx="938364" cy="609653"/>
          </a:xfrm>
          <a:prstGeom prst="rect">
            <a:avLst/>
          </a:prstGeom>
          <a:noFill/>
          <a:ln>
            <a:noFill/>
          </a:ln>
        </p:spPr>
      </p:pic>
      <p:sp>
        <p:nvSpPr>
          <p:cNvPr id="1048694" name="Google Shape;1258;p24"/>
          <p:cNvSpPr/>
          <p:nvPr/>
        </p:nvSpPr>
        <p:spPr>
          <a:xfrm>
            <a:off x="938910" y="6289497"/>
            <a:ext cx="1125309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a:p>
            <a:pPr marL="0" marR="0" lvl="0" indent="0" algn="ctr" rtl="0">
              <a:lnSpc>
                <a:spcPct val="100000"/>
              </a:lnSpc>
              <a:spcBef>
                <a:spcPts val="0"/>
              </a:spcBef>
              <a:spcAft>
                <a:spcPts val="0"/>
              </a:spcAft>
              <a:buNone/>
            </a:pPr>
            <a:endParaRPr sz="1800" dirty="0">
              <a:solidFill>
                <a:schemeClr val="dk1"/>
              </a:solidFill>
              <a:latin typeface="Times New Roman" pitchFamily="18" charset="0"/>
              <a:ea typeface="Calibri"/>
              <a:cs typeface="Times New Roman" pitchFamily="18" charset="0"/>
              <a:sym typeface="Calibri"/>
            </a:endParaRPr>
          </a:p>
        </p:txBody>
      </p:sp>
      <p:pic>
        <p:nvPicPr>
          <p:cNvPr id="4" name="Content Placeholder 3">
            <a:extLst>
              <a:ext uri="{FF2B5EF4-FFF2-40B4-BE49-F238E27FC236}">
                <a16:creationId xmlns:a16="http://schemas.microsoft.com/office/drawing/2014/main" id="{7F827E67-E7A5-6FC6-1DF5-508A4200872B}"/>
              </a:ext>
            </a:extLst>
          </p:cNvPr>
          <p:cNvPicPr>
            <a:picLocks noGrp="1" noChangeAspect="1"/>
          </p:cNvPicPr>
          <p:nvPr>
            <p:ph idx="1"/>
          </p:nvPr>
        </p:nvPicPr>
        <p:blipFill>
          <a:blip r:embed="rId3"/>
          <a:stretch>
            <a:fillRect/>
          </a:stretch>
        </p:blipFill>
        <p:spPr>
          <a:xfrm>
            <a:off x="554805" y="246580"/>
            <a:ext cx="5350880" cy="5930383"/>
          </a:xfrm>
          <a:prstGeom prst="rect">
            <a:avLst/>
          </a:prstGeom>
        </p:spPr>
      </p:pic>
      <p:pic>
        <p:nvPicPr>
          <p:cNvPr id="5" name="Picture 4">
            <a:extLst>
              <a:ext uri="{FF2B5EF4-FFF2-40B4-BE49-F238E27FC236}">
                <a16:creationId xmlns:a16="http://schemas.microsoft.com/office/drawing/2014/main" id="{E4362FFA-BEF0-352D-9874-5B7D36EC356E}"/>
              </a:ext>
            </a:extLst>
          </p:cNvPr>
          <p:cNvPicPr>
            <a:picLocks noChangeAspect="1"/>
          </p:cNvPicPr>
          <p:nvPr/>
        </p:nvPicPr>
        <p:blipFill>
          <a:blip r:embed="rId4"/>
          <a:stretch>
            <a:fillRect/>
          </a:stretch>
        </p:blipFill>
        <p:spPr>
          <a:xfrm>
            <a:off x="5905685" y="318499"/>
            <a:ext cx="5731510" cy="58584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8" name="Google Shape;1257;p24"/>
          <p:cNvPicPr preferRelativeResize="0">
            <a:picLocks/>
          </p:cNvPicPr>
          <p:nvPr/>
        </p:nvPicPr>
        <p:blipFill rotWithShape="1">
          <a:blip r:embed="rId2">
            <a:alphaModFix/>
          </a:blip>
          <a:srcRect/>
          <a:stretch>
            <a:fillRect/>
          </a:stretch>
        </p:blipFill>
        <p:spPr>
          <a:xfrm>
            <a:off x="1" y="6267200"/>
            <a:ext cx="938364" cy="609653"/>
          </a:xfrm>
          <a:prstGeom prst="rect">
            <a:avLst/>
          </a:prstGeom>
          <a:noFill/>
          <a:ln>
            <a:noFill/>
          </a:ln>
        </p:spPr>
      </p:pic>
      <p:sp>
        <p:nvSpPr>
          <p:cNvPr id="1048694" name="Google Shape;1258;p24"/>
          <p:cNvSpPr/>
          <p:nvPr/>
        </p:nvSpPr>
        <p:spPr>
          <a:xfrm>
            <a:off x="938910" y="6289497"/>
            <a:ext cx="1125309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a:p>
            <a:pPr marL="0" marR="0" lvl="0" indent="0" algn="ctr" rtl="0">
              <a:lnSpc>
                <a:spcPct val="100000"/>
              </a:lnSpc>
              <a:spcBef>
                <a:spcPts val="0"/>
              </a:spcBef>
              <a:spcAft>
                <a:spcPts val="0"/>
              </a:spcAft>
              <a:buNone/>
            </a:pPr>
            <a:endParaRPr sz="1800" dirty="0">
              <a:solidFill>
                <a:schemeClr val="dk1"/>
              </a:solidFill>
              <a:latin typeface="Times New Roman" pitchFamily="18" charset="0"/>
              <a:ea typeface="Calibri"/>
              <a:cs typeface="Times New Roman" pitchFamily="18" charset="0"/>
              <a:sym typeface="Calibri"/>
            </a:endParaRPr>
          </a:p>
        </p:txBody>
      </p:sp>
      <p:pic>
        <p:nvPicPr>
          <p:cNvPr id="2097179" name="image14.jpeg"/>
          <p:cNvPicPr>
            <a:picLocks noGrp="1"/>
          </p:cNvPicPr>
          <p:nvPr>
            <p:ph idx="1"/>
          </p:nvPr>
        </p:nvPicPr>
        <p:blipFill>
          <a:blip r:embed="rId3" cstate="print"/>
          <a:stretch>
            <a:fillRect/>
          </a:stretch>
        </p:blipFill>
        <p:spPr>
          <a:xfrm>
            <a:off x="539828" y="164388"/>
            <a:ext cx="6521984" cy="5949974"/>
          </a:xfrm>
          <a:prstGeom prst="rect">
            <a:avLst/>
          </a:prstGeom>
        </p:spPr>
      </p:pic>
      <p:pic>
        <p:nvPicPr>
          <p:cNvPr id="2097180" name="image15.jpeg"/>
          <p:cNvPicPr>
            <a:picLocks/>
          </p:cNvPicPr>
          <p:nvPr/>
        </p:nvPicPr>
        <p:blipFill>
          <a:blip r:embed="rId4" cstate="print"/>
          <a:stretch>
            <a:fillRect/>
          </a:stretch>
        </p:blipFill>
        <p:spPr>
          <a:xfrm>
            <a:off x="7127913" y="277402"/>
            <a:ext cx="4898834" cy="5736323"/>
          </a:xfrm>
          <a:prstGeom prst="rect">
            <a:avLst/>
          </a:prstGeom>
        </p:spPr>
      </p:pic>
    </p:spTree>
    <p:extLst>
      <p:ext uri="{BB962C8B-B14F-4D97-AF65-F5344CB8AC3E}">
        <p14:creationId xmlns:p14="http://schemas.microsoft.com/office/powerpoint/2010/main" val="3223414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4" name="Google Shape;1257;p24"/>
          <p:cNvPicPr preferRelativeResize="0">
            <a:picLocks/>
          </p:cNvPicPr>
          <p:nvPr/>
        </p:nvPicPr>
        <p:blipFill rotWithShape="1">
          <a:blip r:embed="rId2">
            <a:alphaModFix/>
          </a:blip>
          <a:srcRect/>
          <a:stretch>
            <a:fillRect/>
          </a:stretch>
        </p:blipFill>
        <p:spPr>
          <a:xfrm>
            <a:off x="1" y="6267200"/>
            <a:ext cx="938364" cy="609653"/>
          </a:xfrm>
          <a:prstGeom prst="rect">
            <a:avLst/>
          </a:prstGeom>
          <a:noFill/>
          <a:ln>
            <a:noFill/>
          </a:ln>
        </p:spPr>
      </p:pic>
      <p:sp>
        <p:nvSpPr>
          <p:cNvPr id="1048698" name="Google Shape;1258;p24"/>
          <p:cNvSpPr/>
          <p:nvPr/>
        </p:nvSpPr>
        <p:spPr>
          <a:xfrm>
            <a:off x="938910" y="6289497"/>
            <a:ext cx="1125309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a:p>
            <a:pPr marL="0" marR="0" lvl="0" indent="0" algn="ctr" rtl="0">
              <a:lnSpc>
                <a:spcPct val="100000"/>
              </a:lnSpc>
              <a:spcBef>
                <a:spcPts val="0"/>
              </a:spcBef>
              <a:spcAft>
                <a:spcPts val="0"/>
              </a:spcAft>
              <a:buNone/>
            </a:pPr>
            <a:endParaRPr sz="1800" dirty="0">
              <a:solidFill>
                <a:schemeClr val="dk1"/>
              </a:solidFill>
              <a:latin typeface="Times New Roman" pitchFamily="18" charset="0"/>
              <a:ea typeface="Calibri"/>
              <a:cs typeface="Times New Roman" pitchFamily="18" charset="0"/>
              <a:sym typeface="Calibri"/>
            </a:endParaRPr>
          </a:p>
        </p:txBody>
      </p:sp>
      <p:pic>
        <p:nvPicPr>
          <p:cNvPr id="2097185" name="image18.jpeg"/>
          <p:cNvPicPr>
            <a:picLocks noGrp="1"/>
          </p:cNvPicPr>
          <p:nvPr>
            <p:ph idx="1"/>
          </p:nvPr>
        </p:nvPicPr>
        <p:blipFill>
          <a:blip r:embed="rId3" cstate="print"/>
          <a:stretch>
            <a:fillRect/>
          </a:stretch>
        </p:blipFill>
        <p:spPr>
          <a:xfrm>
            <a:off x="219739" y="663325"/>
            <a:ext cx="6345716" cy="5603875"/>
          </a:xfrm>
          <a:prstGeom prst="rect">
            <a:avLst/>
          </a:prstGeom>
        </p:spPr>
      </p:pic>
      <p:pic>
        <p:nvPicPr>
          <p:cNvPr id="2097186" name="image19.jpeg"/>
          <p:cNvPicPr>
            <a:picLocks/>
          </p:cNvPicPr>
          <p:nvPr/>
        </p:nvPicPr>
        <p:blipFill>
          <a:blip r:embed="rId4" cstate="print"/>
          <a:stretch>
            <a:fillRect/>
          </a:stretch>
        </p:blipFill>
        <p:spPr>
          <a:xfrm>
            <a:off x="6841474" y="561860"/>
            <a:ext cx="5166912" cy="560758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0" name="Google Shape;1257;p24"/>
          <p:cNvPicPr preferRelativeResize="0">
            <a:picLocks/>
          </p:cNvPicPr>
          <p:nvPr/>
        </p:nvPicPr>
        <p:blipFill rotWithShape="1">
          <a:blip r:embed="rId2">
            <a:alphaModFix/>
          </a:blip>
          <a:srcRect/>
          <a:stretch>
            <a:fillRect/>
          </a:stretch>
        </p:blipFill>
        <p:spPr>
          <a:xfrm>
            <a:off x="1" y="6267200"/>
            <a:ext cx="938364" cy="609653"/>
          </a:xfrm>
          <a:prstGeom prst="rect">
            <a:avLst/>
          </a:prstGeom>
          <a:noFill/>
          <a:ln>
            <a:noFill/>
          </a:ln>
        </p:spPr>
      </p:pic>
      <p:sp>
        <p:nvSpPr>
          <p:cNvPr id="1048702" name="Google Shape;1258;p24"/>
          <p:cNvSpPr/>
          <p:nvPr/>
        </p:nvSpPr>
        <p:spPr>
          <a:xfrm>
            <a:off x="938910" y="6289497"/>
            <a:ext cx="1125309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a:p>
            <a:pPr marL="0" marR="0" lvl="0" indent="0" algn="ctr" rtl="0">
              <a:lnSpc>
                <a:spcPct val="100000"/>
              </a:lnSpc>
              <a:spcBef>
                <a:spcPts val="0"/>
              </a:spcBef>
              <a:spcAft>
                <a:spcPts val="0"/>
              </a:spcAft>
              <a:buNone/>
            </a:pPr>
            <a:endParaRPr sz="1800" dirty="0">
              <a:solidFill>
                <a:schemeClr val="dk1"/>
              </a:solidFill>
              <a:latin typeface="Times New Roman" pitchFamily="18" charset="0"/>
              <a:ea typeface="Calibri"/>
              <a:cs typeface="Times New Roman" pitchFamily="18" charset="0"/>
              <a:sym typeface="Calibri"/>
            </a:endParaRPr>
          </a:p>
        </p:txBody>
      </p:sp>
      <p:pic>
        <p:nvPicPr>
          <p:cNvPr id="4" name="image23.jpeg">
            <a:extLst>
              <a:ext uri="{FF2B5EF4-FFF2-40B4-BE49-F238E27FC236}">
                <a16:creationId xmlns:a16="http://schemas.microsoft.com/office/drawing/2014/main" id="{0574941A-9899-FA8F-5CCC-7FEAD9C3E44E}"/>
              </a:ext>
            </a:extLst>
          </p:cNvPr>
          <p:cNvPicPr>
            <a:picLocks/>
          </p:cNvPicPr>
          <p:nvPr/>
        </p:nvPicPr>
        <p:blipFill>
          <a:blip r:embed="rId3" cstate="print"/>
          <a:stretch>
            <a:fillRect/>
          </a:stretch>
        </p:blipFill>
        <p:spPr>
          <a:xfrm>
            <a:off x="277404" y="400693"/>
            <a:ext cx="5509524" cy="5337772"/>
          </a:xfrm>
          <a:prstGeom prst="rect">
            <a:avLst/>
          </a:prstGeom>
        </p:spPr>
      </p:pic>
      <p:pic>
        <p:nvPicPr>
          <p:cNvPr id="5" name="image22.jpeg">
            <a:extLst>
              <a:ext uri="{FF2B5EF4-FFF2-40B4-BE49-F238E27FC236}">
                <a16:creationId xmlns:a16="http://schemas.microsoft.com/office/drawing/2014/main" id="{B40BB012-E013-A880-8B9F-2D968F11DDE9}"/>
              </a:ext>
            </a:extLst>
          </p:cNvPr>
          <p:cNvPicPr>
            <a:picLocks noGrp="1"/>
          </p:cNvPicPr>
          <p:nvPr>
            <p:ph idx="1"/>
          </p:nvPr>
        </p:nvPicPr>
        <p:blipFill>
          <a:blip r:embed="rId4" cstate="print"/>
          <a:stretch>
            <a:fillRect/>
          </a:stretch>
        </p:blipFill>
        <p:spPr>
          <a:xfrm>
            <a:off x="5938463" y="518787"/>
            <a:ext cx="6253537" cy="5337772"/>
          </a:xfrm>
          <a:prstGeom prst="rect">
            <a:avLst/>
          </a:prstGeom>
        </p:spPr>
      </p:pic>
    </p:spTree>
    <p:extLst>
      <p:ext uri="{BB962C8B-B14F-4D97-AF65-F5344CB8AC3E}">
        <p14:creationId xmlns:p14="http://schemas.microsoft.com/office/powerpoint/2010/main" val="200143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2"/>
        <p:cNvGrpSpPr/>
        <p:nvPr/>
      </p:nvGrpSpPr>
      <p:grpSpPr>
        <a:xfrm>
          <a:off x="0" y="0"/>
          <a:ext cx="0" cy="0"/>
          <a:chOff x="0" y="0"/>
          <a:chExt cx="0" cy="0"/>
        </a:xfrm>
      </p:grpSpPr>
      <p:sp>
        <p:nvSpPr>
          <p:cNvPr id="1048594" name="Google Shape;1124;p14"/>
          <p:cNvSpPr txBox="1">
            <a:spLocks noGrp="1"/>
          </p:cNvSpPr>
          <p:nvPr>
            <p:ph type="title"/>
          </p:nvPr>
        </p:nvSpPr>
        <p:spPr>
          <a:xfrm>
            <a:off x="499803" y="256388"/>
            <a:ext cx="11018400" cy="104749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400"/>
              <a:buFont typeface="Arial Black"/>
              <a:buNone/>
            </a:pPr>
            <a:r>
              <a:rPr lang="en-US" sz="3400" b="1" dirty="0">
                <a:solidFill>
                  <a:schemeClr val="tx1"/>
                </a:solidFill>
                <a:latin typeface="Times New Roman" panose="02020603050405020304" pitchFamily="18" charset="0"/>
                <a:ea typeface="Arial Black"/>
                <a:cs typeface="Times New Roman" panose="02020603050405020304" pitchFamily="18" charset="0"/>
                <a:sym typeface="Arial Black"/>
              </a:rPr>
              <a:t>OUTLINE</a:t>
            </a:r>
            <a:endParaRPr b="1" dirty="0">
              <a:solidFill>
                <a:schemeClr val="tx1"/>
              </a:solidFill>
              <a:latin typeface="Times New Roman" panose="02020603050405020304" pitchFamily="18" charset="0"/>
              <a:cs typeface="Times New Roman" panose="02020603050405020304" pitchFamily="18" charset="0"/>
            </a:endParaRPr>
          </a:p>
        </p:txBody>
      </p:sp>
      <p:sp>
        <p:nvSpPr>
          <p:cNvPr id="1048595" name="Google Shape;1125;p14"/>
          <p:cNvSpPr/>
          <p:nvPr/>
        </p:nvSpPr>
        <p:spPr>
          <a:xfrm>
            <a:off x="499803" y="1303882"/>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0"/>
            </a:schemeClr>
          </a:solidFill>
          <a:ln w="44450" cap="rnd" cmpd="sng">
            <a:solidFill>
              <a:schemeClr val="accent2">
                <a:alpha val="749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97154" name="Google Shape;1126;p14"/>
          <p:cNvPicPr preferRelativeResize="0">
            <a:picLocks/>
          </p:cNvPicPr>
          <p:nvPr/>
        </p:nvPicPr>
        <p:blipFill rotWithShape="1">
          <a:blip r:embed="rId3">
            <a:alphaModFix/>
          </a:blip>
          <a:srcRect/>
          <a:stretch>
            <a:fillRect/>
          </a:stretch>
        </p:blipFill>
        <p:spPr>
          <a:xfrm>
            <a:off x="0" y="6267200"/>
            <a:ext cx="999608" cy="609653"/>
          </a:xfrm>
          <a:prstGeom prst="rect">
            <a:avLst/>
          </a:prstGeom>
          <a:noFill/>
          <a:ln>
            <a:noFill/>
          </a:ln>
        </p:spPr>
      </p:pic>
      <p:sp>
        <p:nvSpPr>
          <p:cNvPr id="1048596" name="Google Shape;1127;p14"/>
          <p:cNvSpPr/>
          <p:nvPr/>
        </p:nvSpPr>
        <p:spPr>
          <a:xfrm>
            <a:off x="1041009" y="6267200"/>
            <a:ext cx="11148081" cy="609600"/>
          </a:xfrm>
          <a:prstGeom prst="rect">
            <a:avLst/>
          </a:prstGeom>
          <a:solidFill>
            <a:srgbClr val="00B050"/>
          </a:solidFill>
          <a:ln w="9525" cap="flat" cmpd="sng">
            <a:solidFill>
              <a:schemeClr val="accent1"/>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dirty="0">
              <a:solidFill>
                <a:schemeClr val="dk1"/>
              </a:solidFill>
              <a:latin typeface="Calibri"/>
              <a:ea typeface="Calibri"/>
              <a:cs typeface="Calibri"/>
              <a:sym typeface="Calibri"/>
            </a:endParaRPr>
          </a:p>
          <a:p>
            <a:pPr algn="ctr"/>
            <a:r>
              <a:rPr lang="en-US" sz="1800" dirty="0">
                <a:solidFill>
                  <a:schemeClr val="dk1"/>
                </a:solidFill>
                <a:latin typeface="Calibri"/>
                <a:ea typeface="Calibri"/>
                <a:cs typeface="Calibri"/>
                <a:sym typeface="Calibri"/>
              </a:rPr>
              <a:t>Online Detection of Depression – Related Posts in Social Media </a:t>
            </a:r>
          </a:p>
          <a:p>
            <a:pPr marL="0" marR="0" lvl="0" indent="0" algn="ctr" rtl="0">
              <a:lnSpc>
                <a:spcPct val="1000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048597" name="Google Shape;1128;p14"/>
          <p:cNvSpPr txBox="1"/>
          <p:nvPr/>
        </p:nvSpPr>
        <p:spPr>
          <a:xfrm>
            <a:off x="809749" y="1485521"/>
            <a:ext cx="7776571" cy="6740266"/>
          </a:xfrm>
          <a:prstGeom prst="rect">
            <a:avLst/>
          </a:prstGeom>
          <a:noFill/>
          <a:ln>
            <a:noFill/>
          </a:ln>
        </p:spPr>
        <p:txBody>
          <a:bodyPr spcFirstLastPara="1" wrap="square" lIns="91425" tIns="45700" rIns="91425" bIns="45700" anchor="t" anchorCtr="0">
            <a:spAutoFit/>
          </a:bodyPr>
          <a:lstStyle/>
          <a:p>
            <a:pPr marL="342900" marR="0" lvl="0" indent="-342900" rtl="0">
              <a:spcBef>
                <a:spcPts val="0"/>
              </a:spcBef>
              <a:spcAft>
                <a:spcPts val="0"/>
              </a:spcAft>
              <a:buFont typeface="Courier New" panose="02070309020205020404" pitchFamily="49" charset="0"/>
              <a:buChar char="o"/>
            </a:pPr>
            <a:r>
              <a:rPr lang="en-US" altLang="x-none" sz="2400" b="0" i="0" u="none" strike="noStrike" cap="none" dirty="0">
                <a:solidFill>
                  <a:schemeClr val="dk1"/>
                </a:solidFill>
                <a:latin typeface="Times New Roman" pitchFamily="18" charset="0"/>
                <a:ea typeface="Calibri"/>
                <a:cs typeface="Times New Roman" pitchFamily="18" charset="0"/>
                <a:sym typeface="Calibri"/>
              </a:rPr>
              <a:t> </a:t>
            </a:r>
            <a:r>
              <a:rPr lang="en-US" altLang="x-none" sz="2400" dirty="0">
                <a:solidFill>
                  <a:schemeClr val="dk1"/>
                </a:solidFill>
                <a:latin typeface="Times New Roman" pitchFamily="18" charset="0"/>
                <a:ea typeface="Calibri"/>
                <a:cs typeface="Times New Roman" pitchFamily="18" charset="0"/>
                <a:sym typeface="Calibri"/>
              </a:rPr>
              <a:t>Abstract</a:t>
            </a:r>
            <a:r>
              <a:rPr lang="en-US" altLang="x-none" sz="2400" b="0" i="0" u="none" strike="noStrike" cap="none" dirty="0">
                <a:solidFill>
                  <a:schemeClr val="dk1"/>
                </a:solidFill>
                <a:latin typeface="Times New Roman" pitchFamily="18" charset="0"/>
                <a:ea typeface="Calibri"/>
                <a:cs typeface="Times New Roman" pitchFamily="18" charset="0"/>
                <a:sym typeface="Calibri"/>
              </a:rPr>
              <a:t> </a:t>
            </a:r>
            <a:endParaRPr lang="zh-CN" altLang="en-US" sz="2400" dirty="0">
              <a:latin typeface="Times New Roman" pitchFamily="18" charset="0"/>
              <a:cs typeface="Times New Roman" pitchFamily="18" charset="0"/>
            </a:endParaRPr>
          </a:p>
          <a:p>
            <a:pPr marL="342900" marR="0" lvl="0" indent="-342900" rtl="0">
              <a:spcBef>
                <a:spcPts val="0"/>
              </a:spcBef>
              <a:spcAft>
                <a:spcPts val="0"/>
              </a:spcAft>
              <a:buFont typeface="Courier New" panose="02070309020205020404" pitchFamily="49" charset="0"/>
              <a:buChar char="o"/>
            </a:pPr>
            <a:r>
              <a:rPr lang="en-US" altLang="x-none" sz="2400" dirty="0">
                <a:solidFill>
                  <a:schemeClr val="dk1"/>
                </a:solidFill>
                <a:latin typeface="Times New Roman" pitchFamily="18" charset="0"/>
                <a:ea typeface="Calibri"/>
                <a:cs typeface="Times New Roman" pitchFamily="18" charset="0"/>
                <a:sym typeface="Calibri"/>
              </a:rPr>
              <a:t> </a:t>
            </a:r>
            <a:r>
              <a:rPr lang="en-US" sz="2400" dirty="0">
                <a:solidFill>
                  <a:schemeClr val="dk1"/>
                </a:solidFill>
                <a:latin typeface="Times New Roman" pitchFamily="18" charset="0"/>
                <a:ea typeface="Calibri"/>
                <a:cs typeface="Times New Roman" pitchFamily="18" charset="0"/>
                <a:sym typeface="Calibri"/>
              </a:rPr>
              <a:t>Introduction</a:t>
            </a:r>
            <a:endParaRPr sz="2400" dirty="0">
              <a:latin typeface="Times New Roman" pitchFamily="18" charset="0"/>
              <a:cs typeface="Times New Roman" pitchFamily="18" charset="0"/>
            </a:endParaRPr>
          </a:p>
          <a:p>
            <a:pPr marL="342900" marR="0" lvl="0" indent="-342900" rtl="0">
              <a:spcBef>
                <a:spcPts val="0"/>
              </a:spcBef>
              <a:spcAft>
                <a:spcPts val="0"/>
              </a:spcAft>
              <a:buFont typeface="Courier New" panose="02070309020205020404" pitchFamily="49" charset="0"/>
              <a:buChar char="o"/>
            </a:pPr>
            <a:r>
              <a:rPr lang="en-US" altLang="x-none" sz="2400" b="0" i="0" u="none" strike="noStrike" cap="none" dirty="0">
                <a:solidFill>
                  <a:schemeClr val="dk1"/>
                </a:solidFill>
                <a:latin typeface="Times New Roman" pitchFamily="18" charset="0"/>
                <a:ea typeface="Calibri"/>
                <a:cs typeface="Times New Roman" pitchFamily="18" charset="0"/>
                <a:sym typeface="Calibri"/>
              </a:rPr>
              <a:t> </a:t>
            </a:r>
            <a:r>
              <a:rPr lang="en-US" sz="2400" b="0" i="0" u="none" strike="noStrike" cap="none" dirty="0">
                <a:solidFill>
                  <a:schemeClr val="dk1"/>
                </a:solidFill>
                <a:latin typeface="Times New Roman" pitchFamily="18" charset="0"/>
                <a:ea typeface="Calibri"/>
                <a:cs typeface="Times New Roman" pitchFamily="18" charset="0"/>
                <a:sym typeface="Calibri"/>
              </a:rPr>
              <a:t>Existing System</a:t>
            </a:r>
            <a:endParaRPr lang="zh-CN" altLang="en-US" sz="2400" dirty="0">
              <a:latin typeface="Times New Roman" pitchFamily="18" charset="0"/>
              <a:cs typeface="Times New Roman" pitchFamily="18" charset="0"/>
            </a:endParaRPr>
          </a:p>
          <a:p>
            <a:pPr marL="342900" marR="0" lvl="0" indent="-342900" rtl="0">
              <a:spcBef>
                <a:spcPts val="0"/>
              </a:spcBef>
              <a:spcAft>
                <a:spcPts val="0"/>
              </a:spcAft>
              <a:buFont typeface="Courier New" panose="02070309020205020404" pitchFamily="49" charset="0"/>
              <a:buChar char="o"/>
            </a:pPr>
            <a:r>
              <a:rPr lang="en-US" altLang="x-none" sz="2400" b="0" i="0" u="none" strike="noStrike" cap="none" dirty="0">
                <a:solidFill>
                  <a:schemeClr val="dk1"/>
                </a:solidFill>
                <a:latin typeface="Times New Roman" pitchFamily="18" charset="0"/>
                <a:ea typeface="Calibri"/>
                <a:cs typeface="Times New Roman" pitchFamily="18" charset="0"/>
                <a:sym typeface="Calibri"/>
              </a:rPr>
              <a:t>D</a:t>
            </a:r>
            <a:r>
              <a:rPr lang="en-US" sz="2400" dirty="0">
                <a:solidFill>
                  <a:schemeClr val="dk1"/>
                </a:solidFill>
                <a:latin typeface="Times New Roman" pitchFamily="18" charset="0"/>
                <a:ea typeface="Calibri"/>
                <a:cs typeface="Times New Roman" pitchFamily="18" charset="0"/>
                <a:sym typeface="Calibri"/>
              </a:rPr>
              <a:t>isadvantages</a:t>
            </a:r>
            <a:endParaRPr lang="zh-CN" altLang="en-US" sz="2400" dirty="0">
              <a:latin typeface="Times New Roman" pitchFamily="18" charset="0"/>
              <a:cs typeface="Times New Roman" pitchFamily="18" charset="0"/>
            </a:endParaRPr>
          </a:p>
          <a:p>
            <a:pPr marL="342900" marR="0" lvl="0" indent="-342900" rtl="0">
              <a:spcBef>
                <a:spcPts val="0"/>
              </a:spcBef>
              <a:spcAft>
                <a:spcPts val="0"/>
              </a:spcAft>
              <a:buFont typeface="Courier New" panose="02070309020205020404" pitchFamily="49" charset="0"/>
              <a:buChar char="o"/>
            </a:pPr>
            <a:r>
              <a:rPr lang="en-US" sz="2400" b="0" i="0" u="none" strike="noStrike" cap="none" dirty="0">
                <a:solidFill>
                  <a:schemeClr val="dk1"/>
                </a:solidFill>
                <a:latin typeface="Times New Roman" pitchFamily="18" charset="0"/>
                <a:ea typeface="Calibri"/>
                <a:cs typeface="Times New Roman" pitchFamily="18" charset="0"/>
                <a:sym typeface="Calibri"/>
              </a:rPr>
              <a:t>Proposed System</a:t>
            </a:r>
            <a:endParaRPr lang="zh-CN" altLang="en-US" sz="2400" dirty="0">
              <a:latin typeface="Times New Roman" pitchFamily="18" charset="0"/>
              <a:cs typeface="Times New Roman" pitchFamily="18" charset="0"/>
            </a:endParaRPr>
          </a:p>
          <a:p>
            <a:pPr marL="342900" marR="0" lvl="0" indent="-342900" rtl="0">
              <a:spcBef>
                <a:spcPts val="0"/>
              </a:spcBef>
              <a:spcAft>
                <a:spcPts val="0"/>
              </a:spcAft>
              <a:buFont typeface="Courier New" panose="02070309020205020404" pitchFamily="49" charset="0"/>
              <a:buChar char="o"/>
            </a:pPr>
            <a:r>
              <a:rPr lang="en-US" altLang="x-none" sz="2400" dirty="0">
                <a:solidFill>
                  <a:schemeClr val="dk1"/>
                </a:solidFill>
                <a:latin typeface="Times New Roman" pitchFamily="18" charset="0"/>
                <a:ea typeface="Calibri"/>
                <a:cs typeface="Times New Roman" pitchFamily="18" charset="0"/>
                <a:sym typeface="Calibri"/>
              </a:rPr>
              <a:t>Architecture</a:t>
            </a:r>
          </a:p>
          <a:p>
            <a:pPr marL="342900" marR="0" lvl="0" indent="-342900" rtl="0">
              <a:spcBef>
                <a:spcPts val="0"/>
              </a:spcBef>
              <a:spcAft>
                <a:spcPts val="0"/>
              </a:spcAft>
              <a:buFont typeface="Courier New" panose="02070309020205020404" pitchFamily="49" charset="0"/>
              <a:buChar char="o"/>
            </a:pPr>
            <a:r>
              <a:rPr lang="en-US" altLang="x-none" sz="2400" dirty="0">
                <a:solidFill>
                  <a:schemeClr val="dk1"/>
                </a:solidFill>
                <a:latin typeface="Times New Roman" pitchFamily="18" charset="0"/>
                <a:ea typeface="Calibri"/>
                <a:cs typeface="Times New Roman" pitchFamily="18" charset="0"/>
                <a:sym typeface="Calibri"/>
              </a:rPr>
              <a:t>SVM</a:t>
            </a:r>
          </a:p>
          <a:p>
            <a:pPr marL="342900" marR="0" lvl="0" indent="-342900" rtl="0">
              <a:spcBef>
                <a:spcPts val="0"/>
              </a:spcBef>
              <a:spcAft>
                <a:spcPts val="0"/>
              </a:spcAft>
              <a:buFont typeface="Courier New" panose="02070309020205020404" pitchFamily="49" charset="0"/>
              <a:buChar char="o"/>
            </a:pPr>
            <a:r>
              <a:rPr lang="en-US" altLang="x-none" sz="2400" dirty="0">
                <a:solidFill>
                  <a:schemeClr val="dk1"/>
                </a:solidFill>
                <a:latin typeface="Times New Roman" pitchFamily="18" charset="0"/>
                <a:ea typeface="Calibri"/>
                <a:cs typeface="Times New Roman" pitchFamily="18" charset="0"/>
                <a:sym typeface="Calibri"/>
              </a:rPr>
              <a:t>Implementation</a:t>
            </a:r>
            <a:endParaRPr lang="en-US" altLang="x-none" sz="2400" dirty="0">
              <a:latin typeface="Times New Roman" pitchFamily="18" charset="0"/>
              <a:cs typeface="Times New Roman" pitchFamily="18" charset="0"/>
            </a:endParaRPr>
          </a:p>
          <a:p>
            <a:pPr marL="342900" marR="0" lvl="0" indent="-342900" rtl="0">
              <a:spcBef>
                <a:spcPts val="0"/>
              </a:spcBef>
              <a:spcAft>
                <a:spcPts val="0"/>
              </a:spcAft>
              <a:buFont typeface="Courier New" panose="02070309020205020404" pitchFamily="49" charset="0"/>
              <a:buChar char="o"/>
            </a:pPr>
            <a:r>
              <a:rPr lang="en-US" altLang="tel" sz="2400" dirty="0">
                <a:solidFill>
                  <a:schemeClr val="dk1"/>
                </a:solidFill>
                <a:latin typeface="Times New Roman" pitchFamily="18" charset="0"/>
                <a:ea typeface="Calibri"/>
                <a:cs typeface="Times New Roman" pitchFamily="18" charset="0"/>
                <a:sym typeface="Calibri"/>
              </a:rPr>
              <a:t>Modules</a:t>
            </a:r>
          </a:p>
          <a:p>
            <a:pPr marL="342900" marR="0" lvl="0" indent="-342900" rtl="0">
              <a:spcBef>
                <a:spcPts val="0"/>
              </a:spcBef>
              <a:spcAft>
                <a:spcPts val="0"/>
              </a:spcAft>
              <a:buFont typeface="Courier New" panose="02070309020205020404" pitchFamily="49" charset="0"/>
              <a:buChar char="o"/>
            </a:pPr>
            <a:r>
              <a:rPr lang="en-US" altLang="x-none" sz="2400" dirty="0">
                <a:solidFill>
                  <a:schemeClr val="dk1"/>
                </a:solidFill>
                <a:latin typeface="Times New Roman" pitchFamily="18" charset="0"/>
                <a:ea typeface="Calibri"/>
                <a:cs typeface="Times New Roman" pitchFamily="18" charset="0"/>
                <a:sym typeface="Calibri"/>
              </a:rPr>
              <a:t>Advantages</a:t>
            </a:r>
            <a:endParaRPr lang="en-IN" altLang="x-none" sz="2400" dirty="0">
              <a:solidFill>
                <a:schemeClr val="dk1"/>
              </a:solidFill>
              <a:latin typeface="Times New Roman" pitchFamily="18" charset="0"/>
              <a:ea typeface="Calibri"/>
              <a:cs typeface="Times New Roman" pitchFamily="18" charset="0"/>
              <a:sym typeface="Calibri"/>
            </a:endParaRPr>
          </a:p>
          <a:p>
            <a:pPr marL="342900" marR="0" lvl="0" indent="-342900" rtl="0">
              <a:spcBef>
                <a:spcPts val="0"/>
              </a:spcBef>
              <a:spcAft>
                <a:spcPts val="0"/>
              </a:spcAft>
              <a:buFont typeface="Courier New" panose="02070309020205020404" pitchFamily="49" charset="0"/>
              <a:buChar char="o"/>
            </a:pPr>
            <a:r>
              <a:rPr lang="en-US" altLang="tel" sz="2400" dirty="0">
                <a:solidFill>
                  <a:schemeClr val="dk1"/>
                </a:solidFill>
                <a:latin typeface="Times New Roman" pitchFamily="18" charset="0"/>
                <a:ea typeface="Calibri"/>
                <a:cs typeface="Times New Roman" pitchFamily="18" charset="0"/>
                <a:sym typeface="Calibri"/>
              </a:rPr>
              <a:t>Results </a:t>
            </a:r>
            <a:endParaRPr lang="en-IN" altLang="tel" sz="2400" dirty="0">
              <a:solidFill>
                <a:schemeClr val="dk1"/>
              </a:solidFill>
              <a:latin typeface="Times New Roman" pitchFamily="18" charset="0"/>
              <a:ea typeface="Calibri"/>
              <a:cs typeface="Times New Roman" pitchFamily="18" charset="0"/>
              <a:sym typeface="Calibri"/>
            </a:endParaRPr>
          </a:p>
          <a:p>
            <a:pPr marL="342900" marR="0" lvl="0" indent="-342900" rtl="0">
              <a:spcBef>
                <a:spcPts val="0"/>
              </a:spcBef>
              <a:spcAft>
                <a:spcPts val="0"/>
              </a:spcAft>
              <a:buFont typeface="Courier New" panose="02070309020205020404" pitchFamily="49" charset="0"/>
              <a:buChar char="o"/>
            </a:pPr>
            <a:r>
              <a:rPr lang="en-US" altLang="tel" sz="2400" dirty="0">
                <a:solidFill>
                  <a:schemeClr val="dk1"/>
                </a:solidFill>
                <a:latin typeface="Times New Roman" pitchFamily="18" charset="0"/>
                <a:ea typeface="Calibri"/>
                <a:cs typeface="Times New Roman" pitchFamily="18" charset="0"/>
                <a:sym typeface="Calibri"/>
              </a:rPr>
              <a:t> Conclusion </a:t>
            </a:r>
            <a:endParaRPr lang="en-IN" altLang="x-none" sz="2400" dirty="0">
              <a:solidFill>
                <a:schemeClr val="dk1"/>
              </a:solidFill>
              <a:latin typeface="Times New Roman" pitchFamily="18" charset="0"/>
              <a:ea typeface="Calibri"/>
              <a:cs typeface="Times New Roman" pitchFamily="18" charset="0"/>
              <a:sym typeface="Calibri"/>
            </a:endParaRPr>
          </a:p>
          <a:p>
            <a:pPr marL="342900" marR="0" lvl="0" indent="-342900" rtl="0">
              <a:spcBef>
                <a:spcPts val="0"/>
              </a:spcBef>
              <a:spcAft>
                <a:spcPts val="0"/>
              </a:spcAft>
              <a:buFont typeface="Courier New" panose="02070309020205020404" pitchFamily="49" charset="0"/>
              <a:buChar char="o"/>
            </a:pPr>
            <a:r>
              <a:rPr lang="en-US" altLang="x-none" sz="2400" dirty="0">
                <a:solidFill>
                  <a:schemeClr val="dk1"/>
                </a:solidFill>
                <a:latin typeface="Times New Roman" pitchFamily="18" charset="0"/>
                <a:ea typeface="Calibri"/>
                <a:cs typeface="Times New Roman" pitchFamily="18" charset="0"/>
                <a:sym typeface="Calibri"/>
              </a:rPr>
              <a:t>References</a:t>
            </a:r>
          </a:p>
          <a:p>
            <a:pPr marL="0" marR="0" lvl="0" indent="0" algn="l" rtl="0">
              <a:spcBef>
                <a:spcPts val="0"/>
              </a:spcBef>
              <a:spcAft>
                <a:spcPts val="0"/>
              </a:spcAft>
              <a:buNone/>
            </a:pPr>
            <a:r>
              <a:rPr lang="en-IN" altLang="zh-CN" sz="2400" dirty="0">
                <a:latin typeface="Times New Roman" pitchFamily="18" charset="0"/>
                <a:cs typeface="Times New Roman" pitchFamily="18" charset="0"/>
              </a:rPr>
              <a:t>O</a:t>
            </a:r>
            <a:endParaRPr lang="zh-CN" altLang="en-US" sz="2400" dirty="0">
              <a:latin typeface="Times New Roman" pitchFamily="18" charset="0"/>
              <a:cs typeface="Times New Roman" pitchFamily="18" charset="0"/>
            </a:endParaRPr>
          </a:p>
          <a:p>
            <a:pPr marL="0" marR="0" lvl="0" indent="0" algn="l" rtl="0">
              <a:spcBef>
                <a:spcPts val="0"/>
              </a:spcBef>
              <a:spcAft>
                <a:spcPts val="0"/>
              </a:spcAft>
              <a:buNone/>
            </a:pPr>
            <a:endParaRPr lang="zh-CN" altLang="en-US" sz="2400" dirty="0">
              <a:latin typeface="Times New Roman" pitchFamily="18" charset="0"/>
              <a:cs typeface="Times New Roman" pitchFamily="18" charset="0"/>
            </a:endParaRPr>
          </a:p>
          <a:p>
            <a:pPr marL="0" marR="0" lvl="0" indent="0" algn="l" rtl="0">
              <a:spcBef>
                <a:spcPts val="0"/>
              </a:spcBef>
              <a:spcAft>
                <a:spcPts val="0"/>
              </a:spcAft>
              <a:buNone/>
            </a:pPr>
            <a:endParaRPr lang="en-US" sz="2400" b="0" i="0" u="none" strike="noStrike" cap="none" dirty="0">
              <a:solidFill>
                <a:schemeClr val="dk1"/>
              </a:solidFill>
              <a:latin typeface="Times New Roman" pitchFamily="18" charset="0"/>
              <a:ea typeface="Calibri"/>
              <a:cs typeface="Times New Roman" pitchFamily="18" charset="0"/>
              <a:sym typeface="Calibri"/>
            </a:endParaRPr>
          </a:p>
          <a:p>
            <a:pPr marR="0" lvl="0" algn="l" rtl="0">
              <a:spcBef>
                <a:spcPts val="0"/>
              </a:spcBef>
              <a:spcAft>
                <a:spcPts val="0"/>
              </a:spcAft>
              <a:buClr>
                <a:schemeClr val="dk1"/>
              </a:buClr>
              <a:buSzPts val="1800"/>
            </a:pPr>
            <a:endParaRPr sz="2400" dirty="0">
              <a:latin typeface="Times New Roman" pitchFamily="18" charset="0"/>
              <a:cs typeface="Times New Roman" pitchFamily="18" charset="0"/>
            </a:endParaRPr>
          </a:p>
          <a:p>
            <a:pPr marL="285750" marR="0" lvl="0" indent="-171450" algn="l" rtl="0">
              <a:spcBef>
                <a:spcPts val="0"/>
              </a:spcBef>
              <a:spcAft>
                <a:spcPts val="0"/>
              </a:spcAft>
              <a:buClr>
                <a:schemeClr val="dk1"/>
              </a:buClr>
              <a:buSzPts val="1800"/>
              <a:buFont typeface="Courier New"/>
              <a:buNone/>
            </a:pPr>
            <a:endParaRPr sz="2400" b="0" i="0" u="none" strike="noStrike" cap="none" dirty="0">
              <a:solidFill>
                <a:schemeClr val="dk1"/>
              </a:solidFill>
              <a:latin typeface="Times New Roman" pitchFamily="18" charset="0"/>
              <a:ea typeface="Calibri"/>
              <a:cs typeface="Times New Roman" pitchFamily="18" charset="0"/>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a:xfrm>
            <a:off x="838200" y="143219"/>
            <a:ext cx="10515600" cy="572877"/>
          </a:xfrm>
        </p:spPr>
        <p:txBody>
          <a:bodyPr>
            <a:normAutofit/>
          </a:bodyPr>
          <a:lstStyle/>
          <a:p>
            <a:pPr algn="ctr"/>
            <a:r>
              <a:rPr lang="en-US" sz="3400" b="1" dirty="0">
                <a:latin typeface="Times New Roman" pitchFamily="18" charset="0"/>
                <a:cs typeface="Times New Roman" pitchFamily="18" charset="0"/>
              </a:rPr>
              <a:t> VISIBLE OUTPUT</a:t>
            </a:r>
            <a:endParaRPr lang="en-US" dirty="0"/>
          </a:p>
        </p:txBody>
      </p:sp>
      <p:pic>
        <p:nvPicPr>
          <p:cNvPr id="2097187" name="Google Shape;1257;p24"/>
          <p:cNvPicPr preferRelativeResize="0">
            <a:picLocks/>
          </p:cNvPicPr>
          <p:nvPr/>
        </p:nvPicPr>
        <p:blipFill rotWithShape="1">
          <a:blip r:embed="rId2">
            <a:alphaModFix/>
          </a:blip>
          <a:srcRect/>
          <a:stretch>
            <a:fillRect/>
          </a:stretch>
        </p:blipFill>
        <p:spPr>
          <a:xfrm>
            <a:off x="1" y="6267200"/>
            <a:ext cx="938364" cy="609653"/>
          </a:xfrm>
          <a:prstGeom prst="rect">
            <a:avLst/>
          </a:prstGeom>
          <a:noFill/>
          <a:ln>
            <a:noFill/>
          </a:ln>
        </p:spPr>
      </p:pic>
      <p:sp>
        <p:nvSpPr>
          <p:cNvPr id="1048700" name="Google Shape;1258;p24"/>
          <p:cNvSpPr/>
          <p:nvPr/>
        </p:nvSpPr>
        <p:spPr>
          <a:xfrm>
            <a:off x="938910" y="6289497"/>
            <a:ext cx="1125309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a:p>
            <a:pPr marL="0" marR="0" lvl="0" indent="0" algn="ctr" rtl="0">
              <a:lnSpc>
                <a:spcPct val="100000"/>
              </a:lnSpc>
              <a:spcBef>
                <a:spcPts val="0"/>
              </a:spcBef>
              <a:spcAft>
                <a:spcPts val="0"/>
              </a:spcAft>
              <a:buNone/>
            </a:pPr>
            <a:endParaRPr sz="1800" dirty="0">
              <a:solidFill>
                <a:schemeClr val="dk1"/>
              </a:solidFill>
              <a:latin typeface="Times New Roman" pitchFamily="18" charset="0"/>
              <a:ea typeface="Calibri"/>
              <a:cs typeface="Times New Roman" pitchFamily="18" charset="0"/>
              <a:sym typeface="Calibri"/>
            </a:endParaRPr>
          </a:p>
        </p:txBody>
      </p:sp>
      <p:pic>
        <p:nvPicPr>
          <p:cNvPr id="2097188" name="image20.jpeg"/>
          <p:cNvPicPr>
            <a:picLocks noGrp="1"/>
          </p:cNvPicPr>
          <p:nvPr>
            <p:ph idx="1"/>
          </p:nvPr>
        </p:nvPicPr>
        <p:blipFill>
          <a:blip r:embed="rId3" cstate="print"/>
          <a:stretch>
            <a:fillRect/>
          </a:stretch>
        </p:blipFill>
        <p:spPr>
          <a:xfrm>
            <a:off x="0" y="660687"/>
            <a:ext cx="6004193" cy="5483225"/>
          </a:xfrm>
          <a:prstGeom prst="rect">
            <a:avLst/>
          </a:prstGeom>
        </p:spPr>
      </p:pic>
      <p:pic>
        <p:nvPicPr>
          <p:cNvPr id="2097189" name="image21.jpeg"/>
          <p:cNvPicPr>
            <a:picLocks/>
          </p:cNvPicPr>
          <p:nvPr/>
        </p:nvPicPr>
        <p:blipFill>
          <a:blip r:embed="rId4" cstate="print"/>
          <a:stretch>
            <a:fillRect/>
          </a:stretch>
        </p:blipFill>
        <p:spPr>
          <a:xfrm>
            <a:off x="6048260" y="672029"/>
            <a:ext cx="5960125" cy="551945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2"/>
        <p:cNvGrpSpPr/>
        <p:nvPr/>
      </p:nvGrpSpPr>
      <p:grpSpPr>
        <a:xfrm>
          <a:off x="0" y="0"/>
          <a:ext cx="0" cy="0"/>
          <a:chOff x="0" y="0"/>
          <a:chExt cx="0" cy="0"/>
        </a:xfrm>
      </p:grpSpPr>
      <p:sp>
        <p:nvSpPr>
          <p:cNvPr id="1048703" name="Google Shape;1254;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Black"/>
              <a:buNone/>
            </a:pPr>
            <a:r>
              <a:rPr lang="en-IN" sz="3400" b="1" dirty="0">
                <a:latin typeface="Times New Roman" panose="02020603050405020304" pitchFamily="18" charset="0"/>
                <a:cs typeface="Times New Roman" panose="02020603050405020304" pitchFamily="18" charset="0"/>
              </a:rPr>
              <a:t>CONCLUSION</a:t>
            </a:r>
            <a:endParaRPr sz="3400" b="1" dirty="0">
              <a:solidFill>
                <a:schemeClr val="tx1"/>
              </a:solidFill>
              <a:latin typeface="Times New Roman" panose="02020603050405020304" pitchFamily="18" charset="0"/>
              <a:cs typeface="Times New Roman" panose="02020603050405020304" pitchFamily="18" charset="0"/>
            </a:endParaRPr>
          </a:p>
        </p:txBody>
      </p:sp>
      <p:sp>
        <p:nvSpPr>
          <p:cNvPr id="1048704" name="Google Shape;1255;p24"/>
          <p:cNvSpPr/>
          <p:nvPr/>
        </p:nvSpPr>
        <p:spPr>
          <a:xfrm>
            <a:off x="669036" y="1271530"/>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97193" name="Google Shape;1257;p24"/>
          <p:cNvPicPr preferRelativeResize="0">
            <a:picLocks/>
          </p:cNvPicPr>
          <p:nvPr/>
        </p:nvPicPr>
        <p:blipFill rotWithShape="1">
          <a:blip r:embed="rId3">
            <a:alphaModFix/>
          </a:blip>
          <a:srcRect/>
          <a:stretch>
            <a:fillRect/>
          </a:stretch>
        </p:blipFill>
        <p:spPr>
          <a:xfrm>
            <a:off x="1" y="6267200"/>
            <a:ext cx="938364" cy="609653"/>
          </a:xfrm>
          <a:prstGeom prst="rect">
            <a:avLst/>
          </a:prstGeom>
          <a:noFill/>
          <a:ln>
            <a:noFill/>
          </a:ln>
        </p:spPr>
      </p:pic>
      <p:sp>
        <p:nvSpPr>
          <p:cNvPr id="1048705" name="Google Shape;1258;p24"/>
          <p:cNvSpPr/>
          <p:nvPr/>
        </p:nvSpPr>
        <p:spPr>
          <a:xfrm>
            <a:off x="938910" y="6289497"/>
            <a:ext cx="1125309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lvl="0" algn="ctr"/>
            <a:r>
              <a:rPr lang="en-US" sz="1800" dirty="0">
                <a:solidFill>
                  <a:schemeClr val="dk1"/>
                </a:solidFill>
                <a:latin typeface="Calibri"/>
                <a:ea typeface="Calibri"/>
                <a:cs typeface="Calibri"/>
                <a:sym typeface="Calibri"/>
              </a:rPr>
              <a:t>Online </a:t>
            </a:r>
            <a:r>
              <a:rPr lang="en-US" dirty="0">
                <a:solidFill>
                  <a:schemeClr val="dk1"/>
                </a:solidFill>
                <a:latin typeface="Times New Roman" pitchFamily="18" charset="0"/>
                <a:ea typeface="Calibri"/>
                <a:cs typeface="Times New Roman" pitchFamily="18" charset="0"/>
                <a:sym typeface="Calibri"/>
              </a:rPr>
              <a:t>Detection of Depression – Related Posts in  Social Media </a:t>
            </a:r>
          </a:p>
        </p:txBody>
      </p:sp>
      <p:sp>
        <p:nvSpPr>
          <p:cNvPr id="1048706" name="Rectangle 3"/>
          <p:cNvSpPr>
            <a:spLocks noGrp="1" noChangeArrowheads="1"/>
          </p:cNvSpPr>
          <p:nvPr>
            <p:ph idx="1"/>
          </p:nvPr>
        </p:nvSpPr>
        <p:spPr bwMode="auto">
          <a:xfrm>
            <a:off x="838201" y="1353573"/>
            <a:ext cx="10853929" cy="443198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100000"/>
              </a:lnSpc>
              <a:buNone/>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pro</a:t>
            </a:r>
            <a:r>
              <a:rPr lang="en-US" sz="2400" dirty="0">
                <a:latin typeface="Times New Roman" pitchFamily="18" charset="0"/>
                <a:cs typeface="Times New Roman" pitchFamily="18" charset="0"/>
              </a:rPr>
              <a:t>j</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ect</a:t>
            </a:r>
            <a:r>
              <a:rPr kumimoji="0" lang="en-US" altLang="en-US" sz="2400" b="0" i="0" u="none" strike="noStrike" cap="none" normalizeH="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aimed to use NLP and text classification techniques to detect depression in  social media and improve the accuracy of depression detection. Depressed language usage was identified, including self-preoccupation, feelings of sadness, anxiety, anger, hostility, or suicidal thoughts, with a focus on present and future tense. A lexicon of common depression-related words was identified. The study evaluated the performance of single and combined features using text classification methods and found that proper feature selection and combination could significantly improve performance. The </a:t>
            </a:r>
            <a:r>
              <a:rPr lang="en-US" altLang="en-US" sz="2400" dirty="0">
                <a:solidFill>
                  <a:srgbClr val="000000"/>
                </a:solidFill>
                <a:latin typeface="Times New Roman" panose="02020603050405020304" pitchFamily="18" charset="0"/>
                <a:cs typeface="Times New Roman" panose="02020603050405020304" pitchFamily="18" charset="0"/>
              </a:rPr>
              <a:t>SVM</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classifier with combined features achieved the highest performance, with 91% accuracy while the best single feature was bigram with SVM classifier, achieving 80% accuracy. This project can help people who are in depression by sending motivated message to them.</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2"/>
        <p:cNvGrpSpPr/>
        <p:nvPr/>
      </p:nvGrpSpPr>
      <p:grpSpPr>
        <a:xfrm>
          <a:off x="0" y="0"/>
          <a:ext cx="0" cy="0"/>
          <a:chOff x="0" y="0"/>
          <a:chExt cx="0" cy="0"/>
        </a:xfrm>
      </p:grpSpPr>
      <p:sp>
        <p:nvSpPr>
          <p:cNvPr id="1048703" name="Google Shape;1254;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Black"/>
              <a:buNone/>
            </a:pPr>
            <a:r>
              <a:rPr lang="en-IN" sz="3400" b="1">
                <a:latin typeface="Times New Roman" panose="02020603050405020304" pitchFamily="18" charset="0"/>
                <a:cs typeface="Times New Roman" panose="02020603050405020304" pitchFamily="18" charset="0"/>
              </a:rPr>
              <a:t>REFERENCES</a:t>
            </a:r>
            <a:endParaRPr sz="3400" b="1" dirty="0">
              <a:solidFill>
                <a:schemeClr val="tx1"/>
              </a:solidFill>
              <a:latin typeface="Times New Roman" panose="02020603050405020304" pitchFamily="18" charset="0"/>
              <a:cs typeface="Times New Roman" panose="02020603050405020304" pitchFamily="18" charset="0"/>
            </a:endParaRPr>
          </a:p>
        </p:txBody>
      </p:sp>
      <p:sp>
        <p:nvSpPr>
          <p:cNvPr id="1048704" name="Google Shape;1255;p24"/>
          <p:cNvSpPr/>
          <p:nvPr/>
        </p:nvSpPr>
        <p:spPr>
          <a:xfrm>
            <a:off x="669036" y="1271530"/>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97193" name="Google Shape;1257;p24"/>
          <p:cNvPicPr preferRelativeResize="0">
            <a:picLocks/>
          </p:cNvPicPr>
          <p:nvPr/>
        </p:nvPicPr>
        <p:blipFill rotWithShape="1">
          <a:blip r:embed="rId3">
            <a:alphaModFix/>
          </a:blip>
          <a:srcRect/>
          <a:stretch>
            <a:fillRect/>
          </a:stretch>
        </p:blipFill>
        <p:spPr>
          <a:xfrm>
            <a:off x="1" y="6267200"/>
            <a:ext cx="938364" cy="609653"/>
          </a:xfrm>
          <a:prstGeom prst="rect">
            <a:avLst/>
          </a:prstGeom>
          <a:noFill/>
          <a:ln>
            <a:noFill/>
          </a:ln>
        </p:spPr>
      </p:pic>
      <p:sp>
        <p:nvSpPr>
          <p:cNvPr id="1048705" name="Google Shape;1258;p24"/>
          <p:cNvSpPr/>
          <p:nvPr/>
        </p:nvSpPr>
        <p:spPr>
          <a:xfrm>
            <a:off x="938910" y="6248400"/>
            <a:ext cx="1125309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lvl="0" algn="ctr"/>
            <a:r>
              <a:rPr lang="en-US" sz="1800" dirty="0">
                <a:solidFill>
                  <a:schemeClr val="dk1"/>
                </a:solidFill>
                <a:latin typeface="Calibri"/>
                <a:ea typeface="Calibri"/>
                <a:cs typeface="Calibri"/>
                <a:sym typeface="Calibri"/>
              </a:rPr>
              <a:t>Online </a:t>
            </a:r>
            <a:r>
              <a:rPr lang="en-US" dirty="0">
                <a:solidFill>
                  <a:schemeClr val="dk1"/>
                </a:solidFill>
                <a:latin typeface="Times New Roman" pitchFamily="18" charset="0"/>
                <a:ea typeface="Calibri"/>
                <a:cs typeface="Times New Roman" pitchFamily="18" charset="0"/>
                <a:sym typeface="Calibri"/>
              </a:rPr>
              <a:t>Detection of Depression – Related Posts in  Social </a:t>
            </a:r>
            <a:r>
              <a:rPr lang="en-US">
                <a:solidFill>
                  <a:schemeClr val="dk1"/>
                </a:solidFill>
                <a:latin typeface="Times New Roman" pitchFamily="18" charset="0"/>
                <a:ea typeface="Calibri"/>
                <a:cs typeface="Times New Roman" pitchFamily="18" charset="0"/>
                <a:sym typeface="Calibri"/>
              </a:rPr>
              <a:t>Media </a:t>
            </a:r>
            <a:endParaRPr lang="en-US" dirty="0">
              <a:solidFill>
                <a:schemeClr val="dk1"/>
              </a:solidFill>
              <a:latin typeface="Times New Roman" pitchFamily="18" charset="0"/>
              <a:ea typeface="Calibri"/>
              <a:cs typeface="Times New Roman" pitchFamily="18" charset="0"/>
              <a:sym typeface="Calibri"/>
            </a:endParaRPr>
          </a:p>
        </p:txBody>
      </p:sp>
      <p:sp>
        <p:nvSpPr>
          <p:cNvPr id="1048706" name="Rectangle 3"/>
          <p:cNvSpPr>
            <a:spLocks noGrp="1" noChangeArrowheads="1"/>
          </p:cNvSpPr>
          <p:nvPr>
            <p:ph idx="1"/>
          </p:nvPr>
        </p:nvSpPr>
        <p:spPr bwMode="auto">
          <a:xfrm>
            <a:off x="838201" y="1697287"/>
            <a:ext cx="10853929"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 R. Islam, M. A. Kabir, A. Ahmed, A. R. M. Kamal, H. Wang, and A.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Ulhaq</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“Depression </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detection from social network data using machine learning techniques,” Health Information Science and Systems2018</a:t>
            </a:r>
          </a:p>
          <a:p>
            <a:pPr marR="0" lvl="0" algn="just" defTabSz="914400" rtl="0" eaLnBrk="0" fontAlgn="base" latinLnBrk="0" hangingPunct="0">
              <a:lnSpc>
                <a:spcPct val="100000"/>
              </a:lnSpc>
              <a:spcBef>
                <a:spcPct val="0"/>
              </a:spcBef>
              <a:spcAft>
                <a:spcPct val="0"/>
              </a:spcAft>
              <a:buClrTx/>
              <a:buSzTx/>
            </a:pPr>
            <a:r>
              <a:rPr lang="en-US" sz="2400" dirty="0">
                <a:latin typeface="Times New Roman" panose="02020603050405020304" pitchFamily="18" charset="0"/>
                <a:cs typeface="Times New Roman" panose="02020603050405020304" pitchFamily="18" charset="0"/>
              </a:rPr>
              <a:t>A. Kumar, A. Sharma, and A. Arora, “Anxious depression prediction in real-time Social data,” in proceeding of International Conference on Advanced Engineering, Science, Management and Technology–2019.</a:t>
            </a:r>
          </a:p>
          <a:p>
            <a:pPr marR="0" lvl="0" algn="just" defTabSz="914400" rtl="0" eaLnBrk="0" fontAlgn="base" latinLnBrk="0" hangingPunct="0">
              <a:lnSpc>
                <a:spcPct val="100000"/>
              </a:lnSpc>
              <a:spcBef>
                <a:spcPct val="0"/>
              </a:spcBef>
              <a:spcAft>
                <a:spcPct val="0"/>
              </a:spcAft>
              <a:buClrTx/>
              <a:buSzTx/>
            </a:pPr>
            <a:r>
              <a:rPr lang="en-US" sz="2400" dirty="0">
                <a:latin typeface="Times New Roman" panose="02020603050405020304" pitchFamily="18" charset="0"/>
                <a:cs typeface="Times New Roman" panose="02020603050405020304" pitchFamily="18" charset="0"/>
              </a:rPr>
              <a:t>H. S. </a:t>
            </a:r>
            <a:r>
              <a:rPr lang="en-US" sz="2400" dirty="0" err="1">
                <a:latin typeface="Times New Roman" panose="02020603050405020304" pitchFamily="18" charset="0"/>
                <a:cs typeface="Times New Roman" panose="02020603050405020304" pitchFamily="18" charset="0"/>
              </a:rPr>
              <a:t>Alsagri</a:t>
            </a:r>
            <a:r>
              <a:rPr lang="en-US" sz="2400" dirty="0">
                <a:latin typeface="Times New Roman" panose="02020603050405020304" pitchFamily="18" charset="0"/>
                <a:cs typeface="Times New Roman" panose="02020603050405020304" pitchFamily="18" charset="0"/>
              </a:rPr>
              <a:t> and M. </a:t>
            </a:r>
            <a:r>
              <a:rPr lang="en-US" sz="2400" dirty="0" err="1">
                <a:latin typeface="Times New Roman" panose="02020603050405020304" pitchFamily="18" charset="0"/>
                <a:cs typeface="Times New Roman" panose="02020603050405020304" pitchFamily="18" charset="0"/>
              </a:rPr>
              <a:t>Ykhlef</a:t>
            </a:r>
            <a:r>
              <a:rPr lang="en-US" sz="2400" dirty="0">
                <a:latin typeface="Times New Roman" panose="02020603050405020304" pitchFamily="18" charset="0"/>
                <a:cs typeface="Times New Roman" panose="02020603050405020304" pitchFamily="18" charset="0"/>
              </a:rPr>
              <a:t>, “Machine learning-based approach for depression detection in twitter using content and activity features,” IEICE Transactions on Information and Systems, vol.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292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pic>
        <p:nvPicPr>
          <p:cNvPr id="2097195" name="Google Shape;1290;p27"/>
          <p:cNvPicPr preferRelativeResize="0">
            <a:picLocks/>
          </p:cNvPicPr>
          <p:nvPr/>
        </p:nvPicPr>
        <p:blipFill rotWithShape="1">
          <a:blip r:embed="rId3">
            <a:alphaModFix/>
          </a:blip>
          <a:srcRect/>
          <a:stretch>
            <a:fillRect/>
          </a:stretch>
        </p:blipFill>
        <p:spPr>
          <a:xfrm>
            <a:off x="0" y="6248347"/>
            <a:ext cx="970961" cy="609653"/>
          </a:xfrm>
          <a:prstGeom prst="rect">
            <a:avLst/>
          </a:prstGeom>
          <a:noFill/>
          <a:ln>
            <a:noFill/>
          </a:ln>
        </p:spPr>
      </p:pic>
      <p:sp>
        <p:nvSpPr>
          <p:cNvPr id="1048716" name="Google Shape;1291;p27"/>
          <p:cNvSpPr/>
          <p:nvPr/>
        </p:nvSpPr>
        <p:spPr>
          <a:xfrm>
            <a:off x="998806" y="6302326"/>
            <a:ext cx="11193194" cy="555674"/>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lvl="0" algn="ctr"/>
            <a:r>
              <a:rPr lang="en-US" sz="1800" dirty="0">
                <a:solidFill>
                  <a:schemeClr val="dk1"/>
                </a:solidFill>
                <a:latin typeface="Calibri"/>
                <a:ea typeface="Calibri"/>
                <a:cs typeface="Calibri"/>
                <a:sym typeface="Calibri"/>
              </a:rPr>
              <a:t>Online </a:t>
            </a:r>
            <a:r>
              <a:rPr lang="en-US" dirty="0">
                <a:solidFill>
                  <a:schemeClr val="dk1"/>
                </a:solidFill>
                <a:ea typeface="Calibri"/>
                <a:cs typeface="Calibri"/>
                <a:sym typeface="Calibri"/>
              </a:rPr>
              <a:t>Detection of Depression – Related Posts in  Social Media Forum</a:t>
            </a:r>
          </a:p>
        </p:txBody>
      </p:sp>
      <p:pic>
        <p:nvPicPr>
          <p:cNvPr id="2097196" name="Picture 2" descr="891 Any Questions Stock Photos - Free &amp; Royalty-Free Stock ..."/>
          <p:cNvPicPr>
            <a:picLocks noChangeAspect="1" noChangeArrowheads="1"/>
          </p:cNvPicPr>
          <p:nvPr/>
        </p:nvPicPr>
        <p:blipFill>
          <a:blip r:embed="rId4"/>
          <a:srcRect/>
          <a:stretch>
            <a:fillRect/>
          </a:stretch>
        </p:blipFill>
        <p:spPr bwMode="auto">
          <a:xfrm>
            <a:off x="1275907" y="244549"/>
            <a:ext cx="9664995" cy="600379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pic>
        <p:nvPicPr>
          <p:cNvPr id="2097197" name="Google Shape;1290;p27"/>
          <p:cNvPicPr preferRelativeResize="0">
            <a:picLocks/>
          </p:cNvPicPr>
          <p:nvPr/>
        </p:nvPicPr>
        <p:blipFill rotWithShape="1">
          <a:blip r:embed="rId3">
            <a:alphaModFix/>
          </a:blip>
          <a:srcRect/>
          <a:stretch>
            <a:fillRect/>
          </a:stretch>
        </p:blipFill>
        <p:spPr>
          <a:xfrm>
            <a:off x="0" y="6248347"/>
            <a:ext cx="970961" cy="609653"/>
          </a:xfrm>
          <a:prstGeom prst="rect">
            <a:avLst/>
          </a:prstGeom>
          <a:noFill/>
          <a:ln>
            <a:noFill/>
          </a:ln>
        </p:spPr>
      </p:pic>
      <p:sp>
        <p:nvSpPr>
          <p:cNvPr id="1048719" name="Google Shape;1291;p27"/>
          <p:cNvSpPr/>
          <p:nvPr/>
        </p:nvSpPr>
        <p:spPr>
          <a:xfrm>
            <a:off x="1026942" y="6248400"/>
            <a:ext cx="11165058"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800" dirty="0">
                <a:solidFill>
                  <a:schemeClr val="dk1"/>
                </a:solidFill>
                <a:latin typeface="Calibri"/>
                <a:ea typeface="Calibri"/>
                <a:cs typeface="Calibri"/>
                <a:sym typeface="Calibri"/>
              </a:rPr>
              <a:t>Detection of Depression – Related Posts in </a:t>
            </a:r>
            <a:r>
              <a:rPr lang="en-US" sz="1800" dirty="0">
                <a:solidFill>
                  <a:schemeClr val="dk1"/>
                </a:solidFill>
                <a:latin typeface="Calibri"/>
                <a:ea typeface="Calibri"/>
                <a:cs typeface="Calibri"/>
                <a:sym typeface="Calibri"/>
              </a:rPr>
              <a:t>Online</a:t>
            </a:r>
            <a:r>
              <a:rPr lang="en-IN" sz="1800" dirty="0">
                <a:solidFill>
                  <a:schemeClr val="dk1"/>
                </a:solidFill>
                <a:latin typeface="Calibri"/>
                <a:ea typeface="Calibri"/>
                <a:cs typeface="Calibri"/>
                <a:sym typeface="Calibri"/>
              </a:rPr>
              <a:t> Social Media Forum</a:t>
            </a:r>
            <a:endParaRPr sz="1800" dirty="0">
              <a:solidFill>
                <a:schemeClr val="dk1"/>
              </a:solidFill>
              <a:latin typeface="Calibri"/>
              <a:ea typeface="Calibri"/>
              <a:cs typeface="Calibri"/>
              <a:sym typeface="Calibri"/>
            </a:endParaRPr>
          </a:p>
        </p:txBody>
      </p:sp>
      <p:pic>
        <p:nvPicPr>
          <p:cNvPr id="2097198" name="Picture 2" descr="Word Writing Text Thank You. Business Concept for Polite Expression Used  when Acknowledging Gift Service Compliment Male Stock Image - Image of  communication, gift: 160982727"/>
          <p:cNvPicPr>
            <a:picLocks noChangeAspect="1" noChangeArrowheads="1"/>
          </p:cNvPicPr>
          <p:nvPr/>
        </p:nvPicPr>
        <p:blipFill>
          <a:blip r:embed="rId4"/>
          <a:srcRect/>
          <a:stretch>
            <a:fillRect/>
          </a:stretch>
        </p:blipFill>
        <p:spPr bwMode="auto">
          <a:xfrm>
            <a:off x="1294545" y="626725"/>
            <a:ext cx="9986480" cy="562162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2"/>
        <p:cNvGrpSpPr/>
        <p:nvPr/>
      </p:nvGrpSpPr>
      <p:grpSpPr>
        <a:xfrm>
          <a:off x="0" y="0"/>
          <a:ext cx="0" cy="0"/>
          <a:chOff x="0" y="0"/>
          <a:chExt cx="0" cy="0"/>
        </a:xfrm>
      </p:grpSpPr>
      <p:sp>
        <p:nvSpPr>
          <p:cNvPr id="1048603" name="Google Shape;1134;p15"/>
          <p:cNvSpPr txBox="1">
            <a:spLocks noGrp="1"/>
          </p:cNvSpPr>
          <p:nvPr>
            <p:ph type="title"/>
          </p:nvPr>
        </p:nvSpPr>
        <p:spPr>
          <a:xfrm>
            <a:off x="677334" y="558298"/>
            <a:ext cx="8596668" cy="8111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Black"/>
              <a:buNone/>
            </a:pPr>
            <a:r>
              <a:rPr lang="en-US" sz="3400" b="1" dirty="0">
                <a:latin typeface="Times New Roman" panose="02020603050405020304" pitchFamily="18" charset="0"/>
                <a:ea typeface="Arial Black"/>
                <a:cs typeface="Times New Roman" panose="02020603050405020304" pitchFamily="18" charset="0"/>
                <a:sym typeface="Arial Black"/>
              </a:rPr>
              <a:t>                        ABSTRACT</a:t>
            </a:r>
            <a:endParaRPr sz="3400" b="1" dirty="0">
              <a:solidFill>
                <a:schemeClr val="tx1"/>
              </a:solidFill>
              <a:latin typeface="Times New Roman" panose="02020603050405020304" pitchFamily="18" charset="0"/>
              <a:ea typeface="Arial Black"/>
              <a:cs typeface="Times New Roman" panose="02020603050405020304" pitchFamily="18" charset="0"/>
              <a:sym typeface="Arial Black"/>
            </a:endParaRPr>
          </a:p>
        </p:txBody>
      </p:sp>
      <p:sp>
        <p:nvSpPr>
          <p:cNvPr id="1048604" name="Google Shape;1135;p15"/>
          <p:cNvSpPr/>
          <p:nvPr/>
        </p:nvSpPr>
        <p:spPr>
          <a:xfrm>
            <a:off x="669036" y="1374201"/>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8605" name="Google Shape;1136;p15"/>
          <p:cNvSpPr txBox="1"/>
          <p:nvPr/>
        </p:nvSpPr>
        <p:spPr>
          <a:xfrm>
            <a:off x="669036" y="1607495"/>
            <a:ext cx="10684764" cy="4131802"/>
          </a:xfrm>
          <a:prstGeom prst="rect">
            <a:avLst/>
          </a:prstGeom>
          <a:noFill/>
          <a:ln>
            <a:noFill/>
          </a:ln>
        </p:spPr>
        <p:txBody>
          <a:bodyPr spcFirstLastPara="1" wrap="square" lIns="91425" tIns="45700" rIns="91425" bIns="45700" anchor="t" anchorCtr="0">
            <a:noAutofit/>
          </a:bodyPr>
          <a:lstStyle/>
          <a:p>
            <a:pPr algn="just"/>
            <a:r>
              <a:rPr lang="en-US" sz="2400" dirty="0">
                <a:solidFill>
                  <a:srgbClr val="374151"/>
                </a:solidFill>
                <a:latin typeface="Times New Roman" panose="02020603050405020304" pitchFamily="18" charset="0"/>
                <a:cs typeface="Times New Roman" panose="02020603050405020304" pitchFamily="18" charset="0"/>
              </a:rPr>
              <a:t>Depression is a</a:t>
            </a:r>
            <a:r>
              <a:rPr lang="en-US" sz="2400" b="0" i="0" dirty="0">
                <a:solidFill>
                  <a:srgbClr val="374151"/>
                </a:solidFill>
                <a:effectLst/>
                <a:latin typeface="Times New Roman" panose="02020603050405020304" pitchFamily="18" charset="0"/>
                <a:cs typeface="Times New Roman" panose="02020603050405020304" pitchFamily="18" charset="0"/>
              </a:rPr>
              <a:t> critical issue that affects many people</a:t>
            </a:r>
            <a:r>
              <a:rPr lang="en-US" sz="2400" b="0" i="0" dirty="0">
                <a:solidFill>
                  <a:srgbClr val="374151"/>
                </a:solidFill>
                <a:effectLst/>
                <a:latin typeface="Söhne"/>
              </a:rPr>
              <a:t>. </a:t>
            </a:r>
            <a:r>
              <a:rPr lang="en-US" sz="2400" b="0" i="0" dirty="0">
                <a:solidFill>
                  <a:srgbClr val="374151"/>
                </a:solidFill>
                <a:effectLst/>
                <a:latin typeface="Times New Roman" panose="02020603050405020304" pitchFamily="18" charset="0"/>
                <a:cs typeface="Times New Roman" panose="02020603050405020304" pitchFamily="18" charset="0"/>
              </a:rPr>
              <a:t>The increasing prevalence of online communication has led researchers to explore new approaches to early detection of depression and potential healthcare solutions. Natural Language Processing (NLP) techniques and text classification methods have been applied to improve performance in this field.</a:t>
            </a:r>
            <a:r>
              <a:rPr lang="en-US" sz="2400" dirty="0">
                <a:latin typeface="Times New Roman" panose="02020603050405020304" pitchFamily="18" charset="0"/>
                <a:cs typeface="Times New Roman" panose="02020603050405020304" pitchFamily="18" charset="0"/>
              </a:rPr>
              <a:t> </a:t>
            </a:r>
            <a:r>
              <a:rPr lang="en-US" sz="2400" dirty="0">
                <a:solidFill>
                  <a:srgbClr val="374151"/>
                </a:solidFill>
                <a:latin typeface="Times New Roman" panose="02020603050405020304" pitchFamily="18" charset="0"/>
                <a:cs typeface="Times New Roman" panose="02020603050405020304" pitchFamily="18" charset="0"/>
              </a:rPr>
              <a:t>Furthermore,</a:t>
            </a:r>
            <a:r>
              <a:rPr lang="en-US" sz="2400" b="0" i="0" dirty="0">
                <a:solidFill>
                  <a:srgbClr val="374151"/>
                </a:solidFill>
                <a:effectLst/>
                <a:latin typeface="Times New Roman" panose="02020603050405020304" pitchFamily="18" charset="0"/>
                <a:cs typeface="Times New Roman" panose="02020603050405020304" pitchFamily="18" charset="0"/>
              </a:rPr>
              <a:t> SVM algorithm to classify posts and identify depressive expressions based on the words used. The approach is innovative and addresses the growing use of online communication as a means of interaction. The application preserves user anonymity while reaching a wide audience, making it a valuable tool in the fight against mental health issues like depression.</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2097156" name="Google Shape;1137;p15"/>
          <p:cNvPicPr preferRelativeResize="0">
            <a:picLocks/>
          </p:cNvPicPr>
          <p:nvPr/>
        </p:nvPicPr>
        <p:blipFill rotWithShape="1">
          <a:blip r:embed="rId3">
            <a:alphaModFix/>
          </a:blip>
          <a:srcRect/>
          <a:stretch>
            <a:fillRect/>
          </a:stretch>
        </p:blipFill>
        <p:spPr>
          <a:xfrm>
            <a:off x="0" y="6236727"/>
            <a:ext cx="980619" cy="609653"/>
          </a:xfrm>
          <a:prstGeom prst="rect">
            <a:avLst/>
          </a:prstGeom>
          <a:noFill/>
          <a:ln>
            <a:noFill/>
          </a:ln>
        </p:spPr>
      </p:pic>
      <p:sp>
        <p:nvSpPr>
          <p:cNvPr id="1048606" name="Google Shape;1138;p15"/>
          <p:cNvSpPr/>
          <p:nvPr/>
        </p:nvSpPr>
        <p:spPr>
          <a:xfrm>
            <a:off x="1012875" y="6289497"/>
            <a:ext cx="11179126"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dirty="0">
              <a:solidFill>
                <a:schemeClr val="dk1"/>
              </a:solidFill>
              <a:latin typeface="Calibri"/>
              <a:ea typeface="Calibri"/>
              <a:cs typeface="Calibri"/>
              <a:sym typeface="Calibri"/>
            </a:endParaRPr>
          </a:p>
          <a:p>
            <a:pPr algn="ctr"/>
            <a:r>
              <a:rPr lang="en-US" sz="1800" dirty="0">
                <a:solidFill>
                  <a:schemeClr val="dk1"/>
                </a:solidFill>
                <a:latin typeface="Calibri"/>
                <a:ea typeface="Calibri"/>
                <a:cs typeface="Calibri"/>
                <a:sym typeface="Calibri"/>
              </a:rPr>
              <a:t>Online Detection of Depression – Related Posts in  Social Media </a:t>
            </a:r>
          </a:p>
          <a:p>
            <a:pPr marL="0" marR="0" lvl="0" indent="0" algn="ctr" rtl="0">
              <a:lnSpc>
                <a:spcPct val="100000"/>
              </a:lnSpc>
              <a:spcBef>
                <a:spcPts val="0"/>
              </a:spcBef>
              <a:spcAft>
                <a:spcPts val="0"/>
              </a:spcAft>
              <a:buNone/>
            </a:pPr>
            <a:endParaRPr lang="en-US"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2"/>
        <p:cNvGrpSpPr/>
        <p:nvPr/>
      </p:nvGrpSpPr>
      <p:grpSpPr>
        <a:xfrm>
          <a:off x="0" y="0"/>
          <a:ext cx="0" cy="0"/>
          <a:chOff x="0" y="0"/>
          <a:chExt cx="0" cy="0"/>
        </a:xfrm>
      </p:grpSpPr>
      <p:sp>
        <p:nvSpPr>
          <p:cNvPr id="1048609" name="Google Shape;1134;p15"/>
          <p:cNvSpPr txBox="1">
            <a:spLocks noGrp="1"/>
          </p:cNvSpPr>
          <p:nvPr>
            <p:ph type="title"/>
          </p:nvPr>
        </p:nvSpPr>
        <p:spPr>
          <a:xfrm>
            <a:off x="677334" y="558298"/>
            <a:ext cx="8596668" cy="8111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Black"/>
              <a:buNone/>
            </a:pPr>
            <a:r>
              <a:rPr lang="en-US" sz="3400" b="1" dirty="0">
                <a:latin typeface="Times New Roman" panose="02020603050405020304" pitchFamily="18" charset="0"/>
                <a:ea typeface="Arial Black"/>
                <a:cs typeface="Times New Roman" panose="02020603050405020304" pitchFamily="18" charset="0"/>
                <a:sym typeface="Arial Black"/>
              </a:rPr>
              <a:t>                        INTRODUCTION</a:t>
            </a:r>
            <a:endParaRPr sz="3400" b="1" dirty="0">
              <a:solidFill>
                <a:schemeClr val="tx1"/>
              </a:solidFill>
              <a:latin typeface="Times New Roman" panose="02020603050405020304" pitchFamily="18" charset="0"/>
              <a:ea typeface="Arial Black"/>
              <a:cs typeface="Times New Roman" panose="02020603050405020304" pitchFamily="18" charset="0"/>
              <a:sym typeface="Arial Black"/>
            </a:endParaRPr>
          </a:p>
        </p:txBody>
      </p:sp>
      <p:sp>
        <p:nvSpPr>
          <p:cNvPr id="1048610" name="Google Shape;1135;p15"/>
          <p:cNvSpPr/>
          <p:nvPr/>
        </p:nvSpPr>
        <p:spPr>
          <a:xfrm>
            <a:off x="669036" y="1374201"/>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8611" name="Google Shape;1136;p15"/>
          <p:cNvSpPr txBox="1"/>
          <p:nvPr/>
        </p:nvSpPr>
        <p:spPr>
          <a:xfrm>
            <a:off x="753618" y="1633591"/>
            <a:ext cx="10684764" cy="4493104"/>
          </a:xfrm>
          <a:prstGeom prst="rect">
            <a:avLst/>
          </a:prstGeom>
          <a:noFill/>
          <a:ln>
            <a:noFill/>
          </a:ln>
        </p:spPr>
        <p:txBody>
          <a:bodyPr spcFirstLastPara="1" wrap="square" lIns="91425" tIns="45700" rIns="91425" bIns="45700" anchor="t" anchorCtr="0">
            <a:noAutofit/>
          </a:bodyPr>
          <a:lstStyle/>
          <a:p>
            <a:pPr algn="just"/>
            <a:r>
              <a:rPr lang="en-US" sz="2400" dirty="0">
                <a:latin typeface="Times New Roman" panose="02020603050405020304" pitchFamily="18" charset="0"/>
                <a:cs typeface="Times New Roman" panose="02020603050405020304" pitchFamily="18" charset="0"/>
              </a:rPr>
              <a:t>Depression as a common mental health disorder has long been defined as a single disease with a set of diagnostic criteria. It often co-occurs with anxiety or other psychological and physical disorders and has an impact on feelings and behaviour of the affected individuals</a:t>
            </a:r>
            <a:r>
              <a:rPr lang="en-US" sz="2400" dirty="0">
                <a:solidFill>
                  <a:srgbClr val="374151"/>
                </a:solidFill>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By utilizing online user-generated content and applying Natural Language Processing techniques and text classification methods, this project provides a promising approach for detecting depression in a scalable and anonymous manner. The use of motivational messages in response to negative sentiments could potentially improve the user's mood and provide a sense of support and encouragement.</a:t>
            </a: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2097157" name="Google Shape;1137;p15"/>
          <p:cNvPicPr preferRelativeResize="0">
            <a:picLocks/>
          </p:cNvPicPr>
          <p:nvPr/>
        </p:nvPicPr>
        <p:blipFill rotWithShape="1">
          <a:blip r:embed="rId3">
            <a:alphaModFix/>
          </a:blip>
          <a:srcRect/>
          <a:stretch>
            <a:fillRect/>
          </a:stretch>
        </p:blipFill>
        <p:spPr>
          <a:xfrm>
            <a:off x="0" y="6236727"/>
            <a:ext cx="980619" cy="609653"/>
          </a:xfrm>
          <a:prstGeom prst="rect">
            <a:avLst/>
          </a:prstGeom>
          <a:noFill/>
          <a:ln>
            <a:noFill/>
          </a:ln>
        </p:spPr>
      </p:pic>
      <p:sp>
        <p:nvSpPr>
          <p:cNvPr id="1048612" name="Google Shape;1138;p15"/>
          <p:cNvSpPr/>
          <p:nvPr/>
        </p:nvSpPr>
        <p:spPr>
          <a:xfrm>
            <a:off x="1012875" y="6248400"/>
            <a:ext cx="11179126"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dirty="0">
              <a:solidFill>
                <a:schemeClr val="dk1"/>
              </a:solidFill>
              <a:latin typeface="Calibri"/>
              <a:ea typeface="Calibri"/>
              <a:cs typeface="Calibri"/>
              <a:sym typeface="Calibri"/>
            </a:endParaRPr>
          </a:p>
          <a:p>
            <a:pPr algn="ctr"/>
            <a:r>
              <a:rPr lang="en-US" sz="1800" dirty="0">
                <a:solidFill>
                  <a:schemeClr val="dk1"/>
                </a:solidFill>
                <a:latin typeface="Calibri"/>
                <a:ea typeface="Calibri"/>
                <a:cs typeface="Calibri"/>
                <a:sym typeface="Calibri"/>
              </a:rPr>
              <a:t>Online Detection of Depression – Related Posts in  Social Media </a:t>
            </a:r>
          </a:p>
          <a:p>
            <a:pPr marL="0" marR="0" lvl="0" indent="0" algn="ctr" rtl="0">
              <a:lnSpc>
                <a:spcPct val="1000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normAutofit/>
          </a:bodyPr>
          <a:lstStyle/>
          <a:p>
            <a:pPr algn="ctr"/>
            <a:r>
              <a:rPr lang="en-IN" sz="3400" b="1" dirty="0">
                <a:latin typeface="Times New Roman" panose="02020603050405020304" pitchFamily="18" charset="0"/>
                <a:cs typeface="Times New Roman" panose="02020603050405020304" pitchFamily="18" charset="0"/>
              </a:rPr>
              <a:t>EXISTING SYSTEM</a:t>
            </a:r>
          </a:p>
        </p:txBody>
      </p:sp>
      <p:sp>
        <p:nvSpPr>
          <p:cNvPr id="1048616" name="Content Placeholder 2"/>
          <p:cNvSpPr>
            <a:spLocks noGrp="1"/>
          </p:cNvSpPr>
          <p:nvPr>
            <p:ph idx="1"/>
          </p:nvPr>
        </p:nvSpPr>
        <p:spPr>
          <a:xfrm>
            <a:off x="838200" y="1575582"/>
            <a:ext cx="10515600" cy="4601381"/>
          </a:xfrm>
        </p:spPr>
        <p:txBody>
          <a:bodyPr>
            <a:normAutofit/>
          </a:bodyPr>
          <a:lstStyle/>
          <a:p>
            <a:pPr algn="just">
              <a:lnSpc>
                <a:spcPct val="150000"/>
              </a:lnSpc>
            </a:pPr>
            <a:r>
              <a:rPr lang="en-US" sz="2400" kern="1200" dirty="0">
                <a:latin typeface="Times New Roman" panose="02020603050405020304" pitchFamily="18" charset="0"/>
                <a:cs typeface="Times New Roman" panose="02020603050405020304" pitchFamily="18" charset="0"/>
              </a:rPr>
              <a:t>Some of the currently used approaches to analysis of detection of depression posts are: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a:t>
            </a:r>
            <a:r>
              <a:rPr lang="en-US" sz="2400" b="1" kern="12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Logistic Regression</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2.</a:t>
            </a:r>
            <a:r>
              <a:rPr lang="en-US" sz="2400" dirty="0">
                <a:latin typeface="Times New Roman" panose="02020603050405020304" pitchFamily="18" charset="0"/>
                <a:cs typeface="Times New Roman" panose="02020603050405020304" pitchFamily="18" charset="0"/>
              </a:rPr>
              <a:t>Supervised Learning</a:t>
            </a:r>
          </a:p>
          <a:p>
            <a:pPr algn="just">
              <a:lnSpc>
                <a:spcPct val="150000"/>
              </a:lnSpc>
            </a:pPr>
            <a:r>
              <a:rPr lang="en-US" sz="2400" dirty="0">
                <a:latin typeface="Times New Roman" panose="02020603050405020304" pitchFamily="18" charset="0"/>
                <a:cs typeface="Times New Roman" panose="02020603050405020304" pitchFamily="18" charset="0"/>
              </a:rPr>
              <a:t>In this system the process is done manually means user has to report each and every post based on his/her personal opinion.</a:t>
            </a:r>
            <a:r>
              <a:rPr lang="en-US" sz="2400" kern="1200" dirty="0">
                <a:latin typeface="Times New Roman" panose="02020603050405020304" pitchFamily="18" charset="0"/>
                <a:cs typeface="Times New Roman" panose="02020603050405020304" pitchFamily="18" charset="0"/>
              </a:rPr>
              <a:t> </a:t>
            </a:r>
          </a:p>
          <a:p>
            <a:pPr marL="0" indent="0" algn="just">
              <a:lnSpc>
                <a:spcPct val="100000"/>
              </a:lnSpc>
            </a:pPr>
            <a:endParaRPr lang="en-US" sz="2200" dirty="0">
              <a:latin typeface="Times New Roman" pitchFamily="18" charset="0"/>
              <a:cs typeface="Times New Roman" pitchFamily="18" charset="0"/>
            </a:endParaRPr>
          </a:p>
          <a:p>
            <a:pPr marL="0" indent="0" algn="just">
              <a:lnSpc>
                <a:spcPct val="120000"/>
              </a:lnSpc>
              <a:buNone/>
            </a:pPr>
            <a:endParaRPr lang="en-US" sz="2200" dirty="0">
              <a:latin typeface="Times New Roman" pitchFamily="18" charset="0"/>
              <a:cs typeface="Times New Roman" pitchFamily="18" charset="0"/>
            </a:endParaRPr>
          </a:p>
          <a:p>
            <a:pPr marL="0" indent="0">
              <a:buNone/>
            </a:pPr>
            <a:endParaRPr lang="en-IN" sz="2200" dirty="0"/>
          </a:p>
        </p:txBody>
      </p:sp>
      <p:sp>
        <p:nvSpPr>
          <p:cNvPr id="1048617" name="Google Shape;1135;p15"/>
          <p:cNvSpPr/>
          <p:nvPr/>
        </p:nvSpPr>
        <p:spPr>
          <a:xfrm>
            <a:off x="669036" y="1374201"/>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97158" name="Google Shape;1183;p19"/>
          <p:cNvPicPr preferRelativeResize="0">
            <a:picLocks/>
          </p:cNvPicPr>
          <p:nvPr/>
        </p:nvPicPr>
        <p:blipFill rotWithShape="1">
          <a:blip r:embed="rId3">
            <a:alphaModFix/>
          </a:blip>
          <a:srcRect/>
          <a:stretch>
            <a:fillRect/>
          </a:stretch>
        </p:blipFill>
        <p:spPr>
          <a:xfrm>
            <a:off x="1" y="6267200"/>
            <a:ext cx="948638" cy="609653"/>
          </a:xfrm>
          <a:prstGeom prst="rect">
            <a:avLst/>
          </a:prstGeom>
          <a:noFill/>
          <a:ln>
            <a:noFill/>
          </a:ln>
        </p:spPr>
      </p:pic>
      <p:sp>
        <p:nvSpPr>
          <p:cNvPr id="1048618" name="Google Shape;1138;p15"/>
          <p:cNvSpPr/>
          <p:nvPr/>
        </p:nvSpPr>
        <p:spPr>
          <a:xfrm>
            <a:off x="955886" y="6289496"/>
            <a:ext cx="11236113"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dirty="0">
              <a:solidFill>
                <a:schemeClr val="dk1"/>
              </a:solidFill>
              <a:latin typeface="Calibri"/>
              <a:ea typeface="Calibri"/>
              <a:cs typeface="Calibri"/>
              <a:sym typeface="Calibri"/>
            </a:endParaRPr>
          </a:p>
          <a:p>
            <a:pPr algn="ctr"/>
            <a:r>
              <a:rPr lang="en-US" sz="1800" dirty="0">
                <a:solidFill>
                  <a:schemeClr val="dk1"/>
                </a:solidFill>
                <a:latin typeface="Calibri"/>
                <a:ea typeface="Calibri"/>
                <a:cs typeface="Calibri"/>
                <a:sym typeface="Calibri"/>
              </a:rPr>
              <a:t>Online Detection of Depression – Related Posts in  Social Media </a:t>
            </a:r>
          </a:p>
          <a:p>
            <a:pPr marL="0" marR="0" lvl="0" indent="0" algn="ctr" rtl="0">
              <a:lnSpc>
                <a:spcPct val="1000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p>
            <a:pPr algn="ctr"/>
            <a:r>
              <a:rPr lang="en-IN" sz="3400" b="1" dirty="0">
                <a:latin typeface="Times New Roman" panose="02020603050405020304" pitchFamily="18" charset="0"/>
                <a:cs typeface="Times New Roman" panose="02020603050405020304" pitchFamily="18" charset="0"/>
              </a:rPr>
              <a:t>DISADVANTAGES</a:t>
            </a:r>
          </a:p>
        </p:txBody>
      </p:sp>
      <p:sp>
        <p:nvSpPr>
          <p:cNvPr id="1048621" name="Content Placeholder 2"/>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Existing Machine Learning algorithms are not accurate in the detection of depressed posts.</a:t>
            </a:r>
          </a:p>
          <a:p>
            <a:pPr>
              <a:lnSpc>
                <a:spcPct val="150000"/>
              </a:lnSpc>
            </a:pPr>
            <a:r>
              <a:rPr lang="en-US" sz="2400" dirty="0">
                <a:latin typeface="Times New Roman" panose="02020603050405020304" pitchFamily="18" charset="0"/>
                <a:cs typeface="Times New Roman" panose="02020603050405020304" pitchFamily="18" charset="0"/>
              </a:rPr>
              <a:t>They are poor in predicting the depression accurately.</a:t>
            </a:r>
          </a:p>
          <a:p>
            <a:pPr>
              <a:lnSpc>
                <a:spcPct val="150000"/>
              </a:lnSpc>
            </a:pPr>
            <a:r>
              <a:rPr lang="en-US" sz="2400" dirty="0">
                <a:latin typeface="Times New Roman" panose="02020603050405020304" pitchFamily="18" charset="0"/>
                <a:cs typeface="Times New Roman" panose="02020603050405020304" pitchFamily="18" charset="0"/>
              </a:rPr>
              <a:t>The System does not work for huge posts.</a:t>
            </a:r>
          </a:p>
          <a:p>
            <a:pPr lvl="0">
              <a:lnSpc>
                <a:spcPct val="150000"/>
              </a:lnSpc>
              <a:buNone/>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p>
        </p:txBody>
      </p:sp>
      <p:sp>
        <p:nvSpPr>
          <p:cNvPr id="1048622" name="Google Shape;1135;p15"/>
          <p:cNvSpPr/>
          <p:nvPr/>
        </p:nvSpPr>
        <p:spPr>
          <a:xfrm>
            <a:off x="669036" y="1374201"/>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97159" name="Google Shape;1183;p19"/>
          <p:cNvPicPr preferRelativeResize="0">
            <a:picLocks/>
          </p:cNvPicPr>
          <p:nvPr/>
        </p:nvPicPr>
        <p:blipFill rotWithShape="1">
          <a:blip r:embed="rId2">
            <a:alphaModFix/>
          </a:blip>
          <a:srcRect/>
          <a:stretch>
            <a:fillRect/>
          </a:stretch>
        </p:blipFill>
        <p:spPr>
          <a:xfrm>
            <a:off x="0" y="6248347"/>
            <a:ext cx="938364" cy="609653"/>
          </a:xfrm>
          <a:prstGeom prst="rect">
            <a:avLst/>
          </a:prstGeom>
          <a:noFill/>
          <a:ln>
            <a:noFill/>
          </a:ln>
        </p:spPr>
      </p:pic>
      <p:sp>
        <p:nvSpPr>
          <p:cNvPr id="1048623" name="Google Shape;1138;p15"/>
          <p:cNvSpPr/>
          <p:nvPr/>
        </p:nvSpPr>
        <p:spPr>
          <a:xfrm>
            <a:off x="984738" y="6289496"/>
            <a:ext cx="11207263"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dirty="0">
              <a:solidFill>
                <a:schemeClr val="dk1"/>
              </a:solidFill>
              <a:latin typeface="Calibri"/>
              <a:ea typeface="Calibri"/>
              <a:cs typeface="Calibri"/>
              <a:sym typeface="Calibri"/>
            </a:endParaRPr>
          </a:p>
          <a:p>
            <a:pPr algn="ctr"/>
            <a:r>
              <a:rPr lang="en-US" sz="1800" dirty="0">
                <a:solidFill>
                  <a:schemeClr val="dk1"/>
                </a:solidFill>
                <a:latin typeface="Calibri"/>
                <a:ea typeface="Calibri"/>
                <a:cs typeface="Calibri"/>
                <a:sym typeface="Calibri"/>
              </a:rPr>
              <a:t>Online Detection of Depression – Related Posts in Social Media </a:t>
            </a:r>
          </a:p>
          <a:p>
            <a:pPr marL="0" marR="0" lvl="0" indent="0" algn="ctr" rtl="0">
              <a:lnSpc>
                <a:spcPct val="1000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6"/>
        <p:cNvGrpSpPr/>
        <p:nvPr/>
      </p:nvGrpSpPr>
      <p:grpSpPr>
        <a:xfrm>
          <a:off x="0" y="0"/>
          <a:ext cx="0" cy="0"/>
          <a:chOff x="0" y="0"/>
          <a:chExt cx="0" cy="0"/>
        </a:xfrm>
      </p:grpSpPr>
      <p:sp>
        <p:nvSpPr>
          <p:cNvPr id="1048624" name="Google Shape;1168;p18"/>
          <p:cNvSpPr txBox="1">
            <a:spLocks noGrp="1"/>
          </p:cNvSpPr>
          <p:nvPr>
            <p:ph type="title"/>
          </p:nvPr>
        </p:nvSpPr>
        <p:spPr>
          <a:xfrm>
            <a:off x="838200" y="1103586"/>
            <a:ext cx="10515600" cy="53658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Arial Black"/>
              <a:buNone/>
            </a:pPr>
            <a:r>
              <a:rPr lang="en-US" sz="3400" b="1" dirty="0">
                <a:solidFill>
                  <a:schemeClr val="tx1"/>
                </a:solidFill>
                <a:latin typeface="Times New Roman" panose="02020603050405020304" pitchFamily="18" charset="0"/>
                <a:cs typeface="Times New Roman" panose="02020603050405020304" pitchFamily="18" charset="0"/>
              </a:rPr>
              <a:t>PROPOSED SYSTEM</a:t>
            </a:r>
            <a:br>
              <a:rPr lang="en-US" sz="3400" b="1" dirty="0">
                <a:solidFill>
                  <a:schemeClr val="tx1"/>
                </a:solidFill>
                <a:latin typeface="Times New Roman" panose="02020603050405020304" pitchFamily="18" charset="0"/>
                <a:cs typeface="Times New Roman" panose="02020603050405020304" pitchFamily="18" charset="0"/>
              </a:rPr>
            </a:br>
            <a:endParaRPr sz="3400" b="1" dirty="0">
              <a:solidFill>
                <a:schemeClr val="tx1"/>
              </a:solidFill>
            </a:endParaRPr>
          </a:p>
        </p:txBody>
      </p:sp>
      <p:sp>
        <p:nvSpPr>
          <p:cNvPr id="1048625" name="Google Shape;1169;p18"/>
          <p:cNvSpPr/>
          <p:nvPr/>
        </p:nvSpPr>
        <p:spPr>
          <a:xfrm>
            <a:off x="612765" y="1480426"/>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48626" name="Google Shape;1170;p18"/>
          <p:cNvSpPr txBox="1"/>
          <p:nvPr/>
        </p:nvSpPr>
        <p:spPr>
          <a:xfrm>
            <a:off x="838200" y="1929384"/>
            <a:ext cx="10515600" cy="4251900"/>
          </a:xfrm>
          <a:prstGeom prst="rect">
            <a:avLst/>
          </a:prstGeom>
          <a:noFill/>
          <a:ln>
            <a:noFill/>
          </a:ln>
        </p:spPr>
        <p:txBody>
          <a:bodyPr spcFirstLastPara="1" wrap="square" lIns="91425" tIns="45700" rIns="91425" bIns="45700" anchor="t" anchorCtr="0">
            <a:normAutofit fontScale="98333"/>
          </a:bodyPr>
          <a:lstStyle/>
          <a:p>
            <a:pPr marL="342900" lvl="0" indent="-342900" algn="just">
              <a:lnSpc>
                <a:spcPct val="110000"/>
              </a:lnSpc>
              <a:buFont typeface="Arial" panose="020B0604020202020204" pitchFamily="34" charset="0"/>
              <a:buChar char="•"/>
            </a:pPr>
            <a:r>
              <a:rPr lang="en-US" sz="2400" dirty="0">
                <a:latin typeface="Times New Roman" pitchFamily="18" charset="0"/>
                <a:cs typeface="Times New Roman" pitchFamily="18" charset="0"/>
              </a:rPr>
              <a:t>To implement this project we are using python Speech Recognition API which will read text from audio files and then SVM will analyse that text to detect depression. </a:t>
            </a:r>
          </a:p>
          <a:p>
            <a:pPr marL="342900" lvl="0" indent="-342900" algn="just">
              <a:lnSpc>
                <a:spcPct val="110000"/>
              </a:lnSpc>
              <a:buFont typeface="Arial" panose="020B0604020202020204" pitchFamily="34" charset="0"/>
              <a:buChar char="•"/>
            </a:pPr>
            <a:r>
              <a:rPr lang="en-US" sz="2400" dirty="0">
                <a:latin typeface="Times New Roman" pitchFamily="18" charset="0"/>
                <a:cs typeface="Times New Roman" pitchFamily="18" charset="0"/>
              </a:rPr>
              <a:t>User can also upload images via post and python Tesseract OCR (Optical Character Recognition) API can read text from uploaded image and then SVM will detect depression from that text, User can upload post in text file also.</a:t>
            </a:r>
          </a:p>
          <a:p>
            <a:pPr marL="342900" lvl="0" indent="-342900" algn="just">
              <a:lnSpc>
                <a:spcPct val="110000"/>
              </a:lnSpc>
              <a:buFont typeface="Arial" panose="020B0604020202020204" pitchFamily="34" charset="0"/>
              <a:buChar char="•"/>
            </a:pPr>
            <a:r>
              <a:rPr lang="en-US" sz="2400" dirty="0">
                <a:latin typeface="Times New Roman" pitchFamily="18" charset="0"/>
                <a:cs typeface="Times New Roman" pitchFamily="18" charset="0"/>
              </a:rPr>
              <a:t>The SVM algorithm will analyze the text to detect depression. This approach will allow users who prefer to communicate through text to share their experiences and feelings . </a:t>
            </a:r>
          </a:p>
          <a:p>
            <a:pPr lvl="0" algn="just">
              <a:lnSpc>
                <a:spcPct val="110000"/>
              </a:lnSpc>
            </a:pPr>
            <a:endParaRPr lang="en-IN" sz="2800" dirty="0">
              <a:latin typeface="Times New Roman" pitchFamily="18" charset="0"/>
              <a:cs typeface="Times New Roman" pitchFamily="18" charset="0"/>
            </a:endParaRPr>
          </a:p>
          <a:p>
            <a:pPr marL="342900" lvl="0" indent="-342900" algn="just">
              <a:lnSpc>
                <a:spcPct val="110000"/>
              </a:lnSpc>
              <a:buFont typeface="Arial" panose="020B0604020202020204" pitchFamily="34" charset="0"/>
              <a:buChar char="•"/>
            </a:pPr>
            <a:endParaRPr lang="en-US" sz="2400" dirty="0">
              <a:latin typeface="Times New Roman" pitchFamily="18" charset="0"/>
              <a:cs typeface="Times New Roman" pitchFamily="18" charset="0"/>
            </a:endParaRPr>
          </a:p>
          <a:p>
            <a:pPr lvl="0" algn="just">
              <a:lnSpc>
                <a:spcPct val="110000"/>
              </a:lnSpc>
            </a:pPr>
            <a:endParaRPr lang="en-IN" sz="2400" dirty="0">
              <a:latin typeface="Times New Roman" pitchFamily="18" charset="0"/>
              <a:cs typeface="Times New Roman" pitchFamily="18" charset="0"/>
            </a:endParaRPr>
          </a:p>
          <a:p>
            <a:pPr algn="just">
              <a:lnSpc>
                <a:spcPct val="120000"/>
              </a:lnSpc>
            </a:pPr>
            <a:endParaRPr lang="en-US" sz="2500" dirty="0">
              <a:latin typeface="Times New Roman" pitchFamily="18" charset="0"/>
              <a:cs typeface="Times New Roman" pitchFamily="18" charset="0"/>
            </a:endParaRPr>
          </a:p>
          <a:p>
            <a:pPr algn="just">
              <a:lnSpc>
                <a:spcPct val="120000"/>
              </a:lnSpc>
            </a:pPr>
            <a:endParaRPr lang="en-IN" sz="2500" dirty="0">
              <a:latin typeface="Times New Roman" pitchFamily="18" charset="0"/>
              <a:cs typeface="Times New Roman" pitchFamily="18" charset="0"/>
            </a:endParaRPr>
          </a:p>
          <a:p>
            <a:pPr>
              <a:lnSpc>
                <a:spcPct val="150000"/>
              </a:lnSpc>
            </a:pPr>
            <a:endParaRPr lang="en-US" sz="2400" dirty="0">
              <a:latin typeface="Times New Roman" pitchFamily="18" charset="0"/>
              <a:cs typeface="Times New Roman" pitchFamily="18" charset="0"/>
            </a:endParaRPr>
          </a:p>
        </p:txBody>
      </p:sp>
      <p:pic>
        <p:nvPicPr>
          <p:cNvPr id="2097160" name="Google Shape;1171;p18"/>
          <p:cNvPicPr preferRelativeResize="0">
            <a:picLocks/>
          </p:cNvPicPr>
          <p:nvPr/>
        </p:nvPicPr>
        <p:blipFill rotWithShape="1">
          <a:blip r:embed="rId3">
            <a:alphaModFix/>
          </a:blip>
          <a:srcRect/>
          <a:stretch>
            <a:fillRect/>
          </a:stretch>
        </p:blipFill>
        <p:spPr>
          <a:xfrm>
            <a:off x="1" y="6203852"/>
            <a:ext cx="938364" cy="673001"/>
          </a:xfrm>
          <a:prstGeom prst="rect">
            <a:avLst/>
          </a:prstGeom>
          <a:noFill/>
          <a:ln>
            <a:noFill/>
          </a:ln>
        </p:spPr>
      </p:pic>
      <p:sp>
        <p:nvSpPr>
          <p:cNvPr id="1048627" name="Google Shape;1172;p18"/>
          <p:cNvSpPr/>
          <p:nvPr/>
        </p:nvSpPr>
        <p:spPr>
          <a:xfrm>
            <a:off x="1001716" y="6217920"/>
            <a:ext cx="11190284" cy="64008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algn="ct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dirty="0">
                <a:solidFill>
                  <a:schemeClr val="dk1"/>
                </a:solidFill>
                <a:latin typeface="Calibri"/>
                <a:ea typeface="Calibri"/>
                <a:cs typeface="Calibri"/>
                <a:sym typeface="Calibri"/>
              </a:rPr>
              <a:t>Online Detection of Depression – Related Posts in Social Media </a:t>
            </a:r>
          </a:p>
          <a:p>
            <a:pPr marL="0" marR="0" lvl="0" indent="0" algn="ctr" rtl="0">
              <a:lnSpc>
                <a:spcPct val="100000"/>
              </a:lnSpc>
              <a:spcBef>
                <a:spcPts val="0"/>
              </a:spcBef>
              <a:spcAft>
                <a:spcPts val="0"/>
              </a:spcAft>
              <a:buNone/>
            </a:pPr>
            <a:endParaRPr sz="1800" dirty="0">
              <a:solidFill>
                <a:schemeClr val="dk1"/>
              </a:solidFill>
              <a:latin typeface="Calibri"/>
              <a:ea typeface="Calibri"/>
              <a:cs typeface="Calibri"/>
              <a:sym typeface="Calibri"/>
            </a:endParaRPr>
          </a:p>
        </p:txBody>
      </p:sp>
      <p:sp>
        <p:nvSpPr>
          <p:cNvPr id="1048628" name="Google Shape;1173;p18"/>
          <p:cNvSpPr/>
          <p:nvPr/>
        </p:nvSpPr>
        <p:spPr>
          <a:xfrm>
            <a:off x="183930" y="2004067"/>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76FCDC28-3623-CCFF-B7B1-C7C199E96D72}"/>
              </a:ext>
            </a:extLst>
          </p:cNvPr>
          <p:cNvSpPr>
            <a:spLocks noChangeArrowheads="1"/>
          </p:cNvSpPr>
          <p:nvPr/>
        </p:nvSpPr>
        <p:spPr bwMode="auto">
          <a:xfrm>
            <a:off x="152400" y="1347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8"/>
        <p:cNvGrpSpPr/>
        <p:nvPr/>
      </p:nvGrpSpPr>
      <p:grpSpPr>
        <a:xfrm>
          <a:off x="0" y="0"/>
          <a:ext cx="0" cy="0"/>
          <a:chOff x="0" y="0"/>
          <a:chExt cx="0" cy="0"/>
        </a:xfrm>
      </p:grpSpPr>
      <p:sp>
        <p:nvSpPr>
          <p:cNvPr id="1048636" name="Google Shape;1180;p19"/>
          <p:cNvSpPr txBox="1">
            <a:spLocks noGrp="1"/>
          </p:cNvSpPr>
          <p:nvPr>
            <p:ph type="title"/>
          </p:nvPr>
        </p:nvSpPr>
        <p:spPr>
          <a:xfrm>
            <a:off x="838200" y="554804"/>
            <a:ext cx="10515600" cy="7277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Black"/>
              <a:buNone/>
            </a:pPr>
            <a:r>
              <a:rPr lang="en-IN" sz="3400" b="1" dirty="0">
                <a:solidFill>
                  <a:schemeClr val="tx1"/>
                </a:solidFill>
                <a:latin typeface="Times New Roman" panose="02020603050405020304" pitchFamily="18" charset="0"/>
                <a:cs typeface="Times New Roman" panose="02020603050405020304" pitchFamily="18" charset="0"/>
              </a:rPr>
              <a:t>ARCHITECTURE</a:t>
            </a:r>
            <a:endParaRPr sz="3400" b="1" dirty="0">
              <a:solidFill>
                <a:schemeClr val="tx1"/>
              </a:solidFill>
              <a:latin typeface="Times New Roman" panose="02020603050405020304" pitchFamily="18" charset="0"/>
              <a:cs typeface="Times New Roman" panose="02020603050405020304" pitchFamily="18" charset="0"/>
            </a:endParaRPr>
          </a:p>
        </p:txBody>
      </p:sp>
      <p:sp>
        <p:nvSpPr>
          <p:cNvPr id="1048637" name="Google Shape;1181;p19"/>
          <p:cNvSpPr/>
          <p:nvPr/>
        </p:nvSpPr>
        <p:spPr>
          <a:xfrm>
            <a:off x="677334" y="1282598"/>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97162" name="Google Shape;1183;p19"/>
          <p:cNvPicPr preferRelativeResize="0">
            <a:picLocks/>
          </p:cNvPicPr>
          <p:nvPr/>
        </p:nvPicPr>
        <p:blipFill rotWithShape="1">
          <a:blip r:embed="rId3">
            <a:alphaModFix/>
          </a:blip>
          <a:srcRect/>
          <a:stretch>
            <a:fillRect/>
          </a:stretch>
        </p:blipFill>
        <p:spPr>
          <a:xfrm>
            <a:off x="164039" y="6277474"/>
            <a:ext cx="774325" cy="609653"/>
          </a:xfrm>
          <a:prstGeom prst="rect">
            <a:avLst/>
          </a:prstGeom>
          <a:noFill/>
          <a:ln>
            <a:noFill/>
          </a:ln>
        </p:spPr>
      </p:pic>
      <p:sp>
        <p:nvSpPr>
          <p:cNvPr id="1048638" name="Google Shape;1184;p19"/>
          <p:cNvSpPr/>
          <p:nvPr/>
        </p:nvSpPr>
        <p:spPr>
          <a:xfrm>
            <a:off x="1124700" y="6259033"/>
            <a:ext cx="1106730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p:txBody>
      </p:sp>
      <p:grpSp>
        <p:nvGrpSpPr>
          <p:cNvPr id="64" name="Google Shape;1185;p19"/>
          <p:cNvGrpSpPr/>
          <p:nvPr/>
        </p:nvGrpSpPr>
        <p:grpSpPr>
          <a:xfrm>
            <a:off x="183930" y="2004067"/>
            <a:ext cx="11824200" cy="474900"/>
            <a:chOff x="0" y="1392"/>
            <a:chExt cx="11824200" cy="474900"/>
          </a:xfrm>
        </p:grpSpPr>
        <p:sp>
          <p:nvSpPr>
            <p:cNvPr id="1048639" name="Google Shape;1186;p19"/>
            <p:cNvSpPr/>
            <p:nvPr/>
          </p:nvSpPr>
          <p:spPr>
            <a:xfrm>
              <a:off x="0" y="1392"/>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1187;p19"/>
            <p:cNvSpPr txBox="1"/>
            <p:nvPr/>
          </p:nvSpPr>
          <p:spPr>
            <a:xfrm>
              <a:off x="0" y="1392"/>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5" name="Google Shape;1188;p19"/>
          <p:cNvGrpSpPr/>
          <p:nvPr/>
        </p:nvGrpSpPr>
        <p:grpSpPr>
          <a:xfrm>
            <a:off x="183930" y="2479045"/>
            <a:ext cx="11824200" cy="474900"/>
            <a:chOff x="0" y="476370"/>
            <a:chExt cx="11824200" cy="474900"/>
          </a:xfrm>
        </p:grpSpPr>
        <p:sp>
          <p:nvSpPr>
            <p:cNvPr id="1048641" name="Google Shape;1189;p19"/>
            <p:cNvSpPr/>
            <p:nvPr/>
          </p:nvSpPr>
          <p:spPr>
            <a:xfrm>
              <a:off x="0" y="476370"/>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1190;p19"/>
            <p:cNvSpPr txBox="1"/>
            <p:nvPr/>
          </p:nvSpPr>
          <p:spPr>
            <a:xfrm>
              <a:off x="0" y="476370"/>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6" name="Google Shape;1191;p19"/>
          <p:cNvGrpSpPr/>
          <p:nvPr/>
        </p:nvGrpSpPr>
        <p:grpSpPr>
          <a:xfrm>
            <a:off x="183930" y="2804120"/>
            <a:ext cx="11824200" cy="474900"/>
            <a:chOff x="0" y="951347"/>
            <a:chExt cx="11824200" cy="474900"/>
          </a:xfrm>
        </p:grpSpPr>
        <p:sp>
          <p:nvSpPr>
            <p:cNvPr id="1048643" name="Google Shape;1192;p19"/>
            <p:cNvSpPr/>
            <p:nvPr/>
          </p:nvSpPr>
          <p:spPr>
            <a:xfrm>
              <a:off x="0" y="951347"/>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1193;p19"/>
            <p:cNvSpPr txBox="1"/>
            <p:nvPr/>
          </p:nvSpPr>
          <p:spPr>
            <a:xfrm>
              <a:off x="0" y="951347"/>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7" name="Google Shape;1194;p19"/>
          <p:cNvGrpSpPr/>
          <p:nvPr/>
        </p:nvGrpSpPr>
        <p:grpSpPr>
          <a:xfrm>
            <a:off x="5543891" y="4387226"/>
            <a:ext cx="6255002" cy="1001374"/>
            <a:chOff x="0" y="1901303"/>
            <a:chExt cx="11824200" cy="474900"/>
          </a:xfrm>
        </p:grpSpPr>
        <p:sp>
          <p:nvSpPr>
            <p:cNvPr id="1048645" name="Google Shape;1195;p19"/>
            <p:cNvSpPr/>
            <p:nvPr/>
          </p:nvSpPr>
          <p:spPr>
            <a:xfrm>
              <a:off x="0" y="1901303"/>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1196;p19"/>
            <p:cNvSpPr txBox="1"/>
            <p:nvPr/>
          </p:nvSpPr>
          <p:spPr>
            <a:xfrm>
              <a:off x="0" y="1901303"/>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sp>
        <p:nvSpPr>
          <p:cNvPr id="1048647" name="Google Shape;1198;p19"/>
          <p:cNvSpPr/>
          <p:nvPr/>
        </p:nvSpPr>
        <p:spPr>
          <a:xfrm>
            <a:off x="3284318" y="5555482"/>
            <a:ext cx="115173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63" name="Content Placeholder 4"/>
          <p:cNvPicPr>
            <a:picLocks noGrp="1" noChangeAspect="1"/>
          </p:cNvPicPr>
          <p:nvPr>
            <p:ph idx="1"/>
          </p:nvPr>
        </p:nvPicPr>
        <p:blipFill>
          <a:blip r:embed="rId4"/>
          <a:stretch>
            <a:fillRect/>
          </a:stretch>
        </p:blipFill>
        <p:spPr>
          <a:xfrm>
            <a:off x="1931542" y="1623317"/>
            <a:ext cx="8640566" cy="41918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8"/>
        <p:cNvGrpSpPr/>
        <p:nvPr/>
      </p:nvGrpSpPr>
      <p:grpSpPr>
        <a:xfrm>
          <a:off x="0" y="0"/>
          <a:ext cx="0" cy="0"/>
          <a:chOff x="0" y="0"/>
          <a:chExt cx="0" cy="0"/>
        </a:xfrm>
      </p:grpSpPr>
      <p:sp>
        <p:nvSpPr>
          <p:cNvPr id="1048636" name="Google Shape;1180;p19"/>
          <p:cNvSpPr txBox="1">
            <a:spLocks noGrp="1"/>
          </p:cNvSpPr>
          <p:nvPr>
            <p:ph type="title"/>
          </p:nvPr>
        </p:nvSpPr>
        <p:spPr>
          <a:xfrm>
            <a:off x="838200" y="554804"/>
            <a:ext cx="10515600" cy="7277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Black"/>
              <a:buNone/>
            </a:pPr>
            <a:r>
              <a:rPr lang="en-IN" sz="3400" b="1" dirty="0">
                <a:solidFill>
                  <a:schemeClr val="tx1"/>
                </a:solidFill>
                <a:latin typeface="Times New Roman" panose="02020603050405020304" pitchFamily="18" charset="0"/>
                <a:cs typeface="Times New Roman" panose="02020603050405020304" pitchFamily="18" charset="0"/>
              </a:rPr>
              <a:t>SVM-SUPPORT VECTOR MACHINE</a:t>
            </a:r>
            <a:endParaRPr sz="3400" b="1" dirty="0">
              <a:solidFill>
                <a:schemeClr val="tx1"/>
              </a:solidFill>
              <a:latin typeface="Times New Roman" panose="02020603050405020304" pitchFamily="18" charset="0"/>
              <a:cs typeface="Times New Roman" panose="02020603050405020304" pitchFamily="18" charset="0"/>
            </a:endParaRPr>
          </a:p>
        </p:txBody>
      </p:sp>
      <p:sp>
        <p:nvSpPr>
          <p:cNvPr id="1048637" name="Google Shape;1181;p19"/>
          <p:cNvSpPr/>
          <p:nvPr/>
        </p:nvSpPr>
        <p:spPr>
          <a:xfrm>
            <a:off x="677334" y="1282598"/>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97162" name="Google Shape;1183;p19"/>
          <p:cNvPicPr preferRelativeResize="0">
            <a:picLocks/>
          </p:cNvPicPr>
          <p:nvPr/>
        </p:nvPicPr>
        <p:blipFill rotWithShape="1">
          <a:blip r:embed="rId3">
            <a:alphaModFix/>
          </a:blip>
          <a:srcRect/>
          <a:stretch>
            <a:fillRect/>
          </a:stretch>
        </p:blipFill>
        <p:spPr>
          <a:xfrm>
            <a:off x="164039" y="6277474"/>
            <a:ext cx="774325" cy="609653"/>
          </a:xfrm>
          <a:prstGeom prst="rect">
            <a:avLst/>
          </a:prstGeom>
          <a:noFill/>
          <a:ln>
            <a:noFill/>
          </a:ln>
        </p:spPr>
      </p:pic>
      <p:sp>
        <p:nvSpPr>
          <p:cNvPr id="1048638" name="Google Shape;1184;p19"/>
          <p:cNvSpPr/>
          <p:nvPr/>
        </p:nvSpPr>
        <p:spPr>
          <a:xfrm>
            <a:off x="1124700" y="6259033"/>
            <a:ext cx="11067300" cy="609600"/>
          </a:xfrm>
          <a:prstGeom prst="rect">
            <a:avLst/>
          </a:prstGeom>
          <a:solidFill>
            <a:srgbClr val="00B050"/>
          </a:solidFill>
          <a:ln w="9525" cap="flat" cmpd="sng">
            <a:solidFill>
              <a:srgbClr val="98B855"/>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dirty="0">
                <a:solidFill>
                  <a:schemeClr val="dk1"/>
                </a:solidFill>
                <a:latin typeface="Calibri"/>
                <a:ea typeface="Calibri"/>
                <a:cs typeface="Calibri"/>
                <a:sym typeface="Calibri"/>
              </a:rPr>
              <a:t>Online </a:t>
            </a:r>
            <a:r>
              <a:rPr lang="en-US" sz="1800" dirty="0">
                <a:solidFill>
                  <a:schemeClr val="dk1"/>
                </a:solidFill>
                <a:latin typeface="Times New Roman" pitchFamily="18" charset="0"/>
                <a:ea typeface="Calibri"/>
                <a:cs typeface="Times New Roman" pitchFamily="18" charset="0"/>
                <a:sym typeface="Calibri"/>
              </a:rPr>
              <a:t>Detection of Depression – Related Posts in Social Media </a:t>
            </a:r>
          </a:p>
        </p:txBody>
      </p:sp>
      <p:grpSp>
        <p:nvGrpSpPr>
          <p:cNvPr id="64" name="Google Shape;1185;p19"/>
          <p:cNvGrpSpPr/>
          <p:nvPr/>
        </p:nvGrpSpPr>
        <p:grpSpPr>
          <a:xfrm>
            <a:off x="183930" y="2004067"/>
            <a:ext cx="11824200" cy="474900"/>
            <a:chOff x="0" y="1392"/>
            <a:chExt cx="11824200" cy="474900"/>
          </a:xfrm>
        </p:grpSpPr>
        <p:sp>
          <p:nvSpPr>
            <p:cNvPr id="1048639" name="Google Shape;1186;p19"/>
            <p:cNvSpPr/>
            <p:nvPr/>
          </p:nvSpPr>
          <p:spPr>
            <a:xfrm>
              <a:off x="0" y="1392"/>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1187;p19"/>
            <p:cNvSpPr txBox="1"/>
            <p:nvPr/>
          </p:nvSpPr>
          <p:spPr>
            <a:xfrm>
              <a:off x="0" y="1392"/>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5" name="Google Shape;1188;p19"/>
          <p:cNvGrpSpPr/>
          <p:nvPr/>
        </p:nvGrpSpPr>
        <p:grpSpPr>
          <a:xfrm>
            <a:off x="183930" y="2479045"/>
            <a:ext cx="11824200" cy="474900"/>
            <a:chOff x="0" y="476370"/>
            <a:chExt cx="11824200" cy="474900"/>
          </a:xfrm>
        </p:grpSpPr>
        <p:sp>
          <p:nvSpPr>
            <p:cNvPr id="1048641" name="Google Shape;1189;p19"/>
            <p:cNvSpPr/>
            <p:nvPr/>
          </p:nvSpPr>
          <p:spPr>
            <a:xfrm>
              <a:off x="0" y="476370"/>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1190;p19"/>
            <p:cNvSpPr txBox="1"/>
            <p:nvPr/>
          </p:nvSpPr>
          <p:spPr>
            <a:xfrm>
              <a:off x="0" y="476370"/>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6" name="Google Shape;1191;p19"/>
          <p:cNvGrpSpPr/>
          <p:nvPr/>
        </p:nvGrpSpPr>
        <p:grpSpPr>
          <a:xfrm>
            <a:off x="183930" y="2804120"/>
            <a:ext cx="11824200" cy="474900"/>
            <a:chOff x="0" y="951347"/>
            <a:chExt cx="11824200" cy="474900"/>
          </a:xfrm>
        </p:grpSpPr>
        <p:sp>
          <p:nvSpPr>
            <p:cNvPr id="1048643" name="Google Shape;1192;p19"/>
            <p:cNvSpPr/>
            <p:nvPr/>
          </p:nvSpPr>
          <p:spPr>
            <a:xfrm>
              <a:off x="0" y="951347"/>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1193;p19"/>
            <p:cNvSpPr txBox="1"/>
            <p:nvPr/>
          </p:nvSpPr>
          <p:spPr>
            <a:xfrm>
              <a:off x="0" y="951347"/>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grpSp>
        <p:nvGrpSpPr>
          <p:cNvPr id="67" name="Google Shape;1194;p19"/>
          <p:cNvGrpSpPr/>
          <p:nvPr/>
        </p:nvGrpSpPr>
        <p:grpSpPr>
          <a:xfrm>
            <a:off x="5543891" y="4387226"/>
            <a:ext cx="6255002" cy="1001374"/>
            <a:chOff x="0" y="1901303"/>
            <a:chExt cx="11824200" cy="474900"/>
          </a:xfrm>
        </p:grpSpPr>
        <p:sp>
          <p:nvSpPr>
            <p:cNvPr id="1048645" name="Google Shape;1195;p19"/>
            <p:cNvSpPr/>
            <p:nvPr/>
          </p:nvSpPr>
          <p:spPr>
            <a:xfrm>
              <a:off x="0" y="1901303"/>
              <a:ext cx="118242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1196;p19"/>
            <p:cNvSpPr txBox="1"/>
            <p:nvPr/>
          </p:nvSpPr>
          <p:spPr>
            <a:xfrm>
              <a:off x="0" y="1901303"/>
              <a:ext cx="11824200" cy="474900"/>
            </a:xfrm>
            <a:prstGeom prst="rect">
              <a:avLst/>
            </a:prstGeom>
            <a:noFill/>
            <a:ln>
              <a:noFill/>
            </a:ln>
          </p:spPr>
          <p:txBody>
            <a:bodyPr spcFirstLastPara="1" wrap="square" lIns="83800" tIns="83800" rIns="83800" bIns="83800" anchor="t" anchorCtr="0">
              <a:noAutofit/>
            </a:bodyPr>
            <a:lstStyle/>
            <a:p>
              <a:pPr marL="0" marR="0" lvl="0" indent="0" algn="l" rtl="0">
                <a:lnSpc>
                  <a:spcPct val="90000"/>
                </a:lnSpc>
                <a:spcBef>
                  <a:spcPts val="0"/>
                </a:spcBef>
                <a:spcAft>
                  <a:spcPts val="0"/>
                </a:spcAft>
                <a:buClr>
                  <a:schemeClr val="dk1"/>
                </a:buClr>
                <a:buSzPts val="2200"/>
                <a:buFont typeface="Calibri"/>
                <a:buNone/>
              </a:pPr>
              <a:endParaRPr sz="2200">
                <a:solidFill>
                  <a:schemeClr val="dk1"/>
                </a:solidFill>
                <a:latin typeface="Calibri"/>
                <a:ea typeface="Calibri"/>
                <a:cs typeface="Calibri"/>
                <a:sym typeface="Calibri"/>
              </a:endParaRPr>
            </a:p>
          </p:txBody>
        </p:sp>
      </p:grpSp>
      <p:sp>
        <p:nvSpPr>
          <p:cNvPr id="1048647" name="Google Shape;1198;p19"/>
          <p:cNvSpPr/>
          <p:nvPr/>
        </p:nvSpPr>
        <p:spPr>
          <a:xfrm>
            <a:off x="3284318" y="5555482"/>
            <a:ext cx="11517300" cy="47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ontent Placeholder 2">
            <a:extLst>
              <a:ext uri="{FF2B5EF4-FFF2-40B4-BE49-F238E27FC236}">
                <a16:creationId xmlns:a16="http://schemas.microsoft.com/office/drawing/2014/main" id="{54170CBB-C182-BA26-DCA2-F37E41F64955}"/>
              </a:ext>
            </a:extLst>
          </p:cNvPr>
          <p:cNvSpPr>
            <a:spLocks noGrp="1"/>
          </p:cNvSpPr>
          <p:nvPr>
            <p:ph idx="1"/>
          </p:nvPr>
        </p:nvSpPr>
        <p:spPr/>
        <p:txBody>
          <a:bodyPr>
            <a:normAutofit/>
          </a:bodyPr>
          <a:lstStyle/>
          <a:p>
            <a:pPr marL="342900" indent="-342900"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a:t>
            </a:r>
          </a:p>
          <a:p>
            <a:pPr marL="342900" indent="-342900"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SVM algorithm can be used for </a:t>
            </a:r>
            <a:r>
              <a:rPr lang="en-US" sz="2400" b="1" i="0" dirty="0">
                <a:solidFill>
                  <a:srgbClr val="333333"/>
                </a:solidFill>
                <a:effectLst/>
                <a:latin typeface="Times New Roman" panose="02020603050405020304" pitchFamily="18" charset="0"/>
                <a:cs typeface="Times New Roman" panose="02020603050405020304" pitchFamily="18" charset="0"/>
              </a:rPr>
              <a:t>Face detection, image classification, text categorization,</a:t>
            </a:r>
            <a:r>
              <a:rPr lang="en-US" sz="2400" b="0" i="0" dirty="0">
                <a:solidFill>
                  <a:srgbClr val="333333"/>
                </a:solidFill>
                <a:effectLst/>
                <a:latin typeface="Times New Roman" panose="02020603050405020304" pitchFamily="18" charset="0"/>
                <a:cs typeface="Times New Roman" panose="02020603050405020304" pitchFamily="18" charset="0"/>
              </a:rPr>
              <a:t> etc.</a:t>
            </a:r>
          </a:p>
          <a:p>
            <a:pPr marL="342900" indent="-342900"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The SVM algorithm can be trained on a dataset of labeled tweets, where each tweet is labeled as either related to depression  or not. Once the model is trained, it can be used to classify new </a:t>
            </a:r>
            <a:r>
              <a:rPr lang="en-US" sz="2400" dirty="0">
                <a:solidFill>
                  <a:srgbClr val="333333"/>
                </a:solidFill>
                <a:latin typeface="Times New Roman" panose="02020603050405020304" pitchFamily="18" charset="0"/>
                <a:cs typeface="Times New Roman" panose="02020603050405020304" pitchFamily="18" charset="0"/>
              </a:rPr>
              <a:t>posts.</a:t>
            </a:r>
            <a:endParaRPr lang="en-IN" sz="2400" dirty="0">
              <a:latin typeface="Times New Roman" panose="02020603050405020304" pitchFamily="18" charset="0"/>
              <a:cs typeface="Times New Roman" pitchFamily="18" charset="0"/>
            </a:endParaRPr>
          </a:p>
          <a:p>
            <a:pPr marL="342900" indent="-342900" algn="just">
              <a:buFont typeface="Arial" panose="020B0604020202020204" pitchFamily="34" charset="0"/>
              <a:buChar char="•"/>
            </a:pPr>
            <a:endParaRPr lang="en-US" sz="24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1863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1395</Words>
  <Application>Microsoft Office PowerPoint</Application>
  <PresentationFormat>Widescreen</PresentationFormat>
  <Paragraphs>123</Paragraphs>
  <Slides>24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Black</vt:lpstr>
      <vt:lpstr>Bodoni MT</vt:lpstr>
      <vt:lpstr>Calibri</vt:lpstr>
      <vt:lpstr>Calibri Light</vt:lpstr>
      <vt:lpstr>Courier New</vt:lpstr>
      <vt:lpstr>Söhne</vt:lpstr>
      <vt:lpstr>Times New Roman</vt:lpstr>
      <vt:lpstr>Office Theme</vt:lpstr>
      <vt:lpstr>         ONLINE DETECTION OF DEPRESSION –RELATED  POSTS IN  SOCIAL MEDIA  </vt:lpstr>
      <vt:lpstr>OUTLINE</vt:lpstr>
      <vt:lpstr>                        ABSTRACT</vt:lpstr>
      <vt:lpstr>                        INTRODUCTION</vt:lpstr>
      <vt:lpstr>EXISTING SYSTEM</vt:lpstr>
      <vt:lpstr>DISADVANTAGES</vt:lpstr>
      <vt:lpstr>PROPOSED SYSTEM </vt:lpstr>
      <vt:lpstr>ARCHITECTURE</vt:lpstr>
      <vt:lpstr>SVM-SUPPORT VECTOR MACHINE</vt:lpstr>
      <vt:lpstr>EXAMPLE</vt:lpstr>
      <vt:lpstr>IMPLEMENTATION</vt:lpstr>
      <vt:lpstr>MODULES</vt:lpstr>
      <vt:lpstr>ADVANTAGES</vt:lpstr>
      <vt:lpstr>RESULTS</vt:lpstr>
      <vt:lpstr>PowerPoint Presentation</vt:lpstr>
      <vt:lpstr>PowerPoint Presentation</vt:lpstr>
      <vt:lpstr>PowerPoint Presentation</vt:lpstr>
      <vt:lpstr>PowerPoint Presentation</vt:lpstr>
      <vt:lpstr>PowerPoint Presentation</vt:lpstr>
      <vt:lpstr> VISIBLE OUTPUT</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Women's Safety in Indian Cities: A Case Study Using          Sentiment Analysis and SVM</dc:title>
  <dc:creator>Sri Vidya</dc:creator>
  <cp:lastModifiedBy>Shireesha Kudala</cp:lastModifiedBy>
  <cp:revision>22</cp:revision>
  <dcterms:created xsi:type="dcterms:W3CDTF">2023-04-10T19:24:16Z</dcterms:created>
  <dcterms:modified xsi:type="dcterms:W3CDTF">2023-05-04T03:11:33Z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069f0d7d65bf4ab2b6a169d1cd93a976</vt:lpwstr>
  </property>
</Properties>
</file>