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Lst>
  <p:notesMasterIdLst>
    <p:notesMasterId r:id="rId16"/>
  </p:notesMasterIdLst>
  <p:handoutMasterIdLst>
    <p:handoutMasterId r:id="rId17"/>
  </p:handoutMasterIdLst>
  <p:sldIdLst>
    <p:sldId id="270" r:id="rId5"/>
    <p:sldId id="256" r:id="rId6"/>
    <p:sldId id="259" r:id="rId7"/>
    <p:sldId id="260" r:id="rId8"/>
    <p:sldId id="263" r:id="rId9"/>
    <p:sldId id="264" r:id="rId10"/>
    <p:sldId id="265" r:id="rId11"/>
    <p:sldId id="266" r:id="rId12"/>
    <p:sldId id="267" r:id="rId13"/>
    <p:sldId id="26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2"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7/13/2020</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7/13/2020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a:t>
            </a:fld>
            <a:endParaRPr lang="en-US" dirty="0"/>
          </a:p>
        </p:txBody>
      </p:sp>
    </p:spTree>
    <p:extLst>
      <p:ext uri="{BB962C8B-B14F-4D97-AF65-F5344CB8AC3E}">
        <p14:creationId xmlns:p14="http://schemas.microsoft.com/office/powerpoint/2010/main" val="4057456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4</a:t>
            </a:fld>
            <a:endParaRPr lang="en-US" dirty="0"/>
          </a:p>
        </p:txBody>
      </p:sp>
    </p:spTree>
    <p:extLst>
      <p:ext uri="{BB962C8B-B14F-4D97-AF65-F5344CB8AC3E}">
        <p14:creationId xmlns:p14="http://schemas.microsoft.com/office/powerpoint/2010/main" val="160064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11</a:t>
            </a:fld>
            <a:endParaRPr lang="en-US" dirty="0"/>
          </a:p>
        </p:txBody>
      </p:sp>
    </p:spTree>
    <p:extLst>
      <p:ext uri="{BB962C8B-B14F-4D97-AF65-F5344CB8AC3E}">
        <p14:creationId xmlns:p14="http://schemas.microsoft.com/office/powerpoint/2010/main" val="28227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7/13/2020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7/13/2020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background-texture-wallpaper-192158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ixabay.com/en/background-texture-wallpaper-192158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xabay.com/en/background-texture-wallpaper-192158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ixabay.com/en/background-texture-wallpaper-192158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background-texture-wallpaper-192158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background-texture-wallpaper-192158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background-texture-wallpaper-192158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96006B-4EFB-45F4-BE70-004796C6E2B7}"/>
              </a:ext>
            </a:extLst>
          </p:cNvPr>
          <p:cNvSpPr>
            <a:spLocks noGrp="1"/>
          </p:cNvSpPr>
          <p:nvPr>
            <p:ph type="title"/>
          </p:nvPr>
        </p:nvSpPr>
        <p:spPr>
          <a:xfrm>
            <a:off x="494260" y="1683144"/>
            <a:ext cx="2774922" cy="3491712"/>
          </a:xfrm>
        </p:spPr>
        <p:txBody>
          <a:bodyPr>
            <a:normAutofit/>
          </a:bodyPr>
          <a:lstStyle/>
          <a:p>
            <a:r>
              <a:rPr lang="en-US" dirty="0"/>
              <a:t>Capstone Project</a:t>
            </a:r>
          </a:p>
        </p:txBody>
      </p:sp>
      <p:sp>
        <p:nvSpPr>
          <p:cNvPr id="3" name="Content Placeholder 2">
            <a:extLst>
              <a:ext uri="{FF2B5EF4-FFF2-40B4-BE49-F238E27FC236}">
                <a16:creationId xmlns:a16="http://schemas.microsoft.com/office/drawing/2014/main" id="{8066EDBA-8B07-48E6-880B-67388EF4E61D}"/>
              </a:ext>
            </a:extLst>
          </p:cNvPr>
          <p:cNvSpPr>
            <a:spLocks noGrp="1"/>
          </p:cNvSpPr>
          <p:nvPr>
            <p:ph idx="1"/>
          </p:nvPr>
        </p:nvSpPr>
        <p:spPr>
          <a:xfrm>
            <a:off x="4361606" y="1683143"/>
            <a:ext cx="6627377" cy="3491713"/>
          </a:xfrm>
        </p:spPr>
        <p:txBody>
          <a:bodyPr>
            <a:normAutofit/>
          </a:bodyPr>
          <a:lstStyle/>
          <a:p>
            <a:endParaRPr lang="en-US" dirty="0"/>
          </a:p>
          <a:p>
            <a:r>
              <a:rPr lang="en-US" dirty="0"/>
              <a:t> The Battle of the Neighborhoods </a:t>
            </a:r>
          </a:p>
        </p:txBody>
      </p:sp>
      <p:sp>
        <p:nvSpPr>
          <p:cNvPr id="25" name="Freeform: Shape 24">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93875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4F2B-54A2-429C-BEC5-01B2F9754375}"/>
              </a:ext>
            </a:extLst>
          </p:cNvPr>
          <p:cNvSpPr>
            <a:spLocks noGrp="1"/>
          </p:cNvSpPr>
          <p:nvPr>
            <p:ph type="title"/>
          </p:nvPr>
        </p:nvSpPr>
        <p:spPr/>
        <p:txBody>
          <a:bodyPr/>
          <a:lstStyle/>
          <a:p>
            <a:r>
              <a:rPr lang="en-US" b="1" dirty="0"/>
              <a:t>Conclusion : </a:t>
            </a:r>
            <a:br>
              <a:rPr lang="en-US" dirty="0"/>
            </a:br>
            <a:endParaRPr lang="en-US" dirty="0"/>
          </a:p>
        </p:txBody>
      </p:sp>
      <p:sp>
        <p:nvSpPr>
          <p:cNvPr id="3" name="Content Placeholder 2">
            <a:extLst>
              <a:ext uri="{FF2B5EF4-FFF2-40B4-BE49-F238E27FC236}">
                <a16:creationId xmlns:a16="http://schemas.microsoft.com/office/drawing/2014/main" id="{6C13E696-1A18-4D40-825C-9CA88401D968}"/>
              </a:ext>
            </a:extLst>
          </p:cNvPr>
          <p:cNvSpPr>
            <a:spLocks noGrp="1"/>
          </p:cNvSpPr>
          <p:nvPr>
            <p:ph idx="1"/>
          </p:nvPr>
        </p:nvSpPr>
        <p:spPr>
          <a:xfrm>
            <a:off x="3869268" y="357809"/>
            <a:ext cx="7315200" cy="6149007"/>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txBody>
          <a:bodyPr>
            <a:normAutofit/>
          </a:bodyPr>
          <a:lstStyle/>
          <a:p>
            <a:pPr lvl="0"/>
            <a:r>
              <a:rPr lang="en-US" dirty="0"/>
              <a:t>The opportunity exists to set up an African restaurant. The market for African cuisine is available but the supply seems to be below the demand. We could say that the competition is not much. Thus, I can conclude that opening a African restaurant is a good idea that I will suggest to the client. </a:t>
            </a:r>
          </a:p>
        </p:txBody>
      </p:sp>
    </p:spTree>
    <p:extLst>
      <p:ext uri="{BB962C8B-B14F-4D97-AF65-F5344CB8AC3E}">
        <p14:creationId xmlns:p14="http://schemas.microsoft.com/office/powerpoint/2010/main" val="116611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a:normAutofit/>
          </a:bodyPr>
          <a:lstStyle/>
          <a:p>
            <a:r>
              <a:rPr lang="en-US" dirty="0"/>
              <a:t>Thank you</a:t>
            </a:r>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1100015" y="3454094"/>
            <a:ext cx="7315200" cy="2130552"/>
          </a:xfrm>
        </p:spPr>
        <p:txBody>
          <a:bodyPr>
            <a:normAutofit/>
          </a:bodyPr>
          <a:lstStyle/>
          <a:p>
            <a:endParaRPr lang="en-US"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81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3A2E0DA-DA21-447D-AD1F-3DB915DD051B}"/>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2665485" y="-1"/>
            <a:ext cx="9150377" cy="6858000"/>
          </a:xfrm>
          <a:prstGeom prst="rect">
            <a:avLst/>
          </a:prstGeom>
        </p:spPr>
      </p:pic>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643467" y="1298448"/>
            <a:ext cx="3685070" cy="3255264"/>
          </a:xfrm>
        </p:spPr>
        <p:txBody>
          <a:bodyPr>
            <a:normAutofit/>
          </a:bodyPr>
          <a:lstStyle/>
          <a:p>
            <a:r>
              <a:rPr lang="en-US" sz="4800" dirty="0"/>
              <a:t>Problem Description</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643467" y="4670246"/>
            <a:ext cx="3685070" cy="914400"/>
          </a:xfrm>
        </p:spPr>
        <p:txBody>
          <a:bodyPr>
            <a:normAutofit/>
          </a:bodyPr>
          <a:lstStyle/>
          <a:p>
            <a:r>
              <a:rPr lang="en-US" dirty="0"/>
              <a:t>Identify likely stakeholders</a:t>
            </a:r>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A1112D4F-78B4-4B77-9578-68D083F4C8C6}"/>
              </a:ext>
            </a:extLst>
          </p:cNvPr>
          <p:cNvSpPr/>
          <p:nvPr/>
        </p:nvSpPr>
        <p:spPr>
          <a:xfrm>
            <a:off x="4972002" y="1842052"/>
            <a:ext cx="5735755" cy="2308324"/>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dirty="0"/>
          </a:p>
          <a:p>
            <a:r>
              <a:rPr lang="en-US" dirty="0"/>
              <a:t> A African family is planning to setup African restaurant New York City. They have asked me with the responsibility of identifying the availability and spread of African restaurants in New York City, and also identifying the response of people for African restaurants to advise on the good strategy which is the best borough to open the restaurant.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82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Demographic Information</a:t>
            </a:r>
          </a:p>
        </p:txBody>
      </p:sp>
      <p:sp>
        <p:nvSpPr>
          <p:cNvPr id="5" name="Content Placeholder 4">
            <a:extLst>
              <a:ext uri="{FF2B5EF4-FFF2-40B4-BE49-F238E27FC236}">
                <a16:creationId xmlns:a16="http://schemas.microsoft.com/office/drawing/2014/main" id="{CE146861-91B5-4AFE-9438-4A5B4D37F306}"/>
              </a:ext>
            </a:extLst>
          </p:cNvPr>
          <p:cNvSpPr>
            <a:spLocks noGrp="1"/>
          </p:cNvSpPr>
          <p:nvPr>
            <p:ph idx="1"/>
          </p:nvPr>
        </p:nvSpPr>
        <p:spPr>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lstStyle/>
          <a:p>
            <a:endParaRPr lang="en-US" dirty="0"/>
          </a:p>
          <a:p>
            <a:r>
              <a:rPr lang="en-US" dirty="0"/>
              <a:t> It is important to note that the demographics of New York City is one that is particularly and ethnically diverse, culturally rich. As one of the largest cities in the United States, it stands out on the strength of what it offers residents and visitors alike. With almost 20 million people in its metropolitan statistical area and approximately 23 million in its combined statistical area, it is one of the world's most populous megacities. </a:t>
            </a:r>
          </a:p>
          <a:p>
            <a:r>
              <a:rPr lang="en-US" dirty="0"/>
              <a:t>New York's non-white population was 36,620 in 1890.[113] New York City was a prime destination in the early twentieth century for African Americans during the Great Migration from the American South, and by 1916, New York City had become home to the largest urban African diaspora in North America </a:t>
            </a:r>
          </a:p>
        </p:txBody>
      </p:sp>
    </p:spTree>
    <p:extLst>
      <p:ext uri="{BB962C8B-B14F-4D97-AF65-F5344CB8AC3E}">
        <p14:creationId xmlns:p14="http://schemas.microsoft.com/office/powerpoint/2010/main" val="255286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72AC46CB-E41C-431E-B498-6295C0C5E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254"/>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FE1F858-2A30-4F73-962A-B70A9326A7C2}"/>
              </a:ext>
            </a:extLst>
          </p:cNvPr>
          <p:cNvSpPr>
            <a:spLocks noGrp="1"/>
          </p:cNvSpPr>
          <p:nvPr>
            <p:ph type="title"/>
          </p:nvPr>
        </p:nvSpPr>
        <p:spPr>
          <a:xfrm>
            <a:off x="289248" y="1123837"/>
            <a:ext cx="4998963" cy="1255469"/>
          </a:xfrm>
        </p:spPr>
        <p:txBody>
          <a:bodyPr>
            <a:normAutofit/>
          </a:bodyPr>
          <a:lstStyle/>
          <a:p>
            <a:r>
              <a:rPr lang="en-US" dirty="0"/>
              <a:t>Boroughs in New York</a:t>
            </a:r>
          </a:p>
        </p:txBody>
      </p:sp>
      <p:sp>
        <p:nvSpPr>
          <p:cNvPr id="5" name="Content Placeholder 4">
            <a:extLst>
              <a:ext uri="{FF2B5EF4-FFF2-40B4-BE49-F238E27FC236}">
                <a16:creationId xmlns:a16="http://schemas.microsoft.com/office/drawing/2014/main" id="{B783067F-EF5D-493E-AABE-83D3BCE0D53B}"/>
              </a:ext>
            </a:extLst>
          </p:cNvPr>
          <p:cNvSpPr>
            <a:spLocks noGrp="1"/>
          </p:cNvSpPr>
          <p:nvPr>
            <p:ph idx="1"/>
          </p:nvPr>
        </p:nvSpPr>
        <p:spPr>
          <a:xfrm>
            <a:off x="5897502" y="864108"/>
            <a:ext cx="5286965" cy="5120640"/>
          </a:xfr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a:normAutofit fontScale="92500" lnSpcReduction="20000"/>
          </a:bodyPr>
          <a:lstStyle/>
          <a:p>
            <a:endParaRPr lang="en-US" dirty="0"/>
          </a:p>
          <a:p>
            <a:r>
              <a:rPr lang="en-US" dirty="0"/>
              <a:t> New York City is composed of five boroughs, each of which is a county of the State of New York. The five boroughs—Brooklyn, Queens, Manhattan, the Bronx, and Staten Island—were consolidated into a single city in 1898.[15] The city and its metropolitan area constitute the premier gateway for legal immigration to the United States. As many as 800 languages are spoken in New York,[16] making it the most linguistically diverse city in the world. New York is home to more than 3.2 million residents born outside the United States,[17] the largest foreign-born population of any city in the world as of 2016.[18][19] As of 2019, the New York metropolitan area is estimated to produce a gross metropolitan product (GMP) of $2.0 trillion. If the New York metropolitan area were a sovereign state, it would have the eighth-largest economy in the world. New York is home to the highest number of billionaires of any city in the world </a:t>
            </a:r>
          </a:p>
        </p:txBody>
      </p:sp>
    </p:spTree>
    <p:extLst>
      <p:ext uri="{BB962C8B-B14F-4D97-AF65-F5344CB8AC3E}">
        <p14:creationId xmlns:p14="http://schemas.microsoft.com/office/powerpoint/2010/main" val="139689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05AC-87C1-4E4A-A3F6-D50C9000A593}"/>
              </a:ext>
            </a:extLst>
          </p:cNvPr>
          <p:cNvSpPr>
            <a:spLocks noGrp="1"/>
          </p:cNvSpPr>
          <p:nvPr>
            <p:ph type="title"/>
          </p:nvPr>
        </p:nvSpPr>
        <p:spPr/>
        <p:txBody>
          <a:bodyPr/>
          <a:lstStyle/>
          <a:p>
            <a:r>
              <a:rPr lang="en-US" dirty="0"/>
              <a:t>New York Diversity</a:t>
            </a:r>
          </a:p>
        </p:txBody>
      </p:sp>
      <p:sp>
        <p:nvSpPr>
          <p:cNvPr id="3" name="Content Placeholder 2">
            <a:extLst>
              <a:ext uri="{FF2B5EF4-FFF2-40B4-BE49-F238E27FC236}">
                <a16:creationId xmlns:a16="http://schemas.microsoft.com/office/drawing/2014/main" id="{BBA4EDC3-03F3-4098-90F1-59E3FF5350EF}"/>
              </a:ext>
            </a:extLst>
          </p:cNvPr>
          <p:cNvSpPr>
            <a:spLocks noGrp="1"/>
          </p:cNvSpPr>
          <p:nvPr>
            <p:ph idx="1"/>
          </p:nvPr>
        </p:nvSpPr>
        <p:spPr>
          <a:xfrm>
            <a:off x="3869268" y="0"/>
            <a:ext cx="7739636" cy="6858000"/>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txBody>
          <a:bodyPr>
            <a:normAutofit/>
          </a:bodyPr>
          <a:lstStyle/>
          <a:p>
            <a:endParaRPr lang="en-US" dirty="0"/>
          </a:p>
          <a:p>
            <a:r>
              <a:rPr lang="en-US" dirty="0"/>
              <a:t> New York City is also densely populated which as a result, it earned the term "melting pot" - coined to describe the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 </a:t>
            </a:r>
          </a:p>
          <a:p>
            <a:r>
              <a:rPr lang="en-US" dirty="0"/>
              <a:t>It is no brainer that with its diverse culture, comes the yearning for diverse food items and culinary tastes. There are many restaurants in New York City, belonging to different categories of ethnicities not limited to African, Chinese, French, Indian, etc. In addition to the task I mentioned earlier, my goal on this project is to highlight and visualize the neighborhoods and boroughs in New York City where you can find African restaurants and the go-to-market strategy for entering the restaurant market for my client.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47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AC93-B45F-4326-90D9-B1DE3E909EB2}"/>
              </a:ext>
            </a:extLst>
          </p:cNvPr>
          <p:cNvSpPr>
            <a:spLocks noGrp="1"/>
          </p:cNvSpPr>
          <p:nvPr>
            <p:ph type="title"/>
          </p:nvPr>
        </p:nvSpPr>
        <p:spPr/>
        <p:txBody>
          <a:bodyPr/>
          <a:lstStyle/>
          <a:p>
            <a:r>
              <a:rPr lang="en-US" b="1" dirty="0"/>
              <a:t>Data section : </a:t>
            </a:r>
            <a:endParaRPr lang="en-US" dirty="0"/>
          </a:p>
        </p:txBody>
      </p:sp>
      <p:sp>
        <p:nvSpPr>
          <p:cNvPr id="6" name="Content Placeholder 5">
            <a:extLst>
              <a:ext uri="{FF2B5EF4-FFF2-40B4-BE49-F238E27FC236}">
                <a16:creationId xmlns:a16="http://schemas.microsoft.com/office/drawing/2014/main" id="{C1C934C7-9E16-4A6A-A2AE-BE6FF96F479A}"/>
              </a:ext>
            </a:extLst>
          </p:cNvPr>
          <p:cNvSpPr>
            <a:spLocks noGrp="1"/>
          </p:cNvSpPr>
          <p:nvPr>
            <p:ph idx="1"/>
          </p:nvPr>
        </p:nvSpPr>
        <p:spPr/>
        <p:txBody>
          <a:bodyPr>
            <a:normAutofit fontScale="92500" lnSpcReduction="10000"/>
          </a:bodyPr>
          <a:lstStyle/>
          <a:p>
            <a:r>
              <a:rPr lang="en-US" dirty="0"/>
              <a:t>Here is an overview of all the data points for this project: </a:t>
            </a:r>
          </a:p>
          <a:p>
            <a:r>
              <a:rPr lang="en-US" dirty="0"/>
              <a:t>A dataset of New York City containing the list Boroughs, Neighborhoods along with their latitude and longitude. Data source : https://cocl.us/new_york_dataset </a:t>
            </a:r>
          </a:p>
          <a:p>
            <a:r>
              <a:rPr lang="en-US" dirty="0"/>
              <a:t>Description : This data set contains the required information. And we will use this data set to explore various neighborhoods of new </a:t>
            </a:r>
            <a:r>
              <a:rPr lang="en-US" dirty="0" err="1"/>
              <a:t>york</a:t>
            </a:r>
            <a:r>
              <a:rPr lang="en-US" dirty="0"/>
              <a:t> city. </a:t>
            </a:r>
          </a:p>
          <a:p>
            <a:r>
              <a:rPr lang="en-US" dirty="0"/>
              <a:t>A dataset leveraging Foursquare API of African restaurants across the various neighborhood of NYC. Data source : </a:t>
            </a:r>
            <a:r>
              <a:rPr lang="en-US" dirty="0" err="1"/>
              <a:t>Fousquare</a:t>
            </a:r>
            <a:r>
              <a:rPr lang="en-US" dirty="0"/>
              <a:t> API Description : This API would provide an up-to-date information on all the restaurants in each neighborhood. A further drill down of the dataset will then provide the venues for African restaurants spread across the various neighborhoods. </a:t>
            </a:r>
          </a:p>
          <a:p>
            <a:r>
              <a:rPr lang="it-IT" dirty="0"/>
              <a:t>GeoSpace data Data source : https://data.cityofnewyork.us/City-Government/Borough-Boundaries/tqmj-j8zm </a:t>
            </a:r>
          </a:p>
          <a:p>
            <a:r>
              <a:rPr lang="en-US" dirty="0"/>
              <a:t>Description : This will provide the functionality needed to visualize the New </a:t>
            </a:r>
            <a:r>
              <a:rPr lang="en-US" dirty="0" err="1"/>
              <a:t>york</a:t>
            </a:r>
            <a:r>
              <a:rPr lang="en-US" dirty="0"/>
              <a:t> Borough boundaries with the aid of a Choropleth map </a:t>
            </a:r>
          </a:p>
        </p:txBody>
      </p:sp>
    </p:spTree>
    <p:extLst>
      <p:ext uri="{BB962C8B-B14F-4D97-AF65-F5344CB8AC3E}">
        <p14:creationId xmlns:p14="http://schemas.microsoft.com/office/powerpoint/2010/main" val="281863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7155-93C3-4387-B0A6-DDEE8C601110}"/>
              </a:ext>
            </a:extLst>
          </p:cNvPr>
          <p:cNvSpPr>
            <a:spLocks noGrp="1"/>
          </p:cNvSpPr>
          <p:nvPr>
            <p:ph type="title"/>
          </p:nvPr>
        </p:nvSpPr>
        <p:spPr/>
        <p:txBody>
          <a:bodyPr/>
          <a:lstStyle/>
          <a:p>
            <a:r>
              <a:rPr lang="en-US" b="1" dirty="0"/>
              <a:t>The Methodology </a:t>
            </a:r>
            <a:endParaRPr lang="en-US" dirty="0"/>
          </a:p>
        </p:txBody>
      </p:sp>
      <p:sp>
        <p:nvSpPr>
          <p:cNvPr id="3" name="Content Placeholder 2">
            <a:extLst>
              <a:ext uri="{FF2B5EF4-FFF2-40B4-BE49-F238E27FC236}">
                <a16:creationId xmlns:a16="http://schemas.microsoft.com/office/drawing/2014/main" id="{11948657-5D7E-497D-89D6-97EDCA8188AB}"/>
              </a:ext>
            </a:extLst>
          </p:cNvPr>
          <p:cNvSpPr>
            <a:spLocks noGrp="1"/>
          </p:cNvSpPr>
          <p:nvPr>
            <p:ph idx="1"/>
          </p:nvPr>
        </p:nvSpPr>
        <p:spPr>
          <a:xfrm>
            <a:off x="3869268" y="-1"/>
            <a:ext cx="7845654" cy="6745357"/>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txBody>
          <a:bodyPr/>
          <a:lstStyle/>
          <a:p>
            <a:endParaRPr lang="en-US" dirty="0"/>
          </a:p>
          <a:p>
            <a:r>
              <a:rPr lang="en-US" dirty="0"/>
              <a:t>• Collect the new </a:t>
            </a:r>
            <a:r>
              <a:rPr lang="en-US" dirty="0" err="1"/>
              <a:t>york</a:t>
            </a:r>
            <a:r>
              <a:rPr lang="en-US" dirty="0"/>
              <a:t> city data from https://cocl.us/new_york_dataset </a:t>
            </a:r>
          </a:p>
          <a:p>
            <a:r>
              <a:rPr lang="en-US" dirty="0"/>
              <a:t>• Using </a:t>
            </a:r>
            <a:r>
              <a:rPr lang="en-US" dirty="0" err="1"/>
              <a:t>FourSquare</a:t>
            </a:r>
            <a:r>
              <a:rPr lang="en-US" dirty="0"/>
              <a:t> API, find all venues for each neighborhood. </a:t>
            </a:r>
          </a:p>
          <a:p>
            <a:r>
              <a:rPr lang="en-US" dirty="0"/>
              <a:t>• Now Filter out all venues that are African restaurants. </a:t>
            </a:r>
          </a:p>
          <a:p>
            <a:r>
              <a:rPr lang="en-US" dirty="0"/>
              <a:t>• Finding rating , tips and like count for each African Restaurants using Foursquare API. </a:t>
            </a:r>
          </a:p>
          <a:p>
            <a:r>
              <a:rPr lang="en-US" dirty="0"/>
              <a:t>• Sort out the data using the ratings for each restaurant. </a:t>
            </a:r>
          </a:p>
          <a:p>
            <a:r>
              <a:rPr lang="en-US" dirty="0"/>
              <a:t>• Visualize the ranking of neighborhoods using folium library. </a:t>
            </a:r>
          </a:p>
          <a:p>
            <a:pPr lvl="0"/>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684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5488-C8FF-4CC3-863B-C470420E00C4}"/>
              </a:ext>
            </a:extLst>
          </p:cNvPr>
          <p:cNvSpPr>
            <a:spLocks noGrp="1"/>
          </p:cNvSpPr>
          <p:nvPr>
            <p:ph type="title"/>
          </p:nvPr>
        </p:nvSpPr>
        <p:spPr/>
        <p:txBody>
          <a:bodyPr/>
          <a:lstStyle/>
          <a:p>
            <a:r>
              <a:rPr lang="en-US" b="1" dirty="0"/>
              <a:t>Results : </a:t>
            </a:r>
            <a:endParaRPr lang="en-US" dirty="0"/>
          </a:p>
        </p:txBody>
      </p:sp>
      <p:sp>
        <p:nvSpPr>
          <p:cNvPr id="5" name="Content Placeholder 4">
            <a:extLst>
              <a:ext uri="{FF2B5EF4-FFF2-40B4-BE49-F238E27FC236}">
                <a16:creationId xmlns:a16="http://schemas.microsoft.com/office/drawing/2014/main" id="{3F3E87AB-87CE-46C2-8FB3-4C6AC015BA83}"/>
              </a:ext>
            </a:extLst>
          </p:cNvPr>
          <p:cNvSpPr>
            <a:spLocks noGrp="1"/>
          </p:cNvSpPr>
          <p:nvPr>
            <p:ph idx="1"/>
          </p:nvPr>
        </p:nvSpPr>
        <p:spPr/>
        <p:txBody>
          <a:bodyPr/>
          <a:lstStyle/>
          <a:p>
            <a:r>
              <a:rPr lang="en-US" dirty="0"/>
              <a:t>From this analysis, out of the 306 neighborhoods in New York City, there are 12 African restaurants that are range across the city. The result is unpredictable considering the large number of Africans living in New York City. Restaurants in Crown heights have the highest number of ratings. While Manhattan takes the lead for the Boroughs. This result is solely based on the data pulled from the Foursquare API. </a:t>
            </a:r>
          </a:p>
        </p:txBody>
      </p:sp>
    </p:spTree>
    <p:extLst>
      <p:ext uri="{BB962C8B-B14F-4D97-AF65-F5344CB8AC3E}">
        <p14:creationId xmlns:p14="http://schemas.microsoft.com/office/powerpoint/2010/main" val="306146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4229-B633-492E-993B-6F3C4548A406}"/>
              </a:ext>
            </a:extLst>
          </p:cNvPr>
          <p:cNvSpPr>
            <a:spLocks noGrp="1"/>
          </p:cNvSpPr>
          <p:nvPr>
            <p:ph type="title"/>
          </p:nvPr>
        </p:nvSpPr>
        <p:spPr>
          <a:xfrm>
            <a:off x="252919" y="1123837"/>
            <a:ext cx="3179394" cy="4601183"/>
          </a:xfrm>
        </p:spPr>
        <p:txBody>
          <a:bodyPr/>
          <a:lstStyle/>
          <a:p>
            <a:r>
              <a:rPr lang="en-US" b="1" dirty="0"/>
              <a:t>Observations: </a:t>
            </a:r>
            <a:endParaRPr lang="en-US" dirty="0"/>
          </a:p>
        </p:txBody>
      </p:sp>
      <p:sp>
        <p:nvSpPr>
          <p:cNvPr id="3" name="Content Placeholder 2">
            <a:extLst>
              <a:ext uri="{FF2B5EF4-FFF2-40B4-BE49-F238E27FC236}">
                <a16:creationId xmlns:a16="http://schemas.microsoft.com/office/drawing/2014/main" id="{54E6B7F6-41D4-4CD7-B1E3-73F3AA24CDA2}"/>
              </a:ext>
            </a:extLst>
          </p:cNvPr>
          <p:cNvSpPr>
            <a:spLocks noGrp="1"/>
          </p:cNvSpPr>
          <p:nvPr>
            <p:ph idx="1"/>
          </p:nvPr>
        </p:nvSpPr>
        <p:spPr>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txBody>
          <a:bodyPr/>
          <a:lstStyle/>
          <a:p>
            <a:pPr lvl="0"/>
            <a:r>
              <a:rPr lang="en-US" dirty="0"/>
              <a:t>We could observe that, Manhattan has the highest number of African restaurants and then followed by Bronx and Brooklyn. This makes it just 3 out of the 5 Boroughs housing African restaurants. </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173812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668657-C50E-4365-A5FD-AC07593EBE5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179D151-6AED-4C4E-9A23-4BEC5BA43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82F57F-EFCE-45E0-9F75-822371CB5F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Widescreen</PresentationFormat>
  <Paragraphs>45</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Times New Roman</vt:lpstr>
      <vt:lpstr>Wingdings 2</vt:lpstr>
      <vt:lpstr>Frame</vt:lpstr>
      <vt:lpstr>Capstone Project</vt:lpstr>
      <vt:lpstr>Problem Description</vt:lpstr>
      <vt:lpstr>Demographic Information</vt:lpstr>
      <vt:lpstr>Boroughs in New York</vt:lpstr>
      <vt:lpstr>New York Diversity</vt:lpstr>
      <vt:lpstr>Data section : </vt:lpstr>
      <vt:lpstr>The Methodology </vt:lpstr>
      <vt:lpstr>Results : </vt:lpstr>
      <vt:lpstr>Observations: </vt:lpstr>
      <vt:lpstr>Conclusion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2020-07-14T01:27:39Z</dcterms:created>
  <dcterms:modified xsi:type="dcterms:W3CDTF">2020-07-14T01:30:52Z</dcterms:modified>
</cp:coreProperties>
</file>