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3" r:id="rId5"/>
    <p:sldId id="271" r:id="rId6"/>
    <p:sldId id="257" r:id="rId7"/>
    <p:sldId id="272" r:id="rId8"/>
    <p:sldId id="262" r:id="rId9"/>
    <p:sldId id="275" r:id="rId10"/>
    <p:sldId id="274" r:id="rId11"/>
    <p:sldId id="276" r:id="rId12"/>
    <p:sldId id="261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403A-6F61-23FC-EB67-EEF513C6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C9D2B-4815-5AEE-7BD4-5A79F206B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166A3-3696-5A1C-0E8F-1AABA431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2B40-9420-1FA4-E8FF-5F4AE7D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B695-E40A-594A-3FCE-36A6FED8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05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0F76-F8ED-96D2-FAD5-7EAB10EC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A7B96-C4FB-B4CF-F5E9-B1F6F21F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99D0-6A4A-B2EC-565F-52A1AB80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3A2E-919F-DF83-C83D-8238DB3A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9CE3-7E1A-082F-C7FF-B833334D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EF426-9193-2F8E-B8AE-42C55B633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3CDE-0B15-1238-63F4-BB8727450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16DA-698D-E718-7CF0-2A570C94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1EA2-76C9-C55F-A8D2-D32B51B7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C68A-6535-9E98-CA7D-3E3D8EF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7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076-834F-D158-F79E-C473F24F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DCBC-605E-E772-4854-CC9C5E21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4393-EF9F-E5B3-7808-4BC3F4DA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F4D2-6A10-9EFB-B57A-B237C3AE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F8AE-EDCA-1030-119C-72E1DCA6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1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7F6A-CD97-FFF8-9620-5C8093A8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BDDB-A16F-813C-6D1D-413073A2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0617-C91C-F7C7-5519-29E8C263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AE76-17E1-4DA5-02D9-1C46332A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601D-0303-E44A-9BA6-E8E2690E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7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8AE0-1E39-0CF3-B873-CC4A80C6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FB4F-B545-3BC3-291A-0AA8D14F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A0FF4-3192-A302-E330-4E52D18E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8FFB9-58E6-B415-BEF2-BB687A07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A7884-1AA4-0288-D0FF-220703F3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16497-4360-7CE5-7EB5-87D2B612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9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43A9-640F-7E5F-CE75-6440289E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FD8E-3153-A8B2-339D-22BE4106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52401-4836-30E7-767B-FF610001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741C2-ADF5-BD2A-CFBA-900FF070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42FA5-AA65-1C36-CBE8-128B2D5A8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BD3AC-FED6-09EF-CAC7-541A0D56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5C449-D144-8D6F-86EF-E8B2CB23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C8AA2-37E3-ECC0-C51C-61061F45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C36-93E0-0666-BC1E-610C6F29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B20ED-B3D4-06D2-548C-AA34A09C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81244-FC47-473A-043A-3C348BAF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4617E-5E72-A33E-DB6E-2509B980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6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05CF4-2BDA-B7BE-27AF-D1095B7C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9DD2D-E367-AA5D-612D-D0641094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3BF66-B304-BC63-0150-CA0B9E22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4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F27A-99B4-5470-D99B-C2009405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3C19-8081-FBD3-2428-6B8B3988A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D9B80-8A36-E95C-8E0F-622CE47D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79EC-7845-DA59-97C6-C77E9412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FC748-058E-F31B-A5E2-6514E2AA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B2E0A-959D-A01E-8FF3-6070536A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6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8AD9-D381-A3E7-A77F-92BDCA76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616D3-D087-6B77-04A4-A6BBDA63C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7BAF4-FF01-A9AC-ABB0-39DB1B740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6679-3E4A-969A-07C8-87543E0D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43BE-7D91-DDAD-EC7A-8D05B8C2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2ACB-4F7F-1F24-56CC-AC37508B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1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77393-854F-6DC8-D6D0-A8471190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13FB4-E1FA-428B-C4FC-EDC9C39A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A651-5B31-BDBD-AFE4-2E6DA6B09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642F-8902-418A-8F26-43E38C01084B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E2EB-1A81-3A48-4EAB-81F101CE1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BAD4-47F5-3CA5-6C8B-E36EA1C8C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B71A-3E50-463A-A8CE-A94AB3F70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75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6F7-27DA-8C2D-8280-06224D16D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ignoring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777C1-F99F-9C83-3827-801656953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305"/>
                </a:solidFill>
                <a:latin typeface="Source Sans Pro" panose="020B0503030403020204" pitchFamily="34" charset="0"/>
              </a:rPr>
              <a:t>Denoising AutoEncoders</a:t>
            </a:r>
          </a:p>
          <a:p>
            <a:r>
              <a:rPr lang="en-GB" b="0" i="0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56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BB2AA15-46C9-45FB-0E1F-D9D20CE1E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2"/>
          <a:stretch/>
        </p:blipFill>
        <p:spPr>
          <a:xfrm>
            <a:off x="134468" y="1535188"/>
            <a:ext cx="3104843" cy="4139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1D3D9B-E59E-2BF1-605B-2A406343AB26}"/>
              </a:ext>
            </a:extLst>
          </p:cNvPr>
          <p:cNvSpPr txBox="1"/>
          <p:nvPr/>
        </p:nvSpPr>
        <p:spPr>
          <a:xfrm>
            <a:off x="239321" y="369503"/>
            <a:ext cx="348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Conv. Model results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B55E2-C367-BF3F-8592-E3FF392E0B6E}"/>
              </a:ext>
            </a:extLst>
          </p:cNvPr>
          <p:cNvSpPr/>
          <p:nvPr/>
        </p:nvSpPr>
        <p:spPr>
          <a:xfrm>
            <a:off x="122548" y="2325757"/>
            <a:ext cx="5003929" cy="2554356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97766-124E-9908-0224-5E358743417D}"/>
              </a:ext>
            </a:extLst>
          </p:cNvPr>
          <p:cNvSpPr txBox="1"/>
          <p:nvPr/>
        </p:nvSpPr>
        <p:spPr>
          <a:xfrm>
            <a:off x="3362412" y="3429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0EE51-B2D8-C24F-2120-96B32DA4E1AA}"/>
              </a:ext>
            </a:extLst>
          </p:cNvPr>
          <p:cNvSpPr txBox="1"/>
          <p:nvPr/>
        </p:nvSpPr>
        <p:spPr>
          <a:xfrm>
            <a:off x="3150194" y="2439463"/>
            <a:ext cx="204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Reconstruction </a:t>
            </a:r>
            <a:r>
              <a:rPr lang="en-GB" b="1" dirty="0"/>
              <a:t>regular</a:t>
            </a:r>
            <a:r>
              <a:rPr lang="en-GB" dirty="0"/>
              <a:t> ‘noise’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09E1E-7917-D27C-A5BE-B9D0167A83A7}"/>
              </a:ext>
            </a:extLst>
          </p:cNvPr>
          <p:cNvSpPr txBox="1"/>
          <p:nvPr/>
        </p:nvSpPr>
        <p:spPr>
          <a:xfrm>
            <a:off x="3204136" y="4089850"/>
            <a:ext cx="214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Reconstruction </a:t>
            </a:r>
          </a:p>
          <a:p>
            <a:r>
              <a:rPr lang="en-GB" b="1" dirty="0"/>
              <a:t>random</a:t>
            </a:r>
            <a:r>
              <a:rPr lang="en-GB" dirty="0"/>
              <a:t> noise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9CC594-C293-E8FF-A00D-2236B5461404}"/>
              </a:ext>
            </a:extLst>
          </p:cNvPr>
          <p:cNvCxnSpPr/>
          <p:nvPr/>
        </p:nvCxnSpPr>
        <p:spPr>
          <a:xfrm>
            <a:off x="3156429" y="3176970"/>
            <a:ext cx="176967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2DF107-1FE7-4B2A-F15E-D8C130954B07}"/>
              </a:ext>
            </a:extLst>
          </p:cNvPr>
          <p:cNvCxnSpPr/>
          <p:nvPr/>
        </p:nvCxnSpPr>
        <p:spPr>
          <a:xfrm>
            <a:off x="3186279" y="3998673"/>
            <a:ext cx="176967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FC4ACA7-684F-0C3A-14AD-22E8128F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03" y="1763642"/>
            <a:ext cx="6443496" cy="3678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9EF534-EFFD-02FF-7284-245CF9775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91" b="93164"/>
          <a:stretch/>
        </p:blipFill>
        <p:spPr>
          <a:xfrm>
            <a:off x="9136379" y="1799364"/>
            <a:ext cx="2712721" cy="2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EBB10-FF7A-7C53-1AB8-531CCB7BD57E}"/>
              </a:ext>
            </a:extLst>
          </p:cNvPr>
          <p:cNvSpPr txBox="1"/>
          <p:nvPr/>
        </p:nvSpPr>
        <p:spPr>
          <a:xfrm>
            <a:off x="1005840" y="534214"/>
            <a:ext cx="869808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Interim summary: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Conv. net is more robust than a simple dense-layers AE.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Regular (vs. random) irrelevant information: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Requires more epochs to learn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Reaches lower loss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r>
              <a:rPr lang="en-GB" sz="2800" b="1" dirty="0"/>
              <a:t>Things left to solve:</a:t>
            </a:r>
          </a:p>
          <a:p>
            <a:endParaRPr lang="en-GB" sz="2800" b="1" dirty="0"/>
          </a:p>
          <a:p>
            <a:pPr marL="457200" indent="-457200">
              <a:buFontTx/>
              <a:buChar char="-"/>
            </a:pPr>
            <a:r>
              <a:rPr lang="en-GB" sz="2800" dirty="0"/>
              <a:t>Statistical testing</a:t>
            </a:r>
          </a:p>
          <a:p>
            <a:pPr marL="457200" indent="-457200">
              <a:buFontTx/>
              <a:buChar char="-"/>
            </a:pPr>
            <a:r>
              <a:rPr lang="en-GB" sz="2800" dirty="0"/>
              <a:t>Functional testing of accuracy</a:t>
            </a:r>
          </a:p>
          <a:p>
            <a:endParaRPr lang="en-GB" sz="28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71D43DE-1839-2948-C746-C8C75B87A9AC}"/>
              </a:ext>
            </a:extLst>
          </p:cNvPr>
          <p:cNvSpPr/>
          <p:nvPr/>
        </p:nvSpPr>
        <p:spPr>
          <a:xfrm>
            <a:off x="6583680" y="4673600"/>
            <a:ext cx="4968240" cy="155448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Train 200 models, </a:t>
            </a:r>
          </a:p>
          <a:p>
            <a:pPr algn="ctr"/>
            <a:r>
              <a:rPr lang="en-GB" dirty="0"/>
              <a:t>Test using digit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995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AD2CE1-10F6-D26B-C8D6-C2D45C64C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24" r="36616"/>
          <a:stretch/>
        </p:blipFill>
        <p:spPr>
          <a:xfrm>
            <a:off x="1251847" y="2212938"/>
            <a:ext cx="3067388" cy="3101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1D3FC-F143-0800-919E-3AB54528B82E}"/>
              </a:ext>
            </a:extLst>
          </p:cNvPr>
          <p:cNvSpPr txBox="1"/>
          <p:nvPr/>
        </p:nvSpPr>
        <p:spPr>
          <a:xfrm>
            <a:off x="1812097" y="178713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2C7F6-69CE-F034-8494-CB1C738A95BF}"/>
              </a:ext>
            </a:extLst>
          </p:cNvPr>
          <p:cNvSpPr txBox="1"/>
          <p:nvPr/>
        </p:nvSpPr>
        <p:spPr>
          <a:xfrm>
            <a:off x="3441224" y="178713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310C1-E9B2-1866-C02E-F543C6409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14" t="33424"/>
          <a:stretch/>
        </p:blipFill>
        <p:spPr>
          <a:xfrm>
            <a:off x="4964551" y="2212937"/>
            <a:ext cx="1741507" cy="3101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58B9A-F81E-381C-3888-23DE7F2A4AE1}"/>
              </a:ext>
            </a:extLst>
          </p:cNvPr>
          <p:cNvSpPr txBox="1"/>
          <p:nvPr/>
        </p:nvSpPr>
        <p:spPr>
          <a:xfrm>
            <a:off x="4466136" y="269271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52480-855D-3FD1-4F5E-119FD10C9D28}"/>
              </a:ext>
            </a:extLst>
          </p:cNvPr>
          <p:cNvSpPr txBox="1"/>
          <p:nvPr/>
        </p:nvSpPr>
        <p:spPr>
          <a:xfrm>
            <a:off x="5494852" y="178713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5CA6C-F932-A625-1535-FF26779D153D}"/>
              </a:ext>
            </a:extLst>
          </p:cNvPr>
          <p:cNvSpPr txBox="1"/>
          <p:nvPr/>
        </p:nvSpPr>
        <p:spPr>
          <a:xfrm>
            <a:off x="436880" y="518160"/>
            <a:ext cx="566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Quantifying the effect of patterns in irrelevant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D7E37B-B594-3A82-DB14-682F4B19E5C2}"/>
              </a:ext>
            </a:extLst>
          </p:cNvPr>
          <p:cNvSpPr/>
          <p:nvPr/>
        </p:nvSpPr>
        <p:spPr>
          <a:xfrm>
            <a:off x="93011" y="3552235"/>
            <a:ext cx="6306256" cy="1289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DCFA59-AD0C-F472-4C28-0DF3B1F08E66}"/>
              </a:ext>
            </a:extLst>
          </p:cNvPr>
          <p:cNvSpPr/>
          <p:nvPr/>
        </p:nvSpPr>
        <p:spPr>
          <a:xfrm>
            <a:off x="8204800" y="3474339"/>
            <a:ext cx="324000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19ABF-EC0B-C38B-228A-7D7A6AEFB20C}"/>
              </a:ext>
            </a:extLst>
          </p:cNvPr>
          <p:cNvSpPr txBox="1"/>
          <p:nvPr/>
        </p:nvSpPr>
        <p:spPr>
          <a:xfrm>
            <a:off x="8587444" y="3096331"/>
            <a:ext cx="157903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MNIST </a:t>
            </a:r>
          </a:p>
          <a:p>
            <a:pPr algn="ctr"/>
            <a:r>
              <a:rPr lang="en-GB" dirty="0"/>
              <a:t>Digit</a:t>
            </a:r>
          </a:p>
          <a:p>
            <a:pPr algn="ctr"/>
            <a:r>
              <a:rPr lang="en-GB" dirty="0"/>
              <a:t>Classification </a:t>
            </a:r>
          </a:p>
          <a:p>
            <a:pPr algn="ctr"/>
            <a:r>
              <a:rPr lang="en-GB" dirty="0"/>
              <a:t>Model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C1600A-7748-E223-97B4-BD736C3C03C6}"/>
              </a:ext>
            </a:extLst>
          </p:cNvPr>
          <p:cNvSpPr/>
          <p:nvPr/>
        </p:nvSpPr>
        <p:spPr>
          <a:xfrm>
            <a:off x="10236211" y="3474340"/>
            <a:ext cx="324000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19199-F14B-7429-82D4-3087CD3403C5}"/>
              </a:ext>
            </a:extLst>
          </p:cNvPr>
          <p:cNvSpPr txBox="1"/>
          <p:nvPr/>
        </p:nvSpPr>
        <p:spPr>
          <a:xfrm>
            <a:off x="10668161" y="3206084"/>
            <a:ext cx="143588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Denoising</a:t>
            </a:r>
          </a:p>
          <a:p>
            <a:pPr algn="ctr"/>
            <a:r>
              <a:rPr lang="en-GB" sz="2400" dirty="0"/>
              <a:t>accuracy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E4D7F-D9A1-AC51-9E4A-EAEEC761FD8A}"/>
              </a:ext>
            </a:extLst>
          </p:cNvPr>
          <p:cNvSpPr txBox="1"/>
          <p:nvPr/>
        </p:nvSpPr>
        <p:spPr>
          <a:xfrm>
            <a:off x="40052" y="2516955"/>
            <a:ext cx="118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Structured</a:t>
            </a:r>
          </a:p>
          <a:p>
            <a:pPr algn="ctr"/>
            <a:r>
              <a:rPr lang="en-GB" dirty="0"/>
              <a:t>‘noise’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4C626-1B5D-25E8-5759-527E4AD76F93}"/>
              </a:ext>
            </a:extLst>
          </p:cNvPr>
          <p:cNvSpPr txBox="1"/>
          <p:nvPr/>
        </p:nvSpPr>
        <p:spPr>
          <a:xfrm>
            <a:off x="176617" y="3763610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Random</a:t>
            </a:r>
          </a:p>
          <a:p>
            <a:pPr algn="ctr"/>
            <a:r>
              <a:rPr lang="en-GB" dirty="0"/>
              <a:t>noise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96C08C-7ADE-8C66-9002-3F96E311EA7F}"/>
              </a:ext>
            </a:extLst>
          </p:cNvPr>
          <p:cNvSpPr/>
          <p:nvPr/>
        </p:nvSpPr>
        <p:spPr>
          <a:xfrm>
            <a:off x="93011" y="2241218"/>
            <a:ext cx="6306256" cy="1311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EB2FC35-44F1-DD26-0049-B61A6AA82915}"/>
              </a:ext>
            </a:extLst>
          </p:cNvPr>
          <p:cNvSpPr/>
          <p:nvPr/>
        </p:nvSpPr>
        <p:spPr>
          <a:xfrm>
            <a:off x="6397925" y="2723923"/>
            <a:ext cx="324000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8172BD-B832-3814-81CD-9F303309A9A1}"/>
              </a:ext>
            </a:extLst>
          </p:cNvPr>
          <p:cNvSpPr/>
          <p:nvPr/>
        </p:nvSpPr>
        <p:spPr>
          <a:xfrm>
            <a:off x="6397925" y="4155255"/>
            <a:ext cx="324000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98F7A2-C931-28B6-790C-A12B97992C92}"/>
              </a:ext>
            </a:extLst>
          </p:cNvPr>
          <p:cNvSpPr txBox="1"/>
          <p:nvPr/>
        </p:nvSpPr>
        <p:spPr>
          <a:xfrm>
            <a:off x="6804345" y="2899395"/>
            <a:ext cx="1360399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400" dirty="0"/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Reconstructed images</a:t>
            </a:r>
          </a:p>
          <a:p>
            <a:pPr algn="ctr"/>
            <a:endParaRPr lang="en-GB" sz="1400" dirty="0"/>
          </a:p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3519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171F7-3F9B-97E1-1317-CE20D61A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0" y="1406746"/>
            <a:ext cx="4450305" cy="3316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BE4D6A-6CBD-B14F-BCA7-937EA60A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09" y="1022208"/>
            <a:ext cx="5649113" cy="4363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7E826-146B-7071-B382-03A2E6D80D5E}"/>
              </a:ext>
            </a:extLst>
          </p:cNvPr>
          <p:cNvSpPr txBox="1"/>
          <p:nvPr/>
        </p:nvSpPr>
        <p:spPr>
          <a:xfrm>
            <a:off x="1451728" y="358219"/>
            <a:ext cx="2371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Results</a:t>
            </a:r>
            <a:r>
              <a:rPr lang="en-GB" b="1"/>
              <a:t> </a:t>
            </a:r>
            <a:r>
              <a:rPr lang="en-GB" b="1" dirty="0"/>
              <a:t>(p&lt;0.001)</a:t>
            </a:r>
          </a:p>
        </p:txBody>
      </p:sp>
    </p:spTree>
    <p:extLst>
      <p:ext uri="{BB962C8B-B14F-4D97-AF65-F5344CB8AC3E}">
        <p14:creationId xmlns:p14="http://schemas.microsoft.com/office/powerpoint/2010/main" val="279260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8C374-8253-10A8-8896-8BADDB31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01" y="1791731"/>
            <a:ext cx="8101276" cy="18151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67761-68C9-08C5-D8FC-A5F68FC2ECFB}"/>
              </a:ext>
            </a:extLst>
          </p:cNvPr>
          <p:cNvSpPr txBox="1"/>
          <p:nvPr/>
        </p:nvSpPr>
        <p:spPr>
          <a:xfrm>
            <a:off x="1202563" y="1422399"/>
            <a:ext cx="31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 on regular, test on random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43EEF-D29E-6845-7B6A-3858106D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01" y="4420503"/>
            <a:ext cx="8103357" cy="18217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C801D-AB12-E2E5-C467-4F518D055FF8}"/>
              </a:ext>
            </a:extLst>
          </p:cNvPr>
          <p:cNvSpPr txBox="1"/>
          <p:nvPr/>
        </p:nvSpPr>
        <p:spPr>
          <a:xfrm>
            <a:off x="1182750" y="4051171"/>
            <a:ext cx="32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 on random, test on regular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87715-BF7B-142D-133A-180426A7C9C2}"/>
              </a:ext>
            </a:extLst>
          </p:cNvPr>
          <p:cNvSpPr txBox="1"/>
          <p:nvPr/>
        </p:nvSpPr>
        <p:spPr>
          <a:xfrm>
            <a:off x="772998" y="622169"/>
            <a:ext cx="18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191081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0762-1D58-DC10-C420-E170ADE0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background</a:t>
            </a:r>
          </a:p>
        </p:txBody>
      </p:sp>
      <p:pic>
        <p:nvPicPr>
          <p:cNvPr id="9" name="Picture 8" descr="A picture containing text, mollusk&#10;&#10;Description automatically generated">
            <a:extLst>
              <a:ext uri="{FF2B5EF4-FFF2-40B4-BE49-F238E27FC236}">
                <a16:creationId xmlns:a16="http://schemas.microsoft.com/office/drawing/2014/main" id="{618034A4-EEDB-7A53-242E-D0347568D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2" b="15035"/>
          <a:stretch/>
        </p:blipFill>
        <p:spPr>
          <a:xfrm>
            <a:off x="1614799" y="2725889"/>
            <a:ext cx="3189938" cy="218997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1F1CF1E-65D9-B3F7-8BC8-1508C90B991C}"/>
              </a:ext>
            </a:extLst>
          </p:cNvPr>
          <p:cNvGrpSpPr/>
          <p:nvPr/>
        </p:nvGrpSpPr>
        <p:grpSpPr>
          <a:xfrm>
            <a:off x="5982149" y="2275591"/>
            <a:ext cx="5159618" cy="3090565"/>
            <a:chOff x="386417" y="2057905"/>
            <a:chExt cx="6098553" cy="3438063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E1DC8CB7-8610-3392-3C2A-7916982B0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80" y="2102774"/>
              <a:ext cx="4598889" cy="320852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344D3B-59AC-1584-D928-FC677C550980}"/>
                </a:ext>
              </a:extLst>
            </p:cNvPr>
            <p:cNvCxnSpPr/>
            <p:nvPr/>
          </p:nvCxnSpPr>
          <p:spPr>
            <a:xfrm>
              <a:off x="1150222" y="4864431"/>
              <a:ext cx="392997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4DD8F3-43F7-935E-4B1F-65A26C45C4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01591" y="3599055"/>
              <a:ext cx="252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D9DB89-6A88-EC90-B5BB-BA7903D53B74}"/>
                </a:ext>
              </a:extLst>
            </p:cNvPr>
            <p:cNvSpPr txBox="1"/>
            <p:nvPr/>
          </p:nvSpPr>
          <p:spPr>
            <a:xfrm>
              <a:off x="2297290" y="5126636"/>
              <a:ext cx="11464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Time (</a:t>
              </a:r>
              <a:r>
                <a:rPr lang="en-GB" sz="1600" dirty="0"/>
                <a:t>sec</a:t>
              </a:r>
              <a:r>
                <a:rPr lang="en-GB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85C96D-1E2B-084C-457C-F1B81E880284}"/>
                </a:ext>
              </a:extLst>
            </p:cNvPr>
            <p:cNvSpPr txBox="1"/>
            <p:nvPr/>
          </p:nvSpPr>
          <p:spPr>
            <a:xfrm rot="16200000">
              <a:off x="-380460" y="3414389"/>
              <a:ext cx="19030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Amplitude (</a:t>
              </a:r>
              <a:r>
                <a:rPr lang="en-GB" sz="1600" dirty="0" err="1"/>
                <a:t>dSPM</a:t>
              </a:r>
              <a:r>
                <a:rPr lang="en-GB" dirty="0"/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E6A107-C209-D2F0-F71C-3C046CD0339C}"/>
                </a:ext>
              </a:extLst>
            </p:cNvPr>
            <p:cNvSpPr txBox="1"/>
            <p:nvPr/>
          </p:nvSpPr>
          <p:spPr>
            <a:xfrm>
              <a:off x="2017720" y="2057905"/>
              <a:ext cx="17601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       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BB267-7119-7B11-D2CD-1F2FC8775254}"/>
                </a:ext>
              </a:extLst>
            </p:cNvPr>
            <p:cNvSpPr txBox="1"/>
            <p:nvPr/>
          </p:nvSpPr>
          <p:spPr>
            <a:xfrm>
              <a:off x="3964087" y="2057905"/>
              <a:ext cx="25208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00FF"/>
                  </a:solidFill>
                </a:rPr>
                <a:t>Predictable distractor</a:t>
              </a:r>
            </a:p>
            <a:p>
              <a:r>
                <a:rPr lang="en-GB" dirty="0">
                  <a:solidFill>
                    <a:srgbClr val="FF00FF"/>
                  </a:solidFill>
                </a:rPr>
                <a:t>Unpredictable distractor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4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Soundwave Images, Stock Photos &amp; Vectors | Shutterstock">
            <a:extLst>
              <a:ext uri="{FF2B5EF4-FFF2-40B4-BE49-F238E27FC236}">
                <a16:creationId xmlns:a16="http://schemas.microsoft.com/office/drawing/2014/main" id="{A7BC4F8D-A046-9958-CC4B-085F6C8C5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9" t="59317" r="38613" b="10497"/>
          <a:stretch/>
        </p:blipFill>
        <p:spPr bwMode="auto">
          <a:xfrm>
            <a:off x="1132530" y="2889265"/>
            <a:ext cx="1719469" cy="8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941188-3144-5A75-EE5B-3B7946FE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60" y="1469414"/>
            <a:ext cx="5973079" cy="45094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C8AA95-1D08-BA64-1E75-70507FD0A7F9}"/>
              </a:ext>
            </a:extLst>
          </p:cNvPr>
          <p:cNvSpPr txBox="1"/>
          <p:nvPr/>
        </p:nvSpPr>
        <p:spPr>
          <a:xfrm>
            <a:off x="787940" y="204281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AutoEncoders,</a:t>
            </a:r>
            <a:r>
              <a:rPr lang="en-GB" sz="2000" b="0" i="1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 self-supervised machines</a:t>
            </a:r>
            <a:endParaRPr lang="en-GB" sz="2000" dirty="0"/>
          </a:p>
        </p:txBody>
      </p:sp>
      <p:pic>
        <p:nvPicPr>
          <p:cNvPr id="21" name="Picture 4" descr="Soundwave Images, Stock Photos &amp; Vectors | Shutterstock">
            <a:extLst>
              <a:ext uri="{FF2B5EF4-FFF2-40B4-BE49-F238E27FC236}">
                <a16:creationId xmlns:a16="http://schemas.microsoft.com/office/drawing/2014/main" id="{FE793375-424A-94D4-FE4C-9E4DA3BE2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9" t="59317" r="38613" b="10497"/>
          <a:stretch/>
        </p:blipFill>
        <p:spPr bwMode="auto">
          <a:xfrm>
            <a:off x="9302463" y="3321617"/>
            <a:ext cx="1719469" cy="8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Soundwave Images, Stock Photos &amp; Vectors | Shutterstock">
            <a:extLst>
              <a:ext uri="{FF2B5EF4-FFF2-40B4-BE49-F238E27FC236}">
                <a16:creationId xmlns:a16="http://schemas.microsoft.com/office/drawing/2014/main" id="{CEF2D884-DFD1-8AB7-2193-5D4E4224C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6" t="62671" r="14886" b="7143"/>
          <a:stretch/>
        </p:blipFill>
        <p:spPr bwMode="auto">
          <a:xfrm flipH="1" flipV="1">
            <a:off x="1170068" y="4070652"/>
            <a:ext cx="1719469" cy="8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0843D-CF92-C6DF-9096-B06762164DC4}"/>
              </a:ext>
            </a:extLst>
          </p:cNvPr>
          <p:cNvSpPr txBox="1"/>
          <p:nvPr/>
        </p:nvSpPr>
        <p:spPr>
          <a:xfrm>
            <a:off x="1808651" y="35495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+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24CEB5F-EBCD-7E7D-83E5-22BA97E924AA}"/>
              </a:ext>
            </a:extLst>
          </p:cNvPr>
          <p:cNvSpPr/>
          <p:nvPr/>
        </p:nvSpPr>
        <p:spPr>
          <a:xfrm>
            <a:off x="2823317" y="3565418"/>
            <a:ext cx="545164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E203138-CA32-19FB-63C8-DC80A1F0DDF9}"/>
              </a:ext>
            </a:extLst>
          </p:cNvPr>
          <p:cNvSpPr/>
          <p:nvPr/>
        </p:nvSpPr>
        <p:spPr>
          <a:xfrm>
            <a:off x="8647337" y="3635453"/>
            <a:ext cx="545164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526D4-BED2-7318-2E10-DFF7234EDF57}"/>
              </a:ext>
            </a:extLst>
          </p:cNvPr>
          <p:cNvSpPr txBox="1"/>
          <p:nvPr/>
        </p:nvSpPr>
        <p:spPr>
          <a:xfrm>
            <a:off x="1206597" y="2736574"/>
            <a:ext cx="14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Task-relevant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32CF2F-BA66-8139-AADB-B2F20F5B580C}"/>
              </a:ext>
            </a:extLst>
          </p:cNvPr>
          <p:cNvSpPr txBox="1"/>
          <p:nvPr/>
        </p:nvSpPr>
        <p:spPr>
          <a:xfrm>
            <a:off x="9340000" y="3196086"/>
            <a:ext cx="14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Task-relevant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3926A3-E9B3-1508-D84B-603CED4D2556}"/>
              </a:ext>
            </a:extLst>
          </p:cNvPr>
          <p:cNvSpPr txBox="1"/>
          <p:nvPr/>
        </p:nvSpPr>
        <p:spPr>
          <a:xfrm>
            <a:off x="1395438" y="3912702"/>
            <a:ext cx="109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Irrelevant</a:t>
            </a:r>
          </a:p>
        </p:txBody>
      </p:sp>
    </p:spTree>
    <p:extLst>
      <p:ext uri="{BB962C8B-B14F-4D97-AF65-F5344CB8AC3E}">
        <p14:creationId xmlns:p14="http://schemas.microsoft.com/office/powerpoint/2010/main" val="96861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A92C5-0208-9540-64DC-C78DB4CB9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27" r="51077"/>
          <a:stretch/>
        </p:blipFill>
        <p:spPr>
          <a:xfrm>
            <a:off x="4740541" y="1351723"/>
            <a:ext cx="1806123" cy="473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E4060-9E7C-66AA-798F-BC0A7E114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85705"/>
          <a:stretch/>
        </p:blipFill>
        <p:spPr>
          <a:xfrm>
            <a:off x="473897" y="1351723"/>
            <a:ext cx="1806122" cy="473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8271C-3152-E6B3-B9DC-06911089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6" t="430" r="69008" b="-430"/>
          <a:stretch/>
        </p:blipFill>
        <p:spPr>
          <a:xfrm>
            <a:off x="2109378" y="1372043"/>
            <a:ext cx="1806122" cy="473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4AF36C-7AD5-E231-2313-6945AE0EE709}"/>
              </a:ext>
            </a:extLst>
          </p:cNvPr>
          <p:cNvSpPr txBox="1"/>
          <p:nvPr/>
        </p:nvSpPr>
        <p:spPr>
          <a:xfrm>
            <a:off x="6546665" y="1868557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Original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37308-01DF-B1D7-45CA-B4723D72AAE4}"/>
              </a:ext>
            </a:extLst>
          </p:cNvPr>
          <p:cNvSpPr txBox="1"/>
          <p:nvPr/>
        </p:nvSpPr>
        <p:spPr>
          <a:xfrm>
            <a:off x="6546665" y="3313044"/>
            <a:ext cx="4131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+ </a:t>
            </a:r>
            <a:r>
              <a:rPr lang="en-GB" sz="2400" b="1" dirty="0"/>
              <a:t>regular</a:t>
            </a:r>
            <a:r>
              <a:rPr lang="en-GB" sz="2400" dirty="0"/>
              <a:t> irrelevant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E4A24-8C62-22E7-82B5-33D45989B834}"/>
              </a:ext>
            </a:extLst>
          </p:cNvPr>
          <p:cNvSpPr txBox="1"/>
          <p:nvPr/>
        </p:nvSpPr>
        <p:spPr>
          <a:xfrm>
            <a:off x="6515948" y="4757531"/>
            <a:ext cx="422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+ </a:t>
            </a:r>
            <a:r>
              <a:rPr lang="en-GB" sz="2400" b="1" dirty="0"/>
              <a:t>random</a:t>
            </a:r>
            <a:r>
              <a:rPr lang="en-GB" sz="2400" dirty="0"/>
              <a:t> irrelevant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8D407-C767-7CBF-1493-A184928D8E80}"/>
              </a:ext>
            </a:extLst>
          </p:cNvPr>
          <p:cNvSpPr txBox="1"/>
          <p:nvPr/>
        </p:nvSpPr>
        <p:spPr>
          <a:xfrm>
            <a:off x="924560" y="1076960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1582F-ED73-587C-BB4E-64985BF96CC2}"/>
              </a:ext>
            </a:extLst>
          </p:cNvPr>
          <p:cNvSpPr txBox="1"/>
          <p:nvPr/>
        </p:nvSpPr>
        <p:spPr>
          <a:xfrm>
            <a:off x="2652661" y="1076960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D55B4-5BF6-2708-D208-903A0D8F9413}"/>
              </a:ext>
            </a:extLst>
          </p:cNvPr>
          <p:cNvSpPr txBox="1"/>
          <p:nvPr/>
        </p:nvSpPr>
        <p:spPr>
          <a:xfrm>
            <a:off x="4956900" y="1109448"/>
            <a:ext cx="135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60K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FE75E-B387-EB81-4787-FCA681309D85}"/>
              </a:ext>
            </a:extLst>
          </p:cNvPr>
          <p:cNvSpPr txBox="1"/>
          <p:nvPr/>
        </p:nvSpPr>
        <p:spPr>
          <a:xfrm>
            <a:off x="365833" y="223520"/>
            <a:ext cx="6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MNIST dataset</a:t>
            </a:r>
            <a:r>
              <a:rPr lang="en-GB" dirty="0"/>
              <a:t> (train: 60K, test: 10K samples)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31B22-96C6-4601-B72F-4F8469804236}"/>
              </a:ext>
            </a:extLst>
          </p:cNvPr>
          <p:cNvSpPr txBox="1"/>
          <p:nvPr/>
        </p:nvSpPr>
        <p:spPr>
          <a:xfrm>
            <a:off x="4093821" y="331304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99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89B73E-CC81-2F00-B80F-353C792F9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9" t="2262" r="52149" b="63226"/>
          <a:stretch/>
        </p:blipFill>
        <p:spPr>
          <a:xfrm>
            <a:off x="8965992" y="2949574"/>
            <a:ext cx="2077840" cy="1830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2A0D11-EB17-0460-371B-3D8042036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3" t="35347" r="51955" b="33026"/>
          <a:stretch/>
        </p:blipFill>
        <p:spPr>
          <a:xfrm>
            <a:off x="848277" y="3000463"/>
            <a:ext cx="2118112" cy="1709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941188-3144-5A75-EE5B-3B7946FE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60" y="1469414"/>
            <a:ext cx="5973079" cy="45094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C8AA95-1D08-BA64-1E75-70507FD0A7F9}"/>
              </a:ext>
            </a:extLst>
          </p:cNvPr>
          <p:cNvSpPr txBox="1"/>
          <p:nvPr/>
        </p:nvSpPr>
        <p:spPr>
          <a:xfrm>
            <a:off x="787940" y="204281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AutoEncoders,</a:t>
            </a:r>
            <a:r>
              <a:rPr lang="en-GB" sz="2000" b="0" i="1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 self-supervised machines</a:t>
            </a:r>
            <a:endParaRPr lang="en-GB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24CEB5F-EBCD-7E7D-83E5-22BA97E924AA}"/>
              </a:ext>
            </a:extLst>
          </p:cNvPr>
          <p:cNvSpPr/>
          <p:nvPr/>
        </p:nvSpPr>
        <p:spPr>
          <a:xfrm>
            <a:off x="2823317" y="3565418"/>
            <a:ext cx="545164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E203138-CA32-19FB-63C8-DC80A1F0DDF9}"/>
              </a:ext>
            </a:extLst>
          </p:cNvPr>
          <p:cNvSpPr/>
          <p:nvPr/>
        </p:nvSpPr>
        <p:spPr>
          <a:xfrm>
            <a:off x="8647337" y="3635453"/>
            <a:ext cx="545164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1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1285B-87CF-C547-ACC8-8676DE9A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91" y="852866"/>
            <a:ext cx="3731513" cy="2817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37918-FD7E-BB25-46CB-6062DE64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91" y="4013157"/>
            <a:ext cx="3731513" cy="281716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E65039-C621-E478-0649-DE7210CFEE31}"/>
              </a:ext>
            </a:extLst>
          </p:cNvPr>
          <p:cNvCxnSpPr>
            <a:cxnSpLocks/>
          </p:cNvCxnSpPr>
          <p:nvPr/>
        </p:nvCxnSpPr>
        <p:spPr>
          <a:xfrm flipV="1">
            <a:off x="143764" y="3753145"/>
            <a:ext cx="11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5F85FC-5272-8ACD-3B71-06109A7BDDBF}"/>
              </a:ext>
            </a:extLst>
          </p:cNvPr>
          <p:cNvSpPr txBox="1"/>
          <p:nvPr/>
        </p:nvSpPr>
        <p:spPr>
          <a:xfrm>
            <a:off x="922397" y="1905506"/>
            <a:ext cx="8851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GB" sz="2400" b="1" dirty="0"/>
              <a:t>rain 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C19C3-AEC9-51CB-8D7C-7E82F3CA0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25" t="34413" r="86323" b="33959"/>
          <a:stretch/>
        </p:blipFill>
        <p:spPr>
          <a:xfrm>
            <a:off x="2336847" y="4846968"/>
            <a:ext cx="1681735" cy="1357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6AB2E7-DEA3-0758-289C-73DDB9C2C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49" t="2262" r="52149" b="63226"/>
          <a:stretch/>
        </p:blipFill>
        <p:spPr>
          <a:xfrm>
            <a:off x="7582243" y="1446005"/>
            <a:ext cx="1681735" cy="1481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43F68B-0F75-5388-0704-26D804220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56" t="66381" r="86454" b="857"/>
          <a:stretch/>
        </p:blipFill>
        <p:spPr>
          <a:xfrm>
            <a:off x="7621998" y="4881304"/>
            <a:ext cx="1681735" cy="1406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09FDB1-08DE-A651-A08C-D5489A73A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43" t="35347" r="51955" b="33026"/>
          <a:stretch/>
        </p:blipFill>
        <p:spPr>
          <a:xfrm>
            <a:off x="2336848" y="1507909"/>
            <a:ext cx="1681735" cy="1357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3A1A03-7985-A0B6-9FB1-2504CCC1C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89" t="3551" r="86787" b="63687"/>
          <a:stretch/>
        </p:blipFill>
        <p:spPr>
          <a:xfrm>
            <a:off x="9609389" y="4881689"/>
            <a:ext cx="1681735" cy="1406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0FF28-1526-51F3-8A70-2A1E09C857DF}"/>
              </a:ext>
            </a:extLst>
          </p:cNvPr>
          <p:cNvSpPr txBox="1"/>
          <p:nvPr/>
        </p:nvSpPr>
        <p:spPr>
          <a:xfrm>
            <a:off x="7979718" y="121978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F054C5-1651-DE9E-142D-9CFA043B2FDD}"/>
              </a:ext>
            </a:extLst>
          </p:cNvPr>
          <p:cNvSpPr txBox="1"/>
          <p:nvPr/>
        </p:nvSpPr>
        <p:spPr>
          <a:xfrm>
            <a:off x="10067922" y="453509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D5B9A8-7BFD-D91A-EE6E-596E77B55465}"/>
              </a:ext>
            </a:extLst>
          </p:cNvPr>
          <p:cNvCxnSpPr/>
          <p:nvPr/>
        </p:nvCxnSpPr>
        <p:spPr>
          <a:xfrm>
            <a:off x="9435830" y="4416359"/>
            <a:ext cx="0" cy="214981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676CCE-A229-1D9D-ECB4-1D98CF6A465B}"/>
              </a:ext>
            </a:extLst>
          </p:cNvPr>
          <p:cNvSpPr txBox="1"/>
          <p:nvPr/>
        </p:nvSpPr>
        <p:spPr>
          <a:xfrm>
            <a:off x="787940" y="204281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AutoEncoders,</a:t>
            </a:r>
            <a:r>
              <a:rPr lang="en-GB" sz="2000" b="0" i="1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 self-supervised machines</a:t>
            </a:r>
            <a:endParaRPr lang="en-GB" sz="2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5B1A9D8-A92B-0892-754F-24CCC8882996}"/>
              </a:ext>
            </a:extLst>
          </p:cNvPr>
          <p:cNvSpPr/>
          <p:nvPr/>
        </p:nvSpPr>
        <p:spPr>
          <a:xfrm>
            <a:off x="3905132" y="2071153"/>
            <a:ext cx="252000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E6ADC4-D87B-0E97-1A31-5A2043864EB8}"/>
              </a:ext>
            </a:extLst>
          </p:cNvPr>
          <p:cNvSpPr/>
          <p:nvPr/>
        </p:nvSpPr>
        <p:spPr>
          <a:xfrm>
            <a:off x="7551211" y="2071153"/>
            <a:ext cx="252000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5EFA2DF-52D7-2DDE-5E9A-45068AC42CF6}"/>
              </a:ext>
            </a:extLst>
          </p:cNvPr>
          <p:cNvSpPr/>
          <p:nvPr/>
        </p:nvSpPr>
        <p:spPr>
          <a:xfrm>
            <a:off x="3898508" y="5473643"/>
            <a:ext cx="252000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873FFD8-E2CF-6DC4-1650-14DE7ABC8541}"/>
              </a:ext>
            </a:extLst>
          </p:cNvPr>
          <p:cNvSpPr/>
          <p:nvPr/>
        </p:nvSpPr>
        <p:spPr>
          <a:xfrm>
            <a:off x="7544587" y="5473643"/>
            <a:ext cx="252000" cy="2898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5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4BA518-7109-A1E3-013B-6C7F339B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87" y="938746"/>
            <a:ext cx="4165874" cy="5919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B5D49-8AE3-2283-E612-0AFE086E2E33}"/>
              </a:ext>
            </a:extLst>
          </p:cNvPr>
          <p:cNvSpPr txBox="1"/>
          <p:nvPr/>
        </p:nvSpPr>
        <p:spPr>
          <a:xfrm>
            <a:off x="2232133" y="167971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Simple model</a:t>
            </a:r>
            <a:endParaRPr lang="en-GB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0E06A-D4BB-C10D-CA4F-D0ED4C39591A}"/>
              </a:ext>
            </a:extLst>
          </p:cNvPr>
          <p:cNvSpPr txBox="1"/>
          <p:nvPr/>
        </p:nvSpPr>
        <p:spPr>
          <a:xfrm>
            <a:off x="7493246" y="221975"/>
            <a:ext cx="301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 bit more complex model</a:t>
            </a:r>
            <a:endParaRPr lang="en-GB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75AF2-0F0A-4CAE-7AB4-61A09EF3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59" y="2217906"/>
            <a:ext cx="2639335" cy="22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74174-3CA7-C0AB-1E14-41F250872D4A}"/>
              </a:ext>
            </a:extLst>
          </p:cNvPr>
          <p:cNvSpPr txBox="1"/>
          <p:nvPr/>
        </p:nvSpPr>
        <p:spPr>
          <a:xfrm>
            <a:off x="1706252" y="1791093"/>
            <a:ext cx="4461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Sanity check – Autoencoder works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C5A52-C356-703C-E4D5-41DC72576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60"/>
          <a:stretch/>
        </p:blipFill>
        <p:spPr>
          <a:xfrm>
            <a:off x="1208708" y="2622090"/>
            <a:ext cx="9307224" cy="22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6838E-141E-F495-EB91-D3CEA2EBA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37"/>
          <a:stretch/>
        </p:blipFill>
        <p:spPr>
          <a:xfrm>
            <a:off x="172401" y="1495836"/>
            <a:ext cx="3066910" cy="420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1D3D9B-E59E-2BF1-605B-2A406343AB26}"/>
              </a:ext>
            </a:extLst>
          </p:cNvPr>
          <p:cNvSpPr txBox="1"/>
          <p:nvPr/>
        </p:nvSpPr>
        <p:spPr>
          <a:xfrm>
            <a:off x="239321" y="369503"/>
            <a:ext cx="348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Simple Model results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B55E2-C367-BF3F-8592-E3FF392E0B6E}"/>
              </a:ext>
            </a:extLst>
          </p:cNvPr>
          <p:cNvSpPr/>
          <p:nvPr/>
        </p:nvSpPr>
        <p:spPr>
          <a:xfrm>
            <a:off x="122548" y="2325757"/>
            <a:ext cx="5003929" cy="2554356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97766-124E-9908-0224-5E358743417D}"/>
              </a:ext>
            </a:extLst>
          </p:cNvPr>
          <p:cNvSpPr txBox="1"/>
          <p:nvPr/>
        </p:nvSpPr>
        <p:spPr>
          <a:xfrm>
            <a:off x="3362412" y="34290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0EE51-B2D8-C24F-2120-96B32DA4E1AA}"/>
              </a:ext>
            </a:extLst>
          </p:cNvPr>
          <p:cNvSpPr txBox="1"/>
          <p:nvPr/>
        </p:nvSpPr>
        <p:spPr>
          <a:xfrm>
            <a:off x="3206756" y="2439463"/>
            <a:ext cx="204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Reconstruction </a:t>
            </a:r>
            <a:r>
              <a:rPr lang="en-GB" b="1" dirty="0"/>
              <a:t>regular</a:t>
            </a:r>
            <a:r>
              <a:rPr lang="en-GB" dirty="0"/>
              <a:t> ‘noise’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9CC594-C293-E8FF-A00D-2236B5461404}"/>
              </a:ext>
            </a:extLst>
          </p:cNvPr>
          <p:cNvCxnSpPr/>
          <p:nvPr/>
        </p:nvCxnSpPr>
        <p:spPr>
          <a:xfrm>
            <a:off x="3156429" y="3176970"/>
            <a:ext cx="176967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2DF107-1FE7-4B2A-F15E-D8C130954B07}"/>
              </a:ext>
            </a:extLst>
          </p:cNvPr>
          <p:cNvCxnSpPr/>
          <p:nvPr/>
        </p:nvCxnSpPr>
        <p:spPr>
          <a:xfrm>
            <a:off x="3186279" y="3998673"/>
            <a:ext cx="176967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625AB2-A853-507C-6097-642168A37BAC}"/>
              </a:ext>
            </a:extLst>
          </p:cNvPr>
          <p:cNvSpPr txBox="1"/>
          <p:nvPr/>
        </p:nvSpPr>
        <p:spPr>
          <a:xfrm>
            <a:off x="3204136" y="4089850"/>
            <a:ext cx="214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Reconstruction </a:t>
            </a:r>
          </a:p>
          <a:p>
            <a:r>
              <a:rPr lang="en-GB" b="1" dirty="0"/>
              <a:t>random</a:t>
            </a:r>
            <a:r>
              <a:rPr lang="en-GB" dirty="0"/>
              <a:t> noise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0B8F6C-9B65-CF74-D42F-DF9CCF07A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78" y="1912420"/>
            <a:ext cx="6913380" cy="37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206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Office Theme</vt:lpstr>
      <vt:lpstr>My ignoring machine</vt:lpstr>
      <vt:lpstr>Theoretical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 Makov</dc:creator>
  <cp:lastModifiedBy>Shiri Makov</cp:lastModifiedBy>
  <cp:revision>47</cp:revision>
  <dcterms:created xsi:type="dcterms:W3CDTF">2022-05-26T15:14:03Z</dcterms:created>
  <dcterms:modified xsi:type="dcterms:W3CDTF">2022-05-30T10:59:12Z</dcterms:modified>
</cp:coreProperties>
</file>