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9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9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9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9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9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9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9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9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9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8CA"/>
          </a:solidFill>
        </a:fill>
      </a:tcStyle>
    </a:wholeTbl>
    <a:band2H>
      <a:tcTxStyle b="def" i="def"/>
      <a:tcStyle>
        <a:tcBdr/>
        <a:fill>
          <a:solidFill>
            <a:srgbClr val="FAEC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0CD"/>
          </a:solidFill>
        </a:fill>
      </a:tcStyle>
    </a:wholeTbl>
    <a:band2H>
      <a:tcTxStyle b="def" i="def"/>
      <a:tcStyle>
        <a:tcBdr/>
        <a:fill>
          <a:solidFill>
            <a:srgbClr val="EDE9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FD9"/>
          </a:solidFill>
        </a:fill>
      </a:tcStyle>
    </a:wholeTbl>
    <a:band2H>
      <a:tcTxStyle b="def" i="def"/>
      <a:tcStyle>
        <a:tcBdr/>
        <a:fill>
          <a:solidFill>
            <a:srgbClr val="EEF0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我的主題會在我們不用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 vslam </a:t>
            </a:r>
            <a:r>
              <a:t>改用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 lidar-slam </a:t>
            </a:r>
            <a:r>
              <a:t>上講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 (</a:t>
            </a:r>
            <a:r>
              <a:t>效能問題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https://reurl.cc/b52o2y</a:t>
            </a:r>
          </a:p>
          <a:p>
            <a:pPr>
              <a:defRPr b="1"/>
            </a:pPr>
            <a:br/>
            <a:r>
              <a:rPr b="0"/>
              <a:t>LIDAR</a:t>
            </a:r>
            <a:r>
              <a:rPr b="0">
                <a:latin typeface="+mj-lt"/>
                <a:ea typeface="+mj-ea"/>
                <a:cs typeface="+mj-cs"/>
                <a:sym typeface="Helvetica"/>
              </a:rPr>
              <a:t>買這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6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14" name="Rectangle 8"/>
          <p:cNvSpPr/>
          <p:nvPr/>
        </p:nvSpPr>
        <p:spPr>
          <a:xfrm>
            <a:off x="-3" y="6334316"/>
            <a:ext cx="12192007" cy="66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15" name="Straight Connector 9"/>
          <p:cNvSpPr/>
          <p:nvPr/>
        </p:nvSpPr>
        <p:spPr>
          <a:xfrm>
            <a:off x="1193532" y="1737846"/>
            <a:ext cx="9966961" cy="1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7" name="Body Level One…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Calibri"/>
              <a:buChar char=" "/>
              <a:defRPr cap="none" spc="0" sz="200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404368" indent="-203200">
              <a:buClr>
                <a:schemeClr val="accent1"/>
              </a:buClr>
              <a:buSzPct val="100000"/>
              <a:buFont typeface="Calibri"/>
              <a:buChar char="◦"/>
              <a:defRPr cap="none" spc="0" sz="200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645304" indent="-261256">
              <a:buClr>
                <a:schemeClr val="accent1"/>
              </a:buClr>
              <a:buSzPct val="100000"/>
              <a:buFont typeface="Calibri"/>
              <a:buChar char="◦"/>
              <a:defRPr cap="none" spc="0" sz="200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828185" indent="-261257">
              <a:buClr>
                <a:schemeClr val="accent1"/>
              </a:buClr>
              <a:buSzPct val="100000"/>
              <a:buFont typeface="Calibri"/>
              <a:buChar char="◦"/>
              <a:defRPr cap="none" spc="0" sz="200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1011065" indent="-261257">
              <a:buClr>
                <a:schemeClr val="accent1"/>
              </a:buClr>
              <a:buSzPct val="100000"/>
              <a:buFont typeface="Calibri"/>
              <a:buChar char="◦"/>
              <a:defRPr cap="none" spc="0" sz="200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24" name="Rectangle 8"/>
          <p:cNvSpPr/>
          <p:nvPr/>
        </p:nvSpPr>
        <p:spPr>
          <a:xfrm>
            <a:off x="-3" y="6334316"/>
            <a:ext cx="12192007" cy="66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25" name="Straight Connector 9"/>
          <p:cNvSpPr/>
          <p:nvPr/>
        </p:nvSpPr>
        <p:spPr>
          <a:xfrm>
            <a:off x="1193532" y="1737846"/>
            <a:ext cx="9966961" cy="1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Calibri"/>
              <a:buChar char=" "/>
              <a:defRPr cap="none" spc="0" sz="200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404368" indent="-203200">
              <a:buClr>
                <a:schemeClr val="accent1"/>
              </a:buClr>
              <a:buSzPct val="100000"/>
              <a:buFont typeface="Calibri"/>
              <a:buChar char="◦"/>
              <a:defRPr cap="none" spc="0" sz="200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645304" indent="-261256">
              <a:buClr>
                <a:schemeClr val="accent1"/>
              </a:buClr>
              <a:buSzPct val="100000"/>
              <a:buFont typeface="Calibri"/>
              <a:buChar char="◦"/>
              <a:defRPr cap="none" spc="0" sz="200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828185" indent="-261257">
              <a:buClr>
                <a:schemeClr val="accent1"/>
              </a:buClr>
              <a:buSzPct val="100000"/>
              <a:buFont typeface="Calibri"/>
              <a:buChar char="◦"/>
              <a:defRPr cap="none" spc="0" sz="200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1011065" indent="-261257">
              <a:buClr>
                <a:schemeClr val="accent1"/>
              </a:buClr>
              <a:buSzPct val="100000"/>
              <a:buFont typeface="Calibri"/>
              <a:buChar char="◦"/>
              <a:defRPr cap="none" spc="0" sz="200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1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45" name="Rectangle 8"/>
          <p:cNvSpPr/>
          <p:nvPr/>
        </p:nvSpPr>
        <p:spPr>
          <a:xfrm>
            <a:off x="-3" y="6334316"/>
            <a:ext cx="12192007" cy="66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46" name="Straight Connector 9"/>
          <p:cNvSpPr/>
          <p:nvPr/>
        </p:nvSpPr>
        <p:spPr>
          <a:xfrm>
            <a:off x="1193532" y="1737846"/>
            <a:ext cx="9966961" cy="1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7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half" idx="1"/>
          </p:nvPr>
        </p:nvSpPr>
        <p:spPr>
          <a:xfrm>
            <a:off x="1097277" y="1845734"/>
            <a:ext cx="4937763" cy="4023360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Calibri"/>
              <a:buChar char=" "/>
              <a:defRPr cap="none" spc="0" sz="200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404368" indent="-203200">
              <a:buClr>
                <a:schemeClr val="accent1"/>
              </a:buClr>
              <a:buSzPct val="100000"/>
              <a:buFont typeface="Calibri"/>
              <a:buChar char="◦"/>
              <a:defRPr cap="none" spc="0" sz="200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645304" indent="-261256">
              <a:buClr>
                <a:schemeClr val="accent1"/>
              </a:buClr>
              <a:buSzPct val="100000"/>
              <a:buFont typeface="Calibri"/>
              <a:buChar char="◦"/>
              <a:defRPr cap="none" spc="0" sz="200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828185" indent="-261257">
              <a:buClr>
                <a:schemeClr val="accent1"/>
              </a:buClr>
              <a:buSzPct val="100000"/>
              <a:buFont typeface="Calibri"/>
              <a:buChar char="◦"/>
              <a:defRPr cap="none" spc="0" sz="200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1011065" indent="-261257">
              <a:buClr>
                <a:schemeClr val="accent1"/>
              </a:buClr>
              <a:buSzPct val="100000"/>
              <a:buFont typeface="Calibri"/>
              <a:buChar char="◦"/>
              <a:defRPr cap="none" spc="0" sz="200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57" name="Rectangle 8"/>
          <p:cNvSpPr/>
          <p:nvPr/>
        </p:nvSpPr>
        <p:spPr>
          <a:xfrm>
            <a:off x="-3" y="6334316"/>
            <a:ext cx="12192007" cy="66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58" name="Straight Connector 9"/>
          <p:cNvSpPr/>
          <p:nvPr/>
        </p:nvSpPr>
        <p:spPr>
          <a:xfrm>
            <a:off x="1193532" y="1737846"/>
            <a:ext cx="9966961" cy="1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sz="quarter" idx="1"/>
          </p:nvPr>
        </p:nvSpPr>
        <p:spPr>
          <a:xfrm>
            <a:off x="1097280" y="1846052"/>
            <a:ext cx="4937760" cy="736294"/>
          </a:xfrm>
          <a:prstGeom prst="rect">
            <a:avLst/>
          </a:prstGeom>
        </p:spPr>
        <p:txBody>
          <a:bodyPr anchor="ctr"/>
          <a:lstStyle>
            <a:lvl1pPr>
              <a:defRPr spc="0" sz="2000">
                <a:latin typeface="+mn-lt"/>
                <a:ea typeface="+mn-ea"/>
                <a:cs typeface="+mn-cs"/>
                <a:sym typeface="Calibri"/>
              </a:defRPr>
            </a:lvl1pPr>
            <a:lvl2pPr>
              <a:defRPr spc="0" sz="2000">
                <a:latin typeface="+mn-lt"/>
                <a:ea typeface="+mn-ea"/>
                <a:cs typeface="+mn-cs"/>
                <a:sym typeface="Calibri"/>
              </a:defRPr>
            </a:lvl2pPr>
            <a:lvl3pPr>
              <a:defRPr spc="0" sz="2000">
                <a:latin typeface="+mn-lt"/>
                <a:ea typeface="+mn-ea"/>
                <a:cs typeface="+mn-cs"/>
                <a:sym typeface="Calibri"/>
              </a:defRPr>
            </a:lvl3pPr>
            <a:lvl4pPr>
              <a:defRPr spc="0" sz="2000">
                <a:latin typeface="+mn-lt"/>
                <a:ea typeface="+mn-ea"/>
                <a:cs typeface="+mn-cs"/>
                <a:sym typeface="Calibri"/>
              </a:defRPr>
            </a:lvl4pPr>
            <a:lvl5pPr>
              <a:defRPr spc="0" sz="20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Text Placeholder 4"/>
          <p:cNvSpPr/>
          <p:nvPr>
            <p:ph type="body" sz="quarter" idx="21"/>
          </p:nvPr>
        </p:nvSpPr>
        <p:spPr>
          <a:xfrm>
            <a:off x="6217918" y="1846052"/>
            <a:ext cx="4937767" cy="73629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"/>
          <p:cNvSpPr/>
          <p:nvPr/>
        </p:nvSpPr>
        <p:spPr>
          <a:xfrm>
            <a:off x="-2" y="6400800"/>
            <a:ext cx="12192007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70" name="Rectangle 8"/>
          <p:cNvSpPr/>
          <p:nvPr/>
        </p:nvSpPr>
        <p:spPr>
          <a:xfrm>
            <a:off x="-3" y="6334316"/>
            <a:ext cx="12192007" cy="66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71" name="Straight Connector 9"/>
          <p:cNvSpPr/>
          <p:nvPr/>
        </p:nvSpPr>
        <p:spPr>
          <a:xfrm>
            <a:off x="1193532" y="1737846"/>
            <a:ext cx="9966961" cy="1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40404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81" name="Rectangle 5"/>
          <p:cNvSpPr/>
          <p:nvPr/>
        </p:nvSpPr>
        <p:spPr>
          <a:xfrm>
            <a:off x="11" y="6334316"/>
            <a:ext cx="12188832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7"/>
          <p:cNvSpPr/>
          <p:nvPr/>
        </p:nvSpPr>
        <p:spPr>
          <a:xfrm>
            <a:off x="14" y="0"/>
            <a:ext cx="4050795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90" name="Rectangle 8"/>
          <p:cNvSpPr/>
          <p:nvPr/>
        </p:nvSpPr>
        <p:spPr>
          <a:xfrm>
            <a:off x="4040070" y="0"/>
            <a:ext cx="6401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91" name="Title Text"/>
          <p:cNvSpPr txBox="1"/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4800600" y="731519"/>
            <a:ext cx="6492241" cy="5257802"/>
          </a:xfrm>
          <a:prstGeom prst="rect">
            <a:avLst/>
          </a:prstGeom>
        </p:spPr>
        <p:txBody>
          <a:bodyPr lIns="0" tIns="0" rIns="0" bIns="0"/>
          <a:lstStyle>
            <a:lvl1pPr marL="91436" indent="-91436">
              <a:buClr>
                <a:schemeClr val="accent1"/>
              </a:buClr>
              <a:buSzPct val="100000"/>
              <a:buFont typeface="Calibri"/>
              <a:buChar char=" "/>
              <a:defRPr cap="none" spc="0" sz="200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404368" indent="-203200">
              <a:buClr>
                <a:schemeClr val="accent1"/>
              </a:buClr>
              <a:buSzPct val="100000"/>
              <a:buFont typeface="Calibri"/>
              <a:buChar char="◦"/>
              <a:defRPr cap="none" spc="0" sz="200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645304" indent="-261256">
              <a:buClr>
                <a:schemeClr val="accent1"/>
              </a:buClr>
              <a:buSzPct val="100000"/>
              <a:buFont typeface="Calibri"/>
              <a:buChar char="◦"/>
              <a:defRPr cap="none" spc="0" sz="200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828185" indent="-261257">
              <a:buClr>
                <a:schemeClr val="accent1"/>
              </a:buClr>
              <a:buSzPct val="100000"/>
              <a:buFont typeface="Calibri"/>
              <a:buChar char="◦"/>
              <a:defRPr cap="none" spc="0" sz="200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1011065" indent="-261257">
              <a:buClr>
                <a:schemeClr val="accent1"/>
              </a:buClr>
              <a:buSzPct val="100000"/>
              <a:buFont typeface="Calibri"/>
              <a:buChar char="◦"/>
              <a:defRPr cap="none" spc="0" sz="2000">
                <a:solidFill>
                  <a:srgbClr val="40404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Text Placeholder 3"/>
          <p:cNvSpPr/>
          <p:nvPr>
            <p:ph type="body" sz="quarter" idx="21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3705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02" name="Rectangle 8"/>
          <p:cNvSpPr/>
          <p:nvPr/>
        </p:nvSpPr>
        <p:spPr>
          <a:xfrm>
            <a:off x="11" y="4915075"/>
            <a:ext cx="12188832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03" name="Title Text"/>
          <p:cNvSpPr txBox="1"/>
          <p:nvPr>
            <p:ph type="title"/>
          </p:nvPr>
        </p:nvSpPr>
        <p:spPr>
          <a:xfrm>
            <a:off x="1097280" y="5074920"/>
            <a:ext cx="10113265" cy="82297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" name="Picture Placeholder 2"/>
          <p:cNvSpPr/>
          <p:nvPr>
            <p:ph type="pic" idx="21"/>
          </p:nvPr>
        </p:nvSpPr>
        <p:spPr>
          <a:xfrm>
            <a:off x="11" y="0"/>
            <a:ext cx="12191991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1097280" y="5907023"/>
            <a:ext cx="10113265" cy="594372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600"/>
              </a:spcBef>
              <a:defRPr cap="none" spc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>
              <a:spcBef>
                <a:spcPts val="600"/>
              </a:spcBef>
              <a:defRPr cap="none" spc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>
              <a:spcBef>
                <a:spcPts val="600"/>
              </a:spcBef>
              <a:defRPr cap="none" spc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>
              <a:spcBef>
                <a:spcPts val="600"/>
              </a:spcBef>
              <a:defRPr cap="none" spc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>
              <a:spcBef>
                <a:spcPts val="600"/>
              </a:spcBef>
              <a:defRPr cap="none" spc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3" name="Rectangle 7"/>
          <p:cNvSpPr/>
          <p:nvPr/>
        </p:nvSpPr>
        <p:spPr>
          <a:xfrm>
            <a:off x="11" y="6334316"/>
            <a:ext cx="12188832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4" name="Straight Connector 8"/>
          <p:cNvSpPr/>
          <p:nvPr/>
        </p:nvSpPr>
        <p:spPr>
          <a:xfrm>
            <a:off x="1207655" y="4343400"/>
            <a:ext cx="987552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1097280" y="758951"/>
            <a:ext cx="10058401" cy="3566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1100050" y="4455619"/>
            <a:ext cx="10058401" cy="1143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0979613" y="6528094"/>
            <a:ext cx="232873" cy="228508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8000" u="none">
          <a:solidFill>
            <a:srgbClr val="262626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8000" u="none">
          <a:solidFill>
            <a:srgbClr val="262626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8000" u="none">
          <a:solidFill>
            <a:srgbClr val="262626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8000" u="none">
          <a:solidFill>
            <a:srgbClr val="262626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8000" u="none">
          <a:solidFill>
            <a:srgbClr val="262626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8000" u="none">
          <a:solidFill>
            <a:srgbClr val="262626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8000" u="none">
          <a:solidFill>
            <a:srgbClr val="262626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8000" u="none">
          <a:solidFill>
            <a:srgbClr val="262626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8000" u="none">
          <a:solidFill>
            <a:srgbClr val="262626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400" u="none">
          <a:solidFill>
            <a:srgbClr val="637052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400" u="none">
          <a:solidFill>
            <a:srgbClr val="637052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400" u="none">
          <a:solidFill>
            <a:srgbClr val="637052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400" u="none">
          <a:solidFill>
            <a:srgbClr val="637052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400" u="none">
          <a:solidFill>
            <a:srgbClr val="637052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1263285" marR="0" indent="-391884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solidFill>
            <a:srgbClr val="637052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1463285" marR="0" indent="-391884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solidFill>
            <a:srgbClr val="637052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1663282" marR="0" indent="-391884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solidFill>
            <a:srgbClr val="637052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1863282" marR="0" indent="-391884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Tx/>
        <a:buChar char="◦"/>
        <a:tabLst/>
        <a:defRPr b="0" baseline="0" cap="all" i="0" spc="200" strike="noStrike" sz="2400" u="none">
          <a:solidFill>
            <a:srgbClr val="637052"/>
          </a:solidFill>
          <a:uFillTx/>
          <a:latin typeface="Calibri Light"/>
          <a:ea typeface="Calibri Light"/>
          <a:cs typeface="Calibri Light"/>
          <a:sym typeface="Calibri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MSL.tw/ddec39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ellochick/Indoor-segmentation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標題 3"/>
          <p:cNvSpPr txBox="1"/>
          <p:nvPr>
            <p:ph type="title"/>
          </p:nvPr>
        </p:nvSpPr>
        <p:spPr>
          <a:xfrm>
            <a:off x="1097280" y="758949"/>
            <a:ext cx="10058401" cy="3566167"/>
          </a:xfrm>
          <a:prstGeom prst="rect">
            <a:avLst/>
          </a:prstGeom>
        </p:spPr>
        <p:txBody>
          <a:bodyPr/>
          <a:lstStyle>
            <a:lvl1pPr>
              <a:defRPr spc="-100" sz="5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本週進度目標 2020/9/22</a:t>
            </a:r>
          </a:p>
        </p:txBody>
      </p:sp>
      <p:sp>
        <p:nvSpPr>
          <p:cNvPr id="128" name="文字版面配置區 4"/>
          <p:cNvSpPr txBox="1"/>
          <p:nvPr>
            <p:ph type="body" sz="quarter" idx="1"/>
          </p:nvPr>
        </p:nvSpPr>
        <p:spPr>
          <a:xfrm>
            <a:off x="1097280" y="4453128"/>
            <a:ext cx="10058401" cy="1143012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許皇琪</a:t>
            </a:r>
          </a:p>
        </p:txBody>
      </p:sp>
      <p:sp>
        <p:nvSpPr>
          <p:cNvPr id="129" name="日期版面配置區 9"/>
          <p:cNvSpPr txBox="1"/>
          <p:nvPr/>
        </p:nvSpPr>
        <p:spPr>
          <a:xfrm>
            <a:off x="1142999" y="6539389"/>
            <a:ext cx="2380835" cy="205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/>
            <a:r>
              <a:t>2020/7/9</a:t>
            </a:r>
          </a:p>
        </p:txBody>
      </p:sp>
      <p:sp>
        <p:nvSpPr>
          <p:cNvPr id="130" name="投影片編號版面配置區 10"/>
          <p:cNvSpPr txBox="1"/>
          <p:nvPr>
            <p:ph type="sldNum" sz="quarter" idx="4294967295"/>
          </p:nvPr>
        </p:nvSpPr>
        <p:spPr>
          <a:xfrm>
            <a:off x="11043970" y="6528092"/>
            <a:ext cx="168505" cy="2285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標題 5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pc="-1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本週進度</a:t>
            </a:r>
          </a:p>
        </p:txBody>
      </p:sp>
      <p:sp>
        <p:nvSpPr>
          <p:cNvPr id="133" name="內容版面配置區 6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1. 修正自動追蹤 Aruco code 穩定度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2. 修正 app 功能</a:t>
            </a:r>
          </a:p>
        </p:txBody>
      </p:sp>
      <p:sp>
        <p:nvSpPr>
          <p:cNvPr id="134" name="日期版面配置區 11"/>
          <p:cNvSpPr txBox="1"/>
          <p:nvPr/>
        </p:nvSpPr>
        <p:spPr>
          <a:xfrm>
            <a:off x="1142999" y="6539389"/>
            <a:ext cx="2380835" cy="205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/>
            <a:r>
              <a:t>2020/7/9</a:t>
            </a:r>
          </a:p>
        </p:txBody>
      </p:sp>
      <p:sp>
        <p:nvSpPr>
          <p:cNvPr id="135" name="投影片編號版面配置區 12"/>
          <p:cNvSpPr txBox="1"/>
          <p:nvPr>
            <p:ph type="sldNum" sz="quarter" idx="4294967295"/>
          </p:nvPr>
        </p:nvSpPr>
        <p:spPr>
          <a:xfrm>
            <a:off x="11043970" y="6528092"/>
            <a:ext cx="168505" cy="2285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過程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DEMO (ARUCO code)</a:t>
            </a:r>
          </a:p>
        </p:txBody>
      </p:sp>
      <p:sp>
        <p:nvSpPr>
          <p:cNvPr id="140" name="透過觀察在距離鏡頭 100cm 的時候，人臉被框出的大小大約是 100~170 * 100~170…"/>
          <p:cNvSpPr txBox="1"/>
          <p:nvPr>
            <p:ph type="body" sz="quarter" idx="1"/>
          </p:nvPr>
        </p:nvSpPr>
        <p:spPr>
          <a:xfrm>
            <a:off x="1548832" y="2090863"/>
            <a:ext cx="5711289" cy="851115"/>
          </a:xfrm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https://NMSL.tw/ddec39</a:t>
            </a:r>
          </a:p>
        </p:txBody>
      </p:sp>
      <p:sp>
        <p:nvSpPr>
          <p:cNvPr id="141" name="投影片編號版面配置區 1"/>
          <p:cNvSpPr txBox="1"/>
          <p:nvPr>
            <p:ph type="sldNum" sz="quarter" idx="4294967295"/>
          </p:nvPr>
        </p:nvSpPr>
        <p:spPr>
          <a:xfrm>
            <a:off x="11043980" y="6528093"/>
            <a:ext cx="168505" cy="2285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過程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APP 修正</a:t>
            </a:r>
          </a:p>
        </p:txBody>
      </p:sp>
      <p:sp>
        <p:nvSpPr>
          <p:cNvPr id="144" name="透過觀察在距離鏡頭 100cm 的時候，人臉被框出的大小大約是 100~170 * 100~170…"/>
          <p:cNvSpPr txBox="1"/>
          <p:nvPr>
            <p:ph type="body" sz="quarter" idx="1"/>
          </p:nvPr>
        </p:nvSpPr>
        <p:spPr>
          <a:xfrm>
            <a:off x="1032768" y="1794126"/>
            <a:ext cx="5711290" cy="851115"/>
          </a:xfrm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 </a:t>
            </a:r>
          </a:p>
        </p:txBody>
      </p:sp>
      <p:sp>
        <p:nvSpPr>
          <p:cNvPr id="145" name="投影片編號版面配置區 1"/>
          <p:cNvSpPr txBox="1"/>
          <p:nvPr>
            <p:ph type="sldNum" sz="quarter" idx="4294967295"/>
          </p:nvPr>
        </p:nvSpPr>
        <p:spPr>
          <a:xfrm>
            <a:off x="11043980" y="6528092"/>
            <a:ext cx="168505" cy="2285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49167" y="483303"/>
            <a:ext cx="3416191" cy="58913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99134" y="483303"/>
            <a:ext cx="3408666" cy="5891394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Text"/>
          <p:cNvSpPr txBox="1"/>
          <p:nvPr/>
        </p:nvSpPr>
        <p:spPr>
          <a:xfrm>
            <a:off x="1214645" y="2116729"/>
            <a:ext cx="292945" cy="20591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改良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討論</a:t>
            </a:r>
          </a:p>
        </p:txBody>
      </p:sp>
      <p:sp>
        <p:nvSpPr>
          <p:cNvPr id="151" name="算出xy軸是否有在中畫面中間…"/>
          <p:cNvSpPr txBox="1"/>
          <p:nvPr>
            <p:ph type="body" idx="1"/>
          </p:nvPr>
        </p:nvSpPr>
        <p:spPr>
          <a:xfrm>
            <a:off x="1097277" y="1845734"/>
            <a:ext cx="9276293" cy="4023360"/>
          </a:xfrm>
          <a:prstGeom prst="rect">
            <a:avLst/>
          </a:prstGeom>
        </p:spPr>
        <p:txBody>
          <a:bodyPr/>
          <a:lstStyle/>
          <a:p>
            <a:pPr/>
            <a:r>
              <a:t>1. aruco 穩定度上升，但速度變慢</a:t>
            </a:r>
          </a:p>
        </p:txBody>
      </p:sp>
      <p:sp>
        <p:nvSpPr>
          <p:cNvPr id="152" name="投影片編號版面配置區 1"/>
          <p:cNvSpPr txBox="1"/>
          <p:nvPr>
            <p:ph type="sldNum" sz="quarter" idx="4294967295"/>
          </p:nvPr>
        </p:nvSpPr>
        <p:spPr>
          <a:xfrm>
            <a:off x="11043980" y="6528093"/>
            <a:ext cx="168505" cy="2285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標題 1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>
            <a:lvl1pPr>
              <a:defRPr spc="-1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下週進度</a:t>
            </a:r>
          </a:p>
        </p:txBody>
      </p:sp>
      <p:sp>
        <p:nvSpPr>
          <p:cNvPr id="155" name="內容版面配置區 2"/>
          <p:cNvSpPr txBox="1"/>
          <p:nvPr>
            <p:ph type="body" idx="1"/>
          </p:nvPr>
        </p:nvSpPr>
        <p:spPr>
          <a:xfrm>
            <a:off x="1097280" y="1845734"/>
            <a:ext cx="10058401" cy="4023360"/>
          </a:xfrm>
          <a:prstGeom prst="rect">
            <a:avLst/>
          </a:prstGeom>
        </p:spPr>
        <p:txBody>
          <a:bodyPr/>
          <a:lstStyle/>
          <a:p>
            <a:pPr/>
            <a:r>
              <a:t>1. 再找看看如何改善</a:t>
            </a:r>
          </a:p>
        </p:txBody>
      </p:sp>
      <p:sp>
        <p:nvSpPr>
          <p:cNvPr id="156" name="日期版面配置區 7"/>
          <p:cNvSpPr txBox="1"/>
          <p:nvPr/>
        </p:nvSpPr>
        <p:spPr>
          <a:xfrm>
            <a:off x="1142999" y="6539389"/>
            <a:ext cx="2380835" cy="205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/>
            <a:r>
              <a:t>2020/6/2</a:t>
            </a:r>
          </a:p>
        </p:txBody>
      </p:sp>
      <p:sp>
        <p:nvSpPr>
          <p:cNvPr id="157" name="投影片編號版面配置區 8"/>
          <p:cNvSpPr txBox="1"/>
          <p:nvPr>
            <p:ph type="sldNum" sz="quarter" idx="4294967295"/>
          </p:nvPr>
        </p:nvSpPr>
        <p:spPr>
          <a:xfrm>
            <a:off x="11043973" y="6528092"/>
            <a:ext cx="168505" cy="2285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回顧">
  <a:themeElements>
    <a:clrScheme name="回顧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回顧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9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9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回顧">
  <a:themeElements>
    <a:clrScheme name="回顧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回顧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9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9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