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aleway"/>
      <p:regular r:id="rId78"/>
      <p:bold r:id="rId79"/>
      <p:italic r:id="rId80"/>
      <p:boldItalic r:id="rId81"/>
    </p:embeddedFont>
    <p:embeddedFont>
      <p:font typeface="Roboto"/>
      <p:regular r:id="rId82"/>
      <p:bold r:id="rId83"/>
      <p:italic r:id="rId84"/>
      <p:boldItalic r:id="rId85"/>
    </p:embeddedFont>
    <p:embeddedFont>
      <p:font typeface="Oswald"/>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E8C3A-6D5B-45D3-BEA1-54AF84FAFBCE}">
  <a:tblStyle styleId="{889E8C3A-6D5B-45D3-BEA1-54AF84FAFB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7.xml"/><Relationship Id="rId86" Type="http://schemas.openxmlformats.org/officeDocument/2006/relationships/font" Target="fonts/Oswald-regular.fntdata"/><Relationship Id="rId41" Type="http://schemas.openxmlformats.org/officeDocument/2006/relationships/slide" Target="slides/slide36.xml"/><Relationship Id="rId85" Type="http://schemas.openxmlformats.org/officeDocument/2006/relationships/font" Target="fonts/Roboto-bold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Oswald-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aleway-italic.fntdata"/><Relationship Id="rId82" Type="http://schemas.openxmlformats.org/officeDocument/2006/relationships/font" Target="fonts/Roboto-regular.fntdata"/><Relationship Id="rId81"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aleway-bold.fntdata"/><Relationship Id="rId34" Type="http://schemas.openxmlformats.org/officeDocument/2006/relationships/slide" Target="slides/slide29.xml"/><Relationship Id="rId78" Type="http://schemas.openxmlformats.org/officeDocument/2006/relationships/font" Target="fonts/Raleway-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8c1997cbf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8c1997cbf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8c222147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8c222147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8c1997cb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8c1997cb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fa116cc3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fa116cc3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fa116cc32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fa116cc3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fa116cc32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fa116cc32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fa116cc32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fa116cc32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fa116cc32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fa116cc32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fa116cc32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fa116cc32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fa116cc32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fa116cc32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8c1997cbfd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8c1997cbfd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8c1997cbfd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8c1997cbf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faa0ebfed2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faa0ebfed2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faa0ebfed2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faa0ebfed2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faa0ebfed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faa0ebfed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faa0ebfed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faa0ebfed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faa0ebfe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faa0ebfe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faa0ebfed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faa0ebfed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fa9d83fd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fa9d83fd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faa0ebfe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faa0ebfe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fa116cc32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fa116cc32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faa0ebfe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faa0ebfe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fa9d83fd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fa9d83fd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faa0ebfed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faa0ebfe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8c1997cbfd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8c1997cbfd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fa9d83fd7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fa9d83fd7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faa0ebfe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faa0ebfe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fa9d83fd7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fa9d83fd7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fa9d83fd7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fa9d83fd7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faa0ebfe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faa0ebfe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fa9d83fd7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fa9d83fd7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fa9d83fd7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fa9d83fd7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faaaf1594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faaaf1594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faaaf1594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faaaf1594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faaaf1594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faaaf1594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faa0ebfed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faa0ebfed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faaaf1594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faaaf1594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faaaf1594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faaaf1594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faa0ebfe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faa0ebfe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faaaf1594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1" name="Google Shape;1761;gfaaaf1594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faaaf1594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faaaf1594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faaaf1594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faaaf1594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faaaf15947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faaaf15947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faaaf15947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faaaf15947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faa0ebfed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faa0ebfed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faaaf1594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faaaf15947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93be0b74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93be0b74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faaaf15947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faaaf15947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faa0ebfed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faa0ebfed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faaaf15947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faaaf15947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faaaf15947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faaaf15947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faa0ebfed2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faa0ebfed2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fa9d83fd7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fa9d83fd7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8c1997cbf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8c1997cbf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8c2221473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8c2221473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8c1997cbf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8c1997cbf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faa0ebfed2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3" name="Google Shape;2063;gfaa0ebfed2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faa0ebfed2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faa0ebfed2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8c1997cbf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8c1997cbf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8c1997cbf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8c1997cbf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fa9d83fd7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fa9d83fd7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faa0ebfed2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faa0ebfed2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faa0ebfe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faa0ebfe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2" name="Shape 122"/>
        <p:cNvGrpSpPr/>
        <p:nvPr/>
      </p:nvGrpSpPr>
      <p:grpSpPr>
        <a:xfrm>
          <a:off x="0" y="0"/>
          <a:ext cx="0" cy="0"/>
          <a:chOff x="0" y="0"/>
          <a:chExt cx="0" cy="0"/>
        </a:xfrm>
      </p:grpSpPr>
      <p:sp>
        <p:nvSpPr>
          <p:cNvPr id="123" name="Google Shape;12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4" name="Google Shape;12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25" name="Google Shape;125;p11"/>
          <p:cNvGrpSpPr/>
          <p:nvPr/>
        </p:nvGrpSpPr>
        <p:grpSpPr>
          <a:xfrm flipH="1">
            <a:off x="6720423" y="3784091"/>
            <a:ext cx="2423582" cy="1357541"/>
            <a:chOff x="-77" y="3784091"/>
            <a:chExt cx="2423582" cy="1357541"/>
          </a:xfrm>
        </p:grpSpPr>
        <p:sp>
          <p:nvSpPr>
            <p:cNvPr id="126" name="Google Shape;12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1"/>
          <p:cNvGrpSpPr/>
          <p:nvPr/>
        </p:nvGrpSpPr>
        <p:grpSpPr>
          <a:xfrm flipH="1" rot="10800000">
            <a:off x="-77" y="-9"/>
            <a:ext cx="2423582" cy="1357541"/>
            <a:chOff x="-77" y="3784091"/>
            <a:chExt cx="2423582" cy="1357541"/>
          </a:xfrm>
        </p:grpSpPr>
        <p:sp>
          <p:nvSpPr>
            <p:cNvPr id="132" name="Google Shape;13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38" name="Shape 138"/>
        <p:cNvGrpSpPr/>
        <p:nvPr/>
      </p:nvGrpSpPr>
      <p:grpSpPr>
        <a:xfrm>
          <a:off x="0" y="0"/>
          <a:ext cx="0" cy="0"/>
          <a:chOff x="0" y="0"/>
          <a:chExt cx="0" cy="0"/>
        </a:xfrm>
      </p:grpSpPr>
      <p:sp>
        <p:nvSpPr>
          <p:cNvPr id="139" name="Google Shape;13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40" name="Shape 140"/>
        <p:cNvGrpSpPr/>
        <p:nvPr/>
      </p:nvGrpSpPr>
      <p:grpSpPr>
        <a:xfrm>
          <a:off x="0" y="0"/>
          <a:ext cx="0" cy="0"/>
          <a:chOff x="0" y="0"/>
          <a:chExt cx="0" cy="0"/>
        </a:xfrm>
      </p:grpSpPr>
      <p:sp>
        <p:nvSpPr>
          <p:cNvPr id="141" name="Google Shape;141;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3" name="Google Shape;143;p13"/>
          <p:cNvGrpSpPr/>
          <p:nvPr/>
        </p:nvGrpSpPr>
        <p:grpSpPr>
          <a:xfrm>
            <a:off x="-77" y="3784091"/>
            <a:ext cx="2423582" cy="1357541"/>
            <a:chOff x="-77" y="3784091"/>
            <a:chExt cx="2423582" cy="1357541"/>
          </a:xfrm>
        </p:grpSpPr>
        <p:sp>
          <p:nvSpPr>
            <p:cNvPr id="144" name="Google Shape;144;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3"/>
          <p:cNvGrpSpPr/>
          <p:nvPr/>
        </p:nvGrpSpPr>
        <p:grpSpPr>
          <a:xfrm rot="10800000">
            <a:off x="6720423" y="-9"/>
            <a:ext cx="2423582" cy="1357541"/>
            <a:chOff x="-77" y="3784091"/>
            <a:chExt cx="2423582" cy="1357541"/>
          </a:xfrm>
        </p:grpSpPr>
        <p:sp>
          <p:nvSpPr>
            <p:cNvPr id="150" name="Google Shape;150;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6" name="Shape 156"/>
        <p:cNvGrpSpPr/>
        <p:nvPr/>
      </p:nvGrpSpPr>
      <p:grpSpPr>
        <a:xfrm>
          <a:off x="0" y="0"/>
          <a:ext cx="0" cy="0"/>
          <a:chOff x="0" y="0"/>
          <a:chExt cx="0" cy="0"/>
        </a:xfrm>
      </p:grpSpPr>
      <p:sp>
        <p:nvSpPr>
          <p:cNvPr id="157" name="Google Shape;157;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9" name="Google Shape;159;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0" name="Google Shape;160;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2" name="Google Shape;162;p14"/>
          <p:cNvGrpSpPr/>
          <p:nvPr/>
        </p:nvGrpSpPr>
        <p:grpSpPr>
          <a:xfrm rot="-5400000">
            <a:off x="8346375" y="4345871"/>
            <a:ext cx="1022509" cy="572747"/>
            <a:chOff x="-77" y="3784091"/>
            <a:chExt cx="2423582" cy="1357541"/>
          </a:xfrm>
        </p:grpSpPr>
        <p:sp>
          <p:nvSpPr>
            <p:cNvPr id="163" name="Google Shape;163;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4"/>
          <p:cNvGrpSpPr/>
          <p:nvPr/>
        </p:nvGrpSpPr>
        <p:grpSpPr>
          <a:xfrm rot="5400000">
            <a:off x="-224875" y="224871"/>
            <a:ext cx="1022509" cy="572747"/>
            <a:chOff x="-77" y="3784091"/>
            <a:chExt cx="2423582" cy="1357541"/>
          </a:xfrm>
        </p:grpSpPr>
        <p:sp>
          <p:nvSpPr>
            <p:cNvPr id="169" name="Google Shape;16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4"/>
          <p:cNvGrpSpPr/>
          <p:nvPr/>
        </p:nvGrpSpPr>
        <p:grpSpPr>
          <a:xfrm>
            <a:off x="4524300" y="1089825"/>
            <a:ext cx="95400" cy="3116250"/>
            <a:chOff x="4524300" y="1013625"/>
            <a:chExt cx="95400" cy="3116250"/>
          </a:xfrm>
        </p:grpSpPr>
        <p:sp>
          <p:nvSpPr>
            <p:cNvPr id="175" name="Google Shape;175;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82" name="Shape 182"/>
        <p:cNvGrpSpPr/>
        <p:nvPr/>
      </p:nvGrpSpPr>
      <p:grpSpPr>
        <a:xfrm>
          <a:off x="0" y="0"/>
          <a:ext cx="0" cy="0"/>
          <a:chOff x="0" y="0"/>
          <a:chExt cx="0" cy="0"/>
        </a:xfrm>
      </p:grpSpPr>
      <p:sp>
        <p:nvSpPr>
          <p:cNvPr id="183" name="Google Shape;183;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85" name="Google Shape;185;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86" name="Google Shape;186;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87" name="Google Shape;187;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88" name="Google Shape;188;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6" name="Google Shape;196;p15"/>
          <p:cNvGrpSpPr/>
          <p:nvPr/>
        </p:nvGrpSpPr>
        <p:grpSpPr>
          <a:xfrm rot="-5400000">
            <a:off x="8346375" y="4345871"/>
            <a:ext cx="1022509" cy="572747"/>
            <a:chOff x="-77" y="3784091"/>
            <a:chExt cx="2423582" cy="1357541"/>
          </a:xfrm>
        </p:grpSpPr>
        <p:sp>
          <p:nvSpPr>
            <p:cNvPr id="197" name="Google Shape;197;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rot="5400000">
            <a:off x="-224875" y="224871"/>
            <a:ext cx="1022509" cy="572747"/>
            <a:chOff x="-77" y="3784091"/>
            <a:chExt cx="2423582" cy="1357541"/>
          </a:xfrm>
        </p:grpSpPr>
        <p:sp>
          <p:nvSpPr>
            <p:cNvPr id="203" name="Google Shape;20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209" name="Shape 209"/>
        <p:cNvGrpSpPr/>
        <p:nvPr/>
      </p:nvGrpSpPr>
      <p:grpSpPr>
        <a:xfrm>
          <a:off x="0" y="0"/>
          <a:ext cx="0" cy="0"/>
          <a:chOff x="0" y="0"/>
          <a:chExt cx="0" cy="0"/>
        </a:xfrm>
      </p:grpSpPr>
      <p:sp>
        <p:nvSpPr>
          <p:cNvPr id="210" name="Google Shape;210;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2" name="Google Shape;212;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4" name="Google Shape;214;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6" name="Google Shape;216;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7" name="Google Shape;217;p16"/>
          <p:cNvGrpSpPr/>
          <p:nvPr/>
        </p:nvGrpSpPr>
        <p:grpSpPr>
          <a:xfrm flipH="1" rot="5400000">
            <a:off x="-224875" y="4345871"/>
            <a:ext cx="1022509" cy="572747"/>
            <a:chOff x="-77" y="3784091"/>
            <a:chExt cx="2423582" cy="1357541"/>
          </a:xfrm>
        </p:grpSpPr>
        <p:sp>
          <p:nvSpPr>
            <p:cNvPr id="218" name="Google Shape;218;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6"/>
          <p:cNvGrpSpPr/>
          <p:nvPr/>
        </p:nvGrpSpPr>
        <p:grpSpPr>
          <a:xfrm flipH="1" rot="-5400000">
            <a:off x="8346375" y="224871"/>
            <a:ext cx="1022509" cy="572747"/>
            <a:chOff x="-77" y="3784091"/>
            <a:chExt cx="2423582" cy="1357541"/>
          </a:xfrm>
        </p:grpSpPr>
        <p:sp>
          <p:nvSpPr>
            <p:cNvPr id="224" name="Google Shape;224;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30" name="Shape 230"/>
        <p:cNvGrpSpPr/>
        <p:nvPr/>
      </p:nvGrpSpPr>
      <p:grpSpPr>
        <a:xfrm>
          <a:off x="0" y="0"/>
          <a:ext cx="0" cy="0"/>
          <a:chOff x="0" y="0"/>
          <a:chExt cx="0" cy="0"/>
        </a:xfrm>
      </p:grpSpPr>
      <p:sp>
        <p:nvSpPr>
          <p:cNvPr id="231" name="Google Shape;231;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36" name="Google Shape;236;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38" name="Google Shape;238;p17"/>
          <p:cNvGrpSpPr/>
          <p:nvPr/>
        </p:nvGrpSpPr>
        <p:grpSpPr>
          <a:xfrm flipH="1" rot="-5400000">
            <a:off x="8346375" y="224871"/>
            <a:ext cx="1022509" cy="572747"/>
            <a:chOff x="-77" y="3784091"/>
            <a:chExt cx="2423582" cy="1357541"/>
          </a:xfrm>
        </p:grpSpPr>
        <p:sp>
          <p:nvSpPr>
            <p:cNvPr id="239" name="Google Shape;23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7"/>
          <p:cNvGrpSpPr/>
          <p:nvPr/>
        </p:nvGrpSpPr>
        <p:grpSpPr>
          <a:xfrm flipH="1" rot="5400000">
            <a:off x="-224875" y="4345871"/>
            <a:ext cx="1022509" cy="572747"/>
            <a:chOff x="-77" y="3784091"/>
            <a:chExt cx="2423582" cy="1357541"/>
          </a:xfrm>
        </p:grpSpPr>
        <p:sp>
          <p:nvSpPr>
            <p:cNvPr id="245" name="Google Shape;24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51" name="Shape 251"/>
        <p:cNvGrpSpPr/>
        <p:nvPr/>
      </p:nvGrpSpPr>
      <p:grpSpPr>
        <a:xfrm>
          <a:off x="0" y="0"/>
          <a:ext cx="0" cy="0"/>
          <a:chOff x="0" y="0"/>
          <a:chExt cx="0" cy="0"/>
        </a:xfrm>
      </p:grpSpPr>
      <p:sp>
        <p:nvSpPr>
          <p:cNvPr id="252" name="Google Shape;252;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54" name="Google Shape;254;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56" name="Google Shape;256;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58" name="Google Shape;258;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60" name="Google Shape;260;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1" name="Google Shape;261;p18"/>
          <p:cNvGrpSpPr/>
          <p:nvPr/>
        </p:nvGrpSpPr>
        <p:grpSpPr>
          <a:xfrm flipH="1" rot="-5400000">
            <a:off x="8346375" y="224871"/>
            <a:ext cx="1022509" cy="572747"/>
            <a:chOff x="-77" y="3784091"/>
            <a:chExt cx="2423582" cy="1357541"/>
          </a:xfrm>
        </p:grpSpPr>
        <p:sp>
          <p:nvSpPr>
            <p:cNvPr id="262" name="Google Shape;262;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8"/>
          <p:cNvGrpSpPr/>
          <p:nvPr/>
        </p:nvGrpSpPr>
        <p:grpSpPr>
          <a:xfrm flipH="1" rot="5400000">
            <a:off x="-224875" y="4345871"/>
            <a:ext cx="1022509" cy="572747"/>
            <a:chOff x="-77" y="3784091"/>
            <a:chExt cx="2423582" cy="1357541"/>
          </a:xfrm>
        </p:grpSpPr>
        <p:sp>
          <p:nvSpPr>
            <p:cNvPr id="268" name="Google Shape;268;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74" name="Shape 274"/>
        <p:cNvGrpSpPr/>
        <p:nvPr/>
      </p:nvGrpSpPr>
      <p:grpSpPr>
        <a:xfrm>
          <a:off x="0" y="0"/>
          <a:ext cx="0" cy="0"/>
          <a:chOff x="0" y="0"/>
          <a:chExt cx="0" cy="0"/>
        </a:xfrm>
      </p:grpSpPr>
      <p:sp>
        <p:nvSpPr>
          <p:cNvPr id="275" name="Google Shape;275;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6" name="Google Shape;276;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7" name="Google Shape;277;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8" name="Google Shape;278;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1" name="Google Shape;281;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3" name="Google Shape;283;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4" name="Google Shape;284;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85" name="Google Shape;285;p19"/>
          <p:cNvGrpSpPr/>
          <p:nvPr/>
        </p:nvGrpSpPr>
        <p:grpSpPr>
          <a:xfrm>
            <a:off x="-77" y="3784091"/>
            <a:ext cx="2423582" cy="1357541"/>
            <a:chOff x="-77" y="3784091"/>
            <a:chExt cx="2423582" cy="1357541"/>
          </a:xfrm>
        </p:grpSpPr>
        <p:sp>
          <p:nvSpPr>
            <p:cNvPr id="286" name="Google Shape;28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9"/>
          <p:cNvGrpSpPr/>
          <p:nvPr/>
        </p:nvGrpSpPr>
        <p:grpSpPr>
          <a:xfrm rot="10800000">
            <a:off x="6720423" y="-9"/>
            <a:ext cx="2423582" cy="1357541"/>
            <a:chOff x="-77" y="3784091"/>
            <a:chExt cx="2423582" cy="1357541"/>
          </a:xfrm>
        </p:grpSpPr>
        <p:sp>
          <p:nvSpPr>
            <p:cNvPr id="292" name="Google Shape;292;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98" name="Shape 298"/>
        <p:cNvGrpSpPr/>
        <p:nvPr/>
      </p:nvGrpSpPr>
      <p:grpSpPr>
        <a:xfrm>
          <a:off x="0" y="0"/>
          <a:ext cx="0" cy="0"/>
          <a:chOff x="0" y="0"/>
          <a:chExt cx="0" cy="0"/>
        </a:xfrm>
      </p:grpSpPr>
      <p:sp>
        <p:nvSpPr>
          <p:cNvPr id="299" name="Google Shape;299;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0" name="Google Shape;300;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1" name="Google Shape;301;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02" name="Google Shape;302;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4" name="Google Shape;304;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05" name="Google Shape;305;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7" name="Google Shape;307;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08" name="Google Shape;308;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11" name="Google Shape;311;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14" name="Google Shape;314;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317" name="Google Shape;317;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8" name="Google Shape;318;p20"/>
          <p:cNvGrpSpPr/>
          <p:nvPr/>
        </p:nvGrpSpPr>
        <p:grpSpPr>
          <a:xfrm>
            <a:off x="0" y="4569046"/>
            <a:ext cx="1022509" cy="572747"/>
            <a:chOff x="-77" y="3784091"/>
            <a:chExt cx="2423582" cy="1357541"/>
          </a:xfrm>
        </p:grpSpPr>
        <p:sp>
          <p:nvSpPr>
            <p:cNvPr id="319" name="Google Shape;319;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0"/>
          <p:cNvGrpSpPr/>
          <p:nvPr/>
        </p:nvGrpSpPr>
        <p:grpSpPr>
          <a:xfrm flipH="1">
            <a:off x="8121500" y="4569046"/>
            <a:ext cx="1022509" cy="572747"/>
            <a:chOff x="-77" y="3784091"/>
            <a:chExt cx="2423582" cy="1357541"/>
          </a:xfrm>
        </p:grpSpPr>
        <p:sp>
          <p:nvSpPr>
            <p:cNvPr id="325" name="Google Shape;325;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6" name="Google Shape;16;p3"/>
          <p:cNvGrpSpPr/>
          <p:nvPr/>
        </p:nvGrpSpPr>
        <p:grpSpPr>
          <a:xfrm>
            <a:off x="2598300" y="1013625"/>
            <a:ext cx="95400" cy="3116250"/>
            <a:chOff x="4524300" y="1013625"/>
            <a:chExt cx="95400" cy="3116250"/>
          </a:xfrm>
        </p:grpSpPr>
        <p:sp>
          <p:nvSpPr>
            <p:cNvPr id="17" name="Google Shape;17;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31" name="Shape 331"/>
        <p:cNvGrpSpPr/>
        <p:nvPr/>
      </p:nvGrpSpPr>
      <p:grpSpPr>
        <a:xfrm>
          <a:off x="0" y="0"/>
          <a:ext cx="0" cy="0"/>
          <a:chOff x="0" y="0"/>
          <a:chExt cx="0" cy="0"/>
        </a:xfrm>
      </p:grpSpPr>
      <p:sp>
        <p:nvSpPr>
          <p:cNvPr id="332" name="Google Shape;33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3" name="Google Shape;33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4" name="Google Shape;33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6" name="Google Shape;33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8" name="Google Shape;33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0" name="Google Shape;34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2" name="Google Shape;34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3" name="Google Shape;34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4" name="Google Shape;34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5" name="Google Shape;345;p21"/>
          <p:cNvGrpSpPr/>
          <p:nvPr/>
        </p:nvGrpSpPr>
        <p:grpSpPr>
          <a:xfrm>
            <a:off x="0" y="4569046"/>
            <a:ext cx="1022509" cy="572747"/>
            <a:chOff x="-77" y="3784091"/>
            <a:chExt cx="2423582" cy="1357541"/>
          </a:xfrm>
        </p:grpSpPr>
        <p:sp>
          <p:nvSpPr>
            <p:cNvPr id="346" name="Google Shape;34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21"/>
          <p:cNvGrpSpPr/>
          <p:nvPr/>
        </p:nvGrpSpPr>
        <p:grpSpPr>
          <a:xfrm rot="10800000">
            <a:off x="8121500" y="-4"/>
            <a:ext cx="1022509" cy="572747"/>
            <a:chOff x="-77" y="3784091"/>
            <a:chExt cx="2423582" cy="1357541"/>
          </a:xfrm>
        </p:grpSpPr>
        <p:sp>
          <p:nvSpPr>
            <p:cNvPr id="352" name="Google Shape;35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1"/>
          <p:cNvGrpSpPr/>
          <p:nvPr/>
        </p:nvGrpSpPr>
        <p:grpSpPr>
          <a:xfrm>
            <a:off x="4524300" y="1394625"/>
            <a:ext cx="95400" cy="3116250"/>
            <a:chOff x="4524300" y="1013625"/>
            <a:chExt cx="95400" cy="3116250"/>
          </a:xfrm>
        </p:grpSpPr>
        <p:sp>
          <p:nvSpPr>
            <p:cNvPr id="358" name="Google Shape;35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65" name="Shape 365"/>
        <p:cNvGrpSpPr/>
        <p:nvPr/>
      </p:nvGrpSpPr>
      <p:grpSpPr>
        <a:xfrm>
          <a:off x="0" y="0"/>
          <a:ext cx="0" cy="0"/>
          <a:chOff x="0" y="0"/>
          <a:chExt cx="0" cy="0"/>
        </a:xfrm>
      </p:grpSpPr>
      <p:grpSp>
        <p:nvGrpSpPr>
          <p:cNvPr id="366" name="Google Shape;366;p22"/>
          <p:cNvGrpSpPr/>
          <p:nvPr/>
        </p:nvGrpSpPr>
        <p:grpSpPr>
          <a:xfrm>
            <a:off x="-9" y="1669058"/>
            <a:ext cx="2781383" cy="1805382"/>
            <a:chOff x="8024127" y="984378"/>
            <a:chExt cx="2502369" cy="1624275"/>
          </a:xfrm>
        </p:grpSpPr>
        <p:sp>
          <p:nvSpPr>
            <p:cNvPr id="367" name="Google Shape;367;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2"/>
          <p:cNvGrpSpPr/>
          <p:nvPr/>
        </p:nvGrpSpPr>
        <p:grpSpPr>
          <a:xfrm flipH="1">
            <a:off x="7058589" y="1071875"/>
            <a:ext cx="2085403" cy="2999739"/>
            <a:chOff x="7435625" y="1209875"/>
            <a:chExt cx="1470250" cy="2114875"/>
          </a:xfrm>
        </p:grpSpPr>
        <p:sp>
          <p:nvSpPr>
            <p:cNvPr id="404" name="Google Shape;404;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5" name="Google Shape;485;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6" name="Google Shape;486;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
        <p:nvSpPr>
          <p:cNvPr id="487" name="Google Shape;48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88" name="Shape 488"/>
        <p:cNvGrpSpPr/>
        <p:nvPr/>
      </p:nvGrpSpPr>
      <p:grpSpPr>
        <a:xfrm>
          <a:off x="0" y="0"/>
          <a:ext cx="0" cy="0"/>
          <a:chOff x="0" y="0"/>
          <a:chExt cx="0" cy="0"/>
        </a:xfrm>
      </p:grpSpPr>
      <p:grpSp>
        <p:nvGrpSpPr>
          <p:cNvPr id="489" name="Google Shape;489;p23"/>
          <p:cNvGrpSpPr/>
          <p:nvPr/>
        </p:nvGrpSpPr>
        <p:grpSpPr>
          <a:xfrm>
            <a:off x="0" y="4569046"/>
            <a:ext cx="1022509" cy="572747"/>
            <a:chOff x="-77" y="3784091"/>
            <a:chExt cx="2423582" cy="1357541"/>
          </a:xfrm>
        </p:grpSpPr>
        <p:sp>
          <p:nvSpPr>
            <p:cNvPr id="490" name="Google Shape;49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3"/>
          <p:cNvGrpSpPr/>
          <p:nvPr/>
        </p:nvGrpSpPr>
        <p:grpSpPr>
          <a:xfrm rot="10800000">
            <a:off x="8121500" y="-4"/>
            <a:ext cx="1022509" cy="572747"/>
            <a:chOff x="-77" y="3784091"/>
            <a:chExt cx="2423582" cy="1357541"/>
          </a:xfrm>
        </p:grpSpPr>
        <p:sp>
          <p:nvSpPr>
            <p:cNvPr id="496" name="Google Shape;49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3"/>
          <p:cNvGrpSpPr/>
          <p:nvPr/>
        </p:nvGrpSpPr>
        <p:grpSpPr>
          <a:xfrm flipH="1">
            <a:off x="8121500" y="4569896"/>
            <a:ext cx="1022509" cy="572747"/>
            <a:chOff x="-77" y="3784091"/>
            <a:chExt cx="2423582" cy="1357541"/>
          </a:xfrm>
        </p:grpSpPr>
        <p:sp>
          <p:nvSpPr>
            <p:cNvPr id="502" name="Google Shape;502;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23"/>
          <p:cNvGrpSpPr/>
          <p:nvPr/>
        </p:nvGrpSpPr>
        <p:grpSpPr>
          <a:xfrm flipH="1" rot="10800000">
            <a:off x="0" y="846"/>
            <a:ext cx="1022509" cy="572747"/>
            <a:chOff x="-77" y="3784091"/>
            <a:chExt cx="2423582" cy="1357541"/>
          </a:xfrm>
        </p:grpSpPr>
        <p:sp>
          <p:nvSpPr>
            <p:cNvPr id="508" name="Google Shape;50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514" name="Shape 514"/>
        <p:cNvGrpSpPr/>
        <p:nvPr/>
      </p:nvGrpSpPr>
      <p:grpSpPr>
        <a:xfrm>
          <a:off x="0" y="0"/>
          <a:ext cx="0" cy="0"/>
          <a:chOff x="0" y="0"/>
          <a:chExt cx="0" cy="0"/>
        </a:xfrm>
      </p:grpSpPr>
      <p:grpSp>
        <p:nvGrpSpPr>
          <p:cNvPr id="515" name="Google Shape;515;p24"/>
          <p:cNvGrpSpPr/>
          <p:nvPr/>
        </p:nvGrpSpPr>
        <p:grpSpPr>
          <a:xfrm flipH="1" rot="5400000">
            <a:off x="-533027" y="3252941"/>
            <a:ext cx="2423582" cy="1357541"/>
            <a:chOff x="-77" y="3784091"/>
            <a:chExt cx="2423582" cy="1357541"/>
          </a:xfrm>
        </p:grpSpPr>
        <p:sp>
          <p:nvSpPr>
            <p:cNvPr id="516" name="Google Shape;516;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4"/>
          <p:cNvGrpSpPr/>
          <p:nvPr/>
        </p:nvGrpSpPr>
        <p:grpSpPr>
          <a:xfrm flipH="1" rot="-5400000">
            <a:off x="7253448" y="533016"/>
            <a:ext cx="2423582" cy="1357541"/>
            <a:chOff x="-77" y="3784091"/>
            <a:chExt cx="2423582" cy="1357541"/>
          </a:xfrm>
        </p:grpSpPr>
        <p:sp>
          <p:nvSpPr>
            <p:cNvPr id="522" name="Google Shape;522;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7" name="Google Shape;27;p4"/>
          <p:cNvGrpSpPr/>
          <p:nvPr/>
        </p:nvGrpSpPr>
        <p:grpSpPr>
          <a:xfrm>
            <a:off x="0" y="4569046"/>
            <a:ext cx="1022509" cy="572747"/>
            <a:chOff x="-77" y="3784091"/>
            <a:chExt cx="2423582" cy="1357541"/>
          </a:xfrm>
        </p:grpSpPr>
        <p:sp>
          <p:nvSpPr>
            <p:cNvPr id="28" name="Google Shape;2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rot="10800000">
            <a:off x="8121500" y="-4"/>
            <a:ext cx="1022509" cy="572747"/>
            <a:chOff x="-77" y="3784091"/>
            <a:chExt cx="2423582" cy="1357541"/>
          </a:xfrm>
        </p:grpSpPr>
        <p:sp>
          <p:nvSpPr>
            <p:cNvPr id="34" name="Google Shape;3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6" name="Google Shape;46;p5"/>
          <p:cNvGrpSpPr/>
          <p:nvPr/>
        </p:nvGrpSpPr>
        <p:grpSpPr>
          <a:xfrm>
            <a:off x="0" y="4569046"/>
            <a:ext cx="1022509" cy="572747"/>
            <a:chOff x="-77" y="3784091"/>
            <a:chExt cx="2423582" cy="1357541"/>
          </a:xfrm>
        </p:grpSpPr>
        <p:sp>
          <p:nvSpPr>
            <p:cNvPr id="47" name="Google Shape;47;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5"/>
          <p:cNvGrpSpPr/>
          <p:nvPr/>
        </p:nvGrpSpPr>
        <p:grpSpPr>
          <a:xfrm flipH="1">
            <a:off x="8121500" y="4569046"/>
            <a:ext cx="1022509" cy="572747"/>
            <a:chOff x="-77" y="3784091"/>
            <a:chExt cx="2423582" cy="1357541"/>
          </a:xfrm>
        </p:grpSpPr>
        <p:sp>
          <p:nvSpPr>
            <p:cNvPr id="53" name="Google Shape;5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5"/>
          <p:cNvGrpSpPr/>
          <p:nvPr/>
        </p:nvGrpSpPr>
        <p:grpSpPr>
          <a:xfrm>
            <a:off x="4524300" y="1242225"/>
            <a:ext cx="95400" cy="3116250"/>
            <a:chOff x="4524300" y="1013625"/>
            <a:chExt cx="95400" cy="3116250"/>
          </a:xfrm>
        </p:grpSpPr>
        <p:sp>
          <p:nvSpPr>
            <p:cNvPr id="59" name="Google Shape;59;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8" name="Google Shape;68;p6"/>
          <p:cNvGrpSpPr/>
          <p:nvPr/>
        </p:nvGrpSpPr>
        <p:grpSpPr>
          <a:xfrm>
            <a:off x="0" y="4569046"/>
            <a:ext cx="1022509" cy="572747"/>
            <a:chOff x="-77" y="3784091"/>
            <a:chExt cx="2423582" cy="1357541"/>
          </a:xfrm>
        </p:grpSpPr>
        <p:sp>
          <p:nvSpPr>
            <p:cNvPr id="69" name="Google Shape;69;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6"/>
          <p:cNvGrpSpPr/>
          <p:nvPr/>
        </p:nvGrpSpPr>
        <p:grpSpPr>
          <a:xfrm rot="10800000">
            <a:off x="8121500" y="-4"/>
            <a:ext cx="1022509" cy="572747"/>
            <a:chOff x="-77" y="3784091"/>
            <a:chExt cx="2423582" cy="1357541"/>
          </a:xfrm>
        </p:grpSpPr>
        <p:sp>
          <p:nvSpPr>
            <p:cNvPr id="75" name="Google Shape;75;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3" name="Google Shape;8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4" name="Google Shape;84;p7"/>
          <p:cNvGrpSpPr/>
          <p:nvPr/>
        </p:nvGrpSpPr>
        <p:grpSpPr>
          <a:xfrm>
            <a:off x="4524300" y="1013625"/>
            <a:ext cx="95400" cy="3116250"/>
            <a:chOff x="4524300" y="1013625"/>
            <a:chExt cx="95400" cy="3116250"/>
          </a:xfrm>
        </p:grpSpPr>
        <p:sp>
          <p:nvSpPr>
            <p:cNvPr id="85" name="Google Shape;85;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4" name="Google Shape;94;p8"/>
          <p:cNvGrpSpPr/>
          <p:nvPr/>
        </p:nvGrpSpPr>
        <p:grpSpPr>
          <a:xfrm>
            <a:off x="-77" y="3784091"/>
            <a:ext cx="2423582" cy="1357541"/>
            <a:chOff x="-77" y="3784091"/>
            <a:chExt cx="2423582" cy="1357541"/>
          </a:xfrm>
        </p:grpSpPr>
        <p:sp>
          <p:nvSpPr>
            <p:cNvPr id="95" name="Google Shape;95;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8"/>
          <p:cNvGrpSpPr/>
          <p:nvPr/>
        </p:nvGrpSpPr>
        <p:grpSpPr>
          <a:xfrm rot="10800000">
            <a:off x="6720423" y="-9"/>
            <a:ext cx="2423582" cy="1357541"/>
            <a:chOff x="-77" y="3784091"/>
            <a:chExt cx="2423582" cy="1357541"/>
          </a:xfrm>
        </p:grpSpPr>
        <p:sp>
          <p:nvSpPr>
            <p:cNvPr id="101" name="Google Shape;101;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9" name="Google Shape;109;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0" name="Google Shape;110;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11" name="Google Shape;111;p9"/>
          <p:cNvGrpSpPr/>
          <p:nvPr/>
        </p:nvGrpSpPr>
        <p:grpSpPr>
          <a:xfrm>
            <a:off x="720000" y="1013625"/>
            <a:ext cx="95400" cy="3116250"/>
            <a:chOff x="4524300" y="1013625"/>
            <a:chExt cx="95400" cy="3116250"/>
          </a:xfrm>
        </p:grpSpPr>
        <p:sp>
          <p:nvSpPr>
            <p:cNvPr id="112" name="Google Shape;112;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21" name="Google Shape;12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26.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image" Target="../media/image25.jpg"/><Relationship Id="rId4" Type="http://schemas.openxmlformats.org/officeDocument/2006/relationships/image" Target="../media/image24.jpg"/><Relationship Id="rId5" Type="http://schemas.openxmlformats.org/officeDocument/2006/relationships/image" Target="../media/image2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31" name="Shape 531"/>
        <p:cNvGrpSpPr/>
        <p:nvPr/>
      </p:nvGrpSpPr>
      <p:grpSpPr>
        <a:xfrm>
          <a:off x="0" y="0"/>
          <a:ext cx="0" cy="0"/>
          <a:chOff x="0" y="0"/>
          <a:chExt cx="0" cy="0"/>
        </a:xfrm>
      </p:grpSpPr>
      <p:sp>
        <p:nvSpPr>
          <p:cNvPr id="532" name="Google Shape;532;p25"/>
          <p:cNvSpPr txBox="1"/>
          <p:nvPr>
            <p:ph type="ctrTitle"/>
          </p:nvPr>
        </p:nvSpPr>
        <p:spPr>
          <a:xfrm>
            <a:off x="617375" y="1142736"/>
            <a:ext cx="4079700" cy="11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AMEX AI/ML HACKATHON</a:t>
            </a:r>
            <a:endParaRPr sz="3300"/>
          </a:p>
          <a:p>
            <a:pPr indent="0" lvl="0" marL="0" rtl="0" algn="l">
              <a:spcBef>
                <a:spcPts val="0"/>
              </a:spcBef>
              <a:spcAft>
                <a:spcPts val="0"/>
              </a:spcAft>
              <a:buNone/>
            </a:pPr>
            <a:r>
              <a:rPr lang="en" sz="3300"/>
              <a:t>GEEK GODDESS 2021</a:t>
            </a:r>
            <a:endParaRPr sz="3300"/>
          </a:p>
        </p:txBody>
      </p:sp>
      <p:sp>
        <p:nvSpPr>
          <p:cNvPr id="533" name="Google Shape;533;p25"/>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 FLY HIGH</a:t>
            </a:r>
            <a:endParaRPr/>
          </a:p>
        </p:txBody>
      </p:sp>
      <p:sp>
        <p:nvSpPr>
          <p:cNvPr id="534" name="Google Shape;534;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18" name="Google Shape;718;p25"/>
          <p:cNvGrpSpPr/>
          <p:nvPr/>
        </p:nvGrpSpPr>
        <p:grpSpPr>
          <a:xfrm>
            <a:off x="2646008" y="3551755"/>
            <a:ext cx="343530" cy="340221"/>
            <a:chOff x="3860250" y="1427025"/>
            <a:chExt cx="487900" cy="483200"/>
          </a:xfrm>
        </p:grpSpPr>
        <p:sp>
          <p:nvSpPr>
            <p:cNvPr id="719" name="Google Shape;719;p25"/>
            <p:cNvSpPr/>
            <p:nvPr/>
          </p:nvSpPr>
          <p:spPr>
            <a:xfrm>
              <a:off x="3875800" y="1427025"/>
              <a:ext cx="472350" cy="468650"/>
            </a:xfrm>
            <a:custGeom>
              <a:rect b="b" l="l" r="r" t="t"/>
              <a:pathLst>
                <a:path extrusionOk="0" h="18746" w="18894">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720" name="Google Shape;720;p25"/>
            <p:cNvSpPr/>
            <p:nvPr/>
          </p:nvSpPr>
          <p:spPr>
            <a:xfrm>
              <a:off x="3860250" y="1861675"/>
              <a:ext cx="54675" cy="48550"/>
            </a:xfrm>
            <a:custGeom>
              <a:rect b="b" l="l" r="r" t="t"/>
              <a:pathLst>
                <a:path extrusionOk="0" h="1942" w="2187">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721" name="Google Shape;721;p25"/>
            <p:cNvSpPr/>
            <p:nvPr/>
          </p:nvSpPr>
          <p:spPr>
            <a:xfrm>
              <a:off x="3923425" y="1801775"/>
              <a:ext cx="51350" cy="48550"/>
            </a:xfrm>
            <a:custGeom>
              <a:rect b="b" l="l" r="r" t="t"/>
              <a:pathLst>
                <a:path extrusionOk="0" h="1942" w="2054">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88" name="Shape 888"/>
        <p:cNvGrpSpPr/>
        <p:nvPr/>
      </p:nvGrpSpPr>
      <p:grpSpPr>
        <a:xfrm>
          <a:off x="0" y="0"/>
          <a:ext cx="0" cy="0"/>
          <a:chOff x="0" y="0"/>
          <a:chExt cx="0" cy="0"/>
        </a:xfrm>
      </p:grpSpPr>
      <p:sp>
        <p:nvSpPr>
          <p:cNvPr id="889" name="Google Shape;889;p34"/>
          <p:cNvSpPr txBox="1"/>
          <p:nvPr>
            <p:ph idx="2" type="title"/>
          </p:nvPr>
        </p:nvSpPr>
        <p:spPr>
          <a:xfrm>
            <a:off x="3189000" y="2288050"/>
            <a:ext cx="2544000" cy="8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EXPLORATORY DATA ANALYSIS</a:t>
            </a:r>
            <a:endParaRPr>
              <a:solidFill>
                <a:schemeClr val="accent6"/>
              </a:solidFill>
            </a:endParaRPr>
          </a:p>
        </p:txBody>
      </p:sp>
      <p:grpSp>
        <p:nvGrpSpPr>
          <p:cNvPr id="890" name="Google Shape;890;p34"/>
          <p:cNvGrpSpPr/>
          <p:nvPr/>
        </p:nvGrpSpPr>
        <p:grpSpPr>
          <a:xfrm>
            <a:off x="6594997" y="1369248"/>
            <a:ext cx="1828998" cy="2405007"/>
            <a:chOff x="1809575" y="238125"/>
            <a:chExt cx="3981275" cy="5219200"/>
          </a:xfrm>
        </p:grpSpPr>
        <p:sp>
          <p:nvSpPr>
            <p:cNvPr id="891" name="Google Shape;891;p34"/>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2" name="Google Shape;902;p34"/>
          <p:cNvSpPr txBox="1"/>
          <p:nvPr>
            <p:ph type="title"/>
          </p:nvPr>
        </p:nvSpPr>
        <p:spPr>
          <a:xfrm>
            <a:off x="3109775" y="1053250"/>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03</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6" name="Shape 906"/>
        <p:cNvGrpSpPr/>
        <p:nvPr/>
      </p:nvGrpSpPr>
      <p:grpSpPr>
        <a:xfrm>
          <a:off x="0" y="0"/>
          <a:ext cx="0" cy="0"/>
          <a:chOff x="0" y="0"/>
          <a:chExt cx="0" cy="0"/>
        </a:xfrm>
      </p:grpSpPr>
      <p:sp>
        <p:nvSpPr>
          <p:cNvPr id="907" name="Google Shape;907;p35"/>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It is not a good idea to get into the modelling phase without first learning about the problem. So, to begin, we'll conduct some EDA (Exploratory Data Analysis) to learn more about the type of data we're dealing with and whether there is any pattern in the data.</a:t>
            </a:r>
            <a:endParaRPr sz="2000"/>
          </a:p>
        </p:txBody>
      </p:sp>
      <p:sp>
        <p:nvSpPr>
          <p:cNvPr id="908" name="Google Shape;90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9" name="Google Shape;909;p35"/>
          <p:cNvSpPr/>
          <p:nvPr/>
        </p:nvSpPr>
        <p:spPr>
          <a:xfrm>
            <a:off x="1682775" y="1680877"/>
            <a:ext cx="426499" cy="421914"/>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3" name="Shape 913"/>
        <p:cNvGrpSpPr/>
        <p:nvPr/>
      </p:nvGrpSpPr>
      <p:grpSpPr>
        <a:xfrm>
          <a:off x="0" y="0"/>
          <a:ext cx="0" cy="0"/>
          <a:chOff x="0" y="0"/>
          <a:chExt cx="0" cy="0"/>
        </a:xfrm>
      </p:grpSpPr>
      <p:sp>
        <p:nvSpPr>
          <p:cNvPr id="914" name="Google Shape;914;p36"/>
          <p:cNvSpPr txBox="1"/>
          <p:nvPr>
            <p:ph type="title"/>
          </p:nvPr>
        </p:nvSpPr>
        <p:spPr>
          <a:xfrm>
            <a:off x="2717625" y="2489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1"/>
                </a:solidFill>
              </a:rPr>
              <a:t>UNIVARIATE ANALYSIS</a:t>
            </a:r>
            <a:endParaRPr sz="4100">
              <a:solidFill>
                <a:schemeClr val="accent5"/>
              </a:solidFill>
            </a:endParaRPr>
          </a:p>
        </p:txBody>
      </p:sp>
      <p:sp>
        <p:nvSpPr>
          <p:cNvPr id="915" name="Google Shape;915;p36"/>
          <p:cNvSpPr txBox="1"/>
          <p:nvPr>
            <p:ph idx="1" type="body"/>
          </p:nvPr>
        </p:nvSpPr>
        <p:spPr>
          <a:xfrm>
            <a:off x="985850" y="1562550"/>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 means “one”, so in other words it means the analysis using only a single variable. It's major purpose is to describe; It takes data, summarizes that data and finds patterns in the data.</a:t>
            </a:r>
            <a:endParaRPr/>
          </a:p>
        </p:txBody>
      </p:sp>
      <p:sp>
        <p:nvSpPr>
          <p:cNvPr id="916" name="Google Shape;91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7" name="Google Shape;917;p36"/>
          <p:cNvSpPr txBox="1"/>
          <p:nvPr/>
        </p:nvSpPr>
        <p:spPr>
          <a:xfrm>
            <a:off x="985850" y="231457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We'll use univariate analysis to see which features can aid us with our classification problem and which variables aren't so crucial.</a:t>
            </a:r>
            <a:endParaRPr>
              <a:solidFill>
                <a:schemeClr val="lt1"/>
              </a:solidFill>
            </a:endParaRPr>
          </a:p>
        </p:txBody>
      </p:sp>
      <p:sp>
        <p:nvSpPr>
          <p:cNvPr id="918" name="Google Shape;918;p36"/>
          <p:cNvSpPr txBox="1"/>
          <p:nvPr/>
        </p:nvSpPr>
        <p:spPr>
          <a:xfrm>
            <a:off x="1099500" y="3195650"/>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As it will be very lengthy to depict the analysis of all the twenty features, we will look at only some key features and their analysis.</a:t>
            </a:r>
            <a:endParaRPr>
              <a:solidFill>
                <a:schemeClr val="lt1"/>
              </a:solidFill>
            </a:endParaRPr>
          </a:p>
        </p:txBody>
      </p:sp>
      <p:sp>
        <p:nvSpPr>
          <p:cNvPr id="919" name="Google Shape;919;p36"/>
          <p:cNvSpPr/>
          <p:nvPr/>
        </p:nvSpPr>
        <p:spPr>
          <a:xfrm>
            <a:off x="645250" y="141312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645250" y="237992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921" name="Google Shape;921;p36"/>
          <p:cNvSpPr/>
          <p:nvPr/>
        </p:nvSpPr>
        <p:spPr>
          <a:xfrm>
            <a:off x="645250" y="3346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25" name="Shape 925"/>
        <p:cNvGrpSpPr/>
        <p:nvPr/>
      </p:nvGrpSpPr>
      <p:grpSpPr>
        <a:xfrm>
          <a:off x="0" y="0"/>
          <a:ext cx="0" cy="0"/>
          <a:chOff x="0" y="0"/>
          <a:chExt cx="0" cy="0"/>
        </a:xfrm>
      </p:grpSpPr>
      <p:sp>
        <p:nvSpPr>
          <p:cNvPr id="926" name="Google Shape;926;p37"/>
          <p:cNvSpPr txBox="1"/>
          <p:nvPr>
            <p:ph type="title"/>
          </p:nvPr>
        </p:nvSpPr>
        <p:spPr>
          <a:xfrm>
            <a:off x="5807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DISTRIBUTION OF OUTPUT VARIABLE</a:t>
            </a:r>
            <a:endParaRPr/>
          </a:p>
        </p:txBody>
      </p:sp>
      <p:sp>
        <p:nvSpPr>
          <p:cNvPr id="927" name="Google Shape;927;p37"/>
          <p:cNvSpPr txBox="1"/>
          <p:nvPr/>
        </p:nvSpPr>
        <p:spPr>
          <a:xfrm>
            <a:off x="720000" y="3981575"/>
            <a:ext cx="42522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We can see from the above plot that the dataset in imbalanced, where the number of negative class is much more than the number of positive class</a:t>
            </a:r>
            <a:endParaRPr sz="1100">
              <a:solidFill>
                <a:schemeClr val="dk1"/>
              </a:solidFill>
              <a:latin typeface="Roboto"/>
              <a:ea typeface="Roboto"/>
              <a:cs typeface="Roboto"/>
              <a:sym typeface="Roboto"/>
            </a:endParaRPr>
          </a:p>
        </p:txBody>
      </p:sp>
      <p:sp>
        <p:nvSpPr>
          <p:cNvPr id="928" name="Google Shape;928;p37"/>
          <p:cNvSpPr txBox="1"/>
          <p:nvPr/>
        </p:nvSpPr>
        <p:spPr>
          <a:xfrm>
            <a:off x="6116098" y="3386850"/>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Only if both the </a:t>
            </a:r>
            <a:r>
              <a:rPr lang="en" sz="1200">
                <a:solidFill>
                  <a:schemeClr val="accent2"/>
                </a:solidFill>
                <a:latin typeface="Roboto"/>
                <a:ea typeface="Roboto"/>
                <a:cs typeface="Roboto"/>
                <a:sym typeface="Roboto"/>
              </a:rPr>
              <a:t>TPR</a:t>
            </a:r>
            <a:r>
              <a:rPr lang="en" sz="1200">
                <a:solidFill>
                  <a:schemeClr val="dk1"/>
                </a:solidFill>
                <a:latin typeface="Roboto"/>
                <a:ea typeface="Roboto"/>
                <a:cs typeface="Roboto"/>
                <a:sym typeface="Roboto"/>
              </a:rPr>
              <a:t> and </a:t>
            </a:r>
            <a:r>
              <a:rPr lang="en" sz="1200">
                <a:solidFill>
                  <a:schemeClr val="accent2"/>
                </a:solidFill>
                <a:latin typeface="Roboto"/>
                <a:ea typeface="Roboto"/>
                <a:cs typeface="Roboto"/>
                <a:sym typeface="Roboto"/>
              </a:rPr>
              <a:t>FPR</a:t>
            </a:r>
            <a:r>
              <a:rPr lang="en" sz="1200">
                <a:solidFill>
                  <a:schemeClr val="dk1"/>
                </a:solidFill>
                <a:latin typeface="Roboto"/>
                <a:ea typeface="Roboto"/>
                <a:cs typeface="Roboto"/>
                <a:sym typeface="Roboto"/>
              </a:rPr>
              <a:t> are well above the random line in the ROC curve, we will get a good AUC. </a:t>
            </a:r>
            <a:endParaRPr sz="1200">
              <a:solidFill>
                <a:schemeClr val="dk1"/>
              </a:solidFill>
              <a:latin typeface="Roboto"/>
              <a:ea typeface="Roboto"/>
              <a:cs typeface="Roboto"/>
              <a:sym typeface="Roboto"/>
            </a:endParaRPr>
          </a:p>
          <a:p>
            <a:pPr indent="0" lvl="0" marL="0" rtl="0" algn="l">
              <a:lnSpc>
                <a:spcPct val="100000"/>
              </a:lnSpc>
              <a:spcBef>
                <a:spcPts val="1600"/>
              </a:spcBef>
              <a:spcAft>
                <a:spcPts val="1600"/>
              </a:spcAft>
              <a:buNone/>
            </a:pPr>
            <a:r>
              <a:t/>
            </a:r>
            <a:endParaRPr sz="1200">
              <a:solidFill>
                <a:schemeClr val="dk1"/>
              </a:solidFill>
              <a:latin typeface="Roboto"/>
              <a:ea typeface="Roboto"/>
              <a:cs typeface="Roboto"/>
              <a:sym typeface="Roboto"/>
            </a:endParaRPr>
          </a:p>
        </p:txBody>
      </p:sp>
      <p:sp>
        <p:nvSpPr>
          <p:cNvPr id="929" name="Google Shape;929;p37"/>
          <p:cNvSpPr txBox="1"/>
          <p:nvPr/>
        </p:nvSpPr>
        <p:spPr>
          <a:xfrm>
            <a:off x="6116100" y="2439550"/>
            <a:ext cx="27456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We can infer that since are dataset is </a:t>
            </a:r>
            <a:r>
              <a:rPr lang="en" sz="1200">
                <a:solidFill>
                  <a:schemeClr val="dk1"/>
                </a:solidFill>
                <a:latin typeface="Roboto"/>
                <a:ea typeface="Roboto"/>
                <a:cs typeface="Roboto"/>
                <a:sym typeface="Roboto"/>
              </a:rPr>
              <a:t>imbalanced, </a:t>
            </a:r>
            <a:r>
              <a:rPr lang="en" sz="1200">
                <a:solidFill>
                  <a:schemeClr val="accent2"/>
                </a:solidFill>
                <a:latin typeface="Roboto"/>
                <a:ea typeface="Roboto"/>
                <a:cs typeface="Roboto"/>
                <a:sym typeface="Roboto"/>
              </a:rPr>
              <a:t>ROC AUC</a:t>
            </a:r>
            <a:r>
              <a:rPr lang="en" sz="1200">
                <a:solidFill>
                  <a:schemeClr val="dk1"/>
                </a:solidFill>
                <a:latin typeface="Roboto"/>
                <a:ea typeface="Roboto"/>
                <a:cs typeface="Roboto"/>
                <a:sym typeface="Roboto"/>
              </a:rPr>
              <a:t> performance metric should be used</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dk1"/>
              </a:solidFill>
              <a:latin typeface="Roboto"/>
              <a:ea typeface="Roboto"/>
              <a:cs typeface="Roboto"/>
              <a:sym typeface="Roboto"/>
            </a:endParaRPr>
          </a:p>
        </p:txBody>
      </p:sp>
      <p:sp>
        <p:nvSpPr>
          <p:cNvPr id="930" name="Google Shape;930;p37"/>
          <p:cNvSpPr txBox="1"/>
          <p:nvPr/>
        </p:nvSpPr>
        <p:spPr>
          <a:xfrm>
            <a:off x="6116100" y="1492700"/>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Negative class is </a:t>
            </a:r>
            <a:r>
              <a:rPr lang="en">
                <a:solidFill>
                  <a:schemeClr val="accent2"/>
                </a:solidFill>
                <a:latin typeface="Roboto"/>
                <a:ea typeface="Roboto"/>
                <a:cs typeface="Roboto"/>
                <a:sym typeface="Roboto"/>
              </a:rPr>
              <a:t>95.6%</a:t>
            </a:r>
            <a:r>
              <a:rPr lang="en">
                <a:solidFill>
                  <a:schemeClr val="dk1"/>
                </a:solidFill>
                <a:latin typeface="Roboto"/>
                <a:ea typeface="Roboto"/>
                <a:cs typeface="Roboto"/>
                <a:sym typeface="Roboto"/>
              </a:rPr>
              <a:t> where as positive class is </a:t>
            </a:r>
            <a:r>
              <a:rPr lang="en">
                <a:solidFill>
                  <a:schemeClr val="accent2"/>
                </a:solidFill>
                <a:latin typeface="Roboto"/>
                <a:ea typeface="Roboto"/>
                <a:cs typeface="Roboto"/>
                <a:sym typeface="Roboto"/>
              </a:rPr>
              <a:t>4.4%</a:t>
            </a:r>
            <a:endParaRPr>
              <a:solidFill>
                <a:schemeClr val="accent2"/>
              </a:solidFill>
              <a:latin typeface="Roboto"/>
              <a:ea typeface="Roboto"/>
              <a:cs typeface="Roboto"/>
              <a:sym typeface="Roboto"/>
            </a:endParaRPr>
          </a:p>
        </p:txBody>
      </p:sp>
      <p:sp>
        <p:nvSpPr>
          <p:cNvPr id="931" name="Google Shape;931;p37"/>
          <p:cNvSpPr/>
          <p:nvPr/>
        </p:nvSpPr>
        <p:spPr>
          <a:xfrm>
            <a:off x="5782225" y="25886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2" name="Google Shape;932;p37"/>
          <p:cNvSpPr/>
          <p:nvPr/>
        </p:nvSpPr>
        <p:spPr>
          <a:xfrm>
            <a:off x="5782225" y="3537956"/>
            <a:ext cx="274200" cy="273900"/>
          </a:xfrm>
          <a:prstGeom prst="ellipse">
            <a:avLst/>
          </a:pr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3" name="Google Shape;933;p37"/>
          <p:cNvSpPr/>
          <p:nvPr/>
        </p:nvSpPr>
        <p:spPr>
          <a:xfrm>
            <a:off x="5782225" y="1639400"/>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4" name="Google Shape;93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5" name="Google Shape;935;p37"/>
          <p:cNvPicPr preferRelativeResize="0"/>
          <p:nvPr/>
        </p:nvPicPr>
        <p:blipFill>
          <a:blip r:embed="rId3">
            <a:alphaModFix/>
          </a:blip>
          <a:stretch>
            <a:fillRect/>
          </a:stretch>
        </p:blipFill>
        <p:spPr>
          <a:xfrm>
            <a:off x="759563" y="1247775"/>
            <a:ext cx="4173075" cy="256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39" name="Shape 939"/>
        <p:cNvGrpSpPr/>
        <p:nvPr/>
      </p:nvGrpSpPr>
      <p:grpSpPr>
        <a:xfrm>
          <a:off x="0" y="0"/>
          <a:ext cx="0" cy="0"/>
          <a:chOff x="0" y="0"/>
          <a:chExt cx="0" cy="0"/>
        </a:xfrm>
      </p:grpSpPr>
      <p:sp>
        <p:nvSpPr>
          <p:cNvPr id="940" name="Google Shape;940;p38"/>
          <p:cNvSpPr txBox="1"/>
          <p:nvPr>
            <p:ph type="title"/>
          </p:nvPr>
        </p:nvSpPr>
        <p:spPr>
          <a:xfrm>
            <a:off x="334250" y="540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DISTRIBUTION OF CATEGORICAL FEATURE </a:t>
            </a:r>
            <a:r>
              <a:rPr lang="en">
                <a:solidFill>
                  <a:schemeClr val="accent4"/>
                </a:solidFill>
              </a:rPr>
              <a:t>JOB</a:t>
            </a:r>
            <a:endParaRPr>
              <a:solidFill>
                <a:schemeClr val="accent4"/>
              </a:solidFill>
            </a:endParaRPr>
          </a:p>
        </p:txBody>
      </p:sp>
      <p:sp>
        <p:nvSpPr>
          <p:cNvPr id="941" name="Google Shape;941;p38"/>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This is due to the fact that we have more customers who work as blue-collar assistants than any other occupation.</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942" name="Google Shape;942;p38"/>
          <p:cNvSpPr txBox="1"/>
          <p:nvPr/>
        </p:nvSpPr>
        <p:spPr>
          <a:xfrm>
            <a:off x="6198100" y="1883375"/>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12FFFF"/>
                </a:solidFill>
                <a:latin typeface="Roboto"/>
                <a:ea typeface="Roboto"/>
                <a:cs typeface="Roboto"/>
                <a:sym typeface="Roboto"/>
              </a:rPr>
              <a:t>Blue-collar</a:t>
            </a:r>
            <a:r>
              <a:rPr lang="en">
                <a:solidFill>
                  <a:schemeClr val="dk1"/>
                </a:solidFill>
                <a:latin typeface="Roboto"/>
                <a:ea typeface="Roboto"/>
                <a:cs typeface="Roboto"/>
                <a:sym typeface="Roboto"/>
              </a:rPr>
              <a:t> jobs are </a:t>
            </a:r>
            <a:r>
              <a:rPr lang="en">
                <a:solidFill>
                  <a:schemeClr val="dk1"/>
                </a:solidFill>
                <a:latin typeface="Roboto"/>
                <a:ea typeface="Roboto"/>
                <a:cs typeface="Roboto"/>
                <a:sym typeface="Roboto"/>
              </a:rPr>
              <a:t>highest</a:t>
            </a:r>
            <a:r>
              <a:rPr lang="en">
                <a:solidFill>
                  <a:schemeClr val="dk1"/>
                </a:solidFill>
                <a:latin typeface="Roboto"/>
                <a:ea typeface="Roboto"/>
                <a:cs typeface="Roboto"/>
                <a:sym typeface="Roboto"/>
              </a:rPr>
              <a:t> to subscribe but they are also highest to unsubscribe.</a:t>
            </a:r>
            <a:endParaRPr>
              <a:solidFill>
                <a:schemeClr val="accent2"/>
              </a:solidFill>
              <a:latin typeface="Roboto"/>
              <a:ea typeface="Roboto"/>
              <a:cs typeface="Roboto"/>
              <a:sym typeface="Roboto"/>
            </a:endParaRPr>
          </a:p>
        </p:txBody>
      </p:sp>
      <p:sp>
        <p:nvSpPr>
          <p:cNvPr id="943" name="Google Shape;943;p38"/>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4" name="Google Shape;944;p38"/>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5" name="Google Shape;94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6" name="Google Shape;946;p38"/>
          <p:cNvPicPr preferRelativeResize="0"/>
          <p:nvPr/>
        </p:nvPicPr>
        <p:blipFill>
          <a:blip r:embed="rId3">
            <a:alphaModFix/>
          </a:blip>
          <a:stretch>
            <a:fillRect/>
          </a:stretch>
        </p:blipFill>
        <p:spPr>
          <a:xfrm>
            <a:off x="163125" y="1492700"/>
            <a:ext cx="5477427" cy="27364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0" name="Shape 950"/>
        <p:cNvGrpSpPr/>
        <p:nvPr/>
      </p:nvGrpSpPr>
      <p:grpSpPr>
        <a:xfrm>
          <a:off x="0" y="0"/>
          <a:ext cx="0" cy="0"/>
          <a:chOff x="0" y="0"/>
          <a:chExt cx="0" cy="0"/>
        </a:xfrm>
      </p:grpSpPr>
      <p:grpSp>
        <p:nvGrpSpPr>
          <p:cNvPr id="951" name="Google Shape;951;p39"/>
          <p:cNvGrpSpPr/>
          <p:nvPr/>
        </p:nvGrpSpPr>
        <p:grpSpPr>
          <a:xfrm>
            <a:off x="242492" y="1653331"/>
            <a:ext cx="2061786" cy="1775057"/>
            <a:chOff x="6275090" y="1382992"/>
            <a:chExt cx="2377521" cy="2377521"/>
          </a:xfrm>
        </p:grpSpPr>
        <p:sp>
          <p:nvSpPr>
            <p:cNvPr id="952" name="Google Shape;952;p39"/>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9"/>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9"/>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5" name="Google Shape;975;p39"/>
          <p:cNvSpPr txBox="1"/>
          <p:nvPr>
            <p:ph type="title"/>
          </p:nvPr>
        </p:nvSpPr>
        <p:spPr>
          <a:xfrm>
            <a:off x="398525" y="2536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CLASS DISTRIBUTION OF CATEGORICAL FEATURE </a:t>
            </a:r>
            <a:r>
              <a:rPr lang="en" sz="2800">
                <a:solidFill>
                  <a:schemeClr val="accent4"/>
                </a:solidFill>
              </a:rPr>
              <a:t>MARITAL</a:t>
            </a:r>
            <a:endParaRPr sz="2800">
              <a:solidFill>
                <a:schemeClr val="accent4"/>
              </a:solidFill>
            </a:endParaRPr>
          </a:p>
        </p:txBody>
      </p:sp>
      <p:pic>
        <p:nvPicPr>
          <p:cNvPr id="976" name="Google Shape;976;p39"/>
          <p:cNvPicPr preferRelativeResize="0"/>
          <p:nvPr/>
        </p:nvPicPr>
        <p:blipFill>
          <a:blip r:embed="rId3">
            <a:alphaModFix/>
          </a:blip>
          <a:stretch>
            <a:fillRect/>
          </a:stretch>
        </p:blipFill>
        <p:spPr>
          <a:xfrm>
            <a:off x="3538975" y="1066063"/>
            <a:ext cx="4105825" cy="2986049"/>
          </a:xfrm>
          <a:prstGeom prst="rect">
            <a:avLst/>
          </a:prstGeom>
          <a:noFill/>
          <a:ln>
            <a:noFill/>
          </a:ln>
        </p:spPr>
      </p:pic>
      <p:sp>
        <p:nvSpPr>
          <p:cNvPr id="977" name="Google Shape;977;p39"/>
          <p:cNvSpPr txBox="1"/>
          <p:nvPr/>
        </p:nvSpPr>
        <p:spPr>
          <a:xfrm>
            <a:off x="2963275" y="4291825"/>
            <a:ext cx="559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The majority of consumers are married couples. Single, divorced, and unknown came in second and third, respectively.</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81" name="Shape 981"/>
        <p:cNvGrpSpPr/>
        <p:nvPr/>
      </p:nvGrpSpPr>
      <p:grpSpPr>
        <a:xfrm>
          <a:off x="0" y="0"/>
          <a:ext cx="0" cy="0"/>
          <a:chOff x="0" y="0"/>
          <a:chExt cx="0" cy="0"/>
        </a:xfrm>
      </p:grpSpPr>
      <p:grpSp>
        <p:nvGrpSpPr>
          <p:cNvPr id="982" name="Google Shape;982;p40"/>
          <p:cNvGrpSpPr/>
          <p:nvPr/>
        </p:nvGrpSpPr>
        <p:grpSpPr>
          <a:xfrm>
            <a:off x="113793" y="1383097"/>
            <a:ext cx="2377303" cy="2377303"/>
            <a:chOff x="5612559" y="834972"/>
            <a:chExt cx="3473558" cy="3473558"/>
          </a:xfrm>
        </p:grpSpPr>
        <p:sp>
          <p:nvSpPr>
            <p:cNvPr id="983" name="Google Shape;983;p40"/>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6" name="Google Shape;1016;p40"/>
          <p:cNvSpPr txBox="1"/>
          <p:nvPr/>
        </p:nvSpPr>
        <p:spPr>
          <a:xfrm>
            <a:off x="450050" y="232200"/>
            <a:ext cx="790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Oswald"/>
                <a:ea typeface="Oswald"/>
                <a:cs typeface="Oswald"/>
                <a:sym typeface="Oswald"/>
              </a:rPr>
              <a:t>CLASS DISTRIBUTION OF CATEGORICAL FEATURE </a:t>
            </a:r>
            <a:r>
              <a:rPr lang="en" sz="2800">
                <a:solidFill>
                  <a:schemeClr val="accent4"/>
                </a:solidFill>
                <a:latin typeface="Oswald"/>
                <a:ea typeface="Oswald"/>
                <a:cs typeface="Oswald"/>
                <a:sym typeface="Oswald"/>
              </a:rPr>
              <a:t>DEFAULT</a:t>
            </a:r>
            <a:endParaRPr/>
          </a:p>
        </p:txBody>
      </p:sp>
      <p:pic>
        <p:nvPicPr>
          <p:cNvPr id="1017" name="Google Shape;1017;p40"/>
          <p:cNvPicPr preferRelativeResize="0"/>
          <p:nvPr/>
        </p:nvPicPr>
        <p:blipFill>
          <a:blip r:embed="rId3">
            <a:alphaModFix/>
          </a:blip>
          <a:stretch>
            <a:fillRect/>
          </a:stretch>
        </p:blipFill>
        <p:spPr>
          <a:xfrm>
            <a:off x="3193575" y="847800"/>
            <a:ext cx="4698374" cy="3417024"/>
          </a:xfrm>
          <a:prstGeom prst="rect">
            <a:avLst/>
          </a:prstGeom>
          <a:noFill/>
          <a:ln>
            <a:noFill/>
          </a:ln>
        </p:spPr>
      </p:pic>
      <p:sp>
        <p:nvSpPr>
          <p:cNvPr id="1018" name="Google Shape;1018;p40"/>
          <p:cNvSpPr txBox="1"/>
          <p:nvPr/>
        </p:nvSpPr>
        <p:spPr>
          <a:xfrm>
            <a:off x="2963275" y="4366825"/>
            <a:ext cx="559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The majority of consumers have the value of default feature as </a:t>
            </a:r>
            <a:r>
              <a:rPr lang="en" sz="1200">
                <a:solidFill>
                  <a:schemeClr val="accent4"/>
                </a:solidFill>
              </a:rPr>
              <a:t>‘no’</a:t>
            </a:r>
            <a:r>
              <a:rPr lang="en" sz="1200">
                <a:solidFill>
                  <a:schemeClr val="lt1"/>
                </a:solidFill>
              </a:rPr>
              <a:t>. There is no data in the training set with default feature value </a:t>
            </a:r>
            <a:r>
              <a:rPr lang="en" sz="1200">
                <a:solidFill>
                  <a:schemeClr val="accent4"/>
                </a:solidFill>
              </a:rPr>
              <a:t>‘yes’</a:t>
            </a:r>
            <a:r>
              <a:rPr lang="en" sz="1200">
                <a:solidFill>
                  <a:schemeClr val="lt1"/>
                </a:solidFill>
              </a:rPr>
              <a:t>.</a:t>
            </a:r>
            <a:endParaRPr sz="1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22" name="Shape 1022"/>
        <p:cNvGrpSpPr/>
        <p:nvPr/>
      </p:nvGrpSpPr>
      <p:grpSpPr>
        <a:xfrm>
          <a:off x="0" y="0"/>
          <a:ext cx="0" cy="0"/>
          <a:chOff x="0" y="0"/>
          <a:chExt cx="0" cy="0"/>
        </a:xfrm>
      </p:grpSpPr>
      <p:grpSp>
        <p:nvGrpSpPr>
          <p:cNvPr id="1023" name="Google Shape;1023;p41"/>
          <p:cNvGrpSpPr/>
          <p:nvPr/>
        </p:nvGrpSpPr>
        <p:grpSpPr>
          <a:xfrm>
            <a:off x="146990" y="1511598"/>
            <a:ext cx="2301266" cy="2377467"/>
            <a:chOff x="6945936" y="1456203"/>
            <a:chExt cx="2159597" cy="2231107"/>
          </a:xfrm>
        </p:grpSpPr>
        <p:sp>
          <p:nvSpPr>
            <p:cNvPr id="1024" name="Google Shape;1024;p41"/>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3" name="Google Shape;1043;p41"/>
          <p:cNvSpPr txBox="1"/>
          <p:nvPr/>
        </p:nvSpPr>
        <p:spPr>
          <a:xfrm>
            <a:off x="450050" y="232200"/>
            <a:ext cx="790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Oswald"/>
                <a:ea typeface="Oswald"/>
                <a:cs typeface="Oswald"/>
                <a:sym typeface="Oswald"/>
              </a:rPr>
              <a:t>CLASS DISTRIBUTION OF CATEGORICAL FEATURE </a:t>
            </a:r>
            <a:r>
              <a:rPr lang="en" sz="2800">
                <a:solidFill>
                  <a:schemeClr val="accent4"/>
                </a:solidFill>
                <a:latin typeface="Oswald"/>
                <a:ea typeface="Oswald"/>
                <a:cs typeface="Oswald"/>
                <a:sym typeface="Oswald"/>
              </a:rPr>
              <a:t>HOUSING</a:t>
            </a:r>
            <a:endParaRPr/>
          </a:p>
        </p:txBody>
      </p:sp>
      <p:pic>
        <p:nvPicPr>
          <p:cNvPr id="1044" name="Google Shape;1044;p41"/>
          <p:cNvPicPr preferRelativeResize="0"/>
          <p:nvPr/>
        </p:nvPicPr>
        <p:blipFill>
          <a:blip r:embed="rId3">
            <a:alphaModFix/>
          </a:blip>
          <a:stretch>
            <a:fillRect/>
          </a:stretch>
        </p:blipFill>
        <p:spPr>
          <a:xfrm>
            <a:off x="3232850" y="985850"/>
            <a:ext cx="4711101" cy="3426250"/>
          </a:xfrm>
          <a:prstGeom prst="rect">
            <a:avLst/>
          </a:prstGeom>
          <a:noFill/>
          <a:ln>
            <a:noFill/>
          </a:ln>
        </p:spPr>
      </p:pic>
      <p:sp>
        <p:nvSpPr>
          <p:cNvPr id="1045" name="Google Shape;1045;p41"/>
          <p:cNvSpPr txBox="1"/>
          <p:nvPr/>
        </p:nvSpPr>
        <p:spPr>
          <a:xfrm>
            <a:off x="838200" y="4495800"/>
            <a:ext cx="759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An equivalent number of customers have and do not have a housing loan according to our training dataset.</a:t>
            </a:r>
            <a:endParaRPr sz="12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9" name="Shape 1049"/>
        <p:cNvGrpSpPr/>
        <p:nvPr/>
      </p:nvGrpSpPr>
      <p:grpSpPr>
        <a:xfrm>
          <a:off x="0" y="0"/>
          <a:ext cx="0" cy="0"/>
          <a:chOff x="0" y="0"/>
          <a:chExt cx="0" cy="0"/>
        </a:xfrm>
      </p:grpSpPr>
      <p:sp>
        <p:nvSpPr>
          <p:cNvPr id="1050" name="Google Shape;1050;p42"/>
          <p:cNvSpPr txBox="1"/>
          <p:nvPr>
            <p:ph type="title"/>
          </p:nvPr>
        </p:nvSpPr>
        <p:spPr>
          <a:xfrm>
            <a:off x="334250" y="433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CLASS DISTRIBUTION OF CATEGORICAL FEATURE </a:t>
            </a:r>
            <a:r>
              <a:rPr lang="en" sz="2700">
                <a:solidFill>
                  <a:schemeClr val="accent4"/>
                </a:solidFill>
              </a:rPr>
              <a:t>POUTCOME</a:t>
            </a:r>
            <a:endParaRPr sz="2700">
              <a:solidFill>
                <a:schemeClr val="accent4"/>
              </a:solidFill>
            </a:endParaRPr>
          </a:p>
        </p:txBody>
      </p:sp>
      <p:sp>
        <p:nvSpPr>
          <p:cNvPr id="1051" name="Google Shape;1051;p42"/>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 signifies that the majority of the clients are new to the company and have never been contacted before.</a:t>
            </a:r>
            <a:endParaRPr>
              <a:solidFill>
                <a:schemeClr val="accent2"/>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052" name="Google Shape;1052;p42"/>
          <p:cNvSpPr txBox="1"/>
          <p:nvPr/>
        </p:nvSpPr>
        <p:spPr>
          <a:xfrm>
            <a:off x="6198100" y="1883375"/>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The majority of clients are unaware of the preceding marketing campaign's outcome. </a:t>
            </a:r>
            <a:endParaRPr>
              <a:solidFill>
                <a:schemeClr val="accent2"/>
              </a:solidFill>
              <a:latin typeface="Roboto"/>
              <a:ea typeface="Roboto"/>
              <a:cs typeface="Roboto"/>
              <a:sym typeface="Roboto"/>
            </a:endParaRPr>
          </a:p>
        </p:txBody>
      </p:sp>
      <p:sp>
        <p:nvSpPr>
          <p:cNvPr id="1053" name="Google Shape;1053;p42"/>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4" name="Google Shape;1054;p42"/>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5" name="Google Shape;105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6" name="Google Shape;1056;p42"/>
          <p:cNvPicPr preferRelativeResize="0"/>
          <p:nvPr/>
        </p:nvPicPr>
        <p:blipFill>
          <a:blip r:embed="rId3">
            <a:alphaModFix/>
          </a:blip>
          <a:stretch>
            <a:fillRect/>
          </a:stretch>
        </p:blipFill>
        <p:spPr>
          <a:xfrm>
            <a:off x="334250" y="1113150"/>
            <a:ext cx="4852124" cy="3508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60" name="Shape 1060"/>
        <p:cNvGrpSpPr/>
        <p:nvPr/>
      </p:nvGrpSpPr>
      <p:grpSpPr>
        <a:xfrm>
          <a:off x="0" y="0"/>
          <a:ext cx="0" cy="0"/>
          <a:chOff x="0" y="0"/>
          <a:chExt cx="0" cy="0"/>
        </a:xfrm>
      </p:grpSpPr>
      <p:sp>
        <p:nvSpPr>
          <p:cNvPr id="1061" name="Google Shape;1061;p43"/>
          <p:cNvSpPr txBox="1"/>
          <p:nvPr>
            <p:ph type="title"/>
          </p:nvPr>
        </p:nvSpPr>
        <p:spPr>
          <a:xfrm>
            <a:off x="334250" y="433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UNIVARIATE ANALYSIS OF FEATURE</a:t>
            </a:r>
            <a:r>
              <a:rPr lang="en" sz="2700"/>
              <a:t> </a:t>
            </a:r>
            <a:r>
              <a:rPr lang="en" sz="2700">
                <a:solidFill>
                  <a:schemeClr val="accent4"/>
                </a:solidFill>
              </a:rPr>
              <a:t>DURATION</a:t>
            </a:r>
            <a:endParaRPr sz="2700">
              <a:solidFill>
                <a:schemeClr val="accent4"/>
              </a:solidFill>
            </a:endParaRPr>
          </a:p>
        </p:txBody>
      </p:sp>
      <p:sp>
        <p:nvSpPr>
          <p:cNvPr id="1062" name="Google Shape;1062;p43"/>
          <p:cNvSpPr txBox="1"/>
          <p:nvPr/>
        </p:nvSpPr>
        <p:spPr>
          <a:xfrm>
            <a:off x="6198100" y="2868575"/>
            <a:ext cx="28029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F</a:t>
            </a:r>
            <a:r>
              <a:rPr lang="en">
                <a:solidFill>
                  <a:schemeClr val="dk1"/>
                </a:solidFill>
                <a:latin typeface="Roboto"/>
                <a:ea typeface="Roboto"/>
                <a:cs typeface="Roboto"/>
                <a:sym typeface="Roboto"/>
              </a:rPr>
              <a:t>rom the plot it is clear that, the duration (last contact duration) of a customer can be useful for predicting the target variable. </a:t>
            </a:r>
            <a:endParaRPr>
              <a:solidFill>
                <a:schemeClr val="accent2"/>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063" name="Google Shape;1063;p43"/>
          <p:cNvSpPr txBox="1"/>
          <p:nvPr/>
        </p:nvSpPr>
        <p:spPr>
          <a:xfrm>
            <a:off x="6198100" y="1502375"/>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This attribute highly affects the output target (e.g., if duration=0 then y=’no’)</a:t>
            </a:r>
            <a:endParaRPr>
              <a:solidFill>
                <a:schemeClr val="accent2"/>
              </a:solidFill>
              <a:latin typeface="Roboto"/>
              <a:ea typeface="Roboto"/>
              <a:cs typeface="Roboto"/>
              <a:sym typeface="Roboto"/>
            </a:endParaRPr>
          </a:p>
        </p:txBody>
      </p:sp>
      <p:sp>
        <p:nvSpPr>
          <p:cNvPr id="1064" name="Google Shape;1064;p43"/>
          <p:cNvSpPr/>
          <p:nvPr/>
        </p:nvSpPr>
        <p:spPr>
          <a:xfrm>
            <a:off x="5817425" y="32262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5" name="Google Shape;1065;p43"/>
          <p:cNvSpPr/>
          <p:nvPr/>
        </p:nvSpPr>
        <p:spPr>
          <a:xfrm>
            <a:off x="5741225" y="1649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6" name="Google Shape;106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7" name="Google Shape;1067;p43"/>
          <p:cNvPicPr preferRelativeResize="0"/>
          <p:nvPr/>
        </p:nvPicPr>
        <p:blipFill>
          <a:blip r:embed="rId3">
            <a:alphaModFix/>
          </a:blip>
          <a:stretch>
            <a:fillRect/>
          </a:stretch>
        </p:blipFill>
        <p:spPr>
          <a:xfrm>
            <a:off x="484275" y="1164450"/>
            <a:ext cx="2649300" cy="1768422"/>
          </a:xfrm>
          <a:prstGeom prst="rect">
            <a:avLst/>
          </a:prstGeom>
          <a:noFill/>
          <a:ln>
            <a:noFill/>
          </a:ln>
        </p:spPr>
      </p:pic>
      <p:pic>
        <p:nvPicPr>
          <p:cNvPr id="1068" name="Google Shape;1068;p43"/>
          <p:cNvPicPr preferRelativeResize="0"/>
          <p:nvPr/>
        </p:nvPicPr>
        <p:blipFill>
          <a:blip r:embed="rId4">
            <a:alphaModFix/>
          </a:blip>
          <a:stretch>
            <a:fillRect/>
          </a:stretch>
        </p:blipFill>
        <p:spPr>
          <a:xfrm>
            <a:off x="2466975" y="3091322"/>
            <a:ext cx="2919873" cy="19058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5" name="Shape 725"/>
        <p:cNvGrpSpPr/>
        <p:nvPr/>
      </p:nvGrpSpPr>
      <p:grpSpPr>
        <a:xfrm>
          <a:off x="0" y="0"/>
          <a:ext cx="0" cy="0"/>
          <a:chOff x="0" y="0"/>
          <a:chExt cx="0" cy="0"/>
        </a:xfrm>
      </p:grpSpPr>
      <p:sp>
        <p:nvSpPr>
          <p:cNvPr id="726" name="Google Shape;726;p26"/>
          <p:cNvSpPr txBox="1"/>
          <p:nvPr>
            <p:ph type="title"/>
          </p:nvPr>
        </p:nvSpPr>
        <p:spPr>
          <a:xfrm>
            <a:off x="3221525" y="540000"/>
            <a:ext cx="288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27" name="Google Shape;727;p26"/>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28" name="Google Shape;728;p26"/>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29" name="Google Shape;729;p26"/>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Description</a:t>
            </a:r>
            <a:endParaRPr/>
          </a:p>
        </p:txBody>
      </p:sp>
      <p:sp>
        <p:nvSpPr>
          <p:cNvPr id="730" name="Google Shape;730;p26"/>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31" name="Google Shape;731;p26"/>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732" name="Google Shape;732;p26"/>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33" name="Google Shape;733;p26"/>
          <p:cNvSpPr txBox="1"/>
          <p:nvPr>
            <p:ph idx="13" type="subTitle"/>
          </p:nvPr>
        </p:nvSpPr>
        <p:spPr>
          <a:xfrm>
            <a:off x="719750" y="3149002"/>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 Processing</a:t>
            </a:r>
            <a:endParaRPr/>
          </a:p>
        </p:txBody>
      </p:sp>
      <p:sp>
        <p:nvSpPr>
          <p:cNvPr id="734" name="Google Shape;734;p26"/>
          <p:cNvSpPr txBox="1"/>
          <p:nvPr>
            <p:ph idx="14" type="title"/>
          </p:nvPr>
        </p:nvSpPr>
        <p:spPr>
          <a:xfrm>
            <a:off x="1275600" y="26645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35" name="Google Shape;735;p26"/>
          <p:cNvSpPr txBox="1"/>
          <p:nvPr>
            <p:ph idx="16" type="subTitle"/>
          </p:nvPr>
        </p:nvSpPr>
        <p:spPr>
          <a:xfrm>
            <a:off x="3413400" y="3149002"/>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736" name="Google Shape;736;p26"/>
          <p:cNvSpPr txBox="1"/>
          <p:nvPr>
            <p:ph idx="17" type="title"/>
          </p:nvPr>
        </p:nvSpPr>
        <p:spPr>
          <a:xfrm>
            <a:off x="3996075" y="26645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37" name="Google Shape;737;p26"/>
          <p:cNvSpPr txBox="1"/>
          <p:nvPr>
            <p:ph idx="19" type="subTitle"/>
          </p:nvPr>
        </p:nvSpPr>
        <p:spPr>
          <a:xfrm>
            <a:off x="6107050" y="3149000"/>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Metric</a:t>
            </a:r>
            <a:endParaRPr/>
          </a:p>
        </p:txBody>
      </p:sp>
      <p:sp>
        <p:nvSpPr>
          <p:cNvPr id="738" name="Google Shape;738;p26"/>
          <p:cNvSpPr txBox="1"/>
          <p:nvPr>
            <p:ph idx="20" type="title"/>
          </p:nvPr>
        </p:nvSpPr>
        <p:spPr>
          <a:xfrm>
            <a:off x="6716550" y="26645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39" name="Google Shape;739;p26"/>
          <p:cNvSpPr txBox="1"/>
          <p:nvPr>
            <p:ph idx="1" type="subTitle"/>
          </p:nvPr>
        </p:nvSpPr>
        <p:spPr>
          <a:xfrm>
            <a:off x="719750" y="4301900"/>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740" name="Google Shape;740;p26"/>
          <p:cNvSpPr txBox="1"/>
          <p:nvPr>
            <p:ph idx="2" type="title"/>
          </p:nvPr>
        </p:nvSpPr>
        <p:spPr>
          <a:xfrm>
            <a:off x="1329350" y="384960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741" name="Google Shape;741;p26"/>
          <p:cNvSpPr txBox="1"/>
          <p:nvPr>
            <p:ph idx="4" type="subTitle"/>
          </p:nvPr>
        </p:nvSpPr>
        <p:spPr>
          <a:xfrm>
            <a:off x="3413575" y="4301900"/>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Comparative Study</a:t>
            </a:r>
            <a:endParaRPr/>
          </a:p>
        </p:txBody>
      </p:sp>
      <p:sp>
        <p:nvSpPr>
          <p:cNvPr id="742" name="Google Shape;742;p26"/>
          <p:cNvSpPr txBox="1"/>
          <p:nvPr>
            <p:ph idx="5" type="title"/>
          </p:nvPr>
        </p:nvSpPr>
        <p:spPr>
          <a:xfrm>
            <a:off x="4022950" y="384960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743" name="Google Shape;743;p26"/>
          <p:cNvSpPr txBox="1"/>
          <p:nvPr>
            <p:ph idx="7" type="subTitle"/>
          </p:nvPr>
        </p:nvSpPr>
        <p:spPr>
          <a:xfrm>
            <a:off x="6218900" y="4301900"/>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Choice of Model</a:t>
            </a:r>
            <a:endParaRPr/>
          </a:p>
        </p:txBody>
      </p:sp>
      <p:sp>
        <p:nvSpPr>
          <p:cNvPr id="744" name="Google Shape;744;p26"/>
          <p:cNvSpPr txBox="1"/>
          <p:nvPr>
            <p:ph idx="8" type="title"/>
          </p:nvPr>
        </p:nvSpPr>
        <p:spPr>
          <a:xfrm>
            <a:off x="6828350" y="384960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745" name="Google Shape;74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72" name="Shape 1072"/>
        <p:cNvGrpSpPr/>
        <p:nvPr/>
      </p:nvGrpSpPr>
      <p:grpSpPr>
        <a:xfrm>
          <a:off x="0" y="0"/>
          <a:ext cx="0" cy="0"/>
          <a:chOff x="0" y="0"/>
          <a:chExt cx="0" cy="0"/>
        </a:xfrm>
      </p:grpSpPr>
      <p:sp>
        <p:nvSpPr>
          <p:cNvPr id="1073" name="Google Shape;1073;p44"/>
          <p:cNvSpPr txBox="1"/>
          <p:nvPr>
            <p:ph type="title"/>
          </p:nvPr>
        </p:nvSpPr>
        <p:spPr>
          <a:xfrm>
            <a:off x="334250" y="433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UNIVARIATE ANALYSIS OF FEATURE </a:t>
            </a:r>
            <a:r>
              <a:rPr lang="en" sz="2700">
                <a:solidFill>
                  <a:schemeClr val="accent4"/>
                </a:solidFill>
              </a:rPr>
              <a:t>EURIBOR3M</a:t>
            </a:r>
            <a:endParaRPr sz="2700">
              <a:solidFill>
                <a:schemeClr val="accent4"/>
              </a:solidFill>
            </a:endParaRPr>
          </a:p>
        </p:txBody>
      </p:sp>
      <p:sp>
        <p:nvSpPr>
          <p:cNvPr id="1074" name="Google Shape;1074;p44"/>
          <p:cNvSpPr txBox="1"/>
          <p:nvPr/>
        </p:nvSpPr>
        <p:spPr>
          <a:xfrm>
            <a:off x="6198100" y="2868575"/>
            <a:ext cx="28029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This indicates that the feature can be very useful for our case study. </a:t>
            </a:r>
            <a:endParaRPr>
              <a:solidFill>
                <a:schemeClr val="accent2"/>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075" name="Google Shape;1075;p44"/>
          <p:cNvSpPr txBox="1"/>
          <p:nvPr/>
        </p:nvSpPr>
        <p:spPr>
          <a:xfrm>
            <a:off x="6198100" y="1502375"/>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From the above plot, we can clearly see the difference in median for both the classes. </a:t>
            </a:r>
            <a:endParaRPr>
              <a:solidFill>
                <a:schemeClr val="accent2"/>
              </a:solidFill>
              <a:latin typeface="Roboto"/>
              <a:ea typeface="Roboto"/>
              <a:cs typeface="Roboto"/>
              <a:sym typeface="Roboto"/>
            </a:endParaRPr>
          </a:p>
        </p:txBody>
      </p:sp>
      <p:sp>
        <p:nvSpPr>
          <p:cNvPr id="1076" name="Google Shape;1076;p44"/>
          <p:cNvSpPr/>
          <p:nvPr/>
        </p:nvSpPr>
        <p:spPr>
          <a:xfrm>
            <a:off x="5817425" y="32262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7" name="Google Shape;1077;p44"/>
          <p:cNvSpPr/>
          <p:nvPr/>
        </p:nvSpPr>
        <p:spPr>
          <a:xfrm>
            <a:off x="5741225" y="1649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8" name="Google Shape;107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9" name="Google Shape;1079;p44"/>
          <p:cNvPicPr preferRelativeResize="0"/>
          <p:nvPr/>
        </p:nvPicPr>
        <p:blipFill>
          <a:blip r:embed="rId3">
            <a:alphaModFix/>
          </a:blip>
          <a:stretch>
            <a:fillRect/>
          </a:stretch>
        </p:blipFill>
        <p:spPr>
          <a:xfrm>
            <a:off x="334250" y="1083375"/>
            <a:ext cx="2802900" cy="1824650"/>
          </a:xfrm>
          <a:prstGeom prst="rect">
            <a:avLst/>
          </a:prstGeom>
          <a:noFill/>
          <a:ln>
            <a:noFill/>
          </a:ln>
        </p:spPr>
      </p:pic>
      <p:pic>
        <p:nvPicPr>
          <p:cNvPr id="1080" name="Google Shape;1080;p44"/>
          <p:cNvPicPr preferRelativeResize="0"/>
          <p:nvPr/>
        </p:nvPicPr>
        <p:blipFill>
          <a:blip r:embed="rId4">
            <a:alphaModFix/>
          </a:blip>
          <a:stretch>
            <a:fillRect/>
          </a:stretch>
        </p:blipFill>
        <p:spPr>
          <a:xfrm>
            <a:off x="3137149" y="3002421"/>
            <a:ext cx="2441550" cy="1913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4" name="Shape 1084"/>
        <p:cNvGrpSpPr/>
        <p:nvPr/>
      </p:nvGrpSpPr>
      <p:grpSpPr>
        <a:xfrm>
          <a:off x="0" y="0"/>
          <a:ext cx="0" cy="0"/>
          <a:chOff x="0" y="0"/>
          <a:chExt cx="0" cy="0"/>
        </a:xfrm>
      </p:grpSpPr>
      <p:sp>
        <p:nvSpPr>
          <p:cNvPr id="1085" name="Google Shape;1085;p45"/>
          <p:cNvSpPr txBox="1"/>
          <p:nvPr>
            <p:ph type="title"/>
          </p:nvPr>
        </p:nvSpPr>
        <p:spPr>
          <a:xfrm>
            <a:off x="720000" y="359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OF NUMERICAL FEATURES</a:t>
            </a:r>
            <a:endParaRPr/>
          </a:p>
        </p:txBody>
      </p:sp>
      <p:sp>
        <p:nvSpPr>
          <p:cNvPr id="1086" name="Google Shape;1086;p45"/>
          <p:cNvSpPr txBox="1"/>
          <p:nvPr>
            <p:ph idx="4294967295" type="subTitle"/>
          </p:nvPr>
        </p:nvSpPr>
        <p:spPr>
          <a:xfrm>
            <a:off x="6282650" y="2016100"/>
            <a:ext cx="1936200" cy="3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accent2"/>
                </a:solidFill>
                <a:latin typeface="Oswald"/>
                <a:ea typeface="Oswald"/>
                <a:cs typeface="Oswald"/>
                <a:sym typeface="Oswald"/>
              </a:rPr>
              <a:t>0.99</a:t>
            </a:r>
            <a:endParaRPr sz="1800">
              <a:solidFill>
                <a:schemeClr val="accent2"/>
              </a:solidFill>
              <a:latin typeface="Oswald"/>
              <a:ea typeface="Oswald"/>
              <a:cs typeface="Oswald"/>
              <a:sym typeface="Oswald"/>
            </a:endParaRPr>
          </a:p>
        </p:txBody>
      </p:sp>
      <p:sp>
        <p:nvSpPr>
          <p:cNvPr id="1087" name="Google Shape;1087;p45"/>
          <p:cNvSpPr txBox="1"/>
          <p:nvPr>
            <p:ph idx="4294967295" type="subTitle"/>
          </p:nvPr>
        </p:nvSpPr>
        <p:spPr>
          <a:xfrm>
            <a:off x="6282674" y="2386950"/>
            <a:ext cx="2654100" cy="5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euribor3m and emp.var.rate have highest correlation of 0.99</a:t>
            </a:r>
            <a:endParaRPr sz="1200"/>
          </a:p>
          <a:p>
            <a:pPr indent="0" lvl="0" marL="0" rtl="0" algn="l">
              <a:spcBef>
                <a:spcPts val="1600"/>
              </a:spcBef>
              <a:spcAft>
                <a:spcPts val="1600"/>
              </a:spcAft>
              <a:buNone/>
            </a:pPr>
            <a:r>
              <a:t/>
            </a:r>
            <a:endParaRPr/>
          </a:p>
        </p:txBody>
      </p:sp>
      <p:sp>
        <p:nvSpPr>
          <p:cNvPr id="1088" name="Google Shape;1088;p45"/>
          <p:cNvSpPr txBox="1"/>
          <p:nvPr>
            <p:ph idx="4294967295" type="subTitle"/>
          </p:nvPr>
        </p:nvSpPr>
        <p:spPr>
          <a:xfrm>
            <a:off x="367500" y="2180424"/>
            <a:ext cx="2278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Clr>
                <a:schemeClr val="dk1"/>
              </a:buClr>
              <a:buSzPts val="1100"/>
              <a:buFont typeface="Arial"/>
              <a:buNone/>
            </a:pPr>
            <a:r>
              <a:rPr lang="en">
                <a:solidFill>
                  <a:schemeClr val="accent4"/>
                </a:solidFill>
              </a:rPr>
              <a:t>Correlation</a:t>
            </a:r>
            <a:r>
              <a:rPr lang="en"/>
              <a:t> is a statistical measure that determines how closely two or more variables fluctuate.</a:t>
            </a:r>
            <a:endParaRPr/>
          </a:p>
        </p:txBody>
      </p:sp>
      <p:sp>
        <p:nvSpPr>
          <p:cNvPr id="1089" name="Google Shape;1089;p45"/>
          <p:cNvSpPr txBox="1"/>
          <p:nvPr/>
        </p:nvSpPr>
        <p:spPr>
          <a:xfrm>
            <a:off x="1993100" y="4333750"/>
            <a:ext cx="5464800" cy="41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4"/>
                </a:solidFill>
                <a:latin typeface="Roboto"/>
                <a:ea typeface="Roboto"/>
                <a:cs typeface="Roboto"/>
                <a:sym typeface="Roboto"/>
              </a:rPr>
              <a:t>A positive correlation</a:t>
            </a:r>
            <a:r>
              <a:rPr lang="en" sz="1100">
                <a:solidFill>
                  <a:schemeClr val="dk1"/>
                </a:solidFill>
                <a:latin typeface="Roboto"/>
                <a:ea typeface="Roboto"/>
                <a:cs typeface="Roboto"/>
                <a:sym typeface="Roboto"/>
              </a:rPr>
              <a:t> suggests that the variables are increasing or decreasing in lockstep; a </a:t>
            </a:r>
            <a:r>
              <a:rPr lang="en" sz="1100">
                <a:solidFill>
                  <a:schemeClr val="accent5"/>
                </a:solidFill>
                <a:latin typeface="Roboto"/>
                <a:ea typeface="Roboto"/>
                <a:cs typeface="Roboto"/>
                <a:sym typeface="Roboto"/>
              </a:rPr>
              <a:t>negative correlation</a:t>
            </a:r>
            <a:r>
              <a:rPr lang="en" sz="1100">
                <a:solidFill>
                  <a:schemeClr val="dk1"/>
                </a:solidFill>
                <a:latin typeface="Roboto"/>
                <a:ea typeface="Roboto"/>
                <a:cs typeface="Roboto"/>
                <a:sym typeface="Roboto"/>
              </a:rPr>
              <a:t> indicates that one variable is increasing while the other is decreasing.</a:t>
            </a:r>
            <a:endParaRPr sz="1100">
              <a:solidFill>
                <a:schemeClr val="dk1"/>
              </a:solidFill>
              <a:latin typeface="Roboto"/>
              <a:ea typeface="Roboto"/>
              <a:cs typeface="Roboto"/>
              <a:sym typeface="Roboto"/>
            </a:endParaRPr>
          </a:p>
        </p:txBody>
      </p:sp>
      <p:sp>
        <p:nvSpPr>
          <p:cNvPr id="1090" name="Google Shape;109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1" name="Google Shape;1091;p45"/>
          <p:cNvPicPr preferRelativeResize="0"/>
          <p:nvPr/>
        </p:nvPicPr>
        <p:blipFill>
          <a:blip r:embed="rId3">
            <a:alphaModFix/>
          </a:blip>
          <a:stretch>
            <a:fillRect/>
          </a:stretch>
        </p:blipFill>
        <p:spPr>
          <a:xfrm>
            <a:off x="2721938" y="1068110"/>
            <a:ext cx="3484774" cy="31292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95" name="Shape 1095"/>
        <p:cNvGrpSpPr/>
        <p:nvPr/>
      </p:nvGrpSpPr>
      <p:grpSpPr>
        <a:xfrm>
          <a:off x="0" y="0"/>
          <a:ext cx="0" cy="0"/>
          <a:chOff x="0" y="0"/>
          <a:chExt cx="0" cy="0"/>
        </a:xfrm>
      </p:grpSpPr>
      <p:sp>
        <p:nvSpPr>
          <p:cNvPr id="1096" name="Google Shape;1096;p46"/>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04</a:t>
            </a:r>
            <a:endParaRPr>
              <a:solidFill>
                <a:schemeClr val="accent4"/>
              </a:solidFill>
            </a:endParaRPr>
          </a:p>
        </p:txBody>
      </p:sp>
      <p:sp>
        <p:nvSpPr>
          <p:cNvPr id="1097" name="Google Shape;1097;p46"/>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PRE PROCESSING</a:t>
            </a:r>
            <a:endParaRPr>
              <a:solidFill>
                <a:schemeClr val="accent4"/>
              </a:solidFill>
            </a:endParaRPr>
          </a:p>
        </p:txBody>
      </p:sp>
      <p:grpSp>
        <p:nvGrpSpPr>
          <p:cNvPr id="1098" name="Google Shape;1098;p46"/>
          <p:cNvGrpSpPr/>
          <p:nvPr/>
        </p:nvGrpSpPr>
        <p:grpSpPr>
          <a:xfrm>
            <a:off x="6275090" y="1382992"/>
            <a:ext cx="2377521" cy="2377521"/>
            <a:chOff x="6275090" y="1382992"/>
            <a:chExt cx="2377521" cy="2377521"/>
          </a:xfrm>
        </p:grpSpPr>
        <p:sp>
          <p:nvSpPr>
            <p:cNvPr id="1099" name="Google Shape;1099;p46"/>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25" name="Shape 1125"/>
        <p:cNvGrpSpPr/>
        <p:nvPr/>
      </p:nvGrpSpPr>
      <p:grpSpPr>
        <a:xfrm>
          <a:off x="0" y="0"/>
          <a:ext cx="0" cy="0"/>
          <a:chOff x="0" y="0"/>
          <a:chExt cx="0" cy="0"/>
        </a:xfrm>
      </p:grpSpPr>
      <p:sp>
        <p:nvSpPr>
          <p:cNvPr id="1126" name="Google Shape;1126;p4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 KEY FEATURE</a:t>
            </a:r>
            <a:endParaRPr/>
          </a:p>
          <a:p>
            <a:pPr indent="0" lvl="0" marL="0" rtl="0" algn="l">
              <a:spcBef>
                <a:spcPts val="0"/>
              </a:spcBef>
              <a:spcAft>
                <a:spcPts val="0"/>
              </a:spcAft>
              <a:buNone/>
            </a:pPr>
            <a:r>
              <a:t/>
            </a:r>
            <a:endParaRPr/>
          </a:p>
        </p:txBody>
      </p:sp>
      <p:sp>
        <p:nvSpPr>
          <p:cNvPr id="1127" name="Google Shape;1127;p47"/>
          <p:cNvSpPr txBox="1"/>
          <p:nvPr/>
        </p:nvSpPr>
        <p:spPr>
          <a:xfrm>
            <a:off x="816450" y="1426575"/>
            <a:ext cx="708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remove the </a:t>
            </a:r>
            <a:r>
              <a:rPr lang="en">
                <a:solidFill>
                  <a:schemeClr val="accent4"/>
                </a:solidFill>
              </a:rPr>
              <a:t>key</a:t>
            </a:r>
            <a:r>
              <a:rPr lang="en">
                <a:solidFill>
                  <a:schemeClr val="lt1"/>
                </a:solidFill>
              </a:rPr>
              <a:t> series from our training dataset as it stores numerical values which are of no use in training our model.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If we will not remove the key feature then during training of our model, the classifier will treat key as a numerical input feature which will affect our output values y.</a:t>
            </a:r>
            <a:endParaRPr>
              <a:solidFill>
                <a:schemeClr val="lt1"/>
              </a:solidFill>
            </a:endParaRPr>
          </a:p>
        </p:txBody>
      </p:sp>
      <p:sp>
        <p:nvSpPr>
          <p:cNvPr id="1128" name="Google Shape;112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29" name="Google Shape;1129;p47"/>
          <p:cNvGrpSpPr/>
          <p:nvPr/>
        </p:nvGrpSpPr>
        <p:grpSpPr>
          <a:xfrm>
            <a:off x="350118" y="1480483"/>
            <a:ext cx="466331" cy="466332"/>
            <a:chOff x="3282325" y="2035675"/>
            <a:chExt cx="459575" cy="454825"/>
          </a:xfrm>
        </p:grpSpPr>
        <p:sp>
          <p:nvSpPr>
            <p:cNvPr id="1130" name="Google Shape;1130;p47"/>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1" name="Google Shape;1131;p47"/>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2" name="Google Shape;1132;p47"/>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3" name="Google Shape;1133;p47"/>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34" name="Google Shape;1134;p47"/>
          <p:cNvSpPr/>
          <p:nvPr/>
        </p:nvSpPr>
        <p:spPr>
          <a:xfrm>
            <a:off x="350121" y="2515663"/>
            <a:ext cx="466343" cy="453373"/>
          </a:xfrm>
          <a:custGeom>
            <a:rect b="b" l="l" r="r" t="t"/>
            <a:pathLst>
              <a:path extrusionOk="0" h="17991" w="18772">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pic>
        <p:nvPicPr>
          <p:cNvPr id="1135" name="Google Shape;1135;p47"/>
          <p:cNvPicPr preferRelativeResize="0"/>
          <p:nvPr/>
        </p:nvPicPr>
        <p:blipFill rotWithShape="1">
          <a:blip r:embed="rId3">
            <a:alphaModFix/>
          </a:blip>
          <a:srcRect b="0" l="0" r="0" t="0"/>
          <a:stretch/>
        </p:blipFill>
        <p:spPr>
          <a:xfrm>
            <a:off x="3572750" y="3301925"/>
            <a:ext cx="1570401" cy="1570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9" name="Shape 1139"/>
        <p:cNvGrpSpPr/>
        <p:nvPr/>
      </p:nvGrpSpPr>
      <p:grpSpPr>
        <a:xfrm>
          <a:off x="0" y="0"/>
          <a:ext cx="0" cy="0"/>
          <a:chOff x="0" y="0"/>
          <a:chExt cx="0" cy="0"/>
        </a:xfrm>
      </p:grpSpPr>
      <p:sp>
        <p:nvSpPr>
          <p:cNvPr id="1140" name="Google Shape;1140;p4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05</a:t>
            </a:r>
            <a:endParaRPr>
              <a:solidFill>
                <a:schemeClr val="accent3"/>
              </a:solidFill>
            </a:endParaRPr>
          </a:p>
        </p:txBody>
      </p:sp>
      <p:sp>
        <p:nvSpPr>
          <p:cNvPr id="1141" name="Google Shape;1141;p4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FEATURE ENGINEERING</a:t>
            </a:r>
            <a:endParaRPr>
              <a:solidFill>
                <a:schemeClr val="accent3"/>
              </a:solidFill>
            </a:endParaRPr>
          </a:p>
        </p:txBody>
      </p:sp>
      <p:grpSp>
        <p:nvGrpSpPr>
          <p:cNvPr id="1142" name="Google Shape;1142;p48"/>
          <p:cNvGrpSpPr/>
          <p:nvPr/>
        </p:nvGrpSpPr>
        <p:grpSpPr>
          <a:xfrm>
            <a:off x="6275293" y="1383097"/>
            <a:ext cx="2377303" cy="2377303"/>
            <a:chOff x="5612559" y="834972"/>
            <a:chExt cx="3473558" cy="3473558"/>
          </a:xfrm>
        </p:grpSpPr>
        <p:sp>
          <p:nvSpPr>
            <p:cNvPr id="1143" name="Google Shape;1143;p4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1" name="Google Shape;1181;p49"/>
          <p:cNvSpPr txBox="1"/>
          <p:nvPr>
            <p:ph type="title"/>
          </p:nvPr>
        </p:nvSpPr>
        <p:spPr>
          <a:xfrm>
            <a:off x="934325" y="540000"/>
            <a:ext cx="448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DEALING WITH MISSING VALUES</a:t>
            </a:r>
            <a:endParaRPr>
              <a:solidFill>
                <a:schemeClr val="accent4"/>
              </a:solidFill>
            </a:endParaRPr>
          </a:p>
          <a:p>
            <a:pPr indent="0" lvl="0" marL="0" rtl="0" algn="l">
              <a:spcBef>
                <a:spcPts val="0"/>
              </a:spcBef>
              <a:spcAft>
                <a:spcPts val="0"/>
              </a:spcAft>
              <a:buNone/>
            </a:pPr>
            <a:r>
              <a:t/>
            </a:r>
            <a:endParaRPr/>
          </a:p>
        </p:txBody>
      </p:sp>
      <p:sp>
        <p:nvSpPr>
          <p:cNvPr id="1182" name="Google Shape;1182;p49"/>
          <p:cNvSpPr txBox="1"/>
          <p:nvPr/>
        </p:nvSpPr>
        <p:spPr>
          <a:xfrm>
            <a:off x="889400" y="1778800"/>
            <a:ext cx="683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In our dataset, there are no missing values. If there were missing values, we would have removed the row corresponding to the missing values or we would have used imputation to deal with the missing values.</a:t>
            </a:r>
            <a:endParaRPr>
              <a:solidFill>
                <a:schemeClr val="lt1"/>
              </a:solidFill>
              <a:latin typeface="Roboto"/>
              <a:ea typeface="Roboto"/>
              <a:cs typeface="Roboto"/>
              <a:sym typeface="Roboto"/>
            </a:endParaRPr>
          </a:p>
        </p:txBody>
      </p:sp>
      <p:sp>
        <p:nvSpPr>
          <p:cNvPr id="1183" name="Google Shape;1183;p49"/>
          <p:cNvSpPr/>
          <p:nvPr/>
        </p:nvSpPr>
        <p:spPr>
          <a:xfrm>
            <a:off x="6103745" y="41883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6231436" y="41883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9"/>
          <p:cNvSpPr/>
          <p:nvPr/>
        </p:nvSpPr>
        <p:spPr>
          <a:xfrm>
            <a:off x="5942807" y="43772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9"/>
          <p:cNvSpPr/>
          <p:nvPr/>
        </p:nvSpPr>
        <p:spPr>
          <a:xfrm>
            <a:off x="6466707" y="44437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6323284" y="44437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6213082" y="39766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5898207" y="31641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5898207" y="31641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5958565" y="33688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6201703" y="32166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6006653" y="35419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6757958" y="35419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6852428" y="35419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6006653" y="36198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6418594" y="36198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6460598" y="36644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6418594" y="36644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6318014" y="36644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6208703" y="36644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6099366" y="36644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6099366" y="37195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6796449" y="37195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6096744" y="37737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6460598" y="39417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6541932" y="38857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6672245" y="38288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6006653" y="34659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6006653" y="40746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6006653" y="41419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6006653" y="42093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6488575" y="39968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6697600" y="39968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6697600" y="40746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6583910" y="26804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6583910" y="26804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6631132" y="28370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6667866" y="29700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6667866" y="30303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6983606" y="30303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7016853" y="30653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6984498" y="30653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6906651" y="30653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6822669" y="30653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6738713" y="30653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6738713" y="31073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6667866" y="30653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6667866" y="31073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6667866" y="31493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6736956" y="31493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7016853" y="32035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7178656" y="31746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6667866" y="29122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6667866" y="33215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7037829" y="32463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7198767" y="32463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7198767" y="33058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6667866" y="33627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6744848" y="33627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0" name="Google Shape;1250;p50"/>
          <p:cNvSpPr txBox="1"/>
          <p:nvPr>
            <p:ph type="title"/>
          </p:nvPr>
        </p:nvSpPr>
        <p:spPr>
          <a:xfrm>
            <a:off x="720000" y="540000"/>
            <a:ext cx="478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DEALING WITH DUPLICATE VALUES</a:t>
            </a:r>
            <a:endParaRPr>
              <a:solidFill>
                <a:schemeClr val="accent4"/>
              </a:solidFill>
            </a:endParaRPr>
          </a:p>
          <a:p>
            <a:pPr indent="0" lvl="0" marL="0" rtl="0" algn="l">
              <a:spcBef>
                <a:spcPts val="0"/>
              </a:spcBef>
              <a:spcAft>
                <a:spcPts val="0"/>
              </a:spcAft>
              <a:buNone/>
            </a:pPr>
            <a:r>
              <a:t/>
            </a:r>
            <a:endParaRPr/>
          </a:p>
        </p:txBody>
      </p:sp>
      <p:sp>
        <p:nvSpPr>
          <p:cNvPr id="1251" name="Google Shape;1251;p50"/>
          <p:cNvSpPr txBox="1"/>
          <p:nvPr/>
        </p:nvSpPr>
        <p:spPr>
          <a:xfrm>
            <a:off x="720000" y="1350175"/>
            <a:ext cx="637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In our dataset, we have no duplicate values. If there were duplicate values, we would have removed them.</a:t>
            </a:r>
            <a:endParaRPr>
              <a:solidFill>
                <a:schemeClr val="lt1"/>
              </a:solidFill>
              <a:latin typeface="Roboto"/>
              <a:ea typeface="Roboto"/>
              <a:cs typeface="Roboto"/>
              <a:sym typeface="Roboto"/>
            </a:endParaRPr>
          </a:p>
        </p:txBody>
      </p:sp>
      <p:sp>
        <p:nvSpPr>
          <p:cNvPr id="1252" name="Google Shape;1252;p50"/>
          <p:cNvSpPr txBox="1"/>
          <p:nvPr>
            <p:ph type="title"/>
          </p:nvPr>
        </p:nvSpPr>
        <p:spPr>
          <a:xfrm>
            <a:off x="720000" y="2571750"/>
            <a:ext cx="693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SEPARATING INDEPENDENT AND CLASS VARIABLES</a:t>
            </a:r>
            <a:endParaRPr>
              <a:solidFill>
                <a:schemeClr val="accent4"/>
              </a:solidFill>
            </a:endParaRPr>
          </a:p>
          <a:p>
            <a:pPr indent="0" lvl="0" marL="0" rtl="0" algn="l">
              <a:spcBef>
                <a:spcPts val="0"/>
              </a:spcBef>
              <a:spcAft>
                <a:spcPts val="0"/>
              </a:spcAft>
              <a:buNone/>
            </a:pPr>
            <a:r>
              <a:t/>
            </a:r>
            <a:endParaRPr/>
          </a:p>
        </p:txBody>
      </p:sp>
      <p:sp>
        <p:nvSpPr>
          <p:cNvPr id="1253" name="Google Shape;1253;p50"/>
          <p:cNvSpPr txBox="1"/>
          <p:nvPr/>
        </p:nvSpPr>
        <p:spPr>
          <a:xfrm>
            <a:off x="850950" y="3474250"/>
            <a:ext cx="6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separate the input features with the output y by creating X_train and y.</a:t>
            </a:r>
            <a:endParaRPr>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9" name="Google Shape;1259;p51"/>
          <p:cNvSpPr txBox="1"/>
          <p:nvPr>
            <p:ph type="title"/>
          </p:nvPr>
        </p:nvSpPr>
        <p:spPr>
          <a:xfrm>
            <a:off x="720000" y="540000"/>
            <a:ext cx="478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SPLITTING THE DATA</a:t>
            </a:r>
            <a:endParaRPr>
              <a:solidFill>
                <a:schemeClr val="accent4"/>
              </a:solidFill>
            </a:endParaRPr>
          </a:p>
          <a:p>
            <a:pPr indent="0" lvl="0" marL="0" rtl="0" algn="l">
              <a:spcBef>
                <a:spcPts val="0"/>
              </a:spcBef>
              <a:spcAft>
                <a:spcPts val="0"/>
              </a:spcAft>
              <a:buNone/>
            </a:pPr>
            <a:r>
              <a:t/>
            </a:r>
            <a:endParaRPr/>
          </a:p>
        </p:txBody>
      </p:sp>
      <p:sp>
        <p:nvSpPr>
          <p:cNvPr id="1260" name="Google Shape;1260;p51"/>
          <p:cNvSpPr txBox="1"/>
          <p:nvPr/>
        </p:nvSpPr>
        <p:spPr>
          <a:xfrm>
            <a:off x="846525" y="1339450"/>
            <a:ext cx="70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split the data into training set and cross validation set. Cross-validation is to use a small sample to assess how the model will perform in general when used to generate predictions on data that was not utilised during the model's training. This prevents overfitting of data.</a:t>
            </a:r>
            <a:endParaRPr>
              <a:solidFill>
                <a:schemeClr val="lt1"/>
              </a:solidFill>
              <a:latin typeface="Roboto"/>
              <a:ea typeface="Roboto"/>
              <a:cs typeface="Roboto"/>
              <a:sym typeface="Roboto"/>
            </a:endParaRPr>
          </a:p>
        </p:txBody>
      </p:sp>
      <p:sp>
        <p:nvSpPr>
          <p:cNvPr id="1261" name="Google Shape;1261;p51"/>
          <p:cNvSpPr/>
          <p:nvPr/>
        </p:nvSpPr>
        <p:spPr>
          <a:xfrm rot="-2699899">
            <a:off x="4541096" y="3205885"/>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rot="-2699899">
            <a:off x="5320384" y="3213804"/>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p:nvPr/>
        </p:nvSpPr>
        <p:spPr>
          <a:xfrm rot="-2699899">
            <a:off x="5318447" y="4007762"/>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1"/>
          <p:cNvSpPr/>
          <p:nvPr/>
        </p:nvSpPr>
        <p:spPr>
          <a:xfrm rot="-2699899">
            <a:off x="4503035" y="3998062"/>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4810055" y="2925763"/>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5282252" y="3482691"/>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1"/>
          <p:cNvSpPr/>
          <p:nvPr/>
        </p:nvSpPr>
        <p:spPr>
          <a:xfrm>
            <a:off x="4715374" y="3935634"/>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1"/>
          <p:cNvSpPr/>
          <p:nvPr/>
        </p:nvSpPr>
        <p:spPr>
          <a:xfrm>
            <a:off x="4230934" y="3365586"/>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2"/>
          <p:cNvSpPr txBox="1"/>
          <p:nvPr>
            <p:ph type="title"/>
          </p:nvPr>
        </p:nvSpPr>
        <p:spPr>
          <a:xfrm>
            <a:off x="948600" y="540000"/>
            <a:ext cx="34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FEATURES</a:t>
            </a:r>
            <a:endParaRPr>
              <a:solidFill>
                <a:schemeClr val="accent4"/>
              </a:solidFill>
            </a:endParaRPr>
          </a:p>
          <a:p>
            <a:pPr indent="0" lvl="0" marL="0" rtl="0" algn="l">
              <a:spcBef>
                <a:spcPts val="0"/>
              </a:spcBef>
              <a:spcAft>
                <a:spcPts val="0"/>
              </a:spcAft>
              <a:buNone/>
            </a:pPr>
            <a:r>
              <a:t/>
            </a:r>
            <a:endParaRPr/>
          </a:p>
        </p:txBody>
      </p:sp>
      <p:sp>
        <p:nvSpPr>
          <p:cNvPr id="1274" name="Google Shape;1274;p52"/>
          <p:cNvSpPr txBox="1"/>
          <p:nvPr/>
        </p:nvSpPr>
        <p:spPr>
          <a:xfrm>
            <a:off x="988200" y="1446625"/>
            <a:ext cx="6558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Categorical features means features which can take on values from a limited set of values. It represents the types of data which is divided into groups. </a:t>
            </a:r>
            <a:endParaRPr sz="1500">
              <a:solidFill>
                <a:schemeClr val="lt1"/>
              </a:solidFill>
              <a:latin typeface="Roboto"/>
              <a:ea typeface="Roboto"/>
              <a:cs typeface="Roboto"/>
              <a:sym typeface="Roboto"/>
            </a:endParaRPr>
          </a:p>
        </p:txBody>
      </p:sp>
      <p:sp>
        <p:nvSpPr>
          <p:cNvPr id="1275" name="Google Shape;1275;p52"/>
          <p:cNvSpPr txBox="1"/>
          <p:nvPr/>
        </p:nvSpPr>
        <p:spPr>
          <a:xfrm>
            <a:off x="988200" y="2588450"/>
            <a:ext cx="6558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Our data contains 10 categorical variables. These are as follows :</a:t>
            </a:r>
            <a:endParaRPr>
              <a:solidFill>
                <a:schemeClr val="lt1"/>
              </a:solidFill>
              <a:latin typeface="Roboto"/>
              <a:ea typeface="Roboto"/>
              <a:cs typeface="Roboto"/>
              <a:sym typeface="Roboto"/>
            </a:endParaRPr>
          </a:p>
          <a:p>
            <a:pPr indent="0" lvl="0" marL="0" rtl="0" algn="l">
              <a:spcBef>
                <a:spcPts val="0"/>
              </a:spcBef>
              <a:spcAft>
                <a:spcPts val="0"/>
              </a:spcAft>
              <a:buNone/>
            </a:pPr>
            <a:br>
              <a:rPr lang="en">
                <a:solidFill>
                  <a:schemeClr val="lt1"/>
                </a:solidFill>
                <a:latin typeface="Roboto"/>
                <a:ea typeface="Roboto"/>
                <a:cs typeface="Roboto"/>
                <a:sym typeface="Roboto"/>
              </a:rPr>
            </a:br>
            <a:br>
              <a:rPr lang="en">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Job				Marital</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Education                        Default</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Housing			Loan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Contact			Month</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Day of the week		Poutcome</a:t>
            </a:r>
            <a:endParaRPr>
              <a:solidFill>
                <a:schemeClr val="lt1"/>
              </a:solidFill>
              <a:latin typeface="Roboto"/>
              <a:ea typeface="Roboto"/>
              <a:cs typeface="Roboto"/>
              <a:sym typeface="Roboto"/>
            </a:endParaRPr>
          </a:p>
        </p:txBody>
      </p:sp>
      <p:sp>
        <p:nvSpPr>
          <p:cNvPr id="1276" name="Google Shape;127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7" name="Google Shape;1277;p52"/>
          <p:cNvSpPr/>
          <p:nvPr/>
        </p:nvSpPr>
        <p:spPr>
          <a:xfrm>
            <a:off x="903000" y="36077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78" name="Google Shape;1278;p52"/>
          <p:cNvSpPr/>
          <p:nvPr/>
        </p:nvSpPr>
        <p:spPr>
          <a:xfrm>
            <a:off x="903000" y="38363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79" name="Google Shape;1279;p52"/>
          <p:cNvSpPr/>
          <p:nvPr/>
        </p:nvSpPr>
        <p:spPr>
          <a:xfrm>
            <a:off x="903000" y="404585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0" name="Google Shape;1280;p52"/>
          <p:cNvSpPr/>
          <p:nvPr/>
        </p:nvSpPr>
        <p:spPr>
          <a:xfrm>
            <a:off x="903000" y="42554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1" name="Google Shape;1281;p52"/>
          <p:cNvSpPr/>
          <p:nvPr/>
        </p:nvSpPr>
        <p:spPr>
          <a:xfrm>
            <a:off x="2731800" y="36077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2" name="Google Shape;1282;p52"/>
          <p:cNvSpPr/>
          <p:nvPr/>
        </p:nvSpPr>
        <p:spPr>
          <a:xfrm>
            <a:off x="2731800" y="40268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3" name="Google Shape;1283;p52"/>
          <p:cNvSpPr/>
          <p:nvPr/>
        </p:nvSpPr>
        <p:spPr>
          <a:xfrm>
            <a:off x="2731800" y="38363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4" name="Google Shape;1284;p52"/>
          <p:cNvSpPr/>
          <p:nvPr/>
        </p:nvSpPr>
        <p:spPr>
          <a:xfrm>
            <a:off x="2731800" y="44459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5" name="Google Shape;1285;p52"/>
          <p:cNvSpPr/>
          <p:nvPr/>
        </p:nvSpPr>
        <p:spPr>
          <a:xfrm>
            <a:off x="2731800" y="423635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1286" name="Google Shape;1286;p52"/>
          <p:cNvSpPr/>
          <p:nvPr/>
        </p:nvSpPr>
        <p:spPr>
          <a:xfrm>
            <a:off x="903000" y="4445900"/>
            <a:ext cx="90000" cy="8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2" name="Google Shape;1292;p53"/>
          <p:cNvSpPr txBox="1"/>
          <p:nvPr>
            <p:ph idx="4294967295" type="title"/>
          </p:nvPr>
        </p:nvSpPr>
        <p:spPr>
          <a:xfrm>
            <a:off x="720000" y="311400"/>
            <a:ext cx="34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ONE HOT ENCODING</a:t>
            </a:r>
            <a:endParaRPr>
              <a:solidFill>
                <a:schemeClr val="accent4"/>
              </a:solidFill>
            </a:endParaRPr>
          </a:p>
          <a:p>
            <a:pPr indent="0" lvl="0" marL="0" rtl="0" algn="l">
              <a:spcBef>
                <a:spcPts val="0"/>
              </a:spcBef>
              <a:spcAft>
                <a:spcPts val="0"/>
              </a:spcAft>
              <a:buNone/>
            </a:pPr>
            <a:r>
              <a:t/>
            </a:r>
            <a:endParaRPr/>
          </a:p>
        </p:txBody>
      </p:sp>
      <p:sp>
        <p:nvSpPr>
          <p:cNvPr id="1293" name="Google Shape;1293;p53"/>
          <p:cNvSpPr txBox="1"/>
          <p:nvPr/>
        </p:nvSpPr>
        <p:spPr>
          <a:xfrm>
            <a:off x="825100" y="890600"/>
            <a:ext cx="684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Machine learning models require all input and output variables to be numeric. This means that if your data contains categorical data, you must encode it to numbers before you can fit and evaluate a model. 	We will look at one hot encoding.</a:t>
            </a:r>
            <a:endParaRPr>
              <a:solidFill>
                <a:schemeClr val="lt1"/>
              </a:solidFill>
              <a:latin typeface="Roboto"/>
              <a:ea typeface="Roboto"/>
              <a:cs typeface="Roboto"/>
              <a:sym typeface="Roboto"/>
            </a:endParaRPr>
          </a:p>
        </p:txBody>
      </p:sp>
      <p:sp>
        <p:nvSpPr>
          <p:cNvPr id="1294" name="Google Shape;1294;p53"/>
          <p:cNvSpPr txBox="1"/>
          <p:nvPr/>
        </p:nvSpPr>
        <p:spPr>
          <a:xfrm>
            <a:off x="825100" y="1880000"/>
            <a:ext cx="652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For each unique category it creates a separate column with binary values (0 or 1). In each of these new columns there is a value of 1 if the corresponding category is present in this row and 0 otherwise.</a:t>
            </a:r>
            <a:endParaRPr>
              <a:solidFill>
                <a:schemeClr val="lt1"/>
              </a:solidFill>
              <a:latin typeface="Roboto"/>
              <a:ea typeface="Roboto"/>
              <a:cs typeface="Roboto"/>
              <a:sym typeface="Roboto"/>
            </a:endParaRPr>
          </a:p>
        </p:txBody>
      </p:sp>
      <p:sp>
        <p:nvSpPr>
          <p:cNvPr id="1295" name="Google Shape;1295;p53"/>
          <p:cNvSpPr/>
          <p:nvPr/>
        </p:nvSpPr>
        <p:spPr>
          <a:xfrm>
            <a:off x="445800" y="1169288"/>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96" name="Google Shape;1296;p53"/>
          <p:cNvSpPr/>
          <p:nvPr/>
        </p:nvSpPr>
        <p:spPr>
          <a:xfrm>
            <a:off x="445800" y="2158703"/>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97" name="Google Shape;1297;p53"/>
          <p:cNvSpPr txBox="1"/>
          <p:nvPr/>
        </p:nvSpPr>
        <p:spPr>
          <a:xfrm>
            <a:off x="878675" y="2869400"/>
            <a:ext cx="74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To encode the categorical variables, we use CountVectorizer which is normally used for encoding text features into Bag Of Words (BoW) representation.</a:t>
            </a:r>
            <a:endParaRPr>
              <a:solidFill>
                <a:schemeClr val="lt1"/>
              </a:solidFill>
            </a:endParaRPr>
          </a:p>
        </p:txBody>
      </p:sp>
      <p:sp>
        <p:nvSpPr>
          <p:cNvPr id="1298" name="Google Shape;1298;p53"/>
          <p:cNvSpPr/>
          <p:nvPr/>
        </p:nvSpPr>
        <p:spPr>
          <a:xfrm>
            <a:off x="445800" y="3040253"/>
            <a:ext cx="274200" cy="27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299" name="Google Shape;1299;p53"/>
          <p:cNvSpPr txBox="1"/>
          <p:nvPr/>
        </p:nvSpPr>
        <p:spPr>
          <a:xfrm>
            <a:off x="878675" y="3592700"/>
            <a:ext cx="795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 difficulty emerges because, after dividing the data into train and test datasets, some categories of features may appear in the train dataset but not in the test dataset. On the train dataset, we use CountVectorizer and fit_transform, and on the cv dataset, we utilise transform.</a:t>
            </a:r>
            <a:endParaRPr>
              <a:solidFill>
                <a:schemeClr val="lt1"/>
              </a:solidFill>
            </a:endParaRPr>
          </a:p>
        </p:txBody>
      </p:sp>
      <p:sp>
        <p:nvSpPr>
          <p:cNvPr id="1300" name="Google Shape;1300;p53"/>
          <p:cNvSpPr/>
          <p:nvPr/>
        </p:nvSpPr>
        <p:spPr>
          <a:xfrm>
            <a:off x="445800" y="3871403"/>
            <a:ext cx="274200" cy="273900"/>
          </a:xfrm>
          <a:prstGeom prst="ellipse">
            <a:avLst/>
          </a:pr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9" name="Shape 749"/>
        <p:cNvGrpSpPr/>
        <p:nvPr/>
      </p:nvGrpSpPr>
      <p:grpSpPr>
        <a:xfrm>
          <a:off x="0" y="0"/>
          <a:ext cx="0" cy="0"/>
          <a:chOff x="0" y="0"/>
          <a:chExt cx="0" cy="0"/>
        </a:xfrm>
      </p:grpSpPr>
      <p:sp>
        <p:nvSpPr>
          <p:cNvPr id="750" name="Google Shape;750;p27"/>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51" name="Google Shape;751;p27"/>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a:t>
            </a:r>
            <a:endParaRPr/>
          </a:p>
          <a:p>
            <a:pPr indent="0" lvl="0" marL="0" rtl="0" algn="l">
              <a:spcBef>
                <a:spcPts val="0"/>
              </a:spcBef>
              <a:spcAft>
                <a:spcPts val="0"/>
              </a:spcAft>
              <a:buNone/>
            </a:pPr>
            <a:r>
              <a:rPr lang="en"/>
              <a:t>STATEMENT</a:t>
            </a:r>
            <a:endParaRPr/>
          </a:p>
        </p:txBody>
      </p:sp>
      <p:grpSp>
        <p:nvGrpSpPr>
          <p:cNvPr id="752" name="Google Shape;752;p27"/>
          <p:cNvGrpSpPr/>
          <p:nvPr/>
        </p:nvGrpSpPr>
        <p:grpSpPr>
          <a:xfrm>
            <a:off x="6275049" y="1382979"/>
            <a:ext cx="2377553" cy="2377553"/>
            <a:chOff x="6198197" y="1098851"/>
            <a:chExt cx="2945797" cy="2945797"/>
          </a:xfrm>
        </p:grpSpPr>
        <p:sp>
          <p:nvSpPr>
            <p:cNvPr id="753" name="Google Shape;753;p27"/>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6" name="Google Shape;1306;p54"/>
          <p:cNvSpPr txBox="1"/>
          <p:nvPr>
            <p:ph idx="4294967295" type="title"/>
          </p:nvPr>
        </p:nvSpPr>
        <p:spPr>
          <a:xfrm>
            <a:off x="720000" y="311400"/>
            <a:ext cx="67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VISUALIZE THE DATA USING T-SNE PLOT</a:t>
            </a:r>
            <a:endParaRPr>
              <a:solidFill>
                <a:schemeClr val="accent4"/>
              </a:solidFill>
            </a:endParaRPr>
          </a:p>
          <a:p>
            <a:pPr indent="0" lvl="0" marL="0" rtl="0" algn="l">
              <a:spcBef>
                <a:spcPts val="0"/>
              </a:spcBef>
              <a:spcAft>
                <a:spcPts val="0"/>
              </a:spcAft>
              <a:buNone/>
            </a:pPr>
            <a:r>
              <a:t/>
            </a:r>
            <a:endParaRPr/>
          </a:p>
        </p:txBody>
      </p:sp>
      <p:sp>
        <p:nvSpPr>
          <p:cNvPr id="1307" name="Google Shape;1307;p54"/>
          <p:cNvSpPr txBox="1"/>
          <p:nvPr/>
        </p:nvSpPr>
        <p:spPr>
          <a:xfrm>
            <a:off x="825100" y="890600"/>
            <a:ext cx="684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After encoding the categorical variable, we visualize the higher </a:t>
            </a:r>
            <a:r>
              <a:rPr lang="en">
                <a:solidFill>
                  <a:schemeClr val="lt1"/>
                </a:solidFill>
                <a:latin typeface="Roboto"/>
                <a:ea typeface="Roboto"/>
                <a:cs typeface="Roboto"/>
                <a:sym typeface="Roboto"/>
              </a:rPr>
              <a:t>dimensional</a:t>
            </a:r>
            <a:r>
              <a:rPr lang="en">
                <a:solidFill>
                  <a:schemeClr val="lt1"/>
                </a:solidFill>
                <a:latin typeface="Roboto"/>
                <a:ea typeface="Roboto"/>
                <a:cs typeface="Roboto"/>
                <a:sym typeface="Roboto"/>
              </a:rPr>
              <a:t> data using the T-SNE plot.</a:t>
            </a:r>
            <a:endParaRPr>
              <a:solidFill>
                <a:schemeClr val="lt1"/>
              </a:solidFill>
              <a:latin typeface="Roboto"/>
              <a:ea typeface="Roboto"/>
              <a:cs typeface="Roboto"/>
              <a:sym typeface="Roboto"/>
            </a:endParaRPr>
          </a:p>
        </p:txBody>
      </p:sp>
      <p:sp>
        <p:nvSpPr>
          <p:cNvPr id="1308" name="Google Shape;1308;p54"/>
          <p:cNvSpPr/>
          <p:nvPr/>
        </p:nvSpPr>
        <p:spPr>
          <a:xfrm>
            <a:off x="445800" y="1061438"/>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309" name="Google Shape;1309;p54"/>
          <p:cNvPicPr preferRelativeResize="0"/>
          <p:nvPr/>
        </p:nvPicPr>
        <p:blipFill>
          <a:blip r:embed="rId3">
            <a:alphaModFix/>
          </a:blip>
          <a:stretch>
            <a:fillRect/>
          </a:stretch>
        </p:blipFill>
        <p:spPr>
          <a:xfrm>
            <a:off x="623875" y="1626450"/>
            <a:ext cx="3315279" cy="3123401"/>
          </a:xfrm>
          <a:prstGeom prst="rect">
            <a:avLst/>
          </a:prstGeom>
          <a:noFill/>
          <a:ln>
            <a:noFill/>
          </a:ln>
        </p:spPr>
      </p:pic>
      <p:pic>
        <p:nvPicPr>
          <p:cNvPr id="1310" name="Google Shape;1310;p54"/>
          <p:cNvPicPr preferRelativeResize="0"/>
          <p:nvPr/>
        </p:nvPicPr>
        <p:blipFill>
          <a:blip r:embed="rId4">
            <a:alphaModFix/>
          </a:blip>
          <a:stretch>
            <a:fillRect/>
          </a:stretch>
        </p:blipFill>
        <p:spPr>
          <a:xfrm>
            <a:off x="4572000" y="1626450"/>
            <a:ext cx="3047825" cy="3002700"/>
          </a:xfrm>
          <a:prstGeom prst="rect">
            <a:avLst/>
          </a:prstGeom>
          <a:noFill/>
          <a:ln>
            <a:noFill/>
          </a:ln>
        </p:spPr>
      </p:pic>
      <p:sp>
        <p:nvSpPr>
          <p:cNvPr id="1311" name="Google Shape;1311;p54"/>
          <p:cNvSpPr txBox="1"/>
          <p:nvPr/>
        </p:nvSpPr>
        <p:spPr>
          <a:xfrm>
            <a:off x="1633200" y="4746550"/>
            <a:ext cx="12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Training</a:t>
            </a:r>
            <a:r>
              <a:rPr lang="en">
                <a:latin typeface="Roboto"/>
                <a:ea typeface="Roboto"/>
                <a:cs typeface="Roboto"/>
                <a:sym typeface="Roboto"/>
              </a:rPr>
              <a:t> </a:t>
            </a:r>
            <a:endParaRPr>
              <a:latin typeface="Roboto"/>
              <a:ea typeface="Roboto"/>
              <a:cs typeface="Roboto"/>
              <a:sym typeface="Roboto"/>
            </a:endParaRPr>
          </a:p>
        </p:txBody>
      </p:sp>
      <p:sp>
        <p:nvSpPr>
          <p:cNvPr id="1312" name="Google Shape;1312;p54"/>
          <p:cNvSpPr txBox="1"/>
          <p:nvPr/>
        </p:nvSpPr>
        <p:spPr>
          <a:xfrm>
            <a:off x="5195763" y="4682725"/>
            <a:ext cx="18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Cross validation</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316" name="Shape 1316"/>
        <p:cNvGrpSpPr/>
        <p:nvPr/>
      </p:nvGrpSpPr>
      <p:grpSpPr>
        <a:xfrm>
          <a:off x="0" y="0"/>
          <a:ext cx="0" cy="0"/>
          <a:chOff x="0" y="0"/>
          <a:chExt cx="0" cy="0"/>
        </a:xfrm>
      </p:grpSpPr>
      <p:sp>
        <p:nvSpPr>
          <p:cNvPr id="1317" name="Google Shape;1317;p5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318" name="Google Shape;1318;p5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a:t>
            </a:r>
            <a:endParaRPr/>
          </a:p>
          <a:p>
            <a:pPr indent="0" lvl="0" marL="0" rtl="0" algn="l">
              <a:spcBef>
                <a:spcPts val="0"/>
              </a:spcBef>
              <a:spcAft>
                <a:spcPts val="0"/>
              </a:spcAft>
              <a:buNone/>
            </a:pPr>
            <a:r>
              <a:rPr lang="en"/>
              <a:t>METRIC</a:t>
            </a:r>
            <a:endParaRPr/>
          </a:p>
        </p:txBody>
      </p:sp>
      <p:grpSp>
        <p:nvGrpSpPr>
          <p:cNvPr id="1319" name="Google Shape;1319;p55"/>
          <p:cNvGrpSpPr/>
          <p:nvPr/>
        </p:nvGrpSpPr>
        <p:grpSpPr>
          <a:xfrm>
            <a:off x="6351340" y="1383010"/>
            <a:ext cx="2301266" cy="2377467"/>
            <a:chOff x="6945936" y="1456203"/>
            <a:chExt cx="2159597" cy="2231107"/>
          </a:xfrm>
        </p:grpSpPr>
        <p:sp>
          <p:nvSpPr>
            <p:cNvPr id="1320" name="Google Shape;1320;p55"/>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5"/>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5"/>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342" name="Shape 1342"/>
        <p:cNvGrpSpPr/>
        <p:nvPr/>
      </p:nvGrpSpPr>
      <p:grpSpPr>
        <a:xfrm>
          <a:off x="0" y="0"/>
          <a:ext cx="0" cy="0"/>
          <a:chOff x="0" y="0"/>
          <a:chExt cx="0" cy="0"/>
        </a:xfrm>
      </p:grpSpPr>
      <p:sp>
        <p:nvSpPr>
          <p:cNvPr id="1343" name="Google Shape;1343;p56"/>
          <p:cNvSpPr txBox="1"/>
          <p:nvPr>
            <p:ph idx="1" type="body"/>
          </p:nvPr>
        </p:nvSpPr>
        <p:spPr>
          <a:xfrm>
            <a:off x="4900625" y="1759500"/>
            <a:ext cx="39075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performance metric used for this case study is </a:t>
            </a:r>
            <a:r>
              <a:rPr lang="en" sz="1600">
                <a:solidFill>
                  <a:schemeClr val="accent4"/>
                </a:solidFill>
              </a:rPr>
              <a:t>AUC ROC</a:t>
            </a:r>
            <a:r>
              <a:rPr lang="en" sz="1600"/>
              <a:t> score also known as AUROC (</a:t>
            </a:r>
            <a:r>
              <a:rPr lang="en" sz="1600">
                <a:solidFill>
                  <a:schemeClr val="accent5"/>
                </a:solidFill>
              </a:rPr>
              <a:t>Area Under the Receiver Operating Characteristics</a:t>
            </a:r>
            <a:r>
              <a:rPr lang="en" sz="1600"/>
              <a:t>).</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344" name="Google Shape;1344;p56"/>
          <p:cNvGrpSpPr/>
          <p:nvPr/>
        </p:nvGrpSpPr>
        <p:grpSpPr>
          <a:xfrm>
            <a:off x="1845914" y="1864668"/>
            <a:ext cx="1600177" cy="1414164"/>
            <a:chOff x="-3137650" y="2787000"/>
            <a:chExt cx="291450" cy="257575"/>
          </a:xfrm>
        </p:grpSpPr>
        <p:sp>
          <p:nvSpPr>
            <p:cNvPr id="1345" name="Google Shape;1345;p56"/>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56"/>
          <p:cNvGrpSpPr/>
          <p:nvPr/>
        </p:nvGrpSpPr>
        <p:grpSpPr>
          <a:xfrm>
            <a:off x="0" y="4569046"/>
            <a:ext cx="1022509" cy="572747"/>
            <a:chOff x="-77" y="3784091"/>
            <a:chExt cx="2423582" cy="1357541"/>
          </a:xfrm>
        </p:grpSpPr>
        <p:sp>
          <p:nvSpPr>
            <p:cNvPr id="1354" name="Google Shape;1354;p5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56"/>
          <p:cNvGrpSpPr/>
          <p:nvPr/>
        </p:nvGrpSpPr>
        <p:grpSpPr>
          <a:xfrm rot="10800000">
            <a:off x="8121500" y="-4"/>
            <a:ext cx="1022509" cy="572747"/>
            <a:chOff x="-77" y="3784091"/>
            <a:chExt cx="2423582" cy="1357541"/>
          </a:xfrm>
        </p:grpSpPr>
        <p:sp>
          <p:nvSpPr>
            <p:cNvPr id="1360" name="Google Shape;1360;p5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369" name="Shape 1369"/>
        <p:cNvGrpSpPr/>
        <p:nvPr/>
      </p:nvGrpSpPr>
      <p:grpSpPr>
        <a:xfrm>
          <a:off x="0" y="0"/>
          <a:ext cx="0" cy="0"/>
          <a:chOff x="0" y="0"/>
          <a:chExt cx="0" cy="0"/>
        </a:xfrm>
      </p:grpSpPr>
      <p:grpSp>
        <p:nvGrpSpPr>
          <p:cNvPr id="1370" name="Google Shape;1370;p57"/>
          <p:cNvGrpSpPr/>
          <p:nvPr/>
        </p:nvGrpSpPr>
        <p:grpSpPr>
          <a:xfrm>
            <a:off x="102849" y="1382979"/>
            <a:ext cx="2377553" cy="2377553"/>
            <a:chOff x="6198197" y="1098851"/>
            <a:chExt cx="2945797" cy="2945797"/>
          </a:xfrm>
        </p:grpSpPr>
        <p:sp>
          <p:nvSpPr>
            <p:cNvPr id="1371" name="Google Shape;1371;p57"/>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7"/>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7"/>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7"/>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7"/>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7"/>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7"/>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7"/>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7"/>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7"/>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7"/>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7"/>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7"/>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7"/>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7"/>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7"/>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7"/>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7"/>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7"/>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7"/>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7"/>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7"/>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7"/>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7"/>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7"/>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7"/>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7"/>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7"/>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7"/>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3" name="Google Shape;14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4" name="Google Shape;1404;p57"/>
          <p:cNvSpPr txBox="1"/>
          <p:nvPr/>
        </p:nvSpPr>
        <p:spPr>
          <a:xfrm>
            <a:off x="2796625" y="1061525"/>
            <a:ext cx="608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Because of this, we have chosen </a:t>
            </a:r>
            <a:r>
              <a:rPr lang="en">
                <a:solidFill>
                  <a:schemeClr val="accent4"/>
                </a:solidFill>
              </a:rPr>
              <a:t>AUC over accuracy</a:t>
            </a:r>
            <a:r>
              <a:rPr lang="en">
                <a:solidFill>
                  <a:schemeClr val="lt1"/>
                </a:solidFill>
              </a:rPr>
              <a:t>.</a:t>
            </a:r>
            <a:endParaRPr>
              <a:solidFill>
                <a:schemeClr val="lt1"/>
              </a:solidFill>
            </a:endParaRPr>
          </a:p>
          <a:p>
            <a:pPr indent="0" lvl="0" marL="0" rtl="0" algn="l">
              <a:spcBef>
                <a:spcPts val="0"/>
              </a:spcBef>
              <a:spcAft>
                <a:spcPts val="0"/>
              </a:spcAft>
              <a:buNone/>
            </a:pPr>
            <a:r>
              <a:rPr lang="en">
                <a:solidFill>
                  <a:schemeClr val="lt1"/>
                </a:solidFill>
              </a:rPr>
              <a:t>The dataset we're working with is imbalanced, as we'll see in Exploratory data analysis, with the class </a:t>
            </a:r>
            <a:r>
              <a:rPr lang="en">
                <a:solidFill>
                  <a:srgbClr val="AB3FC8"/>
                </a:solidFill>
              </a:rPr>
              <a:t>"no" being the majority</a:t>
            </a:r>
            <a:r>
              <a:rPr lang="en">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Any random model can give us very good accuracy if we use accuracy as our metric. In the end, though, it will be a random model.</a:t>
            </a:r>
            <a:endParaRPr>
              <a:solidFill>
                <a:schemeClr val="lt1"/>
              </a:solidFill>
            </a:endParaRPr>
          </a:p>
        </p:txBody>
      </p:sp>
      <p:sp>
        <p:nvSpPr>
          <p:cNvPr id="1405" name="Google Shape;1405;p57"/>
          <p:cNvSpPr txBox="1"/>
          <p:nvPr/>
        </p:nvSpPr>
        <p:spPr>
          <a:xfrm>
            <a:off x="2796625" y="3444488"/>
            <a:ext cx="59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AUC overcomes this issue by examining both the </a:t>
            </a:r>
            <a:r>
              <a:rPr lang="en">
                <a:solidFill>
                  <a:srgbClr val="12D77E"/>
                </a:solidFill>
              </a:rPr>
              <a:t>True positive rate </a:t>
            </a:r>
            <a:r>
              <a:rPr lang="en">
                <a:solidFill>
                  <a:schemeClr val="lt1"/>
                </a:solidFill>
              </a:rPr>
              <a:t>(TPR) and the </a:t>
            </a:r>
            <a:r>
              <a:rPr lang="en">
                <a:solidFill>
                  <a:schemeClr val="accent4"/>
                </a:solidFill>
              </a:rPr>
              <a:t>False positive rate</a:t>
            </a:r>
            <a:r>
              <a:rPr lang="en">
                <a:solidFill>
                  <a:schemeClr val="lt1"/>
                </a:solidFill>
              </a:rPr>
              <a:t> (FPR).</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409" name="Shape 1409"/>
        <p:cNvGrpSpPr/>
        <p:nvPr/>
      </p:nvGrpSpPr>
      <p:grpSpPr>
        <a:xfrm>
          <a:off x="0" y="0"/>
          <a:ext cx="0" cy="0"/>
          <a:chOff x="0" y="0"/>
          <a:chExt cx="0" cy="0"/>
        </a:xfrm>
      </p:grpSpPr>
      <p:sp>
        <p:nvSpPr>
          <p:cNvPr id="1410" name="Google Shape;1410;p58"/>
          <p:cNvSpPr txBox="1"/>
          <p:nvPr>
            <p:ph idx="2" type="title"/>
          </p:nvPr>
        </p:nvSpPr>
        <p:spPr>
          <a:xfrm>
            <a:off x="3189000" y="2288050"/>
            <a:ext cx="3309000" cy="8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IMPLEMENTATION</a:t>
            </a:r>
            <a:endParaRPr>
              <a:solidFill>
                <a:schemeClr val="accent6"/>
              </a:solidFill>
            </a:endParaRPr>
          </a:p>
        </p:txBody>
      </p:sp>
      <p:grpSp>
        <p:nvGrpSpPr>
          <p:cNvPr id="1411" name="Google Shape;1411;p58"/>
          <p:cNvGrpSpPr/>
          <p:nvPr/>
        </p:nvGrpSpPr>
        <p:grpSpPr>
          <a:xfrm>
            <a:off x="6594997" y="1369248"/>
            <a:ext cx="1828998" cy="2405007"/>
            <a:chOff x="1809575" y="238125"/>
            <a:chExt cx="3981275" cy="5219200"/>
          </a:xfrm>
        </p:grpSpPr>
        <p:sp>
          <p:nvSpPr>
            <p:cNvPr id="1412" name="Google Shape;1412;p58"/>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8"/>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8"/>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8"/>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8"/>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8"/>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8"/>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8"/>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8"/>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8"/>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3" name="Google Shape;1423;p58"/>
          <p:cNvSpPr txBox="1"/>
          <p:nvPr>
            <p:ph type="title"/>
          </p:nvPr>
        </p:nvSpPr>
        <p:spPr>
          <a:xfrm>
            <a:off x="3109775" y="1053250"/>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07</a:t>
            </a:r>
            <a:endParaRPr>
              <a:solidFill>
                <a:schemeClr val="accent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427" name="Shape 1427"/>
        <p:cNvGrpSpPr/>
        <p:nvPr/>
      </p:nvGrpSpPr>
      <p:grpSpPr>
        <a:xfrm>
          <a:off x="0" y="0"/>
          <a:ext cx="0" cy="0"/>
          <a:chOff x="0" y="0"/>
          <a:chExt cx="0" cy="0"/>
        </a:xfrm>
      </p:grpSpPr>
      <p:sp>
        <p:nvSpPr>
          <p:cNvPr id="1428" name="Google Shape;1428;p59"/>
          <p:cNvSpPr/>
          <p:nvPr/>
        </p:nvSpPr>
        <p:spPr>
          <a:xfrm rot="-2699901">
            <a:off x="2033647" y="1995011"/>
            <a:ext cx="399523" cy="381115"/>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9"/>
          <p:cNvSpPr/>
          <p:nvPr/>
        </p:nvSpPr>
        <p:spPr>
          <a:xfrm rot="-2699899">
            <a:off x="2812934"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9"/>
          <p:cNvSpPr/>
          <p:nvPr/>
        </p:nvSpPr>
        <p:spPr>
          <a:xfrm rot="-2699899">
            <a:off x="2810997"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9"/>
          <p:cNvSpPr/>
          <p:nvPr/>
        </p:nvSpPr>
        <p:spPr>
          <a:xfrm rot="-2699901">
            <a:off x="1995586" y="2787188"/>
            <a:ext cx="418750" cy="381115"/>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9"/>
          <p:cNvSpPr txBox="1"/>
          <p:nvPr>
            <p:ph type="title"/>
          </p:nvPr>
        </p:nvSpPr>
        <p:spPr>
          <a:xfrm>
            <a:off x="4875400" y="998925"/>
            <a:ext cx="33756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METHODOLOGY AND IMPLEMENTATION</a:t>
            </a:r>
            <a:endParaRPr>
              <a:solidFill>
                <a:schemeClr val="accent4"/>
              </a:solidFill>
            </a:endParaRPr>
          </a:p>
        </p:txBody>
      </p:sp>
      <p:sp>
        <p:nvSpPr>
          <p:cNvPr id="1433" name="Google Shape;1433;p59"/>
          <p:cNvSpPr txBox="1"/>
          <p:nvPr>
            <p:ph idx="1" type="body"/>
          </p:nvPr>
        </p:nvSpPr>
        <p:spPr>
          <a:xfrm>
            <a:off x="4993275" y="2174875"/>
            <a:ext cx="24861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propose various classifiers to train our model, check the AUC ROC score</a:t>
            </a:r>
            <a:r>
              <a:rPr lang="en"/>
              <a:t> </a:t>
            </a:r>
            <a:r>
              <a:rPr lang="en"/>
              <a:t>in each one of them and then choose the one with the best AUC RUC score.</a:t>
            </a:r>
            <a:endParaRPr/>
          </a:p>
          <a:p>
            <a:pPr indent="0" lvl="0" marL="0" rtl="0" algn="l">
              <a:spcBef>
                <a:spcPts val="0"/>
              </a:spcBef>
              <a:spcAft>
                <a:spcPts val="0"/>
              </a:spcAft>
              <a:buNone/>
            </a:pPr>
            <a:r>
              <a:t/>
            </a:r>
            <a:endParaRPr/>
          </a:p>
        </p:txBody>
      </p:sp>
      <p:sp>
        <p:nvSpPr>
          <p:cNvPr id="1434" name="Google Shape;1434;p59"/>
          <p:cNvSpPr/>
          <p:nvPr/>
        </p:nvSpPr>
        <p:spPr>
          <a:xfrm>
            <a:off x="2302605" y="1714888"/>
            <a:ext cx="723471" cy="703838"/>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9"/>
          <p:cNvSpPr/>
          <p:nvPr/>
        </p:nvSpPr>
        <p:spPr>
          <a:xfrm>
            <a:off x="2774802" y="2271816"/>
            <a:ext cx="793726" cy="704201"/>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9"/>
          <p:cNvSpPr/>
          <p:nvPr/>
        </p:nvSpPr>
        <p:spPr>
          <a:xfrm>
            <a:off x="2207924" y="2724759"/>
            <a:ext cx="723350" cy="703838"/>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9"/>
          <p:cNvSpPr/>
          <p:nvPr/>
        </p:nvSpPr>
        <p:spPr>
          <a:xfrm>
            <a:off x="1723484" y="2154711"/>
            <a:ext cx="724922" cy="700332"/>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59"/>
          <p:cNvGrpSpPr/>
          <p:nvPr/>
        </p:nvGrpSpPr>
        <p:grpSpPr>
          <a:xfrm flipH="1">
            <a:off x="8121500" y="4569046"/>
            <a:ext cx="1022509" cy="572747"/>
            <a:chOff x="-77" y="3784091"/>
            <a:chExt cx="2423582" cy="1357541"/>
          </a:xfrm>
        </p:grpSpPr>
        <p:sp>
          <p:nvSpPr>
            <p:cNvPr id="1439" name="Google Shape;1439;p5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59"/>
          <p:cNvGrpSpPr/>
          <p:nvPr/>
        </p:nvGrpSpPr>
        <p:grpSpPr>
          <a:xfrm flipH="1" rot="10800000">
            <a:off x="0" y="-4"/>
            <a:ext cx="1022509" cy="572747"/>
            <a:chOff x="-77" y="3784091"/>
            <a:chExt cx="2423582" cy="1357541"/>
          </a:xfrm>
        </p:grpSpPr>
        <p:sp>
          <p:nvSpPr>
            <p:cNvPr id="1445" name="Google Shape;1445;p5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0" name="Google Shape;145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454" name="Shape 1454"/>
        <p:cNvGrpSpPr/>
        <p:nvPr/>
      </p:nvGrpSpPr>
      <p:grpSpPr>
        <a:xfrm>
          <a:off x="0" y="0"/>
          <a:ext cx="0" cy="0"/>
          <a:chOff x="0" y="0"/>
          <a:chExt cx="0" cy="0"/>
        </a:xfrm>
      </p:grpSpPr>
      <p:sp>
        <p:nvSpPr>
          <p:cNvPr id="1455" name="Google Shape;1455;p60"/>
          <p:cNvSpPr txBox="1"/>
          <p:nvPr>
            <p:ph idx="2" type="title"/>
          </p:nvPr>
        </p:nvSpPr>
        <p:spPr>
          <a:xfrm>
            <a:off x="3114000" y="230650"/>
            <a:ext cx="3947700" cy="8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HYPERPARAMETER TUNING</a:t>
            </a:r>
            <a:endParaRPr>
              <a:solidFill>
                <a:schemeClr val="accent6"/>
              </a:solidFill>
            </a:endParaRPr>
          </a:p>
        </p:txBody>
      </p:sp>
      <p:grpSp>
        <p:nvGrpSpPr>
          <p:cNvPr id="1456" name="Google Shape;1456;p60"/>
          <p:cNvGrpSpPr/>
          <p:nvPr/>
        </p:nvGrpSpPr>
        <p:grpSpPr>
          <a:xfrm>
            <a:off x="497797" y="1422823"/>
            <a:ext cx="1828998" cy="2405007"/>
            <a:chOff x="1809575" y="238125"/>
            <a:chExt cx="3981275" cy="5219200"/>
          </a:xfrm>
        </p:grpSpPr>
        <p:sp>
          <p:nvSpPr>
            <p:cNvPr id="1457" name="Google Shape;1457;p60"/>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7" name="Google Shape;146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8" name="Google Shape;1468;p60"/>
          <p:cNvSpPr txBox="1"/>
          <p:nvPr/>
        </p:nvSpPr>
        <p:spPr>
          <a:xfrm>
            <a:off x="2806725" y="1135875"/>
            <a:ext cx="6119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1"/>
                </a:solidFill>
              </a:rPr>
              <a:t>When creating a machine learning model, you'll be presented with design choices as to how to define your model architecture. Often times, we don't immediately know what the optimal model architecture should be for a given model, and thus we'd like to be able to explore a range of possibilities.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Parameters which define the model architecture are referred to as hyperparameters and thus this process of searching for the ideal model architecture is referred to as hyperparameter tuning.</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For each algorithm we used to train our model, we first tune the hyperparameters and then used the model architecture to get the most optimised solution.</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472" name="Shape 1472"/>
        <p:cNvGrpSpPr/>
        <p:nvPr/>
      </p:nvGrpSpPr>
      <p:grpSpPr>
        <a:xfrm>
          <a:off x="0" y="0"/>
          <a:ext cx="0" cy="0"/>
          <a:chOff x="0" y="0"/>
          <a:chExt cx="0" cy="0"/>
        </a:xfrm>
      </p:grpSpPr>
      <p:sp>
        <p:nvSpPr>
          <p:cNvPr id="1473" name="Google Shape;1473;p61"/>
          <p:cNvSpPr txBox="1"/>
          <p:nvPr>
            <p:ph type="title"/>
          </p:nvPr>
        </p:nvSpPr>
        <p:spPr>
          <a:xfrm>
            <a:off x="2717625" y="-55862"/>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Logistic Regression</a:t>
            </a:r>
            <a:endParaRPr sz="4100">
              <a:solidFill>
                <a:schemeClr val="accent5"/>
              </a:solidFill>
            </a:endParaRPr>
          </a:p>
        </p:txBody>
      </p:sp>
      <p:sp>
        <p:nvSpPr>
          <p:cNvPr id="1474" name="Google Shape;1474;p61"/>
          <p:cNvSpPr txBox="1"/>
          <p:nvPr>
            <p:ph idx="1" type="body"/>
          </p:nvPr>
        </p:nvSpPr>
        <p:spPr>
          <a:xfrm>
            <a:off x="985850" y="1257738"/>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used </a:t>
            </a:r>
            <a:r>
              <a:rPr lang="en"/>
              <a:t>sklearn’s</a:t>
            </a:r>
            <a:r>
              <a:rPr lang="en"/>
              <a:t> </a:t>
            </a:r>
            <a:r>
              <a:rPr lang="en"/>
              <a:t>LogisticRegression</a:t>
            </a:r>
            <a:r>
              <a:rPr lang="en"/>
              <a:t> class to train our model. </a:t>
            </a:r>
            <a:endParaRPr/>
          </a:p>
        </p:txBody>
      </p:sp>
      <p:sp>
        <p:nvSpPr>
          <p:cNvPr id="1475" name="Google Shape;14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6" name="Google Shape;1476;p61"/>
          <p:cNvSpPr/>
          <p:nvPr/>
        </p:nvSpPr>
        <p:spPr>
          <a:xfrm>
            <a:off x="645250" y="1315200"/>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a:off x="645250" y="1766850"/>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478" name="Google Shape;1478;p61"/>
          <p:cNvSpPr/>
          <p:nvPr/>
        </p:nvSpPr>
        <p:spPr>
          <a:xfrm>
            <a:off x="645250" y="22799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p:cNvSpPr txBox="1"/>
          <p:nvPr/>
        </p:nvSpPr>
        <p:spPr>
          <a:xfrm>
            <a:off x="985850" y="1705800"/>
            <a:ext cx="72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This class implements regularized logistic regression using the ‘lbfgs’ solver.</a:t>
            </a:r>
            <a:endParaRPr>
              <a:solidFill>
                <a:schemeClr val="lt1"/>
              </a:solidFill>
            </a:endParaRPr>
          </a:p>
        </p:txBody>
      </p:sp>
      <p:sp>
        <p:nvSpPr>
          <p:cNvPr id="1480" name="Google Shape;1480;p61"/>
          <p:cNvSpPr txBox="1"/>
          <p:nvPr/>
        </p:nvSpPr>
        <p:spPr>
          <a:xfrm>
            <a:off x="1062050" y="2213450"/>
            <a:ext cx="38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‘lbfgs’ solvers support only L2 regularization.</a:t>
            </a:r>
            <a:endParaRPr>
              <a:solidFill>
                <a:schemeClr val="lt1"/>
              </a:solidFill>
            </a:endParaRPr>
          </a:p>
        </p:txBody>
      </p:sp>
      <p:sp>
        <p:nvSpPr>
          <p:cNvPr id="1481" name="Google Shape;1481;p61"/>
          <p:cNvSpPr txBox="1"/>
          <p:nvPr/>
        </p:nvSpPr>
        <p:spPr>
          <a:xfrm>
            <a:off x="1050788" y="2875675"/>
            <a:ext cx="736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tune the '</a:t>
            </a:r>
            <a:r>
              <a:rPr lang="en">
                <a:solidFill>
                  <a:schemeClr val="accent4"/>
                </a:solidFill>
                <a:latin typeface="Roboto"/>
                <a:ea typeface="Roboto"/>
                <a:cs typeface="Roboto"/>
                <a:sym typeface="Roboto"/>
              </a:rPr>
              <a:t>C</a:t>
            </a:r>
            <a:r>
              <a:rPr lang="en">
                <a:solidFill>
                  <a:schemeClr val="lt1"/>
                </a:solidFill>
                <a:latin typeface="Roboto"/>
                <a:ea typeface="Roboto"/>
                <a:cs typeface="Roboto"/>
                <a:sym typeface="Roboto"/>
              </a:rPr>
              <a:t>' hyperparameter. A large value of C tells the model to give the training data a lot of weight and the complexity penalty a lot of weight. A low value instructs the model to prioritise this complexity penalty above fitting to the training data.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 high C value suggests "trust this training data a lot," whereas a low value means "this data may not be fully reflective of real-world data, therefore don't listen to it if it tells you to make a parameter particularly large."</a:t>
            </a:r>
            <a:endParaRPr>
              <a:solidFill>
                <a:schemeClr val="lt1"/>
              </a:solidFill>
              <a:latin typeface="Roboto"/>
              <a:ea typeface="Roboto"/>
              <a:cs typeface="Roboto"/>
              <a:sym typeface="Roboto"/>
            </a:endParaRPr>
          </a:p>
        </p:txBody>
      </p:sp>
      <p:sp>
        <p:nvSpPr>
          <p:cNvPr id="1482" name="Google Shape;1482;p61"/>
          <p:cNvSpPr/>
          <p:nvPr/>
        </p:nvSpPr>
        <p:spPr>
          <a:xfrm>
            <a:off x="645250" y="2965725"/>
            <a:ext cx="238200" cy="23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1"/>
          <p:cNvSpPr/>
          <p:nvPr/>
        </p:nvSpPr>
        <p:spPr>
          <a:xfrm>
            <a:off x="645250" y="3803925"/>
            <a:ext cx="238200" cy="238200"/>
          </a:xfrm>
          <a:prstGeom prst="ellipse">
            <a:avLst/>
          </a:pr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487" name="Shape 1487"/>
        <p:cNvGrpSpPr/>
        <p:nvPr/>
      </p:nvGrpSpPr>
      <p:grpSpPr>
        <a:xfrm>
          <a:off x="0" y="0"/>
          <a:ext cx="0" cy="0"/>
          <a:chOff x="0" y="0"/>
          <a:chExt cx="0" cy="0"/>
        </a:xfrm>
      </p:grpSpPr>
      <p:cxnSp>
        <p:nvCxnSpPr>
          <p:cNvPr id="1488" name="Google Shape;1488;p62"/>
          <p:cNvCxnSpPr>
            <a:stCxn id="1489" idx="6"/>
            <a:endCxn id="1490"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491" name="Google Shape;1491;p62"/>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492" name="Google Shape;1492;p62"/>
          <p:cNvGrpSpPr/>
          <p:nvPr/>
        </p:nvGrpSpPr>
        <p:grpSpPr>
          <a:xfrm>
            <a:off x="4320043" y="2562683"/>
            <a:ext cx="503592" cy="503592"/>
            <a:chOff x="3969644" y="2440153"/>
            <a:chExt cx="225900" cy="225900"/>
          </a:xfrm>
        </p:grpSpPr>
        <p:sp>
          <p:nvSpPr>
            <p:cNvPr id="1493" name="Google Shape;1493;p62"/>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2"/>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62"/>
          <p:cNvGrpSpPr/>
          <p:nvPr/>
        </p:nvGrpSpPr>
        <p:grpSpPr>
          <a:xfrm>
            <a:off x="5720346" y="2562761"/>
            <a:ext cx="502930" cy="502930"/>
            <a:chOff x="4426818" y="2440153"/>
            <a:chExt cx="225600" cy="225600"/>
          </a:xfrm>
        </p:grpSpPr>
        <p:sp>
          <p:nvSpPr>
            <p:cNvPr id="1496" name="Google Shape;1496;p62"/>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62"/>
          <p:cNvGrpSpPr/>
          <p:nvPr/>
        </p:nvGrpSpPr>
        <p:grpSpPr>
          <a:xfrm>
            <a:off x="7120507" y="2562761"/>
            <a:ext cx="502930" cy="502930"/>
            <a:chOff x="4883984" y="2440153"/>
            <a:chExt cx="225600" cy="225600"/>
          </a:xfrm>
        </p:grpSpPr>
        <p:sp>
          <p:nvSpPr>
            <p:cNvPr id="1490" name="Google Shape;1490;p62"/>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2"/>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62"/>
          <p:cNvGrpSpPr/>
          <p:nvPr/>
        </p:nvGrpSpPr>
        <p:grpSpPr>
          <a:xfrm>
            <a:off x="2920070" y="2562914"/>
            <a:ext cx="503031" cy="503222"/>
            <a:chOff x="2182679" y="2292572"/>
            <a:chExt cx="792300" cy="792600"/>
          </a:xfrm>
        </p:grpSpPr>
        <p:sp>
          <p:nvSpPr>
            <p:cNvPr id="1501" name="Google Shape;1501;p62"/>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62"/>
          <p:cNvGrpSpPr/>
          <p:nvPr/>
        </p:nvGrpSpPr>
        <p:grpSpPr>
          <a:xfrm>
            <a:off x="1520857" y="2562914"/>
            <a:ext cx="503031" cy="503222"/>
            <a:chOff x="2182679" y="2292572"/>
            <a:chExt cx="792300" cy="792600"/>
          </a:xfrm>
        </p:grpSpPr>
        <p:sp>
          <p:nvSpPr>
            <p:cNvPr id="1489" name="Google Shape;1489;p62"/>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62"/>
          <p:cNvSpPr txBox="1"/>
          <p:nvPr>
            <p:ph idx="4294967295" type="subTitle"/>
          </p:nvPr>
        </p:nvSpPr>
        <p:spPr>
          <a:xfrm>
            <a:off x="5136025" y="1219075"/>
            <a:ext cx="2054100" cy="6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‘C’ that gives the largest ROC AUC score.</a:t>
            </a:r>
            <a:endParaRPr sz="900"/>
          </a:p>
          <a:p>
            <a:pPr indent="0" lvl="0" marL="0" rtl="0" algn="ctr">
              <a:spcBef>
                <a:spcPts val="0"/>
              </a:spcBef>
              <a:spcAft>
                <a:spcPts val="0"/>
              </a:spcAft>
              <a:buNone/>
            </a:pPr>
            <a:r>
              <a:t/>
            </a:r>
            <a:endParaRPr sz="900"/>
          </a:p>
        </p:txBody>
      </p:sp>
      <p:sp>
        <p:nvSpPr>
          <p:cNvPr id="1506" name="Google Shape;1506;p62"/>
          <p:cNvSpPr txBox="1"/>
          <p:nvPr>
            <p:ph idx="4294967295" type="subTitle"/>
          </p:nvPr>
        </p:nvSpPr>
        <p:spPr>
          <a:xfrm>
            <a:off x="3225400" y="3600450"/>
            <a:ext cx="26700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Then for each of these calibrated models corresponding to our choice of ‘C’, we predict the probabilities of output variable ‘y’.</a:t>
            </a:r>
            <a:endParaRPr sz="700"/>
          </a:p>
          <a:p>
            <a:pPr indent="0" lvl="0" marL="0" rtl="0" algn="ctr">
              <a:spcBef>
                <a:spcPts val="0"/>
              </a:spcBef>
              <a:spcAft>
                <a:spcPts val="0"/>
              </a:spcAft>
              <a:buNone/>
            </a:pPr>
            <a:r>
              <a:t/>
            </a:r>
            <a:endParaRPr sz="900"/>
          </a:p>
        </p:txBody>
      </p:sp>
      <p:sp>
        <p:nvSpPr>
          <p:cNvPr id="1507" name="Google Shape;1507;p62"/>
          <p:cNvSpPr txBox="1"/>
          <p:nvPr>
            <p:ph idx="4294967295" type="subTitle"/>
          </p:nvPr>
        </p:nvSpPr>
        <p:spPr>
          <a:xfrm>
            <a:off x="6520751" y="3534350"/>
            <a:ext cx="18588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C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508" name="Google Shape;1508;p62"/>
          <p:cNvSpPr txBox="1"/>
          <p:nvPr>
            <p:ph idx="4294967295" type="subTitle"/>
          </p:nvPr>
        </p:nvSpPr>
        <p:spPr>
          <a:xfrm>
            <a:off x="2090450" y="1200925"/>
            <a:ext cx="23466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‘C’. We train our model for each choice of ‘C’ and fit the training set with our model.</a:t>
            </a:r>
            <a:endParaRPr sz="1000"/>
          </a:p>
        </p:txBody>
      </p:sp>
      <p:sp>
        <p:nvSpPr>
          <p:cNvPr id="1509" name="Google Shape;1509;p62"/>
          <p:cNvSpPr txBox="1"/>
          <p:nvPr>
            <p:ph idx="4294967295" type="subTitle"/>
          </p:nvPr>
        </p:nvSpPr>
        <p:spPr>
          <a:xfrm>
            <a:off x="958250" y="3517969"/>
            <a:ext cx="16650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C = </a:t>
            </a:r>
            <a:endParaRPr sz="1100"/>
          </a:p>
          <a:p>
            <a:pPr indent="0" lvl="0" marL="0" rtl="0" algn="ctr">
              <a:spcBef>
                <a:spcPts val="0"/>
              </a:spcBef>
              <a:spcAft>
                <a:spcPts val="0"/>
              </a:spcAft>
              <a:buClr>
                <a:schemeClr val="dk1"/>
              </a:buClr>
              <a:buSzPts val="1100"/>
              <a:buFont typeface="Arial"/>
              <a:buNone/>
            </a:pPr>
            <a:r>
              <a:rPr lang="en" sz="1100"/>
              <a:t>[10</a:t>
            </a:r>
            <a:r>
              <a:rPr baseline="30000" lang="en" sz="1100"/>
              <a:t>-5</a:t>
            </a:r>
            <a:r>
              <a:rPr lang="en" sz="1100"/>
              <a:t>, 10</a:t>
            </a:r>
            <a:r>
              <a:rPr baseline="30000" lang="en" sz="1100"/>
              <a:t>4</a:t>
            </a:r>
            <a:r>
              <a:rPr lang="en" sz="1100"/>
              <a:t>]</a:t>
            </a:r>
            <a:endParaRPr sz="1100"/>
          </a:p>
        </p:txBody>
      </p:sp>
      <p:sp>
        <p:nvSpPr>
          <p:cNvPr id="1510" name="Google Shape;1510;p62"/>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511" name="Google Shape;1511;p62"/>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a:t>
            </a:r>
            <a:r>
              <a:rPr lang="en" sz="1800">
                <a:solidFill>
                  <a:schemeClr val="accent3"/>
                </a:solidFill>
              </a:rPr>
              <a:t>3</a:t>
            </a:r>
            <a:endParaRPr sz="1800">
              <a:solidFill>
                <a:schemeClr val="accent3"/>
              </a:solidFill>
            </a:endParaRPr>
          </a:p>
        </p:txBody>
      </p:sp>
      <p:sp>
        <p:nvSpPr>
          <p:cNvPr id="1512" name="Google Shape;1512;p62"/>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a:t>
            </a:r>
            <a:r>
              <a:rPr lang="en" sz="1800">
                <a:solidFill>
                  <a:schemeClr val="accent5"/>
                </a:solidFill>
              </a:rPr>
              <a:t>5</a:t>
            </a:r>
            <a:endParaRPr sz="1800">
              <a:solidFill>
                <a:schemeClr val="accent5"/>
              </a:solidFill>
            </a:endParaRPr>
          </a:p>
        </p:txBody>
      </p:sp>
      <p:sp>
        <p:nvSpPr>
          <p:cNvPr id="1513" name="Google Shape;1513;p62"/>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a:t>
            </a:r>
            <a:r>
              <a:rPr lang="en" sz="1800">
                <a:solidFill>
                  <a:schemeClr val="accent2"/>
                </a:solidFill>
              </a:rPr>
              <a:t>2</a:t>
            </a:r>
            <a:endParaRPr sz="1800">
              <a:solidFill>
                <a:schemeClr val="accent2"/>
              </a:solidFill>
            </a:endParaRPr>
          </a:p>
        </p:txBody>
      </p:sp>
      <p:sp>
        <p:nvSpPr>
          <p:cNvPr id="1514" name="Google Shape;1514;p62"/>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a:t>
            </a:r>
            <a:r>
              <a:rPr lang="en" sz="1800">
                <a:solidFill>
                  <a:schemeClr val="accent4"/>
                </a:solidFill>
              </a:rPr>
              <a:t>4</a:t>
            </a:r>
            <a:endParaRPr sz="1800">
              <a:solidFill>
                <a:schemeClr val="accent4"/>
              </a:solidFill>
            </a:endParaRPr>
          </a:p>
        </p:txBody>
      </p:sp>
      <p:sp>
        <p:nvSpPr>
          <p:cNvPr id="1515" name="Google Shape;151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19" name="Shape 1519"/>
        <p:cNvGrpSpPr/>
        <p:nvPr/>
      </p:nvGrpSpPr>
      <p:grpSpPr>
        <a:xfrm>
          <a:off x="0" y="0"/>
          <a:ext cx="0" cy="0"/>
          <a:chOff x="0" y="0"/>
          <a:chExt cx="0" cy="0"/>
        </a:xfrm>
      </p:grpSpPr>
      <p:sp>
        <p:nvSpPr>
          <p:cNvPr id="1520" name="Google Shape;1520;p63"/>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521" name="Google Shape;1521;p63"/>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0.9633</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522" name="Google Shape;1522;p63"/>
          <p:cNvSpPr txBox="1"/>
          <p:nvPr/>
        </p:nvSpPr>
        <p:spPr>
          <a:xfrm>
            <a:off x="6198100" y="1883375"/>
            <a:ext cx="2649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The best choice of ‘C’ used in our most optimized Logistic Regression model architecture is </a:t>
            </a:r>
            <a:r>
              <a:rPr lang="en">
                <a:solidFill>
                  <a:schemeClr val="accent4"/>
                </a:solidFill>
                <a:latin typeface="Roboto"/>
                <a:ea typeface="Roboto"/>
                <a:cs typeface="Roboto"/>
                <a:sym typeface="Roboto"/>
              </a:rPr>
              <a:t>C = 0.0001</a:t>
            </a:r>
            <a:endParaRPr>
              <a:solidFill>
                <a:schemeClr val="accent4"/>
              </a:solidFill>
              <a:latin typeface="Roboto"/>
              <a:ea typeface="Roboto"/>
              <a:cs typeface="Roboto"/>
              <a:sym typeface="Roboto"/>
            </a:endParaRPr>
          </a:p>
        </p:txBody>
      </p:sp>
      <p:sp>
        <p:nvSpPr>
          <p:cNvPr id="1523" name="Google Shape;1523;p63"/>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24" name="Google Shape;1524;p63"/>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25" name="Google Shape;152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6" name="Google Shape;1526;p63"/>
          <p:cNvPicPr preferRelativeResize="0"/>
          <p:nvPr/>
        </p:nvPicPr>
        <p:blipFill>
          <a:blip r:embed="rId3">
            <a:alphaModFix/>
          </a:blip>
          <a:stretch>
            <a:fillRect/>
          </a:stretch>
        </p:blipFill>
        <p:spPr>
          <a:xfrm>
            <a:off x="934625" y="1006000"/>
            <a:ext cx="4032088" cy="38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9" name="Shape 789"/>
        <p:cNvGrpSpPr/>
        <p:nvPr/>
      </p:nvGrpSpPr>
      <p:grpSpPr>
        <a:xfrm>
          <a:off x="0" y="0"/>
          <a:ext cx="0" cy="0"/>
          <a:chOff x="0" y="0"/>
          <a:chExt cx="0" cy="0"/>
        </a:xfrm>
      </p:grpSpPr>
      <p:sp>
        <p:nvSpPr>
          <p:cNvPr id="790" name="Google Shape;790;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791" name="Google Shape;791;p28"/>
          <p:cNvSpPr txBox="1"/>
          <p:nvPr/>
        </p:nvSpPr>
        <p:spPr>
          <a:xfrm>
            <a:off x="682500" y="2314575"/>
            <a:ext cx="7158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task is to implement a Bank Term Deposit Scheme. The technique is phone calling the clients, getting their details and letting them know about the different schemes. The data sets are provided with the details of the campaign to train our model.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purpose of the hackathon is to build a model which would predict if the client will say ‘yes’ or ‘no’ for the scheme.</a:t>
            </a:r>
            <a:endParaRPr>
              <a:solidFill>
                <a:schemeClr val="lt1"/>
              </a:solidFill>
              <a:latin typeface="Roboto"/>
              <a:ea typeface="Roboto"/>
              <a:cs typeface="Roboto"/>
              <a:sym typeface="Roboto"/>
            </a:endParaRPr>
          </a:p>
        </p:txBody>
      </p:sp>
      <p:sp>
        <p:nvSpPr>
          <p:cNvPr id="792" name="Google Shape;792;p28"/>
          <p:cNvSpPr txBox="1"/>
          <p:nvPr/>
        </p:nvSpPr>
        <p:spPr>
          <a:xfrm>
            <a:off x="720000" y="1426575"/>
            <a:ext cx="708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are given the data of direct marketing campaigns (phone calls) of a banking institution. The classification goal is to predict if the client will subscribe a term deposit (target variable y).</a:t>
            </a:r>
            <a:endParaRPr>
              <a:solidFill>
                <a:schemeClr val="lt1"/>
              </a:solidFill>
            </a:endParaRPr>
          </a:p>
        </p:txBody>
      </p:sp>
      <p:sp>
        <p:nvSpPr>
          <p:cNvPr id="793" name="Google Shape;79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30" name="Shape 1530"/>
        <p:cNvGrpSpPr/>
        <p:nvPr/>
      </p:nvGrpSpPr>
      <p:grpSpPr>
        <a:xfrm>
          <a:off x="0" y="0"/>
          <a:ext cx="0" cy="0"/>
          <a:chOff x="0" y="0"/>
          <a:chExt cx="0" cy="0"/>
        </a:xfrm>
      </p:grpSpPr>
      <p:sp>
        <p:nvSpPr>
          <p:cNvPr id="1531" name="Google Shape;1531;p64"/>
          <p:cNvSpPr txBox="1"/>
          <p:nvPr>
            <p:ph type="title"/>
          </p:nvPr>
        </p:nvSpPr>
        <p:spPr>
          <a:xfrm>
            <a:off x="2717625" y="248950"/>
            <a:ext cx="57063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kNN (k- Nearest Neighbors)</a:t>
            </a:r>
            <a:endParaRPr sz="4100">
              <a:solidFill>
                <a:schemeClr val="accent5"/>
              </a:solidFill>
            </a:endParaRPr>
          </a:p>
        </p:txBody>
      </p:sp>
      <p:sp>
        <p:nvSpPr>
          <p:cNvPr id="1532" name="Google Shape;1532;p64"/>
          <p:cNvSpPr txBox="1"/>
          <p:nvPr>
            <p:ph idx="1" type="body"/>
          </p:nvPr>
        </p:nvSpPr>
        <p:spPr>
          <a:xfrm>
            <a:off x="985850" y="1562550"/>
            <a:ext cx="7629600" cy="75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Arial"/>
                <a:ea typeface="Arial"/>
                <a:cs typeface="Arial"/>
                <a:sym typeface="Arial"/>
              </a:rPr>
              <a:t>An object is classified in k-NN classification by a majority vote of its neighbours, with the object being allocated to the most common class among its k closest neighbours.</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1533" name="Google Shape;1533;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4" name="Google Shape;1534;p64"/>
          <p:cNvSpPr txBox="1"/>
          <p:nvPr/>
        </p:nvSpPr>
        <p:spPr>
          <a:xfrm>
            <a:off x="985850" y="2466975"/>
            <a:ext cx="69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used sklearn’s KNeighborsClassifier to train our model for classification using k nearest neighbors algorithm. Classification task is performed on our one hot encoded dataset.</a:t>
            </a:r>
            <a:endParaRPr>
              <a:solidFill>
                <a:schemeClr val="lt1"/>
              </a:solidFill>
            </a:endParaRPr>
          </a:p>
        </p:txBody>
      </p:sp>
      <p:sp>
        <p:nvSpPr>
          <p:cNvPr id="1535" name="Google Shape;1535;p64"/>
          <p:cNvSpPr txBox="1"/>
          <p:nvPr/>
        </p:nvSpPr>
        <p:spPr>
          <a:xfrm>
            <a:off x="985850" y="3265725"/>
            <a:ext cx="6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a:t>
            </a:r>
            <a:r>
              <a:rPr lang="en">
                <a:solidFill>
                  <a:schemeClr val="accent4"/>
                </a:solidFill>
              </a:rPr>
              <a:t>number of nearest neighbors </a:t>
            </a:r>
            <a:r>
              <a:rPr lang="en">
                <a:solidFill>
                  <a:schemeClr val="lt1"/>
                </a:solidFill>
              </a:rPr>
              <a:t>hyperparameter for best roc_auc_score.</a:t>
            </a:r>
            <a:endParaRPr>
              <a:solidFill>
                <a:schemeClr val="lt1"/>
              </a:solidFill>
            </a:endParaRPr>
          </a:p>
        </p:txBody>
      </p:sp>
      <p:sp>
        <p:nvSpPr>
          <p:cNvPr id="1536" name="Google Shape;1536;p64"/>
          <p:cNvSpPr/>
          <p:nvPr/>
        </p:nvSpPr>
        <p:spPr>
          <a:xfrm>
            <a:off x="645250" y="1620000"/>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4"/>
          <p:cNvSpPr/>
          <p:nvPr/>
        </p:nvSpPr>
        <p:spPr>
          <a:xfrm>
            <a:off x="645250" y="260852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538" name="Google Shape;1538;p64"/>
          <p:cNvSpPr/>
          <p:nvPr/>
        </p:nvSpPr>
        <p:spPr>
          <a:xfrm>
            <a:off x="645250" y="3346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42" name="Shape 1542"/>
        <p:cNvGrpSpPr/>
        <p:nvPr/>
      </p:nvGrpSpPr>
      <p:grpSpPr>
        <a:xfrm>
          <a:off x="0" y="0"/>
          <a:ext cx="0" cy="0"/>
          <a:chOff x="0" y="0"/>
          <a:chExt cx="0" cy="0"/>
        </a:xfrm>
      </p:grpSpPr>
      <p:cxnSp>
        <p:nvCxnSpPr>
          <p:cNvPr id="1543" name="Google Shape;1543;p65"/>
          <p:cNvCxnSpPr>
            <a:stCxn id="1544" idx="6"/>
            <a:endCxn id="1545"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546" name="Google Shape;1546;p65"/>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547" name="Google Shape;1547;p65"/>
          <p:cNvGrpSpPr/>
          <p:nvPr/>
        </p:nvGrpSpPr>
        <p:grpSpPr>
          <a:xfrm>
            <a:off x="4320170" y="2562761"/>
            <a:ext cx="503599" cy="503599"/>
            <a:chOff x="3969644" y="2440153"/>
            <a:chExt cx="225900" cy="225900"/>
          </a:xfrm>
        </p:grpSpPr>
        <p:sp>
          <p:nvSpPr>
            <p:cNvPr id="1548" name="Google Shape;1548;p65"/>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5"/>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65"/>
          <p:cNvGrpSpPr/>
          <p:nvPr/>
        </p:nvGrpSpPr>
        <p:grpSpPr>
          <a:xfrm>
            <a:off x="5720346" y="2562761"/>
            <a:ext cx="502930" cy="502930"/>
            <a:chOff x="4426818" y="2440153"/>
            <a:chExt cx="225600" cy="225600"/>
          </a:xfrm>
        </p:grpSpPr>
        <p:sp>
          <p:nvSpPr>
            <p:cNvPr id="1551" name="Google Shape;1551;p65"/>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5"/>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65"/>
          <p:cNvGrpSpPr/>
          <p:nvPr/>
        </p:nvGrpSpPr>
        <p:grpSpPr>
          <a:xfrm>
            <a:off x="7120507" y="2562761"/>
            <a:ext cx="502930" cy="502930"/>
            <a:chOff x="4883984" y="2440153"/>
            <a:chExt cx="225600" cy="225600"/>
          </a:xfrm>
        </p:grpSpPr>
        <p:sp>
          <p:nvSpPr>
            <p:cNvPr id="1545" name="Google Shape;1545;p65"/>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5"/>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65"/>
          <p:cNvGrpSpPr/>
          <p:nvPr/>
        </p:nvGrpSpPr>
        <p:grpSpPr>
          <a:xfrm>
            <a:off x="2920070" y="2562914"/>
            <a:ext cx="503031" cy="503222"/>
            <a:chOff x="2182679" y="2292572"/>
            <a:chExt cx="792300" cy="792600"/>
          </a:xfrm>
        </p:grpSpPr>
        <p:sp>
          <p:nvSpPr>
            <p:cNvPr id="1556" name="Google Shape;1556;p65"/>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5"/>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65"/>
          <p:cNvGrpSpPr/>
          <p:nvPr/>
        </p:nvGrpSpPr>
        <p:grpSpPr>
          <a:xfrm>
            <a:off x="1520857" y="2562914"/>
            <a:ext cx="503031" cy="503222"/>
            <a:chOff x="2182679" y="2292572"/>
            <a:chExt cx="792300" cy="792600"/>
          </a:xfrm>
        </p:grpSpPr>
        <p:sp>
          <p:nvSpPr>
            <p:cNvPr id="1544" name="Google Shape;1544;p65"/>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5"/>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0" name="Google Shape;1560;p65"/>
          <p:cNvSpPr txBox="1"/>
          <p:nvPr>
            <p:ph idx="4294967295" type="subTitle"/>
          </p:nvPr>
        </p:nvSpPr>
        <p:spPr>
          <a:xfrm>
            <a:off x="5136025" y="1219075"/>
            <a:ext cx="2297400" cy="6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‘n_neighbors’ that gives the largest ROC AUC score.</a:t>
            </a:r>
            <a:endParaRPr sz="900"/>
          </a:p>
          <a:p>
            <a:pPr indent="0" lvl="0" marL="0" rtl="0" algn="ctr">
              <a:spcBef>
                <a:spcPts val="0"/>
              </a:spcBef>
              <a:spcAft>
                <a:spcPts val="0"/>
              </a:spcAft>
              <a:buNone/>
            </a:pPr>
            <a:r>
              <a:t/>
            </a:r>
            <a:endParaRPr sz="900"/>
          </a:p>
        </p:txBody>
      </p:sp>
      <p:sp>
        <p:nvSpPr>
          <p:cNvPr id="1561" name="Google Shape;1561;p65"/>
          <p:cNvSpPr txBox="1"/>
          <p:nvPr>
            <p:ph idx="4294967295" type="subTitle"/>
          </p:nvPr>
        </p:nvSpPr>
        <p:spPr>
          <a:xfrm>
            <a:off x="3423100" y="3534350"/>
            <a:ext cx="2556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‘n_neighbors’, we predict the probabilities of output variable ‘y’.</a:t>
            </a:r>
            <a:endParaRPr sz="700"/>
          </a:p>
          <a:p>
            <a:pPr indent="0" lvl="0" marL="0" rtl="0" algn="ctr">
              <a:spcBef>
                <a:spcPts val="0"/>
              </a:spcBef>
              <a:spcAft>
                <a:spcPts val="0"/>
              </a:spcAft>
              <a:buNone/>
            </a:pPr>
            <a:r>
              <a:t/>
            </a:r>
            <a:endParaRPr sz="900"/>
          </a:p>
        </p:txBody>
      </p:sp>
      <p:sp>
        <p:nvSpPr>
          <p:cNvPr id="1562" name="Google Shape;1562;p65"/>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‘n_neighbors’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563" name="Google Shape;1563;p65"/>
          <p:cNvSpPr txBox="1"/>
          <p:nvPr>
            <p:ph idx="4294967295" type="subTitle"/>
          </p:nvPr>
        </p:nvSpPr>
        <p:spPr>
          <a:xfrm>
            <a:off x="2090450" y="1124725"/>
            <a:ext cx="28182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‘n_neighbors’. We train our model using </a:t>
            </a:r>
            <a:r>
              <a:rPr lang="en" sz="1100"/>
              <a:t>KNeighborsClassifier</a:t>
            </a:r>
            <a:r>
              <a:rPr lang="en" sz="1100"/>
              <a:t> for each choice of ‘n_neighbors’ and fit the training set with our model.</a:t>
            </a:r>
            <a:endParaRPr sz="1000"/>
          </a:p>
        </p:txBody>
      </p:sp>
      <p:sp>
        <p:nvSpPr>
          <p:cNvPr id="1564" name="Google Shape;1564;p65"/>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n_neighbors = [1, 31]</a:t>
            </a:r>
            <a:endParaRPr sz="1100"/>
          </a:p>
        </p:txBody>
      </p:sp>
      <p:sp>
        <p:nvSpPr>
          <p:cNvPr id="1565" name="Google Shape;1565;p65"/>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566" name="Google Shape;1566;p65"/>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567" name="Google Shape;1567;p65"/>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568" name="Google Shape;1568;p65"/>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569" name="Google Shape;1569;p65"/>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570" name="Google Shape;157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74" name="Shape 1574"/>
        <p:cNvGrpSpPr/>
        <p:nvPr/>
      </p:nvGrpSpPr>
      <p:grpSpPr>
        <a:xfrm>
          <a:off x="0" y="0"/>
          <a:ext cx="0" cy="0"/>
          <a:chOff x="0" y="0"/>
          <a:chExt cx="0" cy="0"/>
        </a:xfrm>
      </p:grpSpPr>
      <p:sp>
        <p:nvSpPr>
          <p:cNvPr id="1575" name="Google Shape;1575;p66"/>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576" name="Google Shape;1576;p66"/>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0.9620</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577" name="Google Shape;1577;p66"/>
          <p:cNvSpPr txBox="1"/>
          <p:nvPr/>
        </p:nvSpPr>
        <p:spPr>
          <a:xfrm>
            <a:off x="6198100" y="1883375"/>
            <a:ext cx="2835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The best choice of ‘n_neighbors’ used in our most optimized KNN Classification model architecture is </a:t>
            </a:r>
            <a:r>
              <a:rPr lang="en">
                <a:solidFill>
                  <a:schemeClr val="accent4"/>
                </a:solidFill>
                <a:latin typeface="Roboto"/>
                <a:ea typeface="Roboto"/>
                <a:cs typeface="Roboto"/>
                <a:sym typeface="Roboto"/>
              </a:rPr>
              <a:t>n_neighbors</a:t>
            </a:r>
            <a:r>
              <a:rPr lang="en">
                <a:solidFill>
                  <a:schemeClr val="accent4"/>
                </a:solidFill>
                <a:latin typeface="Roboto"/>
                <a:ea typeface="Roboto"/>
                <a:cs typeface="Roboto"/>
                <a:sym typeface="Roboto"/>
              </a:rPr>
              <a:t> = 27</a:t>
            </a:r>
            <a:endParaRPr>
              <a:solidFill>
                <a:schemeClr val="accent4"/>
              </a:solidFill>
              <a:latin typeface="Roboto"/>
              <a:ea typeface="Roboto"/>
              <a:cs typeface="Roboto"/>
              <a:sym typeface="Roboto"/>
            </a:endParaRPr>
          </a:p>
        </p:txBody>
      </p:sp>
      <p:sp>
        <p:nvSpPr>
          <p:cNvPr id="1578" name="Google Shape;1578;p66"/>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79" name="Google Shape;1579;p66"/>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80" name="Google Shape;158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1" name="Google Shape;1581;p66"/>
          <p:cNvPicPr preferRelativeResize="0"/>
          <p:nvPr/>
        </p:nvPicPr>
        <p:blipFill>
          <a:blip r:embed="rId3">
            <a:alphaModFix/>
          </a:blip>
          <a:stretch>
            <a:fillRect/>
          </a:stretch>
        </p:blipFill>
        <p:spPr>
          <a:xfrm>
            <a:off x="956075" y="929800"/>
            <a:ext cx="3847387" cy="39089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85" name="Shape 1585"/>
        <p:cNvGrpSpPr/>
        <p:nvPr/>
      </p:nvGrpSpPr>
      <p:grpSpPr>
        <a:xfrm>
          <a:off x="0" y="0"/>
          <a:ext cx="0" cy="0"/>
          <a:chOff x="0" y="0"/>
          <a:chExt cx="0" cy="0"/>
        </a:xfrm>
      </p:grpSpPr>
      <p:sp>
        <p:nvSpPr>
          <p:cNvPr id="1586" name="Google Shape;1586;p67"/>
          <p:cNvSpPr txBox="1"/>
          <p:nvPr>
            <p:ph type="title"/>
          </p:nvPr>
        </p:nvSpPr>
        <p:spPr>
          <a:xfrm>
            <a:off x="2267575" y="292325"/>
            <a:ext cx="66477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LINEAR SVM </a:t>
            </a:r>
            <a:endParaRPr sz="4100">
              <a:solidFill>
                <a:schemeClr val="accent5"/>
              </a:solidFill>
            </a:endParaRPr>
          </a:p>
        </p:txBody>
      </p:sp>
      <p:sp>
        <p:nvSpPr>
          <p:cNvPr id="1587" name="Google Shape;1587;p67"/>
          <p:cNvSpPr txBox="1"/>
          <p:nvPr>
            <p:ph idx="1" type="body"/>
          </p:nvPr>
        </p:nvSpPr>
        <p:spPr>
          <a:xfrm>
            <a:off x="985850" y="1416225"/>
            <a:ext cx="7497300" cy="9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SVM is used for linearly separable data. This estimator uses stochastic gradient descent (SGD) learning to create regularised linear models: the gradient of the loss is estimated one sample at a time, and the model is updated along the way with a decreasing strength schedule (aka learning rate).</a:t>
            </a:r>
            <a:endParaRPr/>
          </a:p>
        </p:txBody>
      </p:sp>
      <p:sp>
        <p:nvSpPr>
          <p:cNvPr id="1588" name="Google Shape;15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9" name="Google Shape;1589;p67"/>
          <p:cNvSpPr txBox="1"/>
          <p:nvPr/>
        </p:nvSpPr>
        <p:spPr>
          <a:xfrm>
            <a:off x="985850" y="266947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use sklearn’s SGDClassifier to train our model by using Linear SVM Algorithm. Classification task is performed on our one hot encoded training dataset.</a:t>
            </a:r>
            <a:endParaRPr>
              <a:solidFill>
                <a:schemeClr val="lt1"/>
              </a:solidFill>
            </a:endParaRPr>
          </a:p>
        </p:txBody>
      </p:sp>
      <p:sp>
        <p:nvSpPr>
          <p:cNvPr id="1590" name="Google Shape;1590;p67"/>
          <p:cNvSpPr txBox="1"/>
          <p:nvPr/>
        </p:nvSpPr>
        <p:spPr>
          <a:xfrm>
            <a:off x="985850" y="364672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 parameter </a:t>
            </a:r>
            <a:r>
              <a:rPr lang="en">
                <a:solidFill>
                  <a:schemeClr val="accent4"/>
                </a:solidFill>
              </a:rPr>
              <a:t>alpha</a:t>
            </a:r>
            <a:r>
              <a:rPr lang="en">
                <a:solidFill>
                  <a:schemeClr val="lt1"/>
                </a:solidFill>
              </a:rPr>
              <a:t>, which is multiplied by the regularization term. Higher the alpha, higher the penalization or regularization.</a:t>
            </a:r>
            <a:endParaRPr>
              <a:solidFill>
                <a:schemeClr val="lt1"/>
              </a:solidFill>
            </a:endParaRPr>
          </a:p>
        </p:txBody>
      </p:sp>
      <p:sp>
        <p:nvSpPr>
          <p:cNvPr id="1591" name="Google Shape;1591;p67"/>
          <p:cNvSpPr/>
          <p:nvPr/>
        </p:nvSpPr>
        <p:spPr>
          <a:xfrm>
            <a:off x="645250" y="141312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7"/>
          <p:cNvSpPr/>
          <p:nvPr/>
        </p:nvSpPr>
        <p:spPr>
          <a:xfrm>
            <a:off x="645250" y="28962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593" name="Google Shape;1593;p67"/>
          <p:cNvSpPr/>
          <p:nvPr/>
        </p:nvSpPr>
        <p:spPr>
          <a:xfrm>
            <a:off x="645250" y="3727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597" name="Shape 1597"/>
        <p:cNvGrpSpPr/>
        <p:nvPr/>
      </p:nvGrpSpPr>
      <p:grpSpPr>
        <a:xfrm>
          <a:off x="0" y="0"/>
          <a:ext cx="0" cy="0"/>
          <a:chOff x="0" y="0"/>
          <a:chExt cx="0" cy="0"/>
        </a:xfrm>
      </p:grpSpPr>
      <p:cxnSp>
        <p:nvCxnSpPr>
          <p:cNvPr id="1598" name="Google Shape;1598;p68"/>
          <p:cNvCxnSpPr>
            <a:stCxn id="1599" idx="6"/>
            <a:endCxn id="1600"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601" name="Google Shape;1601;p68"/>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602" name="Google Shape;1602;p68"/>
          <p:cNvGrpSpPr/>
          <p:nvPr/>
        </p:nvGrpSpPr>
        <p:grpSpPr>
          <a:xfrm>
            <a:off x="4320170" y="2562761"/>
            <a:ext cx="503599" cy="503599"/>
            <a:chOff x="3969644" y="2440153"/>
            <a:chExt cx="225900" cy="225900"/>
          </a:xfrm>
        </p:grpSpPr>
        <p:sp>
          <p:nvSpPr>
            <p:cNvPr id="1603" name="Google Shape;1603;p68"/>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8"/>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68"/>
          <p:cNvGrpSpPr/>
          <p:nvPr/>
        </p:nvGrpSpPr>
        <p:grpSpPr>
          <a:xfrm>
            <a:off x="5720346" y="2562761"/>
            <a:ext cx="502930" cy="502930"/>
            <a:chOff x="4426818" y="2440153"/>
            <a:chExt cx="225600" cy="225600"/>
          </a:xfrm>
        </p:grpSpPr>
        <p:sp>
          <p:nvSpPr>
            <p:cNvPr id="1606" name="Google Shape;1606;p68"/>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8"/>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68"/>
          <p:cNvGrpSpPr/>
          <p:nvPr/>
        </p:nvGrpSpPr>
        <p:grpSpPr>
          <a:xfrm>
            <a:off x="7120507" y="2562761"/>
            <a:ext cx="502930" cy="502930"/>
            <a:chOff x="4883984" y="2440153"/>
            <a:chExt cx="225600" cy="225600"/>
          </a:xfrm>
        </p:grpSpPr>
        <p:sp>
          <p:nvSpPr>
            <p:cNvPr id="1600" name="Google Shape;1600;p68"/>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8"/>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68"/>
          <p:cNvGrpSpPr/>
          <p:nvPr/>
        </p:nvGrpSpPr>
        <p:grpSpPr>
          <a:xfrm>
            <a:off x="2920070" y="2562914"/>
            <a:ext cx="503031" cy="503222"/>
            <a:chOff x="2182679" y="2292572"/>
            <a:chExt cx="792300" cy="792600"/>
          </a:xfrm>
        </p:grpSpPr>
        <p:sp>
          <p:nvSpPr>
            <p:cNvPr id="1611" name="Google Shape;1611;p68"/>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8"/>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68"/>
          <p:cNvGrpSpPr/>
          <p:nvPr/>
        </p:nvGrpSpPr>
        <p:grpSpPr>
          <a:xfrm>
            <a:off x="1520857" y="2562914"/>
            <a:ext cx="503031" cy="503222"/>
            <a:chOff x="2182679" y="2292572"/>
            <a:chExt cx="792300" cy="792600"/>
          </a:xfrm>
        </p:grpSpPr>
        <p:sp>
          <p:nvSpPr>
            <p:cNvPr id="1599" name="Google Shape;1599;p68"/>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8"/>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68"/>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‘alpha’ that gives the largest ROC AUC score.</a:t>
            </a:r>
            <a:endParaRPr sz="900"/>
          </a:p>
          <a:p>
            <a:pPr indent="0" lvl="0" marL="0" rtl="0" algn="ctr">
              <a:spcBef>
                <a:spcPts val="0"/>
              </a:spcBef>
              <a:spcAft>
                <a:spcPts val="0"/>
              </a:spcAft>
              <a:buNone/>
            </a:pPr>
            <a:r>
              <a:t/>
            </a:r>
            <a:endParaRPr sz="900"/>
          </a:p>
        </p:txBody>
      </p:sp>
      <p:sp>
        <p:nvSpPr>
          <p:cNvPr id="1616" name="Google Shape;1616;p68"/>
          <p:cNvSpPr txBox="1"/>
          <p:nvPr>
            <p:ph idx="4294967295" type="subTitle"/>
          </p:nvPr>
        </p:nvSpPr>
        <p:spPr>
          <a:xfrm>
            <a:off x="3321850" y="3534350"/>
            <a:ext cx="25809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‘alpha’, we predict the probabilities of output variable ‘y’.</a:t>
            </a:r>
            <a:endParaRPr sz="700"/>
          </a:p>
          <a:p>
            <a:pPr indent="0" lvl="0" marL="0" rtl="0" algn="ctr">
              <a:spcBef>
                <a:spcPts val="0"/>
              </a:spcBef>
              <a:spcAft>
                <a:spcPts val="0"/>
              </a:spcAft>
              <a:buNone/>
            </a:pPr>
            <a:r>
              <a:t/>
            </a:r>
            <a:endParaRPr sz="900"/>
          </a:p>
        </p:txBody>
      </p:sp>
      <p:sp>
        <p:nvSpPr>
          <p:cNvPr id="1617" name="Google Shape;1617;p68"/>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‘alpha’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618" name="Google Shape;1618;p68"/>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‘alpha’. We train our model using SGDClassifier for each choice of ‘alpha’ and fit the training set with our model.</a:t>
            </a:r>
            <a:endParaRPr sz="1000"/>
          </a:p>
        </p:txBody>
      </p:sp>
      <p:sp>
        <p:nvSpPr>
          <p:cNvPr id="1619" name="Google Shape;1619;p68"/>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alpha = [10</a:t>
            </a:r>
            <a:r>
              <a:rPr baseline="30000" lang="en" sz="1100"/>
              <a:t>-5</a:t>
            </a:r>
            <a:r>
              <a:rPr lang="en" sz="1100"/>
              <a:t>, 10</a:t>
            </a:r>
            <a:r>
              <a:rPr baseline="30000" lang="en" sz="1100"/>
              <a:t>4</a:t>
            </a:r>
            <a:r>
              <a:rPr lang="en" sz="1100"/>
              <a:t>]</a:t>
            </a:r>
            <a:endParaRPr sz="1100"/>
          </a:p>
        </p:txBody>
      </p:sp>
      <p:sp>
        <p:nvSpPr>
          <p:cNvPr id="1620" name="Google Shape;1620;p68"/>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621" name="Google Shape;1621;p68"/>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622" name="Google Shape;1622;p68"/>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623" name="Google Shape;1623;p68"/>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624" name="Google Shape;1624;p68"/>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625" name="Google Shape;162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629" name="Shape 1629"/>
        <p:cNvGrpSpPr/>
        <p:nvPr/>
      </p:nvGrpSpPr>
      <p:grpSpPr>
        <a:xfrm>
          <a:off x="0" y="0"/>
          <a:ext cx="0" cy="0"/>
          <a:chOff x="0" y="0"/>
          <a:chExt cx="0" cy="0"/>
        </a:xfrm>
      </p:grpSpPr>
      <p:sp>
        <p:nvSpPr>
          <p:cNvPr id="1630" name="Google Shape;1630;p69"/>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631" name="Google Shape;1631;p69"/>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0.9633</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632" name="Google Shape;1632;p69"/>
          <p:cNvSpPr txBox="1"/>
          <p:nvPr/>
        </p:nvSpPr>
        <p:spPr>
          <a:xfrm>
            <a:off x="6198100" y="1883375"/>
            <a:ext cx="2835300" cy="56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The best choice of ‘alpha’ used in our most optimized Linear SVM model architecture is </a:t>
            </a:r>
            <a:r>
              <a:rPr lang="en">
                <a:solidFill>
                  <a:schemeClr val="accent4"/>
                </a:solidFill>
                <a:latin typeface="Roboto"/>
                <a:ea typeface="Roboto"/>
                <a:cs typeface="Roboto"/>
                <a:sym typeface="Roboto"/>
              </a:rPr>
              <a:t>alpha</a:t>
            </a:r>
            <a:r>
              <a:rPr lang="en">
                <a:solidFill>
                  <a:schemeClr val="accent4"/>
                </a:solidFill>
                <a:latin typeface="Roboto"/>
                <a:ea typeface="Roboto"/>
                <a:cs typeface="Roboto"/>
                <a:sym typeface="Roboto"/>
              </a:rPr>
              <a:t> = 100</a:t>
            </a:r>
            <a:endParaRPr>
              <a:solidFill>
                <a:schemeClr val="accent4"/>
              </a:solidFill>
              <a:latin typeface="Roboto"/>
              <a:ea typeface="Roboto"/>
              <a:cs typeface="Roboto"/>
              <a:sym typeface="Roboto"/>
            </a:endParaRPr>
          </a:p>
        </p:txBody>
      </p:sp>
      <p:sp>
        <p:nvSpPr>
          <p:cNvPr id="1633" name="Google Shape;1633;p69"/>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4" name="Google Shape;1634;p69"/>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5" name="Google Shape;1635;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6" name="Google Shape;1636;p69"/>
          <p:cNvPicPr preferRelativeResize="0"/>
          <p:nvPr/>
        </p:nvPicPr>
        <p:blipFill>
          <a:blip r:embed="rId3">
            <a:alphaModFix/>
          </a:blip>
          <a:stretch>
            <a:fillRect/>
          </a:stretch>
        </p:blipFill>
        <p:spPr>
          <a:xfrm>
            <a:off x="398850" y="929800"/>
            <a:ext cx="3847736" cy="39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640" name="Shape 1640"/>
        <p:cNvGrpSpPr/>
        <p:nvPr/>
      </p:nvGrpSpPr>
      <p:grpSpPr>
        <a:xfrm>
          <a:off x="0" y="0"/>
          <a:ext cx="0" cy="0"/>
          <a:chOff x="0" y="0"/>
          <a:chExt cx="0" cy="0"/>
        </a:xfrm>
      </p:grpSpPr>
      <p:sp>
        <p:nvSpPr>
          <p:cNvPr id="1641" name="Google Shape;1641;p70"/>
          <p:cNvSpPr txBox="1"/>
          <p:nvPr>
            <p:ph type="title"/>
          </p:nvPr>
        </p:nvSpPr>
        <p:spPr>
          <a:xfrm>
            <a:off x="2717625" y="248950"/>
            <a:ext cx="61335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Support Vector Classification</a:t>
            </a:r>
            <a:endParaRPr sz="4100">
              <a:solidFill>
                <a:schemeClr val="accent5"/>
              </a:solidFill>
            </a:endParaRPr>
          </a:p>
        </p:txBody>
      </p:sp>
      <p:sp>
        <p:nvSpPr>
          <p:cNvPr id="1642" name="Google Shape;1642;p70"/>
          <p:cNvSpPr txBox="1"/>
          <p:nvPr>
            <p:ph idx="1" type="body"/>
          </p:nvPr>
        </p:nvSpPr>
        <p:spPr>
          <a:xfrm>
            <a:off x="1099500" y="1445950"/>
            <a:ext cx="7383600" cy="88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 of a Linear SVC (Support Vector Classifier) is to fit to the data we provide, returning a "best fit" hyperplane that divides, or categorizes, your data. From there, after getting the hyperplane, we can then feed some features to your classifier to see what the "predicted" class is.</a:t>
            </a:r>
            <a:endParaRPr/>
          </a:p>
        </p:txBody>
      </p:sp>
      <p:sp>
        <p:nvSpPr>
          <p:cNvPr id="1643" name="Google Shape;164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4" name="Google Shape;1644;p70"/>
          <p:cNvSpPr txBox="1"/>
          <p:nvPr/>
        </p:nvSpPr>
        <p:spPr>
          <a:xfrm>
            <a:off x="1028725" y="2643150"/>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perform the task of classification on the one hot encoded dataset using Support Vector Classification using RBF kernel. </a:t>
            </a:r>
            <a:endParaRPr>
              <a:solidFill>
                <a:schemeClr val="lt1"/>
              </a:solidFill>
            </a:endParaRPr>
          </a:p>
        </p:txBody>
      </p:sp>
      <p:sp>
        <p:nvSpPr>
          <p:cNvPr id="1645" name="Google Shape;1645;p70"/>
          <p:cNvSpPr txBox="1"/>
          <p:nvPr/>
        </p:nvSpPr>
        <p:spPr>
          <a:xfrm>
            <a:off x="1028725" y="341812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hyperparameter '</a:t>
            </a:r>
            <a:r>
              <a:rPr lang="en">
                <a:solidFill>
                  <a:schemeClr val="accent4"/>
                </a:solidFill>
              </a:rPr>
              <a:t>C</a:t>
            </a:r>
            <a:r>
              <a:rPr lang="en">
                <a:solidFill>
                  <a:schemeClr val="lt1"/>
                </a:solidFill>
              </a:rPr>
              <a:t>' to avoid overfitting and obtain better results.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646" name="Google Shape;1646;p70"/>
          <p:cNvSpPr/>
          <p:nvPr/>
        </p:nvSpPr>
        <p:spPr>
          <a:xfrm>
            <a:off x="645250" y="1590250"/>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0"/>
          <p:cNvSpPr/>
          <p:nvPr/>
        </p:nvSpPr>
        <p:spPr>
          <a:xfrm>
            <a:off x="645250" y="2724150"/>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648" name="Google Shape;1648;p70"/>
          <p:cNvSpPr/>
          <p:nvPr/>
        </p:nvSpPr>
        <p:spPr>
          <a:xfrm>
            <a:off x="645250" y="34991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652" name="Shape 1652"/>
        <p:cNvGrpSpPr/>
        <p:nvPr/>
      </p:nvGrpSpPr>
      <p:grpSpPr>
        <a:xfrm>
          <a:off x="0" y="0"/>
          <a:ext cx="0" cy="0"/>
          <a:chOff x="0" y="0"/>
          <a:chExt cx="0" cy="0"/>
        </a:xfrm>
      </p:grpSpPr>
      <p:cxnSp>
        <p:nvCxnSpPr>
          <p:cNvPr id="1653" name="Google Shape;1653;p71"/>
          <p:cNvCxnSpPr>
            <a:stCxn id="1654" idx="6"/>
            <a:endCxn id="1655"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656" name="Google Shape;1656;p71"/>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657" name="Google Shape;1657;p71"/>
          <p:cNvGrpSpPr/>
          <p:nvPr/>
        </p:nvGrpSpPr>
        <p:grpSpPr>
          <a:xfrm>
            <a:off x="4320170" y="2562761"/>
            <a:ext cx="503599" cy="503599"/>
            <a:chOff x="3969644" y="2440153"/>
            <a:chExt cx="225900" cy="225900"/>
          </a:xfrm>
        </p:grpSpPr>
        <p:sp>
          <p:nvSpPr>
            <p:cNvPr id="1658" name="Google Shape;1658;p71"/>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1"/>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71"/>
          <p:cNvGrpSpPr/>
          <p:nvPr/>
        </p:nvGrpSpPr>
        <p:grpSpPr>
          <a:xfrm>
            <a:off x="5720346" y="2562761"/>
            <a:ext cx="502930" cy="502930"/>
            <a:chOff x="4426818" y="2440153"/>
            <a:chExt cx="225600" cy="225600"/>
          </a:xfrm>
        </p:grpSpPr>
        <p:sp>
          <p:nvSpPr>
            <p:cNvPr id="1661" name="Google Shape;1661;p71"/>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1"/>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3" name="Google Shape;1663;p71"/>
          <p:cNvGrpSpPr/>
          <p:nvPr/>
        </p:nvGrpSpPr>
        <p:grpSpPr>
          <a:xfrm>
            <a:off x="7120507" y="2562761"/>
            <a:ext cx="502930" cy="502930"/>
            <a:chOff x="4883984" y="2440153"/>
            <a:chExt cx="225600" cy="225600"/>
          </a:xfrm>
        </p:grpSpPr>
        <p:sp>
          <p:nvSpPr>
            <p:cNvPr id="1655" name="Google Shape;1655;p71"/>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1"/>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71"/>
          <p:cNvGrpSpPr/>
          <p:nvPr/>
        </p:nvGrpSpPr>
        <p:grpSpPr>
          <a:xfrm>
            <a:off x="2920070" y="2562914"/>
            <a:ext cx="503031" cy="503222"/>
            <a:chOff x="2182679" y="2292572"/>
            <a:chExt cx="792300" cy="792600"/>
          </a:xfrm>
        </p:grpSpPr>
        <p:sp>
          <p:nvSpPr>
            <p:cNvPr id="1666" name="Google Shape;1666;p71"/>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1"/>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71"/>
          <p:cNvGrpSpPr/>
          <p:nvPr/>
        </p:nvGrpSpPr>
        <p:grpSpPr>
          <a:xfrm>
            <a:off x="1520857" y="2562914"/>
            <a:ext cx="503031" cy="503222"/>
            <a:chOff x="2182679" y="2292572"/>
            <a:chExt cx="792300" cy="792600"/>
          </a:xfrm>
        </p:grpSpPr>
        <p:sp>
          <p:nvSpPr>
            <p:cNvPr id="1654" name="Google Shape;1654;p71"/>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1"/>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71"/>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‘C’ that gives the largest ROC AUC score.</a:t>
            </a:r>
            <a:endParaRPr sz="900"/>
          </a:p>
          <a:p>
            <a:pPr indent="0" lvl="0" marL="0" rtl="0" algn="ctr">
              <a:spcBef>
                <a:spcPts val="0"/>
              </a:spcBef>
              <a:spcAft>
                <a:spcPts val="0"/>
              </a:spcAft>
              <a:buNone/>
            </a:pPr>
            <a:r>
              <a:t/>
            </a:r>
            <a:endParaRPr sz="900"/>
          </a:p>
        </p:txBody>
      </p:sp>
      <p:sp>
        <p:nvSpPr>
          <p:cNvPr id="1671" name="Google Shape;1671;p71"/>
          <p:cNvSpPr txBox="1"/>
          <p:nvPr>
            <p:ph idx="4294967295" type="subTitle"/>
          </p:nvPr>
        </p:nvSpPr>
        <p:spPr>
          <a:xfrm>
            <a:off x="3423100" y="3534350"/>
            <a:ext cx="26250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‘C’, we predict the probabilities of output variable ‘y’.</a:t>
            </a:r>
            <a:endParaRPr sz="700"/>
          </a:p>
          <a:p>
            <a:pPr indent="0" lvl="0" marL="0" rtl="0" algn="ctr">
              <a:spcBef>
                <a:spcPts val="0"/>
              </a:spcBef>
              <a:spcAft>
                <a:spcPts val="0"/>
              </a:spcAft>
              <a:buNone/>
            </a:pPr>
            <a:r>
              <a:t/>
            </a:r>
            <a:endParaRPr sz="900"/>
          </a:p>
        </p:txBody>
      </p:sp>
      <p:sp>
        <p:nvSpPr>
          <p:cNvPr id="1672" name="Google Shape;1672;p71"/>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‘C’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673" name="Google Shape;1673;p71"/>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‘C’. We train our model using SVC for each choice of ‘C’ and fit the training set with our model.</a:t>
            </a:r>
            <a:endParaRPr sz="1000"/>
          </a:p>
        </p:txBody>
      </p:sp>
      <p:sp>
        <p:nvSpPr>
          <p:cNvPr id="1674" name="Google Shape;1674;p71"/>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C = [10</a:t>
            </a:r>
            <a:r>
              <a:rPr baseline="30000" lang="en" sz="1100"/>
              <a:t>-5</a:t>
            </a:r>
            <a:r>
              <a:rPr lang="en" sz="1100"/>
              <a:t>, 10</a:t>
            </a:r>
            <a:r>
              <a:rPr baseline="30000" lang="en" sz="1100"/>
              <a:t>4</a:t>
            </a:r>
            <a:r>
              <a:rPr lang="en" sz="1100"/>
              <a:t>]</a:t>
            </a:r>
            <a:endParaRPr sz="1100"/>
          </a:p>
        </p:txBody>
      </p:sp>
      <p:sp>
        <p:nvSpPr>
          <p:cNvPr id="1675" name="Google Shape;1675;p71"/>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676" name="Google Shape;1676;p71"/>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677" name="Google Shape;1677;p71"/>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678" name="Google Shape;1678;p71"/>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679" name="Google Shape;1679;p71"/>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680" name="Google Shape;168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684" name="Shape 1684"/>
        <p:cNvGrpSpPr/>
        <p:nvPr/>
      </p:nvGrpSpPr>
      <p:grpSpPr>
        <a:xfrm>
          <a:off x="0" y="0"/>
          <a:ext cx="0" cy="0"/>
          <a:chOff x="0" y="0"/>
          <a:chExt cx="0" cy="0"/>
        </a:xfrm>
      </p:grpSpPr>
      <p:sp>
        <p:nvSpPr>
          <p:cNvPr id="1685" name="Google Shape;1685;p72"/>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686" name="Google Shape;1686;p72"/>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0.9635</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687" name="Google Shape;1687;p72"/>
          <p:cNvSpPr txBox="1"/>
          <p:nvPr/>
        </p:nvSpPr>
        <p:spPr>
          <a:xfrm>
            <a:off x="6198100" y="1883375"/>
            <a:ext cx="2835300" cy="87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Roboto"/>
                <a:ea typeface="Roboto"/>
                <a:cs typeface="Roboto"/>
                <a:sym typeface="Roboto"/>
              </a:rPr>
              <a:t>The best choice of ‘C’ used in our most optimized SVC model architecture is </a:t>
            </a:r>
            <a:r>
              <a:rPr lang="en">
                <a:solidFill>
                  <a:schemeClr val="accent4"/>
                </a:solidFill>
                <a:latin typeface="Roboto"/>
                <a:ea typeface="Roboto"/>
                <a:cs typeface="Roboto"/>
                <a:sym typeface="Roboto"/>
              </a:rPr>
              <a:t>C = 1000</a:t>
            </a:r>
            <a:endParaRPr>
              <a:solidFill>
                <a:schemeClr val="accent4"/>
              </a:solidFill>
              <a:latin typeface="Roboto"/>
              <a:ea typeface="Roboto"/>
              <a:cs typeface="Roboto"/>
              <a:sym typeface="Roboto"/>
            </a:endParaRPr>
          </a:p>
        </p:txBody>
      </p:sp>
      <p:sp>
        <p:nvSpPr>
          <p:cNvPr id="1688" name="Google Shape;1688;p72"/>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89" name="Google Shape;1689;p72"/>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90" name="Google Shape;169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1" name="Google Shape;1691;p72"/>
          <p:cNvPicPr preferRelativeResize="0"/>
          <p:nvPr/>
        </p:nvPicPr>
        <p:blipFill>
          <a:blip r:embed="rId3">
            <a:alphaModFix/>
          </a:blip>
          <a:stretch>
            <a:fillRect/>
          </a:stretch>
        </p:blipFill>
        <p:spPr>
          <a:xfrm>
            <a:off x="645325" y="929800"/>
            <a:ext cx="3825733" cy="39089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695" name="Shape 1695"/>
        <p:cNvGrpSpPr/>
        <p:nvPr/>
      </p:nvGrpSpPr>
      <p:grpSpPr>
        <a:xfrm>
          <a:off x="0" y="0"/>
          <a:ext cx="0" cy="0"/>
          <a:chOff x="0" y="0"/>
          <a:chExt cx="0" cy="0"/>
        </a:xfrm>
      </p:grpSpPr>
      <p:sp>
        <p:nvSpPr>
          <p:cNvPr id="1696" name="Google Shape;1696;p73"/>
          <p:cNvSpPr txBox="1"/>
          <p:nvPr>
            <p:ph type="title"/>
          </p:nvPr>
        </p:nvSpPr>
        <p:spPr>
          <a:xfrm>
            <a:off x="2717625" y="2489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Random Forest</a:t>
            </a:r>
            <a:endParaRPr sz="4100">
              <a:solidFill>
                <a:schemeClr val="accent5"/>
              </a:solidFill>
            </a:endParaRPr>
          </a:p>
        </p:txBody>
      </p:sp>
      <p:sp>
        <p:nvSpPr>
          <p:cNvPr id="1697" name="Google Shape;1697;p73"/>
          <p:cNvSpPr txBox="1"/>
          <p:nvPr>
            <p:ph idx="1" type="body"/>
          </p:nvPr>
        </p:nvSpPr>
        <p:spPr>
          <a:xfrm>
            <a:off x="1122575" y="2442900"/>
            <a:ext cx="7383600" cy="49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We implemented random forest algorithm on the one hot encoded training dataset by using RandomForestClassifier from sklearn.ensemble provided by scikit-learn.</a:t>
            </a:r>
            <a:endParaRPr sz="1400">
              <a:solidFill>
                <a:schemeClr val="lt1"/>
              </a:solidFill>
            </a:endParaRPr>
          </a:p>
        </p:txBody>
      </p:sp>
      <p:sp>
        <p:nvSpPr>
          <p:cNvPr id="1698" name="Google Shape;169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9" name="Google Shape;1699;p73"/>
          <p:cNvSpPr txBox="1"/>
          <p:nvPr/>
        </p:nvSpPr>
        <p:spPr>
          <a:xfrm>
            <a:off x="1099500" y="1369750"/>
            <a:ext cx="69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 random forest is a meta estimator that employs averaging to increase predicted accuracy and control over-fitting by fitting a number of decision tree classifiers on various sub-samples of the dataset.</a:t>
            </a:r>
            <a:endParaRPr>
              <a:solidFill>
                <a:schemeClr val="lt1"/>
              </a:solidFill>
            </a:endParaRPr>
          </a:p>
        </p:txBody>
      </p:sp>
      <p:sp>
        <p:nvSpPr>
          <p:cNvPr id="1700" name="Google Shape;1700;p73"/>
          <p:cNvSpPr txBox="1"/>
          <p:nvPr/>
        </p:nvSpPr>
        <p:spPr>
          <a:xfrm>
            <a:off x="1181125" y="326572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 parameters </a:t>
            </a:r>
            <a:r>
              <a:rPr lang="en">
                <a:solidFill>
                  <a:schemeClr val="accent4"/>
                </a:solidFill>
              </a:rPr>
              <a:t>n_estimators</a:t>
            </a:r>
            <a:r>
              <a:rPr lang="en">
                <a:solidFill>
                  <a:schemeClr val="lt1"/>
                </a:solidFill>
              </a:rPr>
              <a:t> which governs the number of trees in the forest.</a:t>
            </a:r>
            <a:endParaRPr>
              <a:solidFill>
                <a:schemeClr val="lt1"/>
              </a:solidFill>
            </a:endParaRPr>
          </a:p>
        </p:txBody>
      </p:sp>
      <p:sp>
        <p:nvSpPr>
          <p:cNvPr id="1701" name="Google Shape;1701;p73"/>
          <p:cNvSpPr/>
          <p:nvPr/>
        </p:nvSpPr>
        <p:spPr>
          <a:xfrm>
            <a:off x="645250" y="1620000"/>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3"/>
          <p:cNvSpPr/>
          <p:nvPr/>
        </p:nvSpPr>
        <p:spPr>
          <a:xfrm>
            <a:off x="645250" y="2571750"/>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703" name="Google Shape;1703;p73"/>
          <p:cNvSpPr/>
          <p:nvPr/>
        </p:nvSpPr>
        <p:spPr>
          <a:xfrm>
            <a:off x="645250" y="3346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7" name="Shape 797"/>
        <p:cNvGrpSpPr/>
        <p:nvPr/>
      </p:nvGrpSpPr>
      <p:grpSpPr>
        <a:xfrm>
          <a:off x="0" y="0"/>
          <a:ext cx="0" cy="0"/>
          <a:chOff x="0" y="0"/>
          <a:chExt cx="0" cy="0"/>
        </a:xfrm>
      </p:grpSpPr>
      <p:sp>
        <p:nvSpPr>
          <p:cNvPr id="798" name="Google Shape;798;p2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99" name="Google Shape;799;p2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DESCRIPTION</a:t>
            </a:r>
            <a:endParaRPr/>
          </a:p>
        </p:txBody>
      </p:sp>
      <p:grpSp>
        <p:nvGrpSpPr>
          <p:cNvPr id="800" name="Google Shape;800;p29"/>
          <p:cNvGrpSpPr/>
          <p:nvPr/>
        </p:nvGrpSpPr>
        <p:grpSpPr>
          <a:xfrm>
            <a:off x="6351340" y="1383010"/>
            <a:ext cx="2301266" cy="2377467"/>
            <a:chOff x="6945936" y="1456203"/>
            <a:chExt cx="2159597" cy="2231107"/>
          </a:xfrm>
        </p:grpSpPr>
        <p:sp>
          <p:nvSpPr>
            <p:cNvPr id="801" name="Google Shape;801;p2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707" name="Shape 1707"/>
        <p:cNvGrpSpPr/>
        <p:nvPr/>
      </p:nvGrpSpPr>
      <p:grpSpPr>
        <a:xfrm>
          <a:off x="0" y="0"/>
          <a:ext cx="0" cy="0"/>
          <a:chOff x="0" y="0"/>
          <a:chExt cx="0" cy="0"/>
        </a:xfrm>
      </p:grpSpPr>
      <p:cxnSp>
        <p:nvCxnSpPr>
          <p:cNvPr id="1708" name="Google Shape;1708;p74"/>
          <p:cNvCxnSpPr>
            <a:stCxn id="1709" idx="6"/>
            <a:endCxn id="1710"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711" name="Google Shape;1711;p74"/>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712" name="Google Shape;1712;p74"/>
          <p:cNvGrpSpPr/>
          <p:nvPr/>
        </p:nvGrpSpPr>
        <p:grpSpPr>
          <a:xfrm>
            <a:off x="4320170" y="2562761"/>
            <a:ext cx="503599" cy="503599"/>
            <a:chOff x="3969644" y="2440153"/>
            <a:chExt cx="225900" cy="225900"/>
          </a:xfrm>
        </p:grpSpPr>
        <p:sp>
          <p:nvSpPr>
            <p:cNvPr id="1713" name="Google Shape;1713;p74"/>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4"/>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74"/>
          <p:cNvGrpSpPr/>
          <p:nvPr/>
        </p:nvGrpSpPr>
        <p:grpSpPr>
          <a:xfrm>
            <a:off x="5720346" y="2562761"/>
            <a:ext cx="502930" cy="502930"/>
            <a:chOff x="4426818" y="2440153"/>
            <a:chExt cx="225600" cy="225600"/>
          </a:xfrm>
        </p:grpSpPr>
        <p:sp>
          <p:nvSpPr>
            <p:cNvPr id="1716" name="Google Shape;1716;p74"/>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4"/>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74"/>
          <p:cNvGrpSpPr/>
          <p:nvPr/>
        </p:nvGrpSpPr>
        <p:grpSpPr>
          <a:xfrm>
            <a:off x="7120507" y="2562761"/>
            <a:ext cx="502930" cy="502930"/>
            <a:chOff x="4883984" y="2440153"/>
            <a:chExt cx="225600" cy="225600"/>
          </a:xfrm>
        </p:grpSpPr>
        <p:sp>
          <p:nvSpPr>
            <p:cNvPr id="1710" name="Google Shape;1710;p74"/>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4"/>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74"/>
          <p:cNvGrpSpPr/>
          <p:nvPr/>
        </p:nvGrpSpPr>
        <p:grpSpPr>
          <a:xfrm>
            <a:off x="2920070" y="2562914"/>
            <a:ext cx="503031" cy="503222"/>
            <a:chOff x="2182679" y="2292572"/>
            <a:chExt cx="792300" cy="792600"/>
          </a:xfrm>
        </p:grpSpPr>
        <p:sp>
          <p:nvSpPr>
            <p:cNvPr id="1721" name="Google Shape;1721;p74"/>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4"/>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74"/>
          <p:cNvGrpSpPr/>
          <p:nvPr/>
        </p:nvGrpSpPr>
        <p:grpSpPr>
          <a:xfrm>
            <a:off x="1520857" y="2562914"/>
            <a:ext cx="503031" cy="503222"/>
            <a:chOff x="2182679" y="2292572"/>
            <a:chExt cx="792300" cy="792600"/>
          </a:xfrm>
        </p:grpSpPr>
        <p:sp>
          <p:nvSpPr>
            <p:cNvPr id="1709" name="Google Shape;1709;p74"/>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4"/>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74"/>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‘n_estimators’ that gives the largest ROC AUC score.</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1000"/>
          </a:p>
        </p:txBody>
      </p:sp>
      <p:sp>
        <p:nvSpPr>
          <p:cNvPr id="1726" name="Google Shape;1726;p74"/>
          <p:cNvSpPr txBox="1"/>
          <p:nvPr>
            <p:ph idx="4294967295" type="subTitle"/>
          </p:nvPr>
        </p:nvSpPr>
        <p:spPr>
          <a:xfrm>
            <a:off x="3423100" y="3534350"/>
            <a:ext cx="26412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‘n_estimators’, we predict the probabilities of output variable ‘y’.</a:t>
            </a:r>
            <a:endParaRPr sz="700"/>
          </a:p>
          <a:p>
            <a:pPr indent="0" lvl="0" marL="0" rtl="0" algn="ctr">
              <a:spcBef>
                <a:spcPts val="0"/>
              </a:spcBef>
              <a:spcAft>
                <a:spcPts val="0"/>
              </a:spcAft>
              <a:buNone/>
            </a:pPr>
            <a:r>
              <a:t/>
            </a:r>
            <a:endParaRPr sz="900"/>
          </a:p>
        </p:txBody>
      </p:sp>
      <p:sp>
        <p:nvSpPr>
          <p:cNvPr id="1727" name="Google Shape;1727;p74"/>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‘n_estimators’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728" name="Google Shape;1728;p74"/>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‘n_estimators’. We train our model using RandomForestClassifier  for each choice of ‘n_estimators’ and fit the training set with our model.</a:t>
            </a:r>
            <a:endParaRPr sz="1000"/>
          </a:p>
          <a:p>
            <a:pPr indent="0" lvl="0" marL="0" rtl="0" algn="l">
              <a:spcBef>
                <a:spcPts val="0"/>
              </a:spcBef>
              <a:spcAft>
                <a:spcPts val="0"/>
              </a:spcAft>
              <a:buNone/>
            </a:pPr>
            <a:r>
              <a:t/>
            </a:r>
            <a:endParaRPr sz="1100"/>
          </a:p>
        </p:txBody>
      </p:sp>
      <p:sp>
        <p:nvSpPr>
          <p:cNvPr id="1729" name="Google Shape;1729;p74"/>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n_estimators = </a:t>
            </a:r>
            <a:r>
              <a:rPr lang="en" sz="1100"/>
              <a:t>[10,50,100,500,1000,2000,3000]</a:t>
            </a:r>
            <a:endParaRPr sz="1100"/>
          </a:p>
        </p:txBody>
      </p:sp>
      <p:sp>
        <p:nvSpPr>
          <p:cNvPr id="1730" name="Google Shape;1730;p74"/>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731" name="Google Shape;1731;p74"/>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732" name="Google Shape;1732;p74"/>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733" name="Google Shape;1733;p74"/>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734" name="Google Shape;1734;p74"/>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735" name="Google Shape;1735;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739" name="Shape 1739"/>
        <p:cNvGrpSpPr/>
        <p:nvPr/>
      </p:nvGrpSpPr>
      <p:grpSpPr>
        <a:xfrm>
          <a:off x="0" y="0"/>
          <a:ext cx="0" cy="0"/>
          <a:chOff x="0" y="0"/>
          <a:chExt cx="0" cy="0"/>
        </a:xfrm>
      </p:grpSpPr>
      <p:sp>
        <p:nvSpPr>
          <p:cNvPr id="1740" name="Google Shape;1740;p75"/>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741" name="Google Shape;1741;p75"/>
          <p:cNvSpPr txBox="1"/>
          <p:nvPr/>
        </p:nvSpPr>
        <p:spPr>
          <a:xfrm>
            <a:off x="6198100" y="32736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0.9315</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742" name="Google Shape;1742;p75"/>
          <p:cNvSpPr txBox="1"/>
          <p:nvPr/>
        </p:nvSpPr>
        <p:spPr>
          <a:xfrm>
            <a:off x="6198100" y="1883375"/>
            <a:ext cx="28353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best choice of ‘n_estimators’ used in our most optimized Random Forest Classification model architecture is </a:t>
            </a:r>
            <a:r>
              <a:rPr lang="en">
                <a:solidFill>
                  <a:schemeClr val="accent4"/>
                </a:solidFill>
                <a:latin typeface="Roboto"/>
                <a:ea typeface="Roboto"/>
                <a:cs typeface="Roboto"/>
                <a:sym typeface="Roboto"/>
              </a:rPr>
              <a:t>n_estimators = 3000</a:t>
            </a:r>
            <a:endParaRPr>
              <a:solidFill>
                <a:schemeClr val="accent4"/>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1743" name="Google Shape;1743;p75"/>
          <p:cNvSpPr/>
          <p:nvPr/>
        </p:nvSpPr>
        <p:spPr>
          <a:xfrm>
            <a:off x="5782225" y="33732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44" name="Google Shape;1744;p75"/>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45" name="Google Shape;174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6" name="Google Shape;1746;p75"/>
          <p:cNvPicPr preferRelativeResize="0"/>
          <p:nvPr/>
        </p:nvPicPr>
        <p:blipFill>
          <a:blip r:embed="rId3">
            <a:alphaModFix/>
          </a:blip>
          <a:stretch>
            <a:fillRect/>
          </a:stretch>
        </p:blipFill>
        <p:spPr>
          <a:xfrm>
            <a:off x="720000" y="985750"/>
            <a:ext cx="4126371" cy="39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750" name="Shape 1750"/>
        <p:cNvGrpSpPr/>
        <p:nvPr/>
      </p:nvGrpSpPr>
      <p:grpSpPr>
        <a:xfrm>
          <a:off x="0" y="0"/>
          <a:ext cx="0" cy="0"/>
          <a:chOff x="0" y="0"/>
          <a:chExt cx="0" cy="0"/>
        </a:xfrm>
      </p:grpSpPr>
      <p:sp>
        <p:nvSpPr>
          <p:cNvPr id="1751" name="Google Shape;1751;p76"/>
          <p:cNvSpPr txBox="1"/>
          <p:nvPr>
            <p:ph type="title"/>
          </p:nvPr>
        </p:nvSpPr>
        <p:spPr>
          <a:xfrm>
            <a:off x="2717625" y="2489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XGBoost</a:t>
            </a:r>
            <a:endParaRPr sz="4100">
              <a:solidFill>
                <a:schemeClr val="accent5"/>
              </a:solidFill>
            </a:endParaRPr>
          </a:p>
        </p:txBody>
      </p:sp>
      <p:sp>
        <p:nvSpPr>
          <p:cNvPr id="1752" name="Google Shape;1752;p76"/>
          <p:cNvSpPr txBox="1"/>
          <p:nvPr>
            <p:ph idx="1" type="body"/>
          </p:nvPr>
        </p:nvSpPr>
        <p:spPr>
          <a:xfrm>
            <a:off x="985850" y="1562550"/>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We also attempted tackling the problem with XGboost classifier. </a:t>
            </a:r>
            <a:r>
              <a:rPr lang="en" sz="1400"/>
              <a:t>Gradient boosting builds an additive model in a forward stage-wise fashion; it allows for the optimization of arbitrary differentiable loss functions</a:t>
            </a:r>
            <a:endParaRPr sz="1400"/>
          </a:p>
        </p:txBody>
      </p:sp>
      <p:sp>
        <p:nvSpPr>
          <p:cNvPr id="1753" name="Google Shape;1753;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4" name="Google Shape;1754;p76"/>
          <p:cNvSpPr txBox="1"/>
          <p:nvPr/>
        </p:nvSpPr>
        <p:spPr>
          <a:xfrm>
            <a:off x="985850" y="2390588"/>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XGBoost provides a wrapper class to allow models to be treated like classifiers or regressors in the scikit-learn framework.</a:t>
            </a:r>
            <a:endParaRPr>
              <a:solidFill>
                <a:schemeClr val="lt1"/>
              </a:solidFill>
            </a:endParaRPr>
          </a:p>
        </p:txBody>
      </p:sp>
      <p:sp>
        <p:nvSpPr>
          <p:cNvPr id="1755" name="Google Shape;1755;p76"/>
          <p:cNvSpPr txBox="1"/>
          <p:nvPr/>
        </p:nvSpPr>
        <p:spPr>
          <a:xfrm>
            <a:off x="985850" y="3265725"/>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 parameter </a:t>
            </a:r>
            <a:r>
              <a:rPr lang="en">
                <a:solidFill>
                  <a:schemeClr val="accent4"/>
                </a:solidFill>
              </a:rPr>
              <a:t>n_estimators</a:t>
            </a:r>
            <a:r>
              <a:rPr lang="en">
                <a:solidFill>
                  <a:schemeClr val="lt1"/>
                </a:solidFill>
              </a:rPr>
              <a:t>, which indicates the number of boosting stages to perform.</a:t>
            </a:r>
            <a:endParaRPr>
              <a:solidFill>
                <a:schemeClr val="lt1"/>
              </a:solidFill>
            </a:endParaRPr>
          </a:p>
        </p:txBody>
      </p:sp>
      <p:sp>
        <p:nvSpPr>
          <p:cNvPr id="1756" name="Google Shape;1756;p76"/>
          <p:cNvSpPr/>
          <p:nvPr/>
        </p:nvSpPr>
        <p:spPr>
          <a:xfrm>
            <a:off x="645250" y="141312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6"/>
          <p:cNvSpPr/>
          <p:nvPr/>
        </p:nvSpPr>
        <p:spPr>
          <a:xfrm>
            <a:off x="645250" y="2476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758" name="Google Shape;1758;p76"/>
          <p:cNvSpPr/>
          <p:nvPr/>
        </p:nvSpPr>
        <p:spPr>
          <a:xfrm>
            <a:off x="645250" y="3346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762" name="Shape 1762"/>
        <p:cNvGrpSpPr/>
        <p:nvPr/>
      </p:nvGrpSpPr>
      <p:grpSpPr>
        <a:xfrm>
          <a:off x="0" y="0"/>
          <a:ext cx="0" cy="0"/>
          <a:chOff x="0" y="0"/>
          <a:chExt cx="0" cy="0"/>
        </a:xfrm>
      </p:grpSpPr>
      <p:cxnSp>
        <p:nvCxnSpPr>
          <p:cNvPr id="1763" name="Google Shape;1763;p77"/>
          <p:cNvCxnSpPr>
            <a:stCxn id="1764" idx="6"/>
            <a:endCxn id="1765"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766" name="Google Shape;1766;p77"/>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767" name="Google Shape;1767;p77"/>
          <p:cNvGrpSpPr/>
          <p:nvPr/>
        </p:nvGrpSpPr>
        <p:grpSpPr>
          <a:xfrm>
            <a:off x="4320170" y="2562761"/>
            <a:ext cx="503599" cy="503599"/>
            <a:chOff x="3969644" y="2440153"/>
            <a:chExt cx="225900" cy="225900"/>
          </a:xfrm>
        </p:grpSpPr>
        <p:sp>
          <p:nvSpPr>
            <p:cNvPr id="1768" name="Google Shape;1768;p77"/>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7"/>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77"/>
          <p:cNvGrpSpPr/>
          <p:nvPr/>
        </p:nvGrpSpPr>
        <p:grpSpPr>
          <a:xfrm>
            <a:off x="5720346" y="2562761"/>
            <a:ext cx="502930" cy="502930"/>
            <a:chOff x="4426818" y="2440153"/>
            <a:chExt cx="225600" cy="225600"/>
          </a:xfrm>
        </p:grpSpPr>
        <p:sp>
          <p:nvSpPr>
            <p:cNvPr id="1771" name="Google Shape;1771;p77"/>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7"/>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77"/>
          <p:cNvGrpSpPr/>
          <p:nvPr/>
        </p:nvGrpSpPr>
        <p:grpSpPr>
          <a:xfrm>
            <a:off x="7120507" y="2562761"/>
            <a:ext cx="502930" cy="502930"/>
            <a:chOff x="4883984" y="2440153"/>
            <a:chExt cx="225600" cy="225600"/>
          </a:xfrm>
        </p:grpSpPr>
        <p:sp>
          <p:nvSpPr>
            <p:cNvPr id="1765" name="Google Shape;1765;p77"/>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7"/>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77"/>
          <p:cNvGrpSpPr/>
          <p:nvPr/>
        </p:nvGrpSpPr>
        <p:grpSpPr>
          <a:xfrm>
            <a:off x="2920070" y="2562914"/>
            <a:ext cx="503031" cy="503222"/>
            <a:chOff x="2182679" y="2292572"/>
            <a:chExt cx="792300" cy="792600"/>
          </a:xfrm>
        </p:grpSpPr>
        <p:sp>
          <p:nvSpPr>
            <p:cNvPr id="1776" name="Google Shape;1776;p77"/>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77"/>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77"/>
          <p:cNvGrpSpPr/>
          <p:nvPr/>
        </p:nvGrpSpPr>
        <p:grpSpPr>
          <a:xfrm>
            <a:off x="1520857" y="2562914"/>
            <a:ext cx="503031" cy="503222"/>
            <a:chOff x="2182679" y="2292572"/>
            <a:chExt cx="792300" cy="792600"/>
          </a:xfrm>
        </p:grpSpPr>
        <p:sp>
          <p:nvSpPr>
            <p:cNvPr id="1764" name="Google Shape;1764;p77"/>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77"/>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77"/>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‘n_estimators’ that gives the largest ROC AUC score.</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1000"/>
          </a:p>
        </p:txBody>
      </p:sp>
      <p:sp>
        <p:nvSpPr>
          <p:cNvPr id="1781" name="Google Shape;1781;p77"/>
          <p:cNvSpPr txBox="1"/>
          <p:nvPr>
            <p:ph idx="4294967295" type="subTitle"/>
          </p:nvPr>
        </p:nvSpPr>
        <p:spPr>
          <a:xfrm>
            <a:off x="3423100" y="3534350"/>
            <a:ext cx="26250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‘n_estimators’, we predict the probabilities of output variable ‘y’.</a:t>
            </a:r>
            <a:endParaRPr sz="700"/>
          </a:p>
          <a:p>
            <a:pPr indent="0" lvl="0" marL="0" rtl="0" algn="ctr">
              <a:spcBef>
                <a:spcPts val="0"/>
              </a:spcBef>
              <a:spcAft>
                <a:spcPts val="0"/>
              </a:spcAft>
              <a:buNone/>
            </a:pPr>
            <a:r>
              <a:t/>
            </a:r>
            <a:endParaRPr sz="900"/>
          </a:p>
        </p:txBody>
      </p:sp>
      <p:sp>
        <p:nvSpPr>
          <p:cNvPr id="1782" name="Google Shape;1782;p77"/>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‘n_estimators’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783" name="Google Shape;1783;p77"/>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‘n_estimators’. We train our model using XGBClassifier  for each choice of ‘n_estimators’ and fit the training set with our model.</a:t>
            </a:r>
            <a:endParaRPr sz="1000"/>
          </a:p>
          <a:p>
            <a:pPr indent="0" lvl="0" marL="0" rtl="0" algn="l">
              <a:spcBef>
                <a:spcPts val="0"/>
              </a:spcBef>
              <a:spcAft>
                <a:spcPts val="0"/>
              </a:spcAft>
              <a:buNone/>
            </a:pPr>
            <a:r>
              <a:t/>
            </a:r>
            <a:endParaRPr sz="1100"/>
          </a:p>
        </p:txBody>
      </p:sp>
      <p:sp>
        <p:nvSpPr>
          <p:cNvPr id="1784" name="Google Shape;1784;p77"/>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n_estimators = </a:t>
            </a:r>
            <a:r>
              <a:rPr lang="en" sz="1100"/>
              <a:t>[10,50,100,500,1000,2000]</a:t>
            </a:r>
            <a:r>
              <a:rPr lang="en" sz="1100"/>
              <a:t>]</a:t>
            </a:r>
            <a:endParaRPr sz="1100"/>
          </a:p>
        </p:txBody>
      </p:sp>
      <p:sp>
        <p:nvSpPr>
          <p:cNvPr id="1785" name="Google Shape;1785;p77"/>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786" name="Google Shape;1786;p77"/>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787" name="Google Shape;1787;p77"/>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788" name="Google Shape;1788;p77"/>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789" name="Google Shape;1789;p77"/>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790" name="Google Shape;179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794" name="Shape 1794"/>
        <p:cNvGrpSpPr/>
        <p:nvPr/>
      </p:nvGrpSpPr>
      <p:grpSpPr>
        <a:xfrm>
          <a:off x="0" y="0"/>
          <a:ext cx="0" cy="0"/>
          <a:chOff x="0" y="0"/>
          <a:chExt cx="0" cy="0"/>
        </a:xfrm>
      </p:grpSpPr>
      <p:sp>
        <p:nvSpPr>
          <p:cNvPr id="1795" name="Google Shape;1795;p78"/>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796" name="Google Shape;1796;p78"/>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0.9575</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797" name="Google Shape;1797;p78"/>
          <p:cNvSpPr txBox="1"/>
          <p:nvPr/>
        </p:nvSpPr>
        <p:spPr>
          <a:xfrm>
            <a:off x="6198100" y="1883375"/>
            <a:ext cx="28353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best choice of ‘n_estimators’ used in our most optimized XGBoost Classification model architecture is </a:t>
            </a:r>
            <a:r>
              <a:rPr lang="en">
                <a:solidFill>
                  <a:schemeClr val="accent4"/>
                </a:solidFill>
                <a:latin typeface="Roboto"/>
                <a:ea typeface="Roboto"/>
                <a:cs typeface="Roboto"/>
                <a:sym typeface="Roboto"/>
              </a:rPr>
              <a:t>n_estimators = 50</a:t>
            </a:r>
            <a:endParaRPr>
              <a:solidFill>
                <a:schemeClr val="accent4"/>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1798" name="Google Shape;1798;p78"/>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99" name="Google Shape;1799;p78"/>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00" name="Google Shape;1800;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1" name="Google Shape;1801;p78"/>
          <p:cNvPicPr preferRelativeResize="0"/>
          <p:nvPr/>
        </p:nvPicPr>
        <p:blipFill>
          <a:blip r:embed="rId3">
            <a:alphaModFix/>
          </a:blip>
          <a:stretch>
            <a:fillRect/>
          </a:stretch>
        </p:blipFill>
        <p:spPr>
          <a:xfrm>
            <a:off x="720000" y="929800"/>
            <a:ext cx="3971243" cy="39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805" name="Shape 1805"/>
        <p:cNvGrpSpPr/>
        <p:nvPr/>
      </p:nvGrpSpPr>
      <p:grpSpPr>
        <a:xfrm>
          <a:off x="0" y="0"/>
          <a:ext cx="0" cy="0"/>
          <a:chOff x="0" y="0"/>
          <a:chExt cx="0" cy="0"/>
        </a:xfrm>
      </p:grpSpPr>
      <p:sp>
        <p:nvSpPr>
          <p:cNvPr id="1806" name="Google Shape;1806;p79"/>
          <p:cNvSpPr txBox="1"/>
          <p:nvPr>
            <p:ph type="title"/>
          </p:nvPr>
        </p:nvSpPr>
        <p:spPr>
          <a:xfrm>
            <a:off x="2717625" y="248950"/>
            <a:ext cx="58977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XGBoost with RandomisedSearchCV</a:t>
            </a:r>
            <a:endParaRPr sz="4100">
              <a:solidFill>
                <a:schemeClr val="accent5"/>
              </a:solidFill>
            </a:endParaRPr>
          </a:p>
        </p:txBody>
      </p:sp>
      <p:sp>
        <p:nvSpPr>
          <p:cNvPr id="1807" name="Google Shape;1807;p79"/>
          <p:cNvSpPr txBox="1"/>
          <p:nvPr>
            <p:ph idx="1" type="body"/>
          </p:nvPr>
        </p:nvSpPr>
        <p:spPr>
          <a:xfrm>
            <a:off x="985850" y="1791150"/>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RandomizedSearchCV implements a randomized search over parameters, where each setting is sampled from a distribution over possible parameter values.</a:t>
            </a:r>
            <a:endParaRPr sz="1400"/>
          </a:p>
        </p:txBody>
      </p:sp>
      <p:sp>
        <p:nvSpPr>
          <p:cNvPr id="1808" name="Google Shape;180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9" name="Google Shape;1809;p79"/>
          <p:cNvSpPr txBox="1"/>
          <p:nvPr/>
        </p:nvSpPr>
        <p:spPr>
          <a:xfrm>
            <a:off x="985850" y="2490588"/>
            <a:ext cx="69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perform hyperparameter optimization by objectively searching different values for model hyperparameters and choose a subset that results in a model that achieves the best performance on the given dataset.</a:t>
            </a:r>
            <a:endParaRPr>
              <a:solidFill>
                <a:schemeClr val="lt1"/>
              </a:solidFill>
            </a:endParaRPr>
          </a:p>
        </p:txBody>
      </p:sp>
      <p:sp>
        <p:nvSpPr>
          <p:cNvPr id="1810" name="Google Shape;1810;p79"/>
          <p:cNvSpPr txBox="1"/>
          <p:nvPr/>
        </p:nvSpPr>
        <p:spPr>
          <a:xfrm>
            <a:off x="985850" y="3494325"/>
            <a:ext cx="811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 parameters = </a:t>
            </a:r>
            <a:endParaRPr>
              <a:solidFill>
                <a:schemeClr val="lt1"/>
              </a:solidFill>
            </a:endParaRPr>
          </a:p>
          <a:p>
            <a:pPr indent="0" lvl="0" marL="0" rtl="0" algn="l">
              <a:spcBef>
                <a:spcPts val="0"/>
              </a:spcBef>
              <a:spcAft>
                <a:spcPts val="0"/>
              </a:spcAft>
              <a:buNone/>
            </a:pPr>
            <a:r>
              <a:rPr lang="en">
                <a:solidFill>
                  <a:schemeClr val="lt1"/>
                </a:solidFill>
              </a:rPr>
              <a:t>[</a:t>
            </a:r>
            <a:r>
              <a:rPr lang="en">
                <a:solidFill>
                  <a:schemeClr val="accent4"/>
                </a:solidFill>
              </a:rPr>
              <a:t>‘</a:t>
            </a:r>
            <a:r>
              <a:rPr lang="en">
                <a:solidFill>
                  <a:schemeClr val="accent4"/>
                </a:solidFill>
              </a:rPr>
              <a:t>n_estimators’, ‘learning_rate’,’max_depth’,'colsample_bytree','subsample'</a:t>
            </a:r>
            <a:r>
              <a:rPr lang="en">
                <a:solidFill>
                  <a:schemeClr val="lt1"/>
                </a:solidFill>
              </a:rPr>
              <a:t>].</a:t>
            </a:r>
            <a:endParaRPr>
              <a:solidFill>
                <a:schemeClr val="lt1"/>
              </a:solidFill>
            </a:endParaRPr>
          </a:p>
        </p:txBody>
      </p:sp>
      <p:sp>
        <p:nvSpPr>
          <p:cNvPr id="1811" name="Google Shape;1811;p79"/>
          <p:cNvSpPr/>
          <p:nvPr/>
        </p:nvSpPr>
        <p:spPr>
          <a:xfrm>
            <a:off x="645250" y="183502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9"/>
          <p:cNvSpPr/>
          <p:nvPr/>
        </p:nvSpPr>
        <p:spPr>
          <a:xfrm>
            <a:off x="645250" y="27051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813" name="Google Shape;1813;p79"/>
          <p:cNvSpPr/>
          <p:nvPr/>
        </p:nvSpPr>
        <p:spPr>
          <a:xfrm>
            <a:off x="645250" y="35753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817" name="Shape 1817"/>
        <p:cNvGrpSpPr/>
        <p:nvPr/>
      </p:nvGrpSpPr>
      <p:grpSpPr>
        <a:xfrm>
          <a:off x="0" y="0"/>
          <a:ext cx="0" cy="0"/>
          <a:chOff x="0" y="0"/>
          <a:chExt cx="0" cy="0"/>
        </a:xfrm>
      </p:grpSpPr>
      <p:cxnSp>
        <p:nvCxnSpPr>
          <p:cNvPr id="1818" name="Google Shape;1818;p80"/>
          <p:cNvCxnSpPr>
            <a:stCxn id="1819" idx="6"/>
            <a:endCxn id="1820"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821" name="Google Shape;1821;p80"/>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822" name="Google Shape;1822;p80"/>
          <p:cNvGrpSpPr/>
          <p:nvPr/>
        </p:nvGrpSpPr>
        <p:grpSpPr>
          <a:xfrm>
            <a:off x="4320170" y="2562761"/>
            <a:ext cx="503599" cy="503599"/>
            <a:chOff x="3969644" y="2440153"/>
            <a:chExt cx="225900" cy="225900"/>
          </a:xfrm>
        </p:grpSpPr>
        <p:sp>
          <p:nvSpPr>
            <p:cNvPr id="1823" name="Google Shape;1823;p80"/>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0"/>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80"/>
          <p:cNvGrpSpPr/>
          <p:nvPr/>
        </p:nvGrpSpPr>
        <p:grpSpPr>
          <a:xfrm>
            <a:off x="5720346" y="2562761"/>
            <a:ext cx="502930" cy="502930"/>
            <a:chOff x="4426818" y="2440153"/>
            <a:chExt cx="225600" cy="225600"/>
          </a:xfrm>
        </p:grpSpPr>
        <p:sp>
          <p:nvSpPr>
            <p:cNvPr id="1826" name="Google Shape;1826;p80"/>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0"/>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80"/>
          <p:cNvGrpSpPr/>
          <p:nvPr/>
        </p:nvGrpSpPr>
        <p:grpSpPr>
          <a:xfrm>
            <a:off x="7120507" y="2562761"/>
            <a:ext cx="502930" cy="502930"/>
            <a:chOff x="4883984" y="2440153"/>
            <a:chExt cx="225600" cy="225600"/>
          </a:xfrm>
        </p:grpSpPr>
        <p:sp>
          <p:nvSpPr>
            <p:cNvPr id="1820" name="Google Shape;1820;p80"/>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0"/>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0" name="Google Shape;1830;p80"/>
          <p:cNvGrpSpPr/>
          <p:nvPr/>
        </p:nvGrpSpPr>
        <p:grpSpPr>
          <a:xfrm>
            <a:off x="2920070" y="2562914"/>
            <a:ext cx="503031" cy="503222"/>
            <a:chOff x="2182679" y="2292572"/>
            <a:chExt cx="792300" cy="792600"/>
          </a:xfrm>
        </p:grpSpPr>
        <p:sp>
          <p:nvSpPr>
            <p:cNvPr id="1831" name="Google Shape;1831;p80"/>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0"/>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3" name="Google Shape;1833;p80"/>
          <p:cNvGrpSpPr/>
          <p:nvPr/>
        </p:nvGrpSpPr>
        <p:grpSpPr>
          <a:xfrm>
            <a:off x="1520857" y="2562914"/>
            <a:ext cx="503031" cy="503222"/>
            <a:chOff x="2182679" y="2292572"/>
            <a:chExt cx="792300" cy="792600"/>
          </a:xfrm>
        </p:grpSpPr>
        <p:sp>
          <p:nvSpPr>
            <p:cNvPr id="1819" name="Google Shape;1819;p80"/>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0"/>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5" name="Google Shape;1835;p80"/>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using XGBClassifier passing the params we found using randomized search. The already trained model is calibrated using CalibratedClassifier.</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1000"/>
          </a:p>
        </p:txBody>
      </p:sp>
      <p:sp>
        <p:nvSpPr>
          <p:cNvPr id="1836" name="Google Shape;1836;p80"/>
          <p:cNvSpPr txBox="1"/>
          <p:nvPr>
            <p:ph idx="4294967295" type="subTitle"/>
          </p:nvPr>
        </p:nvSpPr>
        <p:spPr>
          <a:xfrm>
            <a:off x="3605275" y="3534350"/>
            <a:ext cx="22974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check for 20 iterations, and choose the params that output highest ROC AUC score.</a:t>
            </a:r>
            <a:r>
              <a:rPr lang="en" sz="1000"/>
              <a:t> </a:t>
            </a:r>
            <a:endParaRPr sz="700"/>
          </a:p>
          <a:p>
            <a:pPr indent="0" lvl="0" marL="0" rtl="0" algn="ctr">
              <a:spcBef>
                <a:spcPts val="0"/>
              </a:spcBef>
              <a:spcAft>
                <a:spcPts val="0"/>
              </a:spcAft>
              <a:buNone/>
            </a:pPr>
            <a:r>
              <a:t/>
            </a:r>
            <a:endParaRPr sz="900"/>
          </a:p>
        </p:txBody>
      </p:sp>
      <p:sp>
        <p:nvSpPr>
          <p:cNvPr id="1837" name="Google Shape;1837;p80"/>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then </a:t>
            </a:r>
            <a:r>
              <a:rPr lang="en" sz="1000"/>
              <a:t>predict the most optimal probabilities of output variable ‘y’. And calculate the cross validation AUC score. </a:t>
            </a:r>
            <a:endParaRPr sz="1000"/>
          </a:p>
          <a:p>
            <a:pPr indent="0" lvl="0" marL="0" rtl="0" algn="ctr">
              <a:spcBef>
                <a:spcPts val="0"/>
              </a:spcBef>
              <a:spcAft>
                <a:spcPts val="0"/>
              </a:spcAft>
              <a:buClr>
                <a:schemeClr val="dk1"/>
              </a:buClr>
              <a:buSzPts val="1100"/>
              <a:buFont typeface="Arial"/>
              <a:buNone/>
            </a:pPr>
            <a:r>
              <a:t/>
            </a:r>
            <a:endParaRPr sz="900"/>
          </a:p>
        </p:txBody>
      </p:sp>
      <p:sp>
        <p:nvSpPr>
          <p:cNvPr id="1838" name="Google Shape;1838;p80"/>
          <p:cNvSpPr txBox="1"/>
          <p:nvPr>
            <p:ph idx="4294967295" type="subTitle"/>
          </p:nvPr>
        </p:nvSpPr>
        <p:spPr>
          <a:xfrm>
            <a:off x="1865475" y="1346550"/>
            <a:ext cx="295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create a RandomizedSearchCV model with our choice of parameters. We fit the model to the training encoded dataset. </a:t>
            </a:r>
            <a:endParaRPr sz="1000"/>
          </a:p>
          <a:p>
            <a:pPr indent="0" lvl="0" marL="0" rtl="0" algn="l">
              <a:spcBef>
                <a:spcPts val="0"/>
              </a:spcBef>
              <a:spcAft>
                <a:spcPts val="0"/>
              </a:spcAft>
              <a:buNone/>
            </a:pPr>
            <a:r>
              <a:t/>
            </a:r>
            <a:endParaRPr sz="1100"/>
          </a:p>
        </p:txBody>
      </p:sp>
      <p:sp>
        <p:nvSpPr>
          <p:cNvPr id="1839" name="Google Shape;1839;p80"/>
          <p:cNvSpPr txBox="1"/>
          <p:nvPr>
            <p:ph idx="4294967295" type="subTitle"/>
          </p:nvPr>
        </p:nvSpPr>
        <p:spPr>
          <a:xfrm>
            <a:off x="241600" y="3396875"/>
            <a:ext cx="31815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     </a:t>
            </a:r>
            <a:r>
              <a:rPr lang="en" sz="1000"/>
              <a:t>Choice of parameters = {</a:t>
            </a:r>
            <a:endParaRPr sz="1000"/>
          </a:p>
          <a:p>
            <a:pPr indent="0" lvl="0" marL="0" rtl="0" algn="l">
              <a:spcBef>
                <a:spcPts val="0"/>
              </a:spcBef>
              <a:spcAft>
                <a:spcPts val="0"/>
              </a:spcAft>
              <a:buNone/>
            </a:pPr>
            <a:r>
              <a:rPr lang="en" sz="1000"/>
              <a:t>     </a:t>
            </a:r>
            <a:r>
              <a:rPr lang="en" sz="1000"/>
              <a:t>'Learning_rate' : [0.01,0.03,0.05,0.1,0.15,0.2],</a:t>
            </a:r>
            <a:endParaRPr sz="1000"/>
          </a:p>
          <a:p>
            <a:pPr indent="0" lvl="0" marL="0" rtl="0" algn="l">
              <a:spcBef>
                <a:spcPts val="0"/>
              </a:spcBef>
              <a:spcAft>
                <a:spcPts val="0"/>
              </a:spcAft>
              <a:buNone/>
            </a:pPr>
            <a:r>
              <a:rPr lang="en" sz="1000"/>
              <a:t>     'N_estimators' : [100,200,500,1000,2000],</a:t>
            </a:r>
            <a:endParaRPr sz="1000"/>
          </a:p>
          <a:p>
            <a:pPr indent="0" lvl="0" marL="0" rtl="0" algn="l">
              <a:spcBef>
                <a:spcPts val="0"/>
              </a:spcBef>
              <a:spcAft>
                <a:spcPts val="0"/>
              </a:spcAft>
              <a:buNone/>
            </a:pPr>
            <a:r>
              <a:rPr lang="en" sz="1000"/>
              <a:t>     'Max_depth' : [3,5,10],</a:t>
            </a:r>
            <a:endParaRPr sz="1000"/>
          </a:p>
          <a:p>
            <a:pPr indent="0" lvl="0" marL="0" rtl="0" algn="l">
              <a:spcBef>
                <a:spcPts val="0"/>
              </a:spcBef>
              <a:spcAft>
                <a:spcPts val="0"/>
              </a:spcAft>
              <a:buNone/>
            </a:pPr>
            <a:r>
              <a:rPr lang="en" sz="1000"/>
              <a:t>    'Colsample_bytree' : [0.1,0.3,0.5,1],</a:t>
            </a:r>
            <a:endParaRPr sz="1000"/>
          </a:p>
          <a:p>
            <a:pPr indent="0" lvl="0" marL="0" rtl="0" algn="l">
              <a:spcBef>
                <a:spcPts val="0"/>
              </a:spcBef>
              <a:spcAft>
                <a:spcPts val="0"/>
              </a:spcAft>
              <a:buNone/>
            </a:pPr>
            <a:r>
              <a:rPr lang="en" sz="1000"/>
              <a:t>    'Subsample' : [0.1,0.3,0.5,1]}</a:t>
            </a:r>
            <a:endParaRPr sz="1000"/>
          </a:p>
          <a:p>
            <a:pPr indent="0" lvl="0" marL="0" rtl="0" algn="l">
              <a:spcBef>
                <a:spcPts val="0"/>
              </a:spcBef>
              <a:spcAft>
                <a:spcPts val="0"/>
              </a:spcAft>
              <a:buClr>
                <a:schemeClr val="dk1"/>
              </a:buClr>
              <a:buSzPts val="1100"/>
              <a:buFont typeface="Arial"/>
              <a:buNone/>
            </a:pPr>
            <a:r>
              <a:t/>
            </a:r>
            <a:endParaRPr sz="1100"/>
          </a:p>
        </p:txBody>
      </p:sp>
      <p:sp>
        <p:nvSpPr>
          <p:cNvPr id="1840" name="Google Shape;1840;p80"/>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841" name="Google Shape;1841;p80"/>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842" name="Google Shape;1842;p80"/>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843" name="Google Shape;1843;p80"/>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844" name="Google Shape;1844;p80"/>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845" name="Google Shape;184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849" name="Shape 1849"/>
        <p:cNvGrpSpPr/>
        <p:nvPr/>
      </p:nvGrpSpPr>
      <p:grpSpPr>
        <a:xfrm>
          <a:off x="0" y="0"/>
          <a:ext cx="0" cy="0"/>
          <a:chOff x="0" y="0"/>
          <a:chExt cx="0" cy="0"/>
        </a:xfrm>
      </p:grpSpPr>
      <p:sp>
        <p:nvSpPr>
          <p:cNvPr id="1850" name="Google Shape;1850;p81"/>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851" name="Google Shape;1851;p81"/>
          <p:cNvSpPr txBox="1"/>
          <p:nvPr/>
        </p:nvSpPr>
        <p:spPr>
          <a:xfrm>
            <a:off x="1062300" y="3067800"/>
            <a:ext cx="73617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best choice of params = {'subsample': 0.1, 'n_estimators': 100, 'max_depth': 3, 'learning_rate': 0.05, 'colsample_bytree': 0.5}</a:t>
            </a:r>
            <a:endParaRPr>
              <a:solidFill>
                <a:schemeClr val="accent4"/>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1852" name="Google Shape;1852;p81"/>
          <p:cNvSpPr/>
          <p:nvPr/>
        </p:nvSpPr>
        <p:spPr>
          <a:xfrm>
            <a:off x="720000" y="31715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853" name="Google Shape;1853;p81"/>
          <p:cNvGrpSpPr/>
          <p:nvPr/>
        </p:nvGrpSpPr>
        <p:grpSpPr>
          <a:xfrm>
            <a:off x="719896" y="3873000"/>
            <a:ext cx="5029364" cy="567300"/>
            <a:chOff x="2254779" y="4375025"/>
            <a:chExt cx="2957580" cy="567300"/>
          </a:xfrm>
        </p:grpSpPr>
        <p:sp>
          <p:nvSpPr>
            <p:cNvPr id="1854" name="Google Shape;1854;p81"/>
            <p:cNvSpPr txBox="1"/>
            <p:nvPr/>
          </p:nvSpPr>
          <p:spPr>
            <a:xfrm>
              <a:off x="2466759" y="437502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0.9564.</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855" name="Google Shape;1855;p81"/>
            <p:cNvSpPr/>
            <p:nvPr/>
          </p:nvSpPr>
          <p:spPr>
            <a:xfrm>
              <a:off x="2254779" y="4521725"/>
              <a:ext cx="1611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856" name="Google Shape;1856;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7" name="Google Shape;1857;p81"/>
          <p:cNvPicPr preferRelativeResize="0"/>
          <p:nvPr/>
        </p:nvPicPr>
        <p:blipFill>
          <a:blip r:embed="rId3">
            <a:alphaModFix/>
          </a:blip>
          <a:stretch>
            <a:fillRect/>
          </a:stretch>
        </p:blipFill>
        <p:spPr>
          <a:xfrm>
            <a:off x="463075" y="1101700"/>
            <a:ext cx="8174975" cy="756475"/>
          </a:xfrm>
          <a:prstGeom prst="rect">
            <a:avLst/>
          </a:prstGeom>
          <a:noFill/>
          <a:ln>
            <a:noFill/>
          </a:ln>
        </p:spPr>
      </p:pic>
      <p:pic>
        <p:nvPicPr>
          <p:cNvPr id="1858" name="Google Shape;1858;p81"/>
          <p:cNvPicPr preferRelativeResize="0"/>
          <p:nvPr/>
        </p:nvPicPr>
        <p:blipFill>
          <a:blip r:embed="rId4">
            <a:alphaModFix/>
          </a:blip>
          <a:stretch>
            <a:fillRect/>
          </a:stretch>
        </p:blipFill>
        <p:spPr>
          <a:xfrm>
            <a:off x="463075" y="2030075"/>
            <a:ext cx="8174976" cy="641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862" name="Shape 1862"/>
        <p:cNvGrpSpPr/>
        <p:nvPr/>
      </p:nvGrpSpPr>
      <p:grpSpPr>
        <a:xfrm>
          <a:off x="0" y="0"/>
          <a:ext cx="0" cy="0"/>
          <a:chOff x="0" y="0"/>
          <a:chExt cx="0" cy="0"/>
        </a:xfrm>
      </p:grpSpPr>
      <p:sp>
        <p:nvSpPr>
          <p:cNvPr id="1863" name="Google Shape;1863;p82"/>
          <p:cNvSpPr txBox="1"/>
          <p:nvPr>
            <p:ph type="title"/>
          </p:nvPr>
        </p:nvSpPr>
        <p:spPr>
          <a:xfrm>
            <a:off x="2717625" y="2489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LightGBM</a:t>
            </a:r>
            <a:endParaRPr sz="4100">
              <a:solidFill>
                <a:schemeClr val="accent5"/>
              </a:solidFill>
            </a:endParaRPr>
          </a:p>
        </p:txBody>
      </p:sp>
      <p:sp>
        <p:nvSpPr>
          <p:cNvPr id="1864" name="Google Shape;1864;p82"/>
          <p:cNvSpPr txBox="1"/>
          <p:nvPr>
            <p:ph idx="1" type="body"/>
          </p:nvPr>
        </p:nvSpPr>
        <p:spPr>
          <a:xfrm>
            <a:off x="1059475" y="1856025"/>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Light GBM is a gradient boosting algorithm that grows tree leaf-wise. It will choose the leaf with max delta loss to grow. When growing the same leaf, Leaf-wise algorithm can reduce more loss than a level-wise algorithm. It can handle large size of data and takes lower memory to run.</a:t>
            </a:r>
            <a:endParaRPr sz="1400">
              <a:solidFill>
                <a:schemeClr val="lt1"/>
              </a:solidFill>
            </a:endParaRPr>
          </a:p>
        </p:txBody>
      </p:sp>
      <p:sp>
        <p:nvSpPr>
          <p:cNvPr id="1865" name="Google Shape;1865;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6" name="Google Shape;1866;p82"/>
          <p:cNvSpPr txBox="1"/>
          <p:nvPr/>
        </p:nvSpPr>
        <p:spPr>
          <a:xfrm>
            <a:off x="1062050" y="2542988"/>
            <a:ext cx="69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primary benefit of the LightGBM is the changes to the training algorithm that make the process dramatically faster, and in many cases, result in a more effective model.</a:t>
            </a:r>
            <a:endParaRPr>
              <a:solidFill>
                <a:schemeClr val="lt1"/>
              </a:solidFill>
            </a:endParaRPr>
          </a:p>
        </p:txBody>
      </p:sp>
      <p:sp>
        <p:nvSpPr>
          <p:cNvPr id="1867" name="Google Shape;1867;p82"/>
          <p:cNvSpPr txBox="1"/>
          <p:nvPr/>
        </p:nvSpPr>
        <p:spPr>
          <a:xfrm>
            <a:off x="1099500" y="3418125"/>
            <a:ext cx="694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 parameter </a:t>
            </a:r>
            <a:r>
              <a:rPr lang="en">
                <a:solidFill>
                  <a:schemeClr val="accent4"/>
                </a:solidFill>
              </a:rPr>
              <a:t>n_estimator</a:t>
            </a:r>
            <a:r>
              <a:rPr lang="en">
                <a:solidFill>
                  <a:schemeClr val="lt1"/>
                </a:solidFill>
              </a:rPr>
              <a:t> which indicates the number of boosted trees to fit.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868" name="Google Shape;1868;p82"/>
          <p:cNvSpPr/>
          <p:nvPr/>
        </p:nvSpPr>
        <p:spPr>
          <a:xfrm>
            <a:off x="645250" y="161782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2"/>
          <p:cNvSpPr/>
          <p:nvPr/>
        </p:nvSpPr>
        <p:spPr>
          <a:xfrm>
            <a:off x="645250" y="2724150"/>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870" name="Google Shape;1870;p82"/>
          <p:cNvSpPr/>
          <p:nvPr/>
        </p:nvSpPr>
        <p:spPr>
          <a:xfrm>
            <a:off x="645250" y="34991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874" name="Shape 1874"/>
        <p:cNvGrpSpPr/>
        <p:nvPr/>
      </p:nvGrpSpPr>
      <p:grpSpPr>
        <a:xfrm>
          <a:off x="0" y="0"/>
          <a:ext cx="0" cy="0"/>
          <a:chOff x="0" y="0"/>
          <a:chExt cx="0" cy="0"/>
        </a:xfrm>
      </p:grpSpPr>
      <p:cxnSp>
        <p:nvCxnSpPr>
          <p:cNvPr id="1875" name="Google Shape;1875;p83"/>
          <p:cNvCxnSpPr>
            <a:stCxn id="1876" idx="6"/>
            <a:endCxn id="1877"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878" name="Google Shape;1878;p83"/>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879" name="Google Shape;1879;p83"/>
          <p:cNvGrpSpPr/>
          <p:nvPr/>
        </p:nvGrpSpPr>
        <p:grpSpPr>
          <a:xfrm>
            <a:off x="4320170" y="2562761"/>
            <a:ext cx="503599" cy="503599"/>
            <a:chOff x="3969644" y="2440153"/>
            <a:chExt cx="225900" cy="225900"/>
          </a:xfrm>
        </p:grpSpPr>
        <p:sp>
          <p:nvSpPr>
            <p:cNvPr id="1880" name="Google Shape;1880;p83"/>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3"/>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83"/>
          <p:cNvGrpSpPr/>
          <p:nvPr/>
        </p:nvGrpSpPr>
        <p:grpSpPr>
          <a:xfrm>
            <a:off x="5720346" y="2562761"/>
            <a:ext cx="502930" cy="502930"/>
            <a:chOff x="4426818" y="2440153"/>
            <a:chExt cx="225600" cy="225600"/>
          </a:xfrm>
        </p:grpSpPr>
        <p:sp>
          <p:nvSpPr>
            <p:cNvPr id="1883" name="Google Shape;1883;p83"/>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3"/>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5" name="Google Shape;1885;p83"/>
          <p:cNvGrpSpPr/>
          <p:nvPr/>
        </p:nvGrpSpPr>
        <p:grpSpPr>
          <a:xfrm>
            <a:off x="7120507" y="2562761"/>
            <a:ext cx="502930" cy="502930"/>
            <a:chOff x="4883984" y="2440153"/>
            <a:chExt cx="225600" cy="225600"/>
          </a:xfrm>
        </p:grpSpPr>
        <p:sp>
          <p:nvSpPr>
            <p:cNvPr id="1877" name="Google Shape;1877;p83"/>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3"/>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7" name="Google Shape;1887;p83"/>
          <p:cNvGrpSpPr/>
          <p:nvPr/>
        </p:nvGrpSpPr>
        <p:grpSpPr>
          <a:xfrm>
            <a:off x="2920070" y="2562914"/>
            <a:ext cx="503031" cy="503222"/>
            <a:chOff x="2182679" y="2292572"/>
            <a:chExt cx="792300" cy="792600"/>
          </a:xfrm>
        </p:grpSpPr>
        <p:sp>
          <p:nvSpPr>
            <p:cNvPr id="1888" name="Google Shape;1888;p83"/>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3"/>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83"/>
          <p:cNvGrpSpPr/>
          <p:nvPr/>
        </p:nvGrpSpPr>
        <p:grpSpPr>
          <a:xfrm>
            <a:off x="1520857" y="2562914"/>
            <a:ext cx="503031" cy="503222"/>
            <a:chOff x="2182679" y="2292572"/>
            <a:chExt cx="792300" cy="792600"/>
          </a:xfrm>
        </p:grpSpPr>
        <p:sp>
          <p:nvSpPr>
            <p:cNvPr id="1876" name="Google Shape;1876;p83"/>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3"/>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83"/>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‘n_estimators’ that gives the largest ROC AUC score.</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1000"/>
          </a:p>
        </p:txBody>
      </p:sp>
      <p:sp>
        <p:nvSpPr>
          <p:cNvPr id="1893" name="Google Shape;1893;p83"/>
          <p:cNvSpPr txBox="1"/>
          <p:nvPr>
            <p:ph idx="4294967295" type="subTitle"/>
          </p:nvPr>
        </p:nvSpPr>
        <p:spPr>
          <a:xfrm>
            <a:off x="3256675" y="3534350"/>
            <a:ext cx="28182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‘n_estimators’, we predict the probabilities of output variable ‘y’.</a:t>
            </a:r>
            <a:endParaRPr sz="700"/>
          </a:p>
          <a:p>
            <a:pPr indent="0" lvl="0" marL="0" rtl="0" algn="ctr">
              <a:spcBef>
                <a:spcPts val="0"/>
              </a:spcBef>
              <a:spcAft>
                <a:spcPts val="0"/>
              </a:spcAft>
              <a:buNone/>
            </a:pPr>
            <a:r>
              <a:t/>
            </a:r>
            <a:endParaRPr sz="900"/>
          </a:p>
        </p:txBody>
      </p:sp>
      <p:sp>
        <p:nvSpPr>
          <p:cNvPr id="1894" name="Google Shape;1894;p83"/>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‘n_estimators’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895" name="Google Shape;1895;p83"/>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‘n_estimators’. We train our model using LGBMClassifier  for each choice of ‘n_estimators’ and fit the training set with our model.</a:t>
            </a:r>
            <a:endParaRPr sz="1000"/>
          </a:p>
          <a:p>
            <a:pPr indent="0" lvl="0" marL="0" rtl="0" algn="l">
              <a:spcBef>
                <a:spcPts val="0"/>
              </a:spcBef>
              <a:spcAft>
                <a:spcPts val="0"/>
              </a:spcAft>
              <a:buNone/>
            </a:pPr>
            <a:r>
              <a:t/>
            </a:r>
            <a:endParaRPr sz="1100"/>
          </a:p>
        </p:txBody>
      </p:sp>
      <p:sp>
        <p:nvSpPr>
          <p:cNvPr id="1896" name="Google Shape;1896;p83"/>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n_estimators = [10,50,100,500,1000,2000]]</a:t>
            </a:r>
            <a:endParaRPr sz="1100"/>
          </a:p>
        </p:txBody>
      </p:sp>
      <p:sp>
        <p:nvSpPr>
          <p:cNvPr id="1897" name="Google Shape;1897;p83"/>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898" name="Google Shape;1898;p83"/>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899" name="Google Shape;1899;p83"/>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900" name="Google Shape;1900;p83"/>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901" name="Google Shape;1901;p83"/>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902" name="Google Shape;1902;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3" name="Shape 823"/>
        <p:cNvGrpSpPr/>
        <p:nvPr/>
      </p:nvGrpSpPr>
      <p:grpSpPr>
        <a:xfrm>
          <a:off x="0" y="0"/>
          <a:ext cx="0" cy="0"/>
          <a:chOff x="0" y="0"/>
          <a:chExt cx="0" cy="0"/>
        </a:xfrm>
      </p:grpSpPr>
      <p:sp>
        <p:nvSpPr>
          <p:cNvPr id="824" name="Google Shape;824;p30"/>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AGE</a:t>
            </a:r>
            <a:endParaRPr/>
          </a:p>
        </p:txBody>
      </p:sp>
      <p:sp>
        <p:nvSpPr>
          <p:cNvPr id="825" name="Google Shape;825;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ank Client Data:</a:t>
            </a:r>
            <a:endParaRPr/>
          </a:p>
        </p:txBody>
      </p:sp>
      <p:sp>
        <p:nvSpPr>
          <p:cNvPr id="826" name="Google Shape;826;p30"/>
          <p:cNvSpPr txBox="1"/>
          <p:nvPr>
            <p:ph idx="3" type="subTitle"/>
          </p:nvPr>
        </p:nvSpPr>
        <p:spPr>
          <a:xfrm>
            <a:off x="1411113" y="2136649"/>
            <a:ext cx="23169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JOB</a:t>
            </a:r>
            <a:endParaRPr/>
          </a:p>
        </p:txBody>
      </p:sp>
      <p:sp>
        <p:nvSpPr>
          <p:cNvPr id="827" name="Google Shape;827;p30"/>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DEFAULT</a:t>
            </a:r>
            <a:endParaRPr/>
          </a:p>
        </p:txBody>
      </p:sp>
      <p:sp>
        <p:nvSpPr>
          <p:cNvPr id="828" name="Google Shape;828;p30"/>
          <p:cNvSpPr txBox="1"/>
          <p:nvPr>
            <p:ph idx="7" type="subTitle"/>
          </p:nvPr>
        </p:nvSpPr>
        <p:spPr>
          <a:xfrm>
            <a:off x="1487388" y="2943489"/>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MARITAL</a:t>
            </a:r>
            <a:endParaRPr/>
          </a:p>
        </p:txBody>
      </p:sp>
      <p:sp>
        <p:nvSpPr>
          <p:cNvPr id="829" name="Google Shape;829;p30"/>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HOUSING</a:t>
            </a:r>
            <a:endParaRPr/>
          </a:p>
        </p:txBody>
      </p:sp>
      <p:sp>
        <p:nvSpPr>
          <p:cNvPr id="830" name="Google Shape;830;p30"/>
          <p:cNvSpPr txBox="1"/>
          <p:nvPr>
            <p:ph idx="14" type="subTitle"/>
          </p:nvPr>
        </p:nvSpPr>
        <p:spPr>
          <a:xfrm>
            <a:off x="5468338" y="3476912"/>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LOAN</a:t>
            </a:r>
            <a:endParaRPr/>
          </a:p>
        </p:txBody>
      </p:sp>
      <p:sp>
        <p:nvSpPr>
          <p:cNvPr id="831" name="Google Shape;83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2" name="Google Shape;832;p30"/>
          <p:cNvSpPr txBox="1"/>
          <p:nvPr>
            <p:ph idx="7" type="subTitle"/>
          </p:nvPr>
        </p:nvSpPr>
        <p:spPr>
          <a:xfrm>
            <a:off x="1487388" y="3866589"/>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4"/>
                </a:solidFill>
              </a:rPr>
              <a:t>EDUCATION</a:t>
            </a:r>
            <a:endParaRPr>
              <a:solidFill>
                <a:schemeClr val="accent4"/>
              </a:solidFill>
            </a:endParaRPr>
          </a:p>
        </p:txBody>
      </p:sp>
      <p:sp>
        <p:nvSpPr>
          <p:cNvPr id="833" name="Google Shape;833;p30"/>
          <p:cNvSpPr txBox="1"/>
          <p:nvPr/>
        </p:nvSpPr>
        <p:spPr>
          <a:xfrm>
            <a:off x="3019800" y="1736450"/>
            <a:ext cx="9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a:t>
            </a:r>
            <a:r>
              <a:rPr lang="en">
                <a:solidFill>
                  <a:schemeClr val="lt1"/>
                </a:solidFill>
              </a:rPr>
              <a:t>umeric)</a:t>
            </a:r>
            <a:endParaRPr>
              <a:solidFill>
                <a:schemeClr val="lt1"/>
              </a:solidFill>
            </a:endParaRPr>
          </a:p>
        </p:txBody>
      </p:sp>
      <p:sp>
        <p:nvSpPr>
          <p:cNvPr id="834" name="Google Shape;834;p30"/>
          <p:cNvSpPr txBox="1"/>
          <p:nvPr/>
        </p:nvSpPr>
        <p:spPr>
          <a:xfrm>
            <a:off x="2940900" y="2444900"/>
            <a:ext cx="11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a:t>
            </a:r>
            <a:r>
              <a:rPr lang="en">
                <a:solidFill>
                  <a:schemeClr val="lt1"/>
                </a:solidFill>
              </a:rPr>
              <a:t>ype of job)</a:t>
            </a:r>
            <a:endParaRPr>
              <a:solidFill>
                <a:schemeClr val="lt1"/>
              </a:solidFill>
            </a:endParaRPr>
          </a:p>
        </p:txBody>
      </p:sp>
      <p:sp>
        <p:nvSpPr>
          <p:cNvPr id="835" name="Google Shape;835;p30"/>
          <p:cNvSpPr txBox="1"/>
          <p:nvPr/>
        </p:nvSpPr>
        <p:spPr>
          <a:xfrm>
            <a:off x="2740050" y="3278975"/>
            <a:ext cx="15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a:r>
            <a:r>
              <a:rPr lang="en">
                <a:solidFill>
                  <a:schemeClr val="lt1"/>
                </a:solidFill>
              </a:rPr>
              <a:t>marital status) </a:t>
            </a:r>
            <a:endParaRPr>
              <a:solidFill>
                <a:schemeClr val="lt1"/>
              </a:solidFill>
            </a:endParaRPr>
          </a:p>
        </p:txBody>
      </p:sp>
      <p:sp>
        <p:nvSpPr>
          <p:cNvPr id="836" name="Google Shape;836;p30"/>
          <p:cNvSpPr txBox="1"/>
          <p:nvPr/>
        </p:nvSpPr>
        <p:spPr>
          <a:xfrm>
            <a:off x="2480250" y="4140050"/>
            <a:ext cx="20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(person’s education)</a:t>
            </a:r>
            <a:r>
              <a:rPr lang="en">
                <a:solidFill>
                  <a:schemeClr val="lt1"/>
                </a:solidFill>
              </a:rPr>
              <a:t> </a:t>
            </a:r>
            <a:endParaRPr>
              <a:solidFill>
                <a:schemeClr val="lt1"/>
              </a:solidFill>
            </a:endParaRPr>
          </a:p>
        </p:txBody>
      </p:sp>
      <p:sp>
        <p:nvSpPr>
          <p:cNvPr id="837" name="Google Shape;837;p30"/>
          <p:cNvSpPr txBox="1"/>
          <p:nvPr/>
        </p:nvSpPr>
        <p:spPr>
          <a:xfrm>
            <a:off x="4998000" y="1813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a:r>
            <a:r>
              <a:rPr lang="en">
                <a:solidFill>
                  <a:schemeClr val="lt1"/>
                </a:solidFill>
              </a:rPr>
              <a:t>has credit in default?)</a:t>
            </a:r>
            <a:endParaRPr>
              <a:solidFill>
                <a:schemeClr val="lt1"/>
              </a:solidFill>
            </a:endParaRPr>
          </a:p>
        </p:txBody>
      </p:sp>
      <p:sp>
        <p:nvSpPr>
          <p:cNvPr id="838" name="Google Shape;838;p30"/>
          <p:cNvSpPr txBox="1"/>
          <p:nvPr/>
        </p:nvSpPr>
        <p:spPr>
          <a:xfrm>
            <a:off x="5169450" y="291370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a:r>
            <a:r>
              <a:rPr lang="en">
                <a:solidFill>
                  <a:schemeClr val="lt1"/>
                </a:solidFill>
              </a:rPr>
              <a:t>has housing loan?)</a:t>
            </a:r>
            <a:endParaRPr>
              <a:solidFill>
                <a:schemeClr val="lt1"/>
              </a:solidFill>
            </a:endParaRPr>
          </a:p>
        </p:txBody>
      </p:sp>
      <p:sp>
        <p:nvSpPr>
          <p:cNvPr id="839" name="Google Shape;839;p30"/>
          <p:cNvSpPr txBox="1"/>
          <p:nvPr/>
        </p:nvSpPr>
        <p:spPr>
          <a:xfrm>
            <a:off x="5169450" y="373985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a:r>
            <a:r>
              <a:rPr lang="en">
                <a:solidFill>
                  <a:schemeClr val="lt1"/>
                </a:solidFill>
              </a:rPr>
              <a:t>has personal loan?)</a:t>
            </a:r>
            <a:endParaRPr>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906" name="Shape 1906"/>
        <p:cNvGrpSpPr/>
        <p:nvPr/>
      </p:nvGrpSpPr>
      <p:grpSpPr>
        <a:xfrm>
          <a:off x="0" y="0"/>
          <a:ext cx="0" cy="0"/>
          <a:chOff x="0" y="0"/>
          <a:chExt cx="0" cy="0"/>
        </a:xfrm>
      </p:grpSpPr>
      <p:sp>
        <p:nvSpPr>
          <p:cNvPr id="1907" name="Google Shape;1907;p84"/>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908" name="Google Shape;1908;p84"/>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0.9579</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909" name="Google Shape;1909;p84"/>
          <p:cNvSpPr txBox="1"/>
          <p:nvPr/>
        </p:nvSpPr>
        <p:spPr>
          <a:xfrm>
            <a:off x="6198100" y="1883375"/>
            <a:ext cx="28353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best choice of ‘n_estimators’ used in our most optimized LGBM Classification model architecture is </a:t>
            </a:r>
            <a:r>
              <a:rPr lang="en">
                <a:solidFill>
                  <a:schemeClr val="accent4"/>
                </a:solidFill>
                <a:latin typeface="Roboto"/>
                <a:ea typeface="Roboto"/>
                <a:cs typeface="Roboto"/>
                <a:sym typeface="Roboto"/>
              </a:rPr>
              <a:t>n_estimators = 50</a:t>
            </a:r>
            <a:endParaRPr>
              <a:solidFill>
                <a:schemeClr val="accent4"/>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1910" name="Google Shape;1910;p84"/>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1" name="Google Shape;1911;p84"/>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2" name="Google Shape;1912;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3" name="Google Shape;1913;p84"/>
          <p:cNvPicPr preferRelativeResize="0"/>
          <p:nvPr/>
        </p:nvPicPr>
        <p:blipFill>
          <a:blip r:embed="rId3">
            <a:alphaModFix/>
          </a:blip>
          <a:stretch>
            <a:fillRect/>
          </a:stretch>
        </p:blipFill>
        <p:spPr>
          <a:xfrm>
            <a:off x="645325" y="929800"/>
            <a:ext cx="4193691" cy="39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917" name="Shape 1917"/>
        <p:cNvGrpSpPr/>
        <p:nvPr/>
      </p:nvGrpSpPr>
      <p:grpSpPr>
        <a:xfrm>
          <a:off x="0" y="0"/>
          <a:ext cx="0" cy="0"/>
          <a:chOff x="0" y="0"/>
          <a:chExt cx="0" cy="0"/>
        </a:xfrm>
      </p:grpSpPr>
      <p:sp>
        <p:nvSpPr>
          <p:cNvPr id="1918" name="Google Shape;1918;p85"/>
          <p:cNvSpPr txBox="1"/>
          <p:nvPr>
            <p:ph type="title"/>
          </p:nvPr>
        </p:nvSpPr>
        <p:spPr>
          <a:xfrm>
            <a:off x="2717625" y="248938"/>
            <a:ext cx="53376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accent5"/>
                </a:solidFill>
              </a:rPr>
              <a:t>CatBoost</a:t>
            </a:r>
            <a:endParaRPr sz="4100">
              <a:solidFill>
                <a:schemeClr val="accent5"/>
              </a:solidFill>
            </a:endParaRPr>
          </a:p>
        </p:txBody>
      </p:sp>
      <p:sp>
        <p:nvSpPr>
          <p:cNvPr id="1919" name="Google Shape;1919;p85"/>
          <p:cNvSpPr txBox="1"/>
          <p:nvPr>
            <p:ph idx="1" type="body"/>
          </p:nvPr>
        </p:nvSpPr>
        <p:spPr>
          <a:xfrm>
            <a:off x="985850" y="1643575"/>
            <a:ext cx="7497300" cy="35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CatBoost is based on gradient </a:t>
            </a:r>
            <a:r>
              <a:rPr lang="en"/>
              <a:t>boosted trees. CatBoost is a high-performance open source library for gradient boosting on decision trees.</a:t>
            </a:r>
            <a:endParaRPr/>
          </a:p>
        </p:txBody>
      </p:sp>
      <p:sp>
        <p:nvSpPr>
          <p:cNvPr id="1920" name="Google Shape;1920;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1" name="Google Shape;1921;p85"/>
          <p:cNvSpPr txBox="1"/>
          <p:nvPr/>
        </p:nvSpPr>
        <p:spPr>
          <a:xfrm>
            <a:off x="985850" y="2431100"/>
            <a:ext cx="6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It is a readymade classifier in scikit-learn’s conventions terms that would deal with categorical features automatically.</a:t>
            </a:r>
            <a:endParaRPr>
              <a:solidFill>
                <a:schemeClr val="lt1"/>
              </a:solidFill>
            </a:endParaRPr>
          </a:p>
        </p:txBody>
      </p:sp>
      <p:sp>
        <p:nvSpPr>
          <p:cNvPr id="1922" name="Google Shape;1922;p85"/>
          <p:cNvSpPr txBox="1"/>
          <p:nvPr/>
        </p:nvSpPr>
        <p:spPr>
          <a:xfrm>
            <a:off x="1028725" y="3346725"/>
            <a:ext cx="6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tune the hyperparameter </a:t>
            </a:r>
            <a:r>
              <a:rPr lang="en">
                <a:solidFill>
                  <a:schemeClr val="accent4"/>
                </a:solidFill>
              </a:rPr>
              <a:t>n_estimators</a:t>
            </a:r>
            <a:r>
              <a:rPr lang="en">
                <a:solidFill>
                  <a:schemeClr val="lt1"/>
                </a:solidFill>
              </a:rPr>
              <a:t>.</a:t>
            </a:r>
            <a:endParaRPr>
              <a:solidFill>
                <a:schemeClr val="lt1"/>
              </a:solidFill>
            </a:endParaRPr>
          </a:p>
        </p:txBody>
      </p:sp>
      <p:sp>
        <p:nvSpPr>
          <p:cNvPr id="1923" name="Google Shape;1923;p85"/>
          <p:cNvSpPr/>
          <p:nvPr/>
        </p:nvSpPr>
        <p:spPr>
          <a:xfrm>
            <a:off x="645250" y="1677450"/>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85"/>
          <p:cNvSpPr/>
          <p:nvPr/>
        </p:nvSpPr>
        <p:spPr>
          <a:xfrm>
            <a:off x="645250" y="2512088"/>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925" name="Google Shape;1925;p85"/>
          <p:cNvSpPr/>
          <p:nvPr/>
        </p:nvSpPr>
        <p:spPr>
          <a:xfrm>
            <a:off x="645250" y="334672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929" name="Shape 1929"/>
        <p:cNvGrpSpPr/>
        <p:nvPr/>
      </p:nvGrpSpPr>
      <p:grpSpPr>
        <a:xfrm>
          <a:off x="0" y="0"/>
          <a:ext cx="0" cy="0"/>
          <a:chOff x="0" y="0"/>
          <a:chExt cx="0" cy="0"/>
        </a:xfrm>
      </p:grpSpPr>
      <p:cxnSp>
        <p:nvCxnSpPr>
          <p:cNvPr id="1930" name="Google Shape;1930;p86"/>
          <p:cNvCxnSpPr>
            <a:stCxn id="1931" idx="6"/>
            <a:endCxn id="1932" idx="2"/>
          </p:cNvCxnSpPr>
          <p:nvPr/>
        </p:nvCxnSpPr>
        <p:spPr>
          <a:xfrm flipH="1" rot="10800000">
            <a:off x="2023889" y="2814225"/>
            <a:ext cx="5096700" cy="300"/>
          </a:xfrm>
          <a:prstGeom prst="straightConnector1">
            <a:avLst/>
          </a:prstGeom>
          <a:noFill/>
          <a:ln cap="flat" cmpd="sng" w="19050">
            <a:solidFill>
              <a:schemeClr val="dk1"/>
            </a:solidFill>
            <a:prstDash val="solid"/>
            <a:round/>
            <a:headEnd len="med" w="med" type="none"/>
            <a:tailEnd len="med" w="med" type="none"/>
          </a:ln>
        </p:spPr>
      </p:cxnSp>
      <p:sp>
        <p:nvSpPr>
          <p:cNvPr id="1933" name="Google Shape;1933;p86"/>
          <p:cNvSpPr txBox="1"/>
          <p:nvPr>
            <p:ph type="title"/>
          </p:nvPr>
        </p:nvSpPr>
        <p:spPr>
          <a:xfrm>
            <a:off x="6235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1934" name="Google Shape;1934;p86"/>
          <p:cNvGrpSpPr/>
          <p:nvPr/>
        </p:nvGrpSpPr>
        <p:grpSpPr>
          <a:xfrm>
            <a:off x="4320170" y="2562761"/>
            <a:ext cx="503599" cy="503599"/>
            <a:chOff x="3969644" y="2440153"/>
            <a:chExt cx="225900" cy="225900"/>
          </a:xfrm>
        </p:grpSpPr>
        <p:sp>
          <p:nvSpPr>
            <p:cNvPr id="1935" name="Google Shape;1935;p86"/>
            <p:cNvSpPr/>
            <p:nvPr/>
          </p:nvSpPr>
          <p:spPr>
            <a:xfrm>
              <a:off x="3969644" y="2440153"/>
              <a:ext cx="225900" cy="2259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6"/>
            <p:cNvSpPr/>
            <p:nvPr/>
          </p:nvSpPr>
          <p:spPr>
            <a:xfrm>
              <a:off x="3998471" y="2468982"/>
              <a:ext cx="168300" cy="16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86"/>
          <p:cNvGrpSpPr/>
          <p:nvPr/>
        </p:nvGrpSpPr>
        <p:grpSpPr>
          <a:xfrm>
            <a:off x="5720346" y="2562761"/>
            <a:ext cx="502930" cy="502930"/>
            <a:chOff x="4426818" y="2440153"/>
            <a:chExt cx="225600" cy="225600"/>
          </a:xfrm>
        </p:grpSpPr>
        <p:sp>
          <p:nvSpPr>
            <p:cNvPr id="1938" name="Google Shape;1938;p86"/>
            <p:cNvSpPr/>
            <p:nvPr/>
          </p:nvSpPr>
          <p:spPr>
            <a:xfrm>
              <a:off x="4426818" y="2440153"/>
              <a:ext cx="225600" cy="225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6"/>
            <p:cNvSpPr/>
            <p:nvPr/>
          </p:nvSpPr>
          <p:spPr>
            <a:xfrm>
              <a:off x="4455644" y="2468982"/>
              <a:ext cx="168000" cy="16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86"/>
          <p:cNvGrpSpPr/>
          <p:nvPr/>
        </p:nvGrpSpPr>
        <p:grpSpPr>
          <a:xfrm>
            <a:off x="7120507" y="2562761"/>
            <a:ext cx="502930" cy="502930"/>
            <a:chOff x="4883984" y="2440153"/>
            <a:chExt cx="225600" cy="225600"/>
          </a:xfrm>
        </p:grpSpPr>
        <p:sp>
          <p:nvSpPr>
            <p:cNvPr id="1932" name="Google Shape;1932;p86"/>
            <p:cNvSpPr/>
            <p:nvPr/>
          </p:nvSpPr>
          <p:spPr>
            <a:xfrm>
              <a:off x="4883984" y="2440153"/>
              <a:ext cx="225600" cy="22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6"/>
            <p:cNvSpPr/>
            <p:nvPr/>
          </p:nvSpPr>
          <p:spPr>
            <a:xfrm>
              <a:off x="4912810" y="2468982"/>
              <a:ext cx="168000" cy="168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86"/>
          <p:cNvGrpSpPr/>
          <p:nvPr/>
        </p:nvGrpSpPr>
        <p:grpSpPr>
          <a:xfrm>
            <a:off x="2920070" y="2562914"/>
            <a:ext cx="503031" cy="503222"/>
            <a:chOff x="2182679" y="2292572"/>
            <a:chExt cx="792300" cy="792600"/>
          </a:xfrm>
        </p:grpSpPr>
        <p:sp>
          <p:nvSpPr>
            <p:cNvPr id="1943" name="Google Shape;1943;p86"/>
            <p:cNvSpPr/>
            <p:nvPr/>
          </p:nvSpPr>
          <p:spPr>
            <a:xfrm>
              <a:off x="2182679" y="2292572"/>
              <a:ext cx="792300" cy="7926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6"/>
            <p:cNvSpPr/>
            <p:nvPr/>
          </p:nvSpPr>
          <p:spPr>
            <a:xfrm>
              <a:off x="2283911" y="2393814"/>
              <a:ext cx="590100" cy="59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86"/>
          <p:cNvGrpSpPr/>
          <p:nvPr/>
        </p:nvGrpSpPr>
        <p:grpSpPr>
          <a:xfrm>
            <a:off x="1520857" y="2562914"/>
            <a:ext cx="503031" cy="503222"/>
            <a:chOff x="2182679" y="2292572"/>
            <a:chExt cx="792300" cy="792600"/>
          </a:xfrm>
        </p:grpSpPr>
        <p:sp>
          <p:nvSpPr>
            <p:cNvPr id="1931" name="Google Shape;1931;p86"/>
            <p:cNvSpPr/>
            <p:nvPr/>
          </p:nvSpPr>
          <p:spPr>
            <a:xfrm>
              <a:off x="2182679" y="2292572"/>
              <a:ext cx="792300" cy="79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6"/>
            <p:cNvSpPr/>
            <p:nvPr/>
          </p:nvSpPr>
          <p:spPr>
            <a:xfrm>
              <a:off x="2283911" y="2393814"/>
              <a:ext cx="590100" cy="59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7" name="Google Shape;1947;p86"/>
          <p:cNvSpPr txBox="1"/>
          <p:nvPr>
            <p:ph idx="4294967295" type="subTitle"/>
          </p:nvPr>
        </p:nvSpPr>
        <p:spPr>
          <a:xfrm>
            <a:off x="5136025" y="1219075"/>
            <a:ext cx="2297400" cy="8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predict ROC AUC score for each calibrated classifier and choose the value of ‘n_estimators’ that gives the largest ROC AUC score.</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1000"/>
          </a:p>
        </p:txBody>
      </p:sp>
      <p:sp>
        <p:nvSpPr>
          <p:cNvPr id="1948" name="Google Shape;1948;p86"/>
          <p:cNvSpPr txBox="1"/>
          <p:nvPr>
            <p:ph idx="4294967295" type="subTitle"/>
          </p:nvPr>
        </p:nvSpPr>
        <p:spPr>
          <a:xfrm>
            <a:off x="3247000" y="3534350"/>
            <a:ext cx="28182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calibrate the model using CalibratedClassifier with sigmoid method of calibration. </a:t>
            </a:r>
            <a:r>
              <a:rPr lang="en" sz="1000"/>
              <a:t>Then for each of these calibrated models corresponding to our choice of ‘n_estimators’, we predict the probabilities of output variable ‘y’.</a:t>
            </a:r>
            <a:endParaRPr sz="700"/>
          </a:p>
          <a:p>
            <a:pPr indent="0" lvl="0" marL="0" rtl="0" algn="ctr">
              <a:spcBef>
                <a:spcPts val="0"/>
              </a:spcBef>
              <a:spcAft>
                <a:spcPts val="0"/>
              </a:spcAft>
              <a:buNone/>
            </a:pPr>
            <a:r>
              <a:t/>
            </a:r>
            <a:endParaRPr sz="900"/>
          </a:p>
        </p:txBody>
      </p:sp>
      <p:sp>
        <p:nvSpPr>
          <p:cNvPr id="1949" name="Google Shape;1949;p86"/>
          <p:cNvSpPr txBox="1"/>
          <p:nvPr>
            <p:ph idx="4294967295" type="subTitle"/>
          </p:nvPr>
        </p:nvSpPr>
        <p:spPr>
          <a:xfrm>
            <a:off x="6498000" y="3464400"/>
            <a:ext cx="21483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train our model again using the best value of ‘n_estimators’ and predict the most optimal probabilities of output variable ‘y’. </a:t>
            </a:r>
            <a:endParaRPr sz="1000"/>
          </a:p>
          <a:p>
            <a:pPr indent="0" lvl="0" marL="0" rtl="0" algn="ctr">
              <a:spcBef>
                <a:spcPts val="0"/>
              </a:spcBef>
              <a:spcAft>
                <a:spcPts val="0"/>
              </a:spcAft>
              <a:buClr>
                <a:schemeClr val="dk1"/>
              </a:buClr>
              <a:buSzPts val="1100"/>
              <a:buFont typeface="Arial"/>
              <a:buNone/>
            </a:pPr>
            <a:r>
              <a:t/>
            </a:r>
            <a:endParaRPr sz="900"/>
          </a:p>
        </p:txBody>
      </p:sp>
      <p:sp>
        <p:nvSpPr>
          <p:cNvPr id="1950" name="Google Shape;1950;p86"/>
          <p:cNvSpPr txBox="1"/>
          <p:nvPr>
            <p:ph idx="4294967295" type="subTitle"/>
          </p:nvPr>
        </p:nvSpPr>
        <p:spPr>
          <a:xfrm>
            <a:off x="2090450" y="1124725"/>
            <a:ext cx="28182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first iterate through all the choices of hyperparameter ‘n_estimators’. We train our model using CatBoostClassifier  for each choice of ‘n_estimators’ and fit the training set with our model.</a:t>
            </a:r>
            <a:endParaRPr sz="1000"/>
          </a:p>
          <a:p>
            <a:pPr indent="0" lvl="0" marL="0" rtl="0" algn="l">
              <a:spcBef>
                <a:spcPts val="0"/>
              </a:spcBef>
              <a:spcAft>
                <a:spcPts val="0"/>
              </a:spcAft>
              <a:buNone/>
            </a:pPr>
            <a:r>
              <a:t/>
            </a:r>
            <a:endParaRPr sz="1100"/>
          </a:p>
        </p:txBody>
      </p:sp>
      <p:sp>
        <p:nvSpPr>
          <p:cNvPr id="1951" name="Google Shape;1951;p86"/>
          <p:cNvSpPr txBox="1"/>
          <p:nvPr>
            <p:ph idx="4294967295" type="subTitle"/>
          </p:nvPr>
        </p:nvSpPr>
        <p:spPr>
          <a:xfrm>
            <a:off x="363275" y="3464400"/>
            <a:ext cx="28182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Choice of n_estimators = [10,50,100,500,1000,2000]]</a:t>
            </a:r>
            <a:endParaRPr sz="1100"/>
          </a:p>
        </p:txBody>
      </p:sp>
      <p:sp>
        <p:nvSpPr>
          <p:cNvPr id="1952" name="Google Shape;1952;p86"/>
          <p:cNvSpPr txBox="1"/>
          <p:nvPr>
            <p:ph idx="4294967295" type="title"/>
          </p:nvPr>
        </p:nvSpPr>
        <p:spPr>
          <a:xfrm>
            <a:off x="1319075" y="3053675"/>
            <a:ext cx="906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rPr>
              <a:t>STEP 1</a:t>
            </a:r>
            <a:endParaRPr sz="1800">
              <a:solidFill>
                <a:schemeClr val="accent1"/>
              </a:solidFill>
            </a:endParaRPr>
          </a:p>
        </p:txBody>
      </p:sp>
      <p:sp>
        <p:nvSpPr>
          <p:cNvPr id="1953" name="Google Shape;1953;p86"/>
          <p:cNvSpPr txBox="1"/>
          <p:nvPr>
            <p:ph idx="4294967295" type="title"/>
          </p:nvPr>
        </p:nvSpPr>
        <p:spPr>
          <a:xfrm>
            <a:off x="4180800" y="30536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STEP 3</a:t>
            </a:r>
            <a:endParaRPr sz="1800">
              <a:solidFill>
                <a:schemeClr val="accent3"/>
              </a:solidFill>
            </a:endParaRPr>
          </a:p>
        </p:txBody>
      </p:sp>
      <p:sp>
        <p:nvSpPr>
          <p:cNvPr id="1954" name="Google Shape;1954;p86"/>
          <p:cNvSpPr txBox="1"/>
          <p:nvPr>
            <p:ph idx="4294967295" type="title"/>
          </p:nvPr>
        </p:nvSpPr>
        <p:spPr>
          <a:xfrm>
            <a:off x="6962125" y="306377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STEP 5</a:t>
            </a:r>
            <a:endParaRPr sz="1800">
              <a:solidFill>
                <a:schemeClr val="accent5"/>
              </a:solidFill>
            </a:endParaRPr>
          </a:p>
        </p:txBody>
      </p:sp>
      <p:sp>
        <p:nvSpPr>
          <p:cNvPr id="1955" name="Google Shape;1955;p86"/>
          <p:cNvSpPr txBox="1"/>
          <p:nvPr>
            <p:ph idx="4294967295" type="title"/>
          </p:nvPr>
        </p:nvSpPr>
        <p:spPr>
          <a:xfrm>
            <a:off x="2765375"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rPr>
              <a:t>STEP 2</a:t>
            </a:r>
            <a:endParaRPr sz="1800">
              <a:solidFill>
                <a:schemeClr val="accent2"/>
              </a:solidFill>
            </a:endParaRPr>
          </a:p>
        </p:txBody>
      </p:sp>
      <p:sp>
        <p:nvSpPr>
          <p:cNvPr id="1956" name="Google Shape;1956;p86"/>
          <p:cNvSpPr txBox="1"/>
          <p:nvPr>
            <p:ph idx="4294967295" type="title"/>
          </p:nvPr>
        </p:nvSpPr>
        <p:spPr>
          <a:xfrm>
            <a:off x="5577250" y="2125525"/>
            <a:ext cx="7824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STEP 4</a:t>
            </a:r>
            <a:endParaRPr sz="1800">
              <a:solidFill>
                <a:schemeClr val="accent4"/>
              </a:solidFill>
            </a:endParaRPr>
          </a:p>
        </p:txBody>
      </p:sp>
      <p:sp>
        <p:nvSpPr>
          <p:cNvPr id="1957" name="Google Shape;1957;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961" name="Shape 1961"/>
        <p:cNvGrpSpPr/>
        <p:nvPr/>
      </p:nvGrpSpPr>
      <p:grpSpPr>
        <a:xfrm>
          <a:off x="0" y="0"/>
          <a:ext cx="0" cy="0"/>
          <a:chOff x="0" y="0"/>
          <a:chExt cx="0" cy="0"/>
        </a:xfrm>
      </p:grpSpPr>
      <p:sp>
        <p:nvSpPr>
          <p:cNvPr id="1962" name="Google Shape;1962;p87"/>
          <p:cNvSpPr txBox="1"/>
          <p:nvPr>
            <p:ph type="title"/>
          </p:nvPr>
        </p:nvSpPr>
        <p:spPr>
          <a:xfrm>
            <a:off x="867650" y="357100"/>
            <a:ext cx="25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OUTCOME</a:t>
            </a:r>
            <a:endParaRPr sz="2700">
              <a:solidFill>
                <a:schemeClr val="accent4"/>
              </a:solidFill>
            </a:endParaRPr>
          </a:p>
        </p:txBody>
      </p:sp>
      <p:sp>
        <p:nvSpPr>
          <p:cNvPr id="1963" name="Google Shape;1963;p87"/>
          <p:cNvSpPr txBox="1"/>
          <p:nvPr/>
        </p:nvSpPr>
        <p:spPr>
          <a:xfrm>
            <a:off x="6198100" y="3121275"/>
            <a:ext cx="27456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AUC score on the cross validation set is </a:t>
            </a:r>
            <a:r>
              <a:rPr lang="en">
                <a:solidFill>
                  <a:schemeClr val="accent4"/>
                </a:solidFill>
                <a:latin typeface="Roboto"/>
                <a:ea typeface="Roboto"/>
                <a:cs typeface="Roboto"/>
                <a:sym typeface="Roboto"/>
              </a:rPr>
              <a:t>0.9577</a:t>
            </a:r>
            <a:endParaRPr>
              <a:solidFill>
                <a:schemeClr val="accent4"/>
              </a:solidFill>
              <a:latin typeface="Roboto"/>
              <a:ea typeface="Roboto"/>
              <a:cs typeface="Roboto"/>
              <a:sym typeface="Roboto"/>
            </a:endParaRPr>
          </a:p>
          <a:p>
            <a:pPr indent="0" lvl="0" marL="0" rtl="0" algn="l">
              <a:lnSpc>
                <a:spcPct val="100000"/>
              </a:lnSpc>
              <a:spcBef>
                <a:spcPts val="1600"/>
              </a:spcBef>
              <a:spcAft>
                <a:spcPts val="0"/>
              </a:spcAft>
              <a:buNone/>
            </a:pPr>
            <a:r>
              <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300">
              <a:solidFill>
                <a:schemeClr val="dk1"/>
              </a:solidFill>
              <a:latin typeface="Roboto"/>
              <a:ea typeface="Roboto"/>
              <a:cs typeface="Roboto"/>
              <a:sym typeface="Roboto"/>
            </a:endParaRPr>
          </a:p>
        </p:txBody>
      </p:sp>
      <p:sp>
        <p:nvSpPr>
          <p:cNvPr id="1964" name="Google Shape;1964;p87"/>
          <p:cNvSpPr txBox="1"/>
          <p:nvPr/>
        </p:nvSpPr>
        <p:spPr>
          <a:xfrm>
            <a:off x="6198100" y="1883375"/>
            <a:ext cx="28353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best choice of ‘n_estimators’ used in our most optimized CatBoost Classification model architecture is </a:t>
            </a:r>
            <a:r>
              <a:rPr lang="en">
                <a:solidFill>
                  <a:schemeClr val="accent4"/>
                </a:solidFill>
                <a:latin typeface="Roboto"/>
                <a:ea typeface="Roboto"/>
                <a:cs typeface="Roboto"/>
                <a:sym typeface="Roboto"/>
              </a:rPr>
              <a:t>n_estimators = 2000</a:t>
            </a:r>
            <a:endParaRPr>
              <a:solidFill>
                <a:schemeClr val="accent4"/>
              </a:solidFill>
              <a:latin typeface="Roboto"/>
              <a:ea typeface="Roboto"/>
              <a:cs typeface="Roboto"/>
              <a:sym typeface="Roboto"/>
            </a:endParaRPr>
          </a:p>
          <a:p>
            <a:pPr indent="0" lvl="0" marL="0" rtl="0" algn="l">
              <a:lnSpc>
                <a:spcPct val="100000"/>
              </a:lnSpc>
              <a:spcBef>
                <a:spcPts val="1600"/>
              </a:spcBef>
              <a:spcAft>
                <a:spcPts val="1600"/>
              </a:spcAft>
              <a:buNone/>
            </a:pPr>
            <a:r>
              <a:t/>
            </a:r>
            <a:endParaRPr>
              <a:solidFill>
                <a:schemeClr val="dk1"/>
              </a:solidFill>
              <a:latin typeface="Roboto"/>
              <a:ea typeface="Roboto"/>
              <a:cs typeface="Roboto"/>
              <a:sym typeface="Roboto"/>
            </a:endParaRPr>
          </a:p>
        </p:txBody>
      </p:sp>
      <p:sp>
        <p:nvSpPr>
          <p:cNvPr id="1965" name="Google Shape;1965;p87"/>
          <p:cNvSpPr/>
          <p:nvPr/>
        </p:nvSpPr>
        <p:spPr>
          <a:xfrm>
            <a:off x="5782225" y="3220878"/>
            <a:ext cx="274200" cy="273900"/>
          </a:xfrm>
          <a:prstGeom prst="ellipse">
            <a:avLst/>
          </a:pr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6" name="Google Shape;1966;p87"/>
          <p:cNvSpPr/>
          <p:nvPr/>
        </p:nvSpPr>
        <p:spPr>
          <a:xfrm>
            <a:off x="5741225" y="2030063"/>
            <a:ext cx="2742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7" name="Google Shape;1967;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8" name="Google Shape;1968;p87"/>
          <p:cNvPicPr preferRelativeResize="0"/>
          <p:nvPr/>
        </p:nvPicPr>
        <p:blipFill>
          <a:blip r:embed="rId3">
            <a:alphaModFix/>
          </a:blip>
          <a:stretch>
            <a:fillRect/>
          </a:stretch>
        </p:blipFill>
        <p:spPr>
          <a:xfrm>
            <a:off x="720000" y="929800"/>
            <a:ext cx="4121203" cy="390889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972" name="Shape 1972"/>
        <p:cNvGrpSpPr/>
        <p:nvPr/>
      </p:nvGrpSpPr>
      <p:grpSpPr>
        <a:xfrm>
          <a:off x="0" y="0"/>
          <a:ext cx="0" cy="0"/>
          <a:chOff x="0" y="0"/>
          <a:chExt cx="0" cy="0"/>
        </a:xfrm>
      </p:grpSpPr>
      <p:sp>
        <p:nvSpPr>
          <p:cNvPr id="1973" name="Google Shape;1973;p8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974" name="Google Shape;1974;p8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COMPARATIVE STUDY</a:t>
            </a:r>
            <a:endParaRPr/>
          </a:p>
        </p:txBody>
      </p:sp>
      <p:grpSp>
        <p:nvGrpSpPr>
          <p:cNvPr id="1975" name="Google Shape;1975;p88"/>
          <p:cNvGrpSpPr/>
          <p:nvPr/>
        </p:nvGrpSpPr>
        <p:grpSpPr>
          <a:xfrm>
            <a:off x="6275049" y="1382979"/>
            <a:ext cx="2377553" cy="2377553"/>
            <a:chOff x="6198197" y="1098851"/>
            <a:chExt cx="2945797" cy="2945797"/>
          </a:xfrm>
        </p:grpSpPr>
        <p:sp>
          <p:nvSpPr>
            <p:cNvPr id="1976" name="Google Shape;1976;p88"/>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88"/>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88"/>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88"/>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8"/>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8"/>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8"/>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8"/>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8"/>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88"/>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88"/>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88"/>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88"/>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8"/>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8"/>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8"/>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8"/>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8"/>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8"/>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8"/>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8"/>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8"/>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8"/>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8"/>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8"/>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8"/>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8"/>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8"/>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8"/>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8"/>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8"/>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8"/>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8" name="Google Shape;2008;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012" name="Shape 2012"/>
        <p:cNvGrpSpPr/>
        <p:nvPr/>
      </p:nvGrpSpPr>
      <p:grpSpPr>
        <a:xfrm>
          <a:off x="0" y="0"/>
          <a:ext cx="0" cy="0"/>
          <a:chOff x="0" y="0"/>
          <a:chExt cx="0" cy="0"/>
        </a:xfrm>
      </p:grpSpPr>
      <p:sp>
        <p:nvSpPr>
          <p:cNvPr id="2013" name="Google Shape;201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14" name="Google Shape;2014;p89"/>
          <p:cNvPicPr preferRelativeResize="0"/>
          <p:nvPr/>
        </p:nvPicPr>
        <p:blipFill>
          <a:blip r:embed="rId3">
            <a:alphaModFix/>
          </a:blip>
          <a:stretch>
            <a:fillRect/>
          </a:stretch>
        </p:blipFill>
        <p:spPr>
          <a:xfrm>
            <a:off x="3168375" y="204326"/>
            <a:ext cx="5089400" cy="4734850"/>
          </a:xfrm>
          <a:prstGeom prst="rect">
            <a:avLst/>
          </a:prstGeom>
          <a:noFill/>
          <a:ln>
            <a:noFill/>
          </a:ln>
        </p:spPr>
      </p:pic>
      <p:sp>
        <p:nvSpPr>
          <p:cNvPr id="2015" name="Google Shape;2015;p89"/>
          <p:cNvSpPr txBox="1"/>
          <p:nvPr>
            <p:ph idx="2" type="title"/>
          </p:nvPr>
        </p:nvSpPr>
        <p:spPr>
          <a:xfrm>
            <a:off x="192875" y="1985975"/>
            <a:ext cx="2400300" cy="8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MAJORITY VOTING ENSEMBLE FLOWCHART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019" name="Shape 2019"/>
        <p:cNvGrpSpPr/>
        <p:nvPr/>
      </p:nvGrpSpPr>
      <p:grpSpPr>
        <a:xfrm>
          <a:off x="0" y="0"/>
          <a:ext cx="0" cy="0"/>
          <a:chOff x="0" y="0"/>
          <a:chExt cx="0" cy="0"/>
        </a:xfrm>
      </p:grpSpPr>
      <p:sp>
        <p:nvSpPr>
          <p:cNvPr id="2020" name="Google Shape;2020;p90"/>
          <p:cNvSpPr txBox="1"/>
          <p:nvPr>
            <p:ph type="title"/>
          </p:nvPr>
        </p:nvSpPr>
        <p:spPr>
          <a:xfrm>
            <a:off x="872400" y="311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AND THEIR ACCURACIES</a:t>
            </a:r>
            <a:endParaRPr/>
          </a:p>
        </p:txBody>
      </p:sp>
      <p:sp>
        <p:nvSpPr>
          <p:cNvPr id="2021" name="Google Shape;202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22" name="Google Shape;2022;p90"/>
          <p:cNvGraphicFramePr/>
          <p:nvPr/>
        </p:nvGraphicFramePr>
        <p:xfrm>
          <a:off x="952500" y="1029150"/>
          <a:ext cx="3000000" cy="3000000"/>
        </p:xfrm>
        <a:graphic>
          <a:graphicData uri="http://schemas.openxmlformats.org/drawingml/2006/table">
            <a:tbl>
              <a:tblPr>
                <a:noFill/>
                <a:tableStyleId>{889E8C3A-6D5B-45D3-BEA1-54AF84FAFBCE}</a:tableStyleId>
              </a:tblPr>
              <a:tblGrid>
                <a:gridCol w="3619500"/>
                <a:gridCol w="3619500"/>
              </a:tblGrid>
              <a:tr h="381000">
                <a:tc>
                  <a:txBody>
                    <a:bodyPr/>
                    <a:lstStyle/>
                    <a:p>
                      <a:pPr indent="0" lvl="0" marL="0" rtl="0" algn="ctr">
                        <a:spcBef>
                          <a:spcPts val="0"/>
                        </a:spcBef>
                        <a:spcAft>
                          <a:spcPts val="0"/>
                        </a:spcAft>
                        <a:buNone/>
                      </a:pPr>
                      <a:r>
                        <a:rPr b="1" lang="en">
                          <a:solidFill>
                            <a:schemeClr val="lt1"/>
                          </a:solidFill>
                        </a:rPr>
                        <a:t>Model</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Accuracy (AUC score on CV set)</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0.9633</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K-Nearest Neighbors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0.9620</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Linear SVM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0.9633</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Support Vector Classification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0.9635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Random Forest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0.9315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XgBoost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0.9575</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XgBoost with RandomizedSearchCV</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0.9564</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LightGBM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0.9579</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CatBoost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0.9577</a:t>
                      </a:r>
                      <a:endParaRPr>
                        <a:solidFill>
                          <a:schemeClr val="lt1"/>
                        </a:solidFill>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026" name="Shape 2026"/>
        <p:cNvGrpSpPr/>
        <p:nvPr/>
      </p:nvGrpSpPr>
      <p:grpSpPr>
        <a:xfrm>
          <a:off x="0" y="0"/>
          <a:ext cx="0" cy="0"/>
          <a:chOff x="0" y="0"/>
          <a:chExt cx="0" cy="0"/>
        </a:xfrm>
      </p:grpSpPr>
      <p:sp>
        <p:nvSpPr>
          <p:cNvPr id="2027" name="Google Shape;2027;p91"/>
          <p:cNvSpPr txBox="1"/>
          <p:nvPr>
            <p:ph type="title"/>
          </p:nvPr>
        </p:nvSpPr>
        <p:spPr>
          <a:xfrm>
            <a:off x="1052800" y="1689450"/>
            <a:ext cx="4069200" cy="272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t>Tho the model with </a:t>
            </a:r>
            <a:r>
              <a:rPr lang="en" sz="1700">
                <a:solidFill>
                  <a:schemeClr val="accent1"/>
                </a:solidFill>
              </a:rPr>
              <a:t>SUPPORT VECTOR CLASSIFICATION</a:t>
            </a:r>
            <a:r>
              <a:rPr lang="en" sz="1700"/>
              <a:t> performed best on the cross validation set, however on submitting the results on Hackathon platform,</a:t>
            </a:r>
            <a:r>
              <a:rPr lang="en" sz="1700">
                <a:solidFill>
                  <a:srgbClr val="12FFFF"/>
                </a:solidFill>
              </a:rPr>
              <a:t> XgBoost with RandomizedSearchCV</a:t>
            </a:r>
            <a:r>
              <a:rPr lang="en" sz="1700"/>
              <a:t> outputs the best result with </a:t>
            </a:r>
            <a:r>
              <a:rPr lang="en" sz="1700">
                <a:solidFill>
                  <a:srgbClr val="12FFFF"/>
                </a:solidFill>
              </a:rPr>
              <a:t>0.8981</a:t>
            </a:r>
            <a:r>
              <a:rPr lang="en" sz="1700"/>
              <a:t> accuracy</a:t>
            </a:r>
            <a:endParaRPr sz="1700"/>
          </a:p>
        </p:txBody>
      </p:sp>
      <p:sp>
        <p:nvSpPr>
          <p:cNvPr id="2028" name="Google Shape;202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9" name="Google Shape;2029;p91"/>
          <p:cNvSpPr txBox="1"/>
          <p:nvPr/>
        </p:nvSpPr>
        <p:spPr>
          <a:xfrm>
            <a:off x="2496750" y="342900"/>
            <a:ext cx="223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0">
                <a:solidFill>
                  <a:schemeClr val="accent1"/>
                </a:solidFill>
                <a:latin typeface="Oswald"/>
                <a:ea typeface="Oswald"/>
                <a:cs typeface="Oswald"/>
                <a:sym typeface="Oswald"/>
              </a:rPr>
              <a:t>8</a:t>
            </a:r>
            <a:r>
              <a:rPr lang="en" sz="7000">
                <a:solidFill>
                  <a:schemeClr val="accent2"/>
                </a:solidFill>
                <a:latin typeface="Oswald"/>
                <a:ea typeface="Oswald"/>
                <a:cs typeface="Oswald"/>
                <a:sym typeface="Oswald"/>
              </a:rPr>
              <a:t>9</a:t>
            </a:r>
            <a:r>
              <a:rPr lang="en" sz="7000">
                <a:solidFill>
                  <a:schemeClr val="accent3"/>
                </a:solidFill>
                <a:latin typeface="Oswald"/>
                <a:ea typeface="Oswald"/>
                <a:cs typeface="Oswald"/>
                <a:sym typeface="Oswald"/>
              </a:rPr>
              <a:t>.</a:t>
            </a:r>
            <a:r>
              <a:rPr lang="en" sz="7000">
                <a:solidFill>
                  <a:schemeClr val="accent4"/>
                </a:solidFill>
                <a:latin typeface="Oswald"/>
                <a:ea typeface="Oswald"/>
                <a:cs typeface="Oswald"/>
                <a:sym typeface="Oswald"/>
              </a:rPr>
              <a:t>9</a:t>
            </a:r>
            <a:r>
              <a:rPr lang="en" sz="7000">
                <a:solidFill>
                  <a:srgbClr val="12FFFF"/>
                </a:solidFill>
                <a:latin typeface="Oswald"/>
                <a:ea typeface="Oswald"/>
                <a:cs typeface="Oswald"/>
                <a:sym typeface="Oswald"/>
              </a:rPr>
              <a:t>7</a:t>
            </a:r>
            <a:endParaRPr sz="7000">
              <a:solidFill>
                <a:srgbClr val="12FFFF"/>
              </a:solidFill>
              <a:latin typeface="Oswald"/>
              <a:ea typeface="Oswald"/>
              <a:cs typeface="Oswald"/>
              <a:sym typeface="Oswald"/>
            </a:endParaRPr>
          </a:p>
        </p:txBody>
      </p:sp>
      <p:grpSp>
        <p:nvGrpSpPr>
          <p:cNvPr id="2030" name="Google Shape;2030;p91"/>
          <p:cNvGrpSpPr/>
          <p:nvPr/>
        </p:nvGrpSpPr>
        <p:grpSpPr>
          <a:xfrm>
            <a:off x="5760740" y="1490167"/>
            <a:ext cx="2377521" cy="2377521"/>
            <a:chOff x="6275090" y="1382992"/>
            <a:chExt cx="2377521" cy="2377521"/>
          </a:xfrm>
        </p:grpSpPr>
        <p:sp>
          <p:nvSpPr>
            <p:cNvPr id="2031" name="Google Shape;2031;p91"/>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91"/>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91"/>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91"/>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91"/>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91"/>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91"/>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91"/>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91"/>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91"/>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91"/>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91"/>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91"/>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91"/>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91"/>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91"/>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91"/>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91"/>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91"/>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91"/>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91"/>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91"/>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056" name="Shape 2056"/>
        <p:cNvGrpSpPr/>
        <p:nvPr/>
      </p:nvGrpSpPr>
      <p:grpSpPr>
        <a:xfrm>
          <a:off x="0" y="0"/>
          <a:ext cx="0" cy="0"/>
          <a:chOff x="0" y="0"/>
          <a:chExt cx="0" cy="0"/>
        </a:xfrm>
      </p:grpSpPr>
      <p:sp>
        <p:nvSpPr>
          <p:cNvPr id="2057" name="Google Shape;2057;p92"/>
          <p:cNvSpPr txBox="1"/>
          <p:nvPr>
            <p:ph type="title"/>
          </p:nvPr>
        </p:nvSpPr>
        <p:spPr>
          <a:xfrm>
            <a:off x="720000" y="159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OF ACCURACY</a:t>
            </a:r>
            <a:endParaRPr/>
          </a:p>
        </p:txBody>
      </p:sp>
      <p:sp>
        <p:nvSpPr>
          <p:cNvPr id="2058" name="Google Shape;2058;p92"/>
          <p:cNvSpPr txBox="1"/>
          <p:nvPr/>
        </p:nvSpPr>
        <p:spPr>
          <a:xfrm>
            <a:off x="784450" y="4568875"/>
            <a:ext cx="7704000" cy="271800"/>
          </a:xfrm>
          <a:prstGeom prst="rect">
            <a:avLst/>
          </a:prstGeom>
          <a:noFill/>
          <a:ln>
            <a:noFill/>
          </a:ln>
        </p:spPr>
        <p:txBody>
          <a:bodyPr anchorCtr="0" anchor="ctr" bIns="91425" lIns="91425" spcFirstLastPara="1" rIns="91425" wrap="square" tIns="91425">
            <a:noAutofit/>
          </a:bodyPr>
          <a:lstStyle/>
          <a:p>
            <a:pPr indent="0" lvl="0" marL="269999" marR="223460" rtl="0" algn="ctr">
              <a:spcBef>
                <a:spcPts val="0"/>
              </a:spcBef>
              <a:spcAft>
                <a:spcPts val="0"/>
              </a:spcAft>
              <a:buNone/>
            </a:pPr>
            <a:r>
              <a:rPr lang="en" sz="1100">
                <a:solidFill>
                  <a:schemeClr val="dk1"/>
                </a:solidFill>
                <a:latin typeface="Roboto"/>
                <a:ea typeface="Roboto"/>
                <a:cs typeface="Roboto"/>
                <a:sym typeface="Roboto"/>
              </a:rPr>
              <a:t>Comparison of accuracies of </a:t>
            </a:r>
            <a:r>
              <a:rPr lang="en" sz="1100">
                <a:solidFill>
                  <a:schemeClr val="dk1"/>
                </a:solidFill>
                <a:latin typeface="Roboto"/>
                <a:ea typeface="Roboto"/>
                <a:cs typeface="Roboto"/>
                <a:sym typeface="Roboto"/>
              </a:rPr>
              <a:t>various models</a:t>
            </a:r>
            <a:endParaRPr sz="1100">
              <a:solidFill>
                <a:schemeClr val="dk1"/>
              </a:solidFill>
              <a:latin typeface="Roboto"/>
              <a:ea typeface="Roboto"/>
              <a:cs typeface="Roboto"/>
              <a:sym typeface="Roboto"/>
            </a:endParaRPr>
          </a:p>
        </p:txBody>
      </p:sp>
      <p:sp>
        <p:nvSpPr>
          <p:cNvPr id="2059" name="Google Shape;2059;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0" name="Google Shape;2060;p92"/>
          <p:cNvPicPr preferRelativeResize="0"/>
          <p:nvPr/>
        </p:nvPicPr>
        <p:blipFill>
          <a:blip r:embed="rId3">
            <a:alphaModFix/>
          </a:blip>
          <a:stretch>
            <a:fillRect/>
          </a:stretch>
        </p:blipFill>
        <p:spPr>
          <a:xfrm>
            <a:off x="1789013" y="805563"/>
            <a:ext cx="5694879" cy="353237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064" name="Shape 2064"/>
        <p:cNvGrpSpPr/>
        <p:nvPr/>
      </p:nvGrpSpPr>
      <p:grpSpPr>
        <a:xfrm>
          <a:off x="0" y="0"/>
          <a:ext cx="0" cy="0"/>
          <a:chOff x="0" y="0"/>
          <a:chExt cx="0" cy="0"/>
        </a:xfrm>
      </p:grpSpPr>
      <p:sp>
        <p:nvSpPr>
          <p:cNvPr id="2065" name="Google Shape;2065;p9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09</a:t>
            </a:r>
            <a:endParaRPr>
              <a:solidFill>
                <a:schemeClr val="accent3"/>
              </a:solidFill>
            </a:endParaRPr>
          </a:p>
        </p:txBody>
      </p:sp>
      <p:sp>
        <p:nvSpPr>
          <p:cNvPr id="2066" name="Google Shape;2066;p93"/>
          <p:cNvSpPr txBox="1"/>
          <p:nvPr>
            <p:ph idx="2" type="title"/>
          </p:nvPr>
        </p:nvSpPr>
        <p:spPr>
          <a:xfrm>
            <a:off x="3216900" y="2940600"/>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CHOICE OF MODEL</a:t>
            </a:r>
            <a:endParaRPr>
              <a:solidFill>
                <a:schemeClr val="accent3"/>
              </a:solidFill>
            </a:endParaRPr>
          </a:p>
        </p:txBody>
      </p:sp>
      <p:grpSp>
        <p:nvGrpSpPr>
          <p:cNvPr id="2067" name="Google Shape;2067;p93"/>
          <p:cNvGrpSpPr/>
          <p:nvPr/>
        </p:nvGrpSpPr>
        <p:grpSpPr>
          <a:xfrm>
            <a:off x="6275293" y="1383097"/>
            <a:ext cx="2377303" cy="2377303"/>
            <a:chOff x="5612559" y="834972"/>
            <a:chExt cx="3473558" cy="3473558"/>
          </a:xfrm>
        </p:grpSpPr>
        <p:sp>
          <p:nvSpPr>
            <p:cNvPr id="2068" name="Google Shape;2068;p93"/>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93"/>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93"/>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93"/>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93"/>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93"/>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93"/>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93"/>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93"/>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93"/>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93"/>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93"/>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93"/>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93"/>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93"/>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93"/>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93"/>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93"/>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93"/>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93"/>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93"/>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93"/>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93"/>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93"/>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93"/>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93"/>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93"/>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93"/>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93"/>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93"/>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93"/>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93"/>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3" name="Shape 843"/>
        <p:cNvGrpSpPr/>
        <p:nvPr/>
      </p:nvGrpSpPr>
      <p:grpSpPr>
        <a:xfrm>
          <a:off x="0" y="0"/>
          <a:ext cx="0" cy="0"/>
          <a:chOff x="0" y="0"/>
          <a:chExt cx="0" cy="0"/>
        </a:xfrm>
      </p:grpSpPr>
      <p:sp>
        <p:nvSpPr>
          <p:cNvPr id="844" name="Google Shape;844;p31"/>
          <p:cNvSpPr txBox="1"/>
          <p:nvPr>
            <p:ph idx="1" type="subTitle"/>
          </p:nvPr>
        </p:nvSpPr>
        <p:spPr>
          <a:xfrm>
            <a:off x="1670250" y="1781425"/>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CONTACT</a:t>
            </a:r>
            <a:endParaRPr/>
          </a:p>
        </p:txBody>
      </p:sp>
      <p:sp>
        <p:nvSpPr>
          <p:cNvPr id="845" name="Google Shape;845;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with the last contact of the current campaign</a:t>
            </a:r>
            <a:r>
              <a:rPr lang="en"/>
              <a:t>:</a:t>
            </a:r>
            <a:endParaRPr/>
          </a:p>
        </p:txBody>
      </p:sp>
      <p:sp>
        <p:nvSpPr>
          <p:cNvPr id="846" name="Google Shape;846;p31"/>
          <p:cNvSpPr txBox="1"/>
          <p:nvPr>
            <p:ph idx="3" type="subTitle"/>
          </p:nvPr>
        </p:nvSpPr>
        <p:spPr>
          <a:xfrm>
            <a:off x="1670238" y="2915311"/>
            <a:ext cx="23169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DAY OF WEEK</a:t>
            </a:r>
            <a:endParaRPr/>
          </a:p>
        </p:txBody>
      </p:sp>
      <p:sp>
        <p:nvSpPr>
          <p:cNvPr id="847" name="Google Shape;847;p31"/>
          <p:cNvSpPr txBox="1"/>
          <p:nvPr>
            <p:ph idx="5" type="subTitle"/>
          </p:nvPr>
        </p:nvSpPr>
        <p:spPr>
          <a:xfrm>
            <a:off x="4989363" y="1781436"/>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MONTH</a:t>
            </a:r>
            <a:endParaRPr/>
          </a:p>
        </p:txBody>
      </p:sp>
      <p:sp>
        <p:nvSpPr>
          <p:cNvPr id="848" name="Google Shape;848;p31"/>
          <p:cNvSpPr txBox="1"/>
          <p:nvPr>
            <p:ph idx="9" type="subTitle"/>
          </p:nvPr>
        </p:nvSpPr>
        <p:spPr>
          <a:xfrm>
            <a:off x="4980588" y="2913701"/>
            <a:ext cx="23172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DURATION</a:t>
            </a:r>
            <a:endParaRPr/>
          </a:p>
        </p:txBody>
      </p:sp>
      <p:sp>
        <p:nvSpPr>
          <p:cNvPr id="849" name="Google Shape;84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0" name="Google Shape;850;p31"/>
          <p:cNvSpPr txBox="1"/>
          <p:nvPr/>
        </p:nvSpPr>
        <p:spPr>
          <a:xfrm>
            <a:off x="2191150" y="208805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(categorical-’celular’)</a:t>
            </a:r>
            <a:endParaRPr>
              <a:solidFill>
                <a:schemeClr val="lt1"/>
              </a:solidFill>
            </a:endParaRPr>
          </a:p>
        </p:txBody>
      </p:sp>
      <p:sp>
        <p:nvSpPr>
          <p:cNvPr id="851" name="Google Shape;851;p31"/>
          <p:cNvSpPr txBox="1"/>
          <p:nvPr/>
        </p:nvSpPr>
        <p:spPr>
          <a:xfrm>
            <a:off x="2924575" y="3240050"/>
            <a:ext cx="13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(categorical)</a:t>
            </a:r>
            <a:endParaRPr>
              <a:solidFill>
                <a:schemeClr val="lt1"/>
              </a:solidFill>
            </a:endParaRPr>
          </a:p>
        </p:txBody>
      </p:sp>
      <p:sp>
        <p:nvSpPr>
          <p:cNvPr id="852" name="Google Shape;852;p31"/>
          <p:cNvSpPr txBox="1"/>
          <p:nvPr/>
        </p:nvSpPr>
        <p:spPr>
          <a:xfrm>
            <a:off x="5006625" y="2171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(categorical)</a:t>
            </a:r>
            <a:endParaRPr>
              <a:solidFill>
                <a:schemeClr val="lt1"/>
              </a:solidFill>
            </a:endParaRPr>
          </a:p>
        </p:txBody>
      </p:sp>
      <p:sp>
        <p:nvSpPr>
          <p:cNvPr id="853" name="Google Shape;853;p31"/>
          <p:cNvSpPr txBox="1"/>
          <p:nvPr/>
        </p:nvSpPr>
        <p:spPr>
          <a:xfrm>
            <a:off x="4980750" y="3240050"/>
            <a:ext cx="23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 (in seconds))</a:t>
            </a:r>
            <a:endParaRPr>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104" name="Shape 2104"/>
        <p:cNvGrpSpPr/>
        <p:nvPr/>
      </p:nvGrpSpPr>
      <p:grpSpPr>
        <a:xfrm>
          <a:off x="0" y="0"/>
          <a:ext cx="0" cy="0"/>
          <a:chOff x="0" y="0"/>
          <a:chExt cx="0" cy="0"/>
        </a:xfrm>
      </p:grpSpPr>
      <p:sp>
        <p:nvSpPr>
          <p:cNvPr id="2105" name="Google Shape;2105;p94"/>
          <p:cNvSpPr txBox="1"/>
          <p:nvPr>
            <p:ph type="title"/>
          </p:nvPr>
        </p:nvSpPr>
        <p:spPr>
          <a:xfrm>
            <a:off x="9525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 SCORE</a:t>
            </a:r>
            <a:endParaRPr/>
          </a:p>
        </p:txBody>
      </p:sp>
      <p:graphicFrame>
        <p:nvGraphicFramePr>
          <p:cNvPr id="2106" name="Google Shape;2106;p94"/>
          <p:cNvGraphicFramePr/>
          <p:nvPr/>
        </p:nvGraphicFramePr>
        <p:xfrm>
          <a:off x="2013350" y="1604175"/>
          <a:ext cx="3000000" cy="3000000"/>
        </p:xfrm>
        <a:graphic>
          <a:graphicData uri="http://schemas.openxmlformats.org/drawingml/2006/table">
            <a:tbl>
              <a:tblPr>
                <a:noFill/>
                <a:tableStyleId>{889E8C3A-6D5B-45D3-BEA1-54AF84FAFBCE}</a:tableStyleId>
              </a:tblPr>
              <a:tblGrid>
                <a:gridCol w="2413000"/>
                <a:gridCol w="2413000"/>
              </a:tblGrid>
              <a:tr h="420450">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XgBoost</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XgBoost with RandomizedSearchCV</a:t>
                      </a:r>
                      <a:endParaRPr sz="1800">
                        <a:solidFill>
                          <a:schemeClr val="lt1"/>
                        </a:solidFill>
                        <a:latin typeface="Oswald"/>
                        <a:ea typeface="Oswald"/>
                        <a:cs typeface="Oswald"/>
                        <a:sym typeface="Oswal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3"/>
                    </a:solidFill>
                  </a:tcPr>
                </a:tc>
              </a:tr>
              <a:tr h="61697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88.26</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89.97</a:t>
                      </a:r>
                      <a:endParaRPr>
                        <a:solidFill>
                          <a:schemeClr val="dk1"/>
                        </a:solidFill>
                        <a:latin typeface="Roboto"/>
                        <a:ea typeface="Roboto"/>
                        <a:cs typeface="Roboto"/>
                        <a:sym typeface="Roboto"/>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pSp>
        <p:nvGrpSpPr>
          <p:cNvPr id="2107" name="Google Shape;2107;p94"/>
          <p:cNvGrpSpPr/>
          <p:nvPr/>
        </p:nvGrpSpPr>
        <p:grpSpPr>
          <a:xfrm>
            <a:off x="10056118" y="1406918"/>
            <a:ext cx="402601" cy="405816"/>
            <a:chOff x="2588518" y="1521218"/>
            <a:chExt cx="402601" cy="405816"/>
          </a:xfrm>
        </p:grpSpPr>
        <p:sp>
          <p:nvSpPr>
            <p:cNvPr id="2108" name="Google Shape;2108;p94"/>
            <p:cNvSpPr/>
            <p:nvPr/>
          </p:nvSpPr>
          <p:spPr>
            <a:xfrm>
              <a:off x="2611102" y="1655730"/>
              <a:ext cx="380017" cy="271304"/>
            </a:xfrm>
            <a:custGeom>
              <a:rect b="b" l="l" r="r" t="t"/>
              <a:pathLst>
                <a:path extrusionOk="0" h="7941" w="11123">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94"/>
            <p:cNvSpPr/>
            <p:nvPr/>
          </p:nvSpPr>
          <p:spPr>
            <a:xfrm>
              <a:off x="2588518" y="1521218"/>
              <a:ext cx="379983" cy="271509"/>
            </a:xfrm>
            <a:custGeom>
              <a:rect b="b" l="l" r="r" t="t"/>
              <a:pathLst>
                <a:path extrusionOk="0" h="7947" w="11122">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94"/>
            <p:cNvSpPr/>
            <p:nvPr/>
          </p:nvSpPr>
          <p:spPr>
            <a:xfrm>
              <a:off x="2658491" y="1593343"/>
              <a:ext cx="261567" cy="261567"/>
            </a:xfrm>
            <a:custGeom>
              <a:rect b="b" l="l" r="r" t="t"/>
              <a:pathLst>
                <a:path extrusionOk="0" h="7656" w="7656">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94"/>
            <p:cNvSpPr/>
            <p:nvPr/>
          </p:nvSpPr>
          <p:spPr>
            <a:xfrm>
              <a:off x="2776876" y="1664374"/>
              <a:ext cx="48480" cy="72156"/>
            </a:xfrm>
            <a:custGeom>
              <a:rect b="b" l="l" r="r" t="t"/>
              <a:pathLst>
                <a:path extrusionOk="0" h="2112" w="1419">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94"/>
          <p:cNvGrpSpPr/>
          <p:nvPr/>
        </p:nvGrpSpPr>
        <p:grpSpPr>
          <a:xfrm>
            <a:off x="10462581" y="2263633"/>
            <a:ext cx="397489" cy="397490"/>
            <a:chOff x="-49786250" y="2316650"/>
            <a:chExt cx="300900" cy="299450"/>
          </a:xfrm>
        </p:grpSpPr>
        <p:sp>
          <p:nvSpPr>
            <p:cNvPr id="2113" name="Google Shape;2113;p94"/>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4"/>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94"/>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94"/>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94"/>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94"/>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94"/>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0" name="Google Shape;2120;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1" name="Google Shape;2121;p94"/>
          <p:cNvSpPr txBox="1"/>
          <p:nvPr/>
        </p:nvSpPr>
        <p:spPr>
          <a:xfrm>
            <a:off x="952500" y="3362175"/>
            <a:ext cx="72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 implementing all the models, we saw that the model that gave the best performance was </a:t>
            </a:r>
            <a:r>
              <a:rPr lang="en">
                <a:solidFill>
                  <a:schemeClr val="accent4"/>
                </a:solidFill>
              </a:rPr>
              <a:t>XGBoost with RandomizedSearchCV</a:t>
            </a:r>
            <a:r>
              <a:rPr lang="en">
                <a:solidFill>
                  <a:schemeClr val="lt1"/>
                </a:solidFill>
              </a:rPr>
              <a:t> and the submission score of 89.97.</a:t>
            </a:r>
            <a:endParaRPr>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125" name="Shape 2125"/>
        <p:cNvGrpSpPr/>
        <p:nvPr/>
      </p:nvGrpSpPr>
      <p:grpSpPr>
        <a:xfrm>
          <a:off x="0" y="0"/>
          <a:ext cx="0" cy="0"/>
          <a:chOff x="0" y="0"/>
          <a:chExt cx="0" cy="0"/>
        </a:xfrm>
      </p:grpSpPr>
      <p:sp>
        <p:nvSpPr>
          <p:cNvPr id="2126" name="Google Shape;2126;p9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2127" name="Google Shape;2127;p95"/>
          <p:cNvSpPr txBox="1"/>
          <p:nvPr>
            <p:ph idx="1" type="subTitle"/>
          </p:nvPr>
        </p:nvSpPr>
        <p:spPr>
          <a:xfrm>
            <a:off x="719975" y="3157200"/>
            <a:ext cx="1282200" cy="127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IIT Guwahati </a:t>
            </a:r>
            <a:endParaRPr/>
          </a:p>
          <a:p>
            <a:pPr indent="0" lvl="0" marL="0" rtl="0" algn="r">
              <a:spcBef>
                <a:spcPts val="0"/>
              </a:spcBef>
              <a:spcAft>
                <a:spcPts val="0"/>
              </a:spcAft>
              <a:buNone/>
            </a:pPr>
            <a:r>
              <a:rPr lang="en"/>
              <a:t>(ECE)</a:t>
            </a:r>
            <a:endParaRPr/>
          </a:p>
        </p:txBody>
      </p:sp>
      <p:sp>
        <p:nvSpPr>
          <p:cNvPr id="2128" name="Google Shape;2128;p95"/>
          <p:cNvSpPr txBox="1"/>
          <p:nvPr>
            <p:ph idx="2" type="subTitle"/>
          </p:nvPr>
        </p:nvSpPr>
        <p:spPr>
          <a:xfrm>
            <a:off x="3965025" y="3529620"/>
            <a:ext cx="12822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IIT Guwahati</a:t>
            </a:r>
            <a:endParaRPr/>
          </a:p>
          <a:p>
            <a:pPr indent="0" lvl="0" marL="0" rtl="0" algn="ctr">
              <a:spcBef>
                <a:spcPts val="0"/>
              </a:spcBef>
              <a:spcAft>
                <a:spcPts val="0"/>
              </a:spcAft>
              <a:buNone/>
            </a:pPr>
            <a:r>
              <a:rPr lang="en"/>
              <a:t>(EP)</a:t>
            </a:r>
            <a:endParaRPr/>
          </a:p>
        </p:txBody>
      </p:sp>
      <p:sp>
        <p:nvSpPr>
          <p:cNvPr id="2129" name="Google Shape;2129;p95"/>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IIT Guwahati</a:t>
            </a:r>
            <a:endParaRPr/>
          </a:p>
          <a:p>
            <a:pPr indent="0" lvl="0" marL="0" rtl="0" algn="l">
              <a:spcBef>
                <a:spcPts val="0"/>
              </a:spcBef>
              <a:spcAft>
                <a:spcPts val="0"/>
              </a:spcAft>
              <a:buNone/>
            </a:pPr>
            <a:r>
              <a:rPr lang="en"/>
              <a:t>(ECE)</a:t>
            </a:r>
            <a:endParaRPr/>
          </a:p>
          <a:p>
            <a:pPr indent="0" lvl="0" marL="0" rtl="0" algn="l">
              <a:spcBef>
                <a:spcPts val="0"/>
              </a:spcBef>
              <a:spcAft>
                <a:spcPts val="0"/>
              </a:spcAft>
              <a:buNone/>
            </a:pPr>
            <a:r>
              <a:t/>
            </a:r>
            <a:endParaRPr/>
          </a:p>
        </p:txBody>
      </p:sp>
      <p:sp>
        <p:nvSpPr>
          <p:cNvPr id="2130" name="Google Shape;2130;p95"/>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Snigdha Jain</a:t>
            </a:r>
            <a:endParaRPr/>
          </a:p>
        </p:txBody>
      </p:sp>
      <p:sp>
        <p:nvSpPr>
          <p:cNvPr id="2131" name="Google Shape;2131;p95"/>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Shirin Jain</a:t>
            </a:r>
            <a:endParaRPr/>
          </a:p>
        </p:txBody>
      </p:sp>
      <p:sp>
        <p:nvSpPr>
          <p:cNvPr id="2132" name="Google Shape;2132;p95"/>
          <p:cNvSpPr txBox="1"/>
          <p:nvPr>
            <p:ph idx="6" type="subTitle"/>
          </p:nvPr>
        </p:nvSpPr>
        <p:spPr>
          <a:xfrm>
            <a:off x="3861077" y="3216850"/>
            <a:ext cx="14901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Janhavi Lande</a:t>
            </a:r>
            <a:endParaRPr/>
          </a:p>
        </p:txBody>
      </p:sp>
      <p:sp>
        <p:nvSpPr>
          <p:cNvPr id="2133" name="Google Shape;2133;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4" name="Google Shape;2134;p95"/>
          <p:cNvPicPr preferRelativeResize="0"/>
          <p:nvPr/>
        </p:nvPicPr>
        <p:blipFill>
          <a:blip r:embed="rId3">
            <a:alphaModFix/>
          </a:blip>
          <a:stretch>
            <a:fillRect/>
          </a:stretch>
        </p:blipFill>
        <p:spPr>
          <a:xfrm>
            <a:off x="2002175" y="2941525"/>
            <a:ext cx="1490100" cy="2058224"/>
          </a:xfrm>
          <a:prstGeom prst="rect">
            <a:avLst/>
          </a:prstGeom>
          <a:noFill/>
          <a:ln>
            <a:noFill/>
          </a:ln>
        </p:spPr>
      </p:pic>
      <p:grpSp>
        <p:nvGrpSpPr>
          <p:cNvPr id="2135" name="Google Shape;2135;p95"/>
          <p:cNvGrpSpPr/>
          <p:nvPr/>
        </p:nvGrpSpPr>
        <p:grpSpPr>
          <a:xfrm flipH="1" rot="10800000">
            <a:off x="2952387" y="2904140"/>
            <a:ext cx="539885" cy="389750"/>
            <a:chOff x="-77" y="3784091"/>
            <a:chExt cx="1880477" cy="1357541"/>
          </a:xfrm>
        </p:grpSpPr>
        <p:sp>
          <p:nvSpPr>
            <p:cNvPr id="2136" name="Google Shape;2136;p9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9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9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9" name="Google Shape;2139;p95"/>
          <p:cNvPicPr preferRelativeResize="0"/>
          <p:nvPr/>
        </p:nvPicPr>
        <p:blipFill>
          <a:blip r:embed="rId4">
            <a:alphaModFix/>
          </a:blip>
          <a:stretch>
            <a:fillRect/>
          </a:stretch>
        </p:blipFill>
        <p:spPr>
          <a:xfrm>
            <a:off x="5720000" y="2763800"/>
            <a:ext cx="1282201" cy="2058225"/>
          </a:xfrm>
          <a:prstGeom prst="rect">
            <a:avLst/>
          </a:prstGeom>
          <a:noFill/>
          <a:ln>
            <a:noFill/>
          </a:ln>
        </p:spPr>
      </p:pic>
      <p:grpSp>
        <p:nvGrpSpPr>
          <p:cNvPr id="2140" name="Google Shape;2140;p95"/>
          <p:cNvGrpSpPr/>
          <p:nvPr/>
        </p:nvGrpSpPr>
        <p:grpSpPr>
          <a:xfrm flipH="1" rot="10800000">
            <a:off x="5695379" y="2763790"/>
            <a:ext cx="539885" cy="389750"/>
            <a:chOff x="-2817590" y="3784091"/>
            <a:chExt cx="1880477" cy="1357541"/>
          </a:xfrm>
        </p:grpSpPr>
        <p:sp>
          <p:nvSpPr>
            <p:cNvPr id="2141" name="Google Shape;2141;p95"/>
            <p:cNvSpPr/>
            <p:nvPr/>
          </p:nvSpPr>
          <p:spPr>
            <a:xfrm flipH="1">
              <a:off x="-2546504"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95"/>
            <p:cNvSpPr/>
            <p:nvPr/>
          </p:nvSpPr>
          <p:spPr>
            <a:xfrm flipH="1">
              <a:off x="-2661032"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95"/>
            <p:cNvSpPr/>
            <p:nvPr/>
          </p:nvSpPr>
          <p:spPr>
            <a:xfrm flipH="1">
              <a:off x="-281759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44" name="Google Shape;2144;p95"/>
          <p:cNvPicPr preferRelativeResize="0"/>
          <p:nvPr/>
        </p:nvPicPr>
        <p:blipFill>
          <a:blip r:embed="rId5">
            <a:alphaModFix/>
          </a:blip>
          <a:stretch>
            <a:fillRect/>
          </a:stretch>
        </p:blipFill>
        <p:spPr>
          <a:xfrm>
            <a:off x="3918215" y="1112700"/>
            <a:ext cx="1375848" cy="1952422"/>
          </a:xfrm>
          <a:prstGeom prst="rect">
            <a:avLst/>
          </a:prstGeom>
          <a:noFill/>
          <a:ln>
            <a:noFill/>
          </a:ln>
        </p:spPr>
      </p:pic>
      <p:grpSp>
        <p:nvGrpSpPr>
          <p:cNvPr id="2145" name="Google Shape;2145;p95"/>
          <p:cNvGrpSpPr/>
          <p:nvPr/>
        </p:nvGrpSpPr>
        <p:grpSpPr>
          <a:xfrm flipH="1" rot="10800000">
            <a:off x="4754162" y="1112690"/>
            <a:ext cx="539885" cy="389750"/>
            <a:chOff x="-77" y="3784091"/>
            <a:chExt cx="1880477" cy="1357541"/>
          </a:xfrm>
        </p:grpSpPr>
        <p:sp>
          <p:nvSpPr>
            <p:cNvPr id="2146" name="Google Shape;2146;p9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9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9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152" name="Shape 2152"/>
        <p:cNvGrpSpPr/>
        <p:nvPr/>
      </p:nvGrpSpPr>
      <p:grpSpPr>
        <a:xfrm>
          <a:off x="0" y="0"/>
          <a:ext cx="0" cy="0"/>
          <a:chOff x="0" y="0"/>
          <a:chExt cx="0" cy="0"/>
        </a:xfrm>
      </p:grpSpPr>
      <p:sp>
        <p:nvSpPr>
          <p:cNvPr id="2153" name="Google Shape;2153;p96"/>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96"/>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96"/>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96"/>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96"/>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96"/>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96"/>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96"/>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96"/>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96"/>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96"/>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96"/>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96"/>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96"/>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96"/>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96"/>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96"/>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96"/>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96"/>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96"/>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96"/>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96"/>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96"/>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96"/>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96"/>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96"/>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96"/>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96"/>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96"/>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96"/>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96"/>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96"/>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96"/>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96"/>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96"/>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96"/>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96"/>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96"/>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96"/>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96"/>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96"/>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96"/>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96"/>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96"/>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96"/>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96"/>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96"/>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96"/>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96"/>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96"/>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96"/>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96"/>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96"/>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96"/>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96"/>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96"/>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96"/>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96"/>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96"/>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96"/>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96"/>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96"/>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96"/>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96"/>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96"/>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96"/>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96"/>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96"/>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96"/>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96"/>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96"/>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96"/>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96"/>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96"/>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96"/>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96"/>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96"/>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96"/>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96"/>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96"/>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96"/>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96"/>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96"/>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96"/>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96"/>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96"/>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96"/>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96"/>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96"/>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96"/>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96"/>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96"/>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96"/>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96"/>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96"/>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96"/>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96"/>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96"/>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96"/>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96"/>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96"/>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96"/>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96"/>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96"/>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96"/>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96"/>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96"/>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96"/>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96"/>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96"/>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96"/>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96"/>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96"/>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96"/>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96"/>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96"/>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96"/>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96"/>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96"/>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96"/>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96"/>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96"/>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96"/>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96"/>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96"/>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96"/>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96"/>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96"/>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96"/>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96"/>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96"/>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96"/>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96"/>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96"/>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96"/>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96"/>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96"/>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96"/>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96"/>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96"/>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96"/>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96"/>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96"/>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96"/>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96"/>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96"/>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96"/>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1" name="Google Shape;2301;p96"/>
          <p:cNvSpPr txBox="1"/>
          <p:nvPr>
            <p:ph type="ctrTitle"/>
          </p:nvPr>
        </p:nvSpPr>
        <p:spPr>
          <a:xfrm>
            <a:off x="1159625" y="1989563"/>
            <a:ext cx="27753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solidFill>
                  <a:schemeClr val="accent1"/>
                </a:solidFill>
              </a:rPr>
              <a:t>T</a:t>
            </a:r>
            <a:r>
              <a:rPr lang="en" sz="7500">
                <a:solidFill>
                  <a:schemeClr val="accent2"/>
                </a:solidFill>
              </a:rPr>
              <a:t>H</a:t>
            </a:r>
            <a:r>
              <a:rPr lang="en" sz="7500">
                <a:solidFill>
                  <a:schemeClr val="accent3"/>
                </a:solidFill>
              </a:rPr>
              <a:t>A</a:t>
            </a:r>
            <a:r>
              <a:rPr lang="en" sz="7500">
                <a:solidFill>
                  <a:schemeClr val="accent4"/>
                </a:solidFill>
              </a:rPr>
              <a:t>N</a:t>
            </a:r>
            <a:r>
              <a:rPr lang="en" sz="7500">
                <a:solidFill>
                  <a:schemeClr val="accent5"/>
                </a:solidFill>
              </a:rPr>
              <a:t>K</a:t>
            </a:r>
            <a:endParaRPr sz="7500">
              <a:solidFill>
                <a:schemeClr val="accent6"/>
              </a:solidFill>
            </a:endParaRPr>
          </a:p>
          <a:p>
            <a:pPr indent="0" lvl="0" marL="0" rtl="0" algn="ctr">
              <a:spcBef>
                <a:spcPts val="0"/>
              </a:spcBef>
              <a:spcAft>
                <a:spcPts val="0"/>
              </a:spcAft>
              <a:buNone/>
            </a:pPr>
            <a:r>
              <a:rPr lang="en" sz="7500">
                <a:solidFill>
                  <a:schemeClr val="accent6"/>
                </a:solidFill>
              </a:rPr>
              <a:t>Y</a:t>
            </a:r>
            <a:r>
              <a:rPr lang="en" sz="7500">
                <a:solidFill>
                  <a:schemeClr val="accent2"/>
                </a:solidFill>
              </a:rPr>
              <a:t>O</a:t>
            </a:r>
            <a:r>
              <a:rPr lang="en" sz="7500">
                <a:solidFill>
                  <a:schemeClr val="accent4"/>
                </a:solidFill>
              </a:rPr>
              <a:t>U</a:t>
            </a:r>
            <a:endParaRPr sz="75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57" name="Shape 857"/>
        <p:cNvGrpSpPr/>
        <p:nvPr/>
      </p:nvGrpSpPr>
      <p:grpSpPr>
        <a:xfrm>
          <a:off x="0" y="0"/>
          <a:ext cx="0" cy="0"/>
          <a:chOff x="0" y="0"/>
          <a:chExt cx="0" cy="0"/>
        </a:xfrm>
      </p:grpSpPr>
      <p:sp>
        <p:nvSpPr>
          <p:cNvPr id="858" name="Google Shape;858;p32"/>
          <p:cNvSpPr txBox="1"/>
          <p:nvPr>
            <p:ph idx="1" type="subTitle"/>
          </p:nvPr>
        </p:nvSpPr>
        <p:spPr>
          <a:xfrm>
            <a:off x="1670250" y="1781425"/>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CAMPAIGN</a:t>
            </a:r>
            <a:endParaRPr/>
          </a:p>
        </p:txBody>
      </p:sp>
      <p:sp>
        <p:nvSpPr>
          <p:cNvPr id="859" name="Google Shape;859;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Attributes</a:t>
            </a:r>
            <a:r>
              <a:rPr lang="en"/>
              <a:t>:</a:t>
            </a:r>
            <a:endParaRPr/>
          </a:p>
        </p:txBody>
      </p:sp>
      <p:sp>
        <p:nvSpPr>
          <p:cNvPr id="860" name="Google Shape;860;p32"/>
          <p:cNvSpPr txBox="1"/>
          <p:nvPr>
            <p:ph idx="3" type="subTitle"/>
          </p:nvPr>
        </p:nvSpPr>
        <p:spPr>
          <a:xfrm>
            <a:off x="1670238" y="2915311"/>
            <a:ext cx="23169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PREVIOUS</a:t>
            </a:r>
            <a:endParaRPr/>
          </a:p>
        </p:txBody>
      </p:sp>
      <p:sp>
        <p:nvSpPr>
          <p:cNvPr id="861" name="Google Shape;861;p32"/>
          <p:cNvSpPr txBox="1"/>
          <p:nvPr>
            <p:ph idx="5" type="subTitle"/>
          </p:nvPr>
        </p:nvSpPr>
        <p:spPr>
          <a:xfrm>
            <a:off x="4989363" y="1781436"/>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 DAYS</a:t>
            </a:r>
            <a:endParaRPr/>
          </a:p>
        </p:txBody>
      </p:sp>
      <p:sp>
        <p:nvSpPr>
          <p:cNvPr id="862" name="Google Shape;862;p32"/>
          <p:cNvSpPr txBox="1"/>
          <p:nvPr>
            <p:ph idx="9" type="subTitle"/>
          </p:nvPr>
        </p:nvSpPr>
        <p:spPr>
          <a:xfrm>
            <a:off x="4980588" y="2913701"/>
            <a:ext cx="23172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POUTCOME</a:t>
            </a:r>
            <a:endParaRPr/>
          </a:p>
        </p:txBody>
      </p:sp>
      <p:sp>
        <p:nvSpPr>
          <p:cNvPr id="863" name="Google Shape;86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4" name="Google Shape;864;p32"/>
          <p:cNvSpPr txBox="1"/>
          <p:nvPr/>
        </p:nvSpPr>
        <p:spPr>
          <a:xfrm>
            <a:off x="2953050" y="2074675"/>
            <a:ext cx="10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p:txBody>
      </p:sp>
      <p:sp>
        <p:nvSpPr>
          <p:cNvPr id="865" name="Google Shape;865;p32"/>
          <p:cNvSpPr txBox="1"/>
          <p:nvPr/>
        </p:nvSpPr>
        <p:spPr>
          <a:xfrm>
            <a:off x="2953050" y="3132900"/>
            <a:ext cx="13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(numerical)</a:t>
            </a:r>
            <a:endParaRPr>
              <a:solidFill>
                <a:schemeClr val="lt1"/>
              </a:solidFill>
            </a:endParaRPr>
          </a:p>
        </p:txBody>
      </p:sp>
      <p:sp>
        <p:nvSpPr>
          <p:cNvPr id="866" name="Google Shape;866;p32"/>
          <p:cNvSpPr txBox="1"/>
          <p:nvPr/>
        </p:nvSpPr>
        <p:spPr>
          <a:xfrm>
            <a:off x="4998000" y="2021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p:txBody>
      </p:sp>
      <p:sp>
        <p:nvSpPr>
          <p:cNvPr id="867" name="Google Shape;867;p32"/>
          <p:cNvSpPr txBox="1"/>
          <p:nvPr/>
        </p:nvSpPr>
        <p:spPr>
          <a:xfrm>
            <a:off x="4980750" y="3240050"/>
            <a:ext cx="23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(categorical)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1" name="Shape 871"/>
        <p:cNvGrpSpPr/>
        <p:nvPr/>
      </p:nvGrpSpPr>
      <p:grpSpPr>
        <a:xfrm>
          <a:off x="0" y="0"/>
          <a:ext cx="0" cy="0"/>
          <a:chOff x="0" y="0"/>
          <a:chExt cx="0" cy="0"/>
        </a:xfrm>
      </p:grpSpPr>
      <p:sp>
        <p:nvSpPr>
          <p:cNvPr id="872" name="Google Shape;872;p33"/>
          <p:cNvSpPr txBox="1"/>
          <p:nvPr>
            <p:ph idx="1" type="subTitle"/>
          </p:nvPr>
        </p:nvSpPr>
        <p:spPr>
          <a:xfrm>
            <a:off x="1748988" y="1429836"/>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emp.var.rate</a:t>
            </a:r>
            <a:endParaRPr/>
          </a:p>
        </p:txBody>
      </p:sp>
      <p:sp>
        <p:nvSpPr>
          <p:cNvPr id="873" name="Google Shape;873;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and Economic Context Attributes</a:t>
            </a:r>
            <a:endParaRPr/>
          </a:p>
        </p:txBody>
      </p:sp>
      <p:sp>
        <p:nvSpPr>
          <p:cNvPr id="874" name="Google Shape;874;p33"/>
          <p:cNvSpPr txBox="1"/>
          <p:nvPr>
            <p:ph idx="3" type="subTitle"/>
          </p:nvPr>
        </p:nvSpPr>
        <p:spPr>
          <a:xfrm>
            <a:off x="1828188" y="2436674"/>
            <a:ext cx="23169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cons.price.idx</a:t>
            </a:r>
            <a:endParaRPr/>
          </a:p>
        </p:txBody>
      </p:sp>
      <p:sp>
        <p:nvSpPr>
          <p:cNvPr id="875" name="Google Shape;875;p33"/>
          <p:cNvSpPr txBox="1"/>
          <p:nvPr>
            <p:ph idx="5" type="subTitle"/>
          </p:nvPr>
        </p:nvSpPr>
        <p:spPr>
          <a:xfrm>
            <a:off x="5339538" y="1452536"/>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euribor3m</a:t>
            </a:r>
            <a:endParaRPr/>
          </a:p>
        </p:txBody>
      </p:sp>
      <p:sp>
        <p:nvSpPr>
          <p:cNvPr id="876" name="Google Shape;876;p33"/>
          <p:cNvSpPr txBox="1"/>
          <p:nvPr>
            <p:ph idx="7" type="subTitle"/>
          </p:nvPr>
        </p:nvSpPr>
        <p:spPr>
          <a:xfrm>
            <a:off x="1903888" y="3275664"/>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cons.conf.idx</a:t>
            </a:r>
            <a:endParaRPr/>
          </a:p>
        </p:txBody>
      </p:sp>
      <p:sp>
        <p:nvSpPr>
          <p:cNvPr id="877" name="Google Shape;877;p33"/>
          <p:cNvSpPr txBox="1"/>
          <p:nvPr>
            <p:ph idx="14" type="subTitle"/>
          </p:nvPr>
        </p:nvSpPr>
        <p:spPr>
          <a:xfrm>
            <a:off x="5259363" y="2376912"/>
            <a:ext cx="23169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nr.employed</a:t>
            </a:r>
            <a:endParaRPr/>
          </a:p>
        </p:txBody>
      </p:sp>
      <p:sp>
        <p:nvSpPr>
          <p:cNvPr id="878" name="Google Shape;87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33"/>
          <p:cNvSpPr txBox="1"/>
          <p:nvPr>
            <p:ph idx="7" type="subTitle"/>
          </p:nvPr>
        </p:nvSpPr>
        <p:spPr>
          <a:xfrm>
            <a:off x="1487388" y="3866589"/>
            <a:ext cx="2317200" cy="38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accent4"/>
              </a:solidFill>
            </a:endParaRPr>
          </a:p>
          <a:p>
            <a:pPr indent="0" lvl="0" marL="0" rtl="0" algn="r">
              <a:spcBef>
                <a:spcPts val="0"/>
              </a:spcBef>
              <a:spcAft>
                <a:spcPts val="0"/>
              </a:spcAft>
              <a:buNone/>
            </a:pPr>
            <a:r>
              <a:t/>
            </a:r>
            <a:endParaRPr>
              <a:solidFill>
                <a:schemeClr val="accent4"/>
              </a:solidFill>
            </a:endParaRPr>
          </a:p>
        </p:txBody>
      </p:sp>
      <p:sp>
        <p:nvSpPr>
          <p:cNvPr id="880" name="Google Shape;880;p33"/>
          <p:cNvSpPr txBox="1"/>
          <p:nvPr/>
        </p:nvSpPr>
        <p:spPr>
          <a:xfrm>
            <a:off x="3019800" y="1695350"/>
            <a:ext cx="9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p:txBody>
      </p:sp>
      <p:sp>
        <p:nvSpPr>
          <p:cNvPr id="881" name="Google Shape;881;p33"/>
          <p:cNvSpPr txBox="1"/>
          <p:nvPr/>
        </p:nvSpPr>
        <p:spPr>
          <a:xfrm>
            <a:off x="3019800" y="2678200"/>
            <a:ext cx="11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p:txBody>
      </p:sp>
      <p:sp>
        <p:nvSpPr>
          <p:cNvPr id="882" name="Google Shape;882;p33"/>
          <p:cNvSpPr txBox="1"/>
          <p:nvPr/>
        </p:nvSpPr>
        <p:spPr>
          <a:xfrm>
            <a:off x="3019800" y="3550288"/>
            <a:ext cx="152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83" name="Google Shape;883;p33"/>
          <p:cNvSpPr txBox="1"/>
          <p:nvPr/>
        </p:nvSpPr>
        <p:spPr>
          <a:xfrm>
            <a:off x="5362350" y="1695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84" name="Google Shape;884;p33"/>
          <p:cNvSpPr txBox="1"/>
          <p:nvPr/>
        </p:nvSpPr>
        <p:spPr>
          <a:xfrm>
            <a:off x="5362350" y="2622825"/>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(numeric)</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