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F5C320-AA25-492C-9735-31A4B6DE5D82}"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43098-C0DA-4235-83B9-4AC1B6274E31}" type="slidenum">
              <a:rPr lang="en-IN" smtClean="0"/>
              <a:t>‹#›</a:t>
            </a:fld>
            <a:endParaRPr lang="en-IN"/>
          </a:p>
        </p:txBody>
      </p:sp>
    </p:spTree>
    <p:extLst>
      <p:ext uri="{BB962C8B-B14F-4D97-AF65-F5344CB8AC3E}">
        <p14:creationId xmlns:p14="http://schemas.microsoft.com/office/powerpoint/2010/main" val="386047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F5C320-AA25-492C-9735-31A4B6DE5D82}"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43098-C0DA-4235-83B9-4AC1B6274E31}" type="slidenum">
              <a:rPr lang="en-IN" smtClean="0"/>
              <a:t>‹#›</a:t>
            </a:fld>
            <a:endParaRPr lang="en-IN"/>
          </a:p>
        </p:txBody>
      </p:sp>
    </p:spTree>
    <p:extLst>
      <p:ext uri="{BB962C8B-B14F-4D97-AF65-F5344CB8AC3E}">
        <p14:creationId xmlns:p14="http://schemas.microsoft.com/office/powerpoint/2010/main" val="358414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F5C320-AA25-492C-9735-31A4B6DE5D82}"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43098-C0DA-4235-83B9-4AC1B6274E31}" type="slidenum">
              <a:rPr lang="en-IN" smtClean="0"/>
              <a:t>‹#›</a:t>
            </a:fld>
            <a:endParaRPr lang="en-IN"/>
          </a:p>
        </p:txBody>
      </p:sp>
    </p:spTree>
    <p:extLst>
      <p:ext uri="{BB962C8B-B14F-4D97-AF65-F5344CB8AC3E}">
        <p14:creationId xmlns:p14="http://schemas.microsoft.com/office/powerpoint/2010/main" val="231656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F5C320-AA25-492C-9735-31A4B6DE5D82}"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43098-C0DA-4235-83B9-4AC1B6274E31}" type="slidenum">
              <a:rPr lang="en-IN" smtClean="0"/>
              <a:t>‹#›</a:t>
            </a:fld>
            <a:endParaRPr lang="en-IN"/>
          </a:p>
        </p:txBody>
      </p:sp>
    </p:spTree>
    <p:extLst>
      <p:ext uri="{BB962C8B-B14F-4D97-AF65-F5344CB8AC3E}">
        <p14:creationId xmlns:p14="http://schemas.microsoft.com/office/powerpoint/2010/main" val="145495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F5C320-AA25-492C-9735-31A4B6DE5D82}"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43098-C0DA-4235-83B9-4AC1B6274E31}" type="slidenum">
              <a:rPr lang="en-IN" smtClean="0"/>
              <a:t>‹#›</a:t>
            </a:fld>
            <a:endParaRPr lang="en-IN"/>
          </a:p>
        </p:txBody>
      </p:sp>
    </p:spTree>
    <p:extLst>
      <p:ext uri="{BB962C8B-B14F-4D97-AF65-F5344CB8AC3E}">
        <p14:creationId xmlns:p14="http://schemas.microsoft.com/office/powerpoint/2010/main" val="73252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F5C320-AA25-492C-9735-31A4B6DE5D82}"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43098-C0DA-4235-83B9-4AC1B6274E31}" type="slidenum">
              <a:rPr lang="en-IN" smtClean="0"/>
              <a:t>‹#›</a:t>
            </a:fld>
            <a:endParaRPr lang="en-IN"/>
          </a:p>
        </p:txBody>
      </p:sp>
    </p:spTree>
    <p:extLst>
      <p:ext uri="{BB962C8B-B14F-4D97-AF65-F5344CB8AC3E}">
        <p14:creationId xmlns:p14="http://schemas.microsoft.com/office/powerpoint/2010/main" val="2500381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F5C320-AA25-492C-9735-31A4B6DE5D82}" type="datetimeFigureOut">
              <a:rPr lang="en-IN" smtClean="0"/>
              <a:t>27-02-2023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043098-C0DA-4235-83B9-4AC1B6274E31}" type="slidenum">
              <a:rPr lang="en-IN" smtClean="0"/>
              <a:t>‹#›</a:t>
            </a:fld>
            <a:endParaRPr lang="en-IN"/>
          </a:p>
        </p:txBody>
      </p:sp>
    </p:spTree>
    <p:extLst>
      <p:ext uri="{BB962C8B-B14F-4D97-AF65-F5344CB8AC3E}">
        <p14:creationId xmlns:p14="http://schemas.microsoft.com/office/powerpoint/2010/main" val="323688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F5C320-AA25-492C-9735-31A4B6DE5D82}"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043098-C0DA-4235-83B9-4AC1B6274E31}" type="slidenum">
              <a:rPr lang="en-IN" smtClean="0"/>
              <a:t>‹#›</a:t>
            </a:fld>
            <a:endParaRPr lang="en-IN"/>
          </a:p>
        </p:txBody>
      </p:sp>
    </p:spTree>
    <p:extLst>
      <p:ext uri="{BB962C8B-B14F-4D97-AF65-F5344CB8AC3E}">
        <p14:creationId xmlns:p14="http://schemas.microsoft.com/office/powerpoint/2010/main" val="342857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5C320-AA25-492C-9735-31A4B6DE5D82}" type="datetimeFigureOut">
              <a:rPr lang="en-IN" smtClean="0"/>
              <a:t>27-02-2023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043098-C0DA-4235-83B9-4AC1B6274E31}" type="slidenum">
              <a:rPr lang="en-IN" smtClean="0"/>
              <a:t>‹#›</a:t>
            </a:fld>
            <a:endParaRPr lang="en-IN"/>
          </a:p>
        </p:txBody>
      </p:sp>
    </p:spTree>
    <p:extLst>
      <p:ext uri="{BB962C8B-B14F-4D97-AF65-F5344CB8AC3E}">
        <p14:creationId xmlns:p14="http://schemas.microsoft.com/office/powerpoint/2010/main" val="165218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F5C320-AA25-492C-9735-31A4B6DE5D82}"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43098-C0DA-4235-83B9-4AC1B6274E31}" type="slidenum">
              <a:rPr lang="en-IN" smtClean="0"/>
              <a:t>‹#›</a:t>
            </a:fld>
            <a:endParaRPr lang="en-IN"/>
          </a:p>
        </p:txBody>
      </p:sp>
    </p:spTree>
    <p:extLst>
      <p:ext uri="{BB962C8B-B14F-4D97-AF65-F5344CB8AC3E}">
        <p14:creationId xmlns:p14="http://schemas.microsoft.com/office/powerpoint/2010/main" val="401584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F5C320-AA25-492C-9735-31A4B6DE5D82}"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43098-C0DA-4235-83B9-4AC1B6274E31}" type="slidenum">
              <a:rPr lang="en-IN" smtClean="0"/>
              <a:t>‹#›</a:t>
            </a:fld>
            <a:endParaRPr lang="en-IN"/>
          </a:p>
        </p:txBody>
      </p:sp>
    </p:spTree>
    <p:extLst>
      <p:ext uri="{BB962C8B-B14F-4D97-AF65-F5344CB8AC3E}">
        <p14:creationId xmlns:p14="http://schemas.microsoft.com/office/powerpoint/2010/main" val="71835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5C320-AA25-492C-9735-31A4B6DE5D82}" type="datetimeFigureOut">
              <a:rPr lang="en-IN" smtClean="0"/>
              <a:t>27-02-2023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43098-C0DA-4235-83B9-4AC1B6274E31}" type="slidenum">
              <a:rPr lang="en-IN" smtClean="0"/>
              <a:t>‹#›</a:t>
            </a:fld>
            <a:endParaRPr lang="en-IN"/>
          </a:p>
        </p:txBody>
      </p:sp>
    </p:spTree>
    <p:extLst>
      <p:ext uri="{BB962C8B-B14F-4D97-AF65-F5344CB8AC3E}">
        <p14:creationId xmlns:p14="http://schemas.microsoft.com/office/powerpoint/2010/main" val="2240906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9136" y="2395728"/>
            <a:ext cx="9144000" cy="1362456"/>
          </a:xfrm>
        </p:spPr>
        <p:txBody>
          <a:bodyPr>
            <a:noAutofit/>
          </a:bodyPr>
          <a:lstStyle/>
          <a:p>
            <a:r>
              <a:rPr lang="en-US" sz="8800" b="1" dirty="0" smtClean="0"/>
              <a:t>Lead Scoring Project</a:t>
            </a:r>
            <a:endParaRPr lang="en-IN" sz="8800" dirty="0"/>
          </a:p>
        </p:txBody>
      </p:sp>
    </p:spTree>
    <p:extLst>
      <p:ext uri="{BB962C8B-B14F-4D97-AF65-F5344CB8AC3E}">
        <p14:creationId xmlns:p14="http://schemas.microsoft.com/office/powerpoint/2010/main" val="133353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3749" y="1037573"/>
            <a:ext cx="4391638" cy="3886742"/>
          </a:xfrm>
          <a:prstGeom prst="rect">
            <a:avLst/>
          </a:prstGeom>
        </p:spPr>
      </p:pic>
      <p:sp>
        <p:nvSpPr>
          <p:cNvPr id="3" name="Rectangle 2"/>
          <p:cNvSpPr/>
          <p:nvPr/>
        </p:nvSpPr>
        <p:spPr>
          <a:xfrm>
            <a:off x="5699760" y="1503616"/>
            <a:ext cx="6096000" cy="923330"/>
          </a:xfrm>
          <a:prstGeom prst="rect">
            <a:avLst/>
          </a:prstGeom>
        </p:spPr>
        <p:txBody>
          <a:bodyPr>
            <a:spAutoFit/>
          </a:bodyPr>
          <a:lstStyle/>
          <a:p>
            <a:r>
              <a:rPr lang="en-US" b="0" i="0" dirty="0" smtClean="0">
                <a:solidFill>
                  <a:srgbClr val="202124"/>
                </a:solidFill>
                <a:effectLst/>
                <a:latin typeface="arial" panose="020B0604020202020204" pitchFamily="34" charset="0"/>
              </a:rPr>
              <a:t>AUC suggests no discrimination 0.7 to 0.8 is considered acceptable, </a:t>
            </a:r>
            <a:r>
              <a:rPr lang="en-US" b="1" i="0" dirty="0" smtClean="0">
                <a:solidFill>
                  <a:srgbClr val="202124"/>
                </a:solidFill>
                <a:effectLst/>
                <a:latin typeface="arial" panose="020B0604020202020204" pitchFamily="34" charset="0"/>
              </a:rPr>
              <a:t>0.8 to 0.9</a:t>
            </a:r>
            <a:r>
              <a:rPr lang="en-US" b="0" i="0" dirty="0" smtClean="0">
                <a:solidFill>
                  <a:srgbClr val="202124"/>
                </a:solidFill>
                <a:effectLst/>
                <a:latin typeface="arial" panose="020B0604020202020204" pitchFamily="34" charset="0"/>
              </a:rPr>
              <a:t> is considered excellent, and more than 0.9 is considered outstanding</a:t>
            </a:r>
            <a:endParaRPr lang="en-IN" dirty="0"/>
          </a:p>
        </p:txBody>
      </p:sp>
      <p:sp>
        <p:nvSpPr>
          <p:cNvPr id="4" name="TextBox 3"/>
          <p:cNvSpPr txBox="1"/>
          <p:nvPr/>
        </p:nvSpPr>
        <p:spPr>
          <a:xfrm>
            <a:off x="2639568" y="320040"/>
            <a:ext cx="4529328" cy="523220"/>
          </a:xfrm>
          <a:prstGeom prst="rect">
            <a:avLst/>
          </a:prstGeom>
          <a:noFill/>
        </p:spPr>
        <p:txBody>
          <a:bodyPr wrap="square" rtlCol="0">
            <a:spAutoFit/>
          </a:bodyPr>
          <a:lstStyle/>
          <a:p>
            <a:pPr algn="ctr"/>
            <a:r>
              <a:rPr lang="en-IN" sz="2800" b="1" dirty="0" smtClean="0"/>
              <a:t>ROC CURVE</a:t>
            </a:r>
            <a:endParaRPr lang="en-IN" sz="2800" b="1" dirty="0"/>
          </a:p>
        </p:txBody>
      </p:sp>
    </p:spTree>
    <p:extLst>
      <p:ext uri="{BB962C8B-B14F-4D97-AF65-F5344CB8AC3E}">
        <p14:creationId xmlns:p14="http://schemas.microsoft.com/office/powerpoint/2010/main" val="345475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4752" y="1382744"/>
            <a:ext cx="6096000" cy="646331"/>
          </a:xfrm>
          <a:prstGeom prst="rect">
            <a:avLst/>
          </a:prstGeom>
        </p:spPr>
        <p:txBody>
          <a:bodyPr>
            <a:spAutoFit/>
          </a:bodyPr>
          <a:lstStyle/>
          <a:p>
            <a:r>
              <a:rPr lang="en-IN" b="1" i="0" dirty="0" smtClean="0">
                <a:solidFill>
                  <a:srgbClr val="212121"/>
                </a:solidFill>
                <a:effectLst/>
                <a:latin typeface="Courier New" panose="02070309020205020404" pitchFamily="49" charset="0"/>
              </a:rPr>
              <a:t>Confusion Matrix : [[1642 92] </a:t>
            </a:r>
          </a:p>
          <a:p>
            <a:r>
              <a:rPr lang="en-IN" b="1" i="0" dirty="0" smtClean="0">
                <a:solidFill>
                  <a:srgbClr val="212121"/>
                </a:solidFill>
                <a:effectLst/>
                <a:latin typeface="Courier New" panose="02070309020205020404" pitchFamily="49" charset="0"/>
              </a:rPr>
              <a:t>                   [ 157 832]]</a:t>
            </a:r>
            <a:endParaRPr lang="en-IN" b="1" dirty="0"/>
          </a:p>
        </p:txBody>
      </p:sp>
      <p:sp>
        <p:nvSpPr>
          <p:cNvPr id="3" name="TextBox 2"/>
          <p:cNvSpPr txBox="1"/>
          <p:nvPr/>
        </p:nvSpPr>
        <p:spPr>
          <a:xfrm>
            <a:off x="1444752" y="484632"/>
            <a:ext cx="522122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400" b="1" dirty="0" smtClean="0"/>
              <a:t>Test Data set Evaluation</a:t>
            </a:r>
            <a:endParaRPr lang="en-IN" sz="2400" b="1" dirty="0"/>
          </a:p>
        </p:txBody>
      </p:sp>
      <p:sp>
        <p:nvSpPr>
          <p:cNvPr id="4" name="Rectangle 3"/>
          <p:cNvSpPr/>
          <p:nvPr/>
        </p:nvSpPr>
        <p:spPr>
          <a:xfrm>
            <a:off x="1444752" y="2371636"/>
            <a:ext cx="6096000" cy="1200329"/>
          </a:xfrm>
          <a:prstGeom prst="rect">
            <a:avLst/>
          </a:prstGeom>
        </p:spPr>
        <p:txBody>
          <a:bodyPr>
            <a:spAutoFit/>
          </a:bodyPr>
          <a:lstStyle/>
          <a:p>
            <a:r>
              <a:rPr lang="en-IN" b="1" i="0" dirty="0" smtClean="0">
                <a:solidFill>
                  <a:srgbClr val="212121"/>
                </a:solidFill>
                <a:effectLst/>
                <a:latin typeface="Courier New" panose="02070309020205020404" pitchFamily="49" charset="0"/>
              </a:rPr>
              <a:t>Accuracy    : 0.90</a:t>
            </a:r>
          </a:p>
          <a:p>
            <a:r>
              <a:rPr lang="en-IN" b="1" i="0" dirty="0" smtClean="0">
                <a:solidFill>
                  <a:srgbClr val="212121"/>
                </a:solidFill>
                <a:effectLst/>
                <a:latin typeface="Courier New" panose="02070309020205020404" pitchFamily="49" charset="0"/>
              </a:rPr>
              <a:t>Sensitivity : 0.84</a:t>
            </a:r>
          </a:p>
          <a:p>
            <a:r>
              <a:rPr lang="en-IN" b="1" i="0" dirty="0" smtClean="0">
                <a:solidFill>
                  <a:srgbClr val="212121"/>
                </a:solidFill>
                <a:effectLst/>
                <a:latin typeface="Courier New" panose="02070309020205020404" pitchFamily="49" charset="0"/>
              </a:rPr>
              <a:t>Specificity : 0.94 </a:t>
            </a:r>
          </a:p>
          <a:p>
            <a:r>
              <a:rPr lang="en-IN" b="1" i="0" dirty="0" smtClean="0">
                <a:solidFill>
                  <a:srgbClr val="212121"/>
                </a:solidFill>
                <a:effectLst/>
                <a:latin typeface="Courier New" panose="02070309020205020404" pitchFamily="49" charset="0"/>
              </a:rPr>
              <a:t>Precision   : 0.90</a:t>
            </a:r>
            <a:endParaRPr lang="en-IN" b="1" dirty="0"/>
          </a:p>
        </p:txBody>
      </p:sp>
    </p:spTree>
    <p:extLst>
      <p:ext uri="{BB962C8B-B14F-4D97-AF65-F5344CB8AC3E}">
        <p14:creationId xmlns:p14="http://schemas.microsoft.com/office/powerpoint/2010/main" val="2381937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0" y="155448"/>
            <a:ext cx="3813048"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IN" sz="2800" b="1" dirty="0" smtClean="0"/>
              <a:t>Conclusion</a:t>
            </a:r>
            <a:endParaRPr lang="en-IN" sz="2800" b="1" dirty="0"/>
          </a:p>
        </p:txBody>
      </p:sp>
      <p:sp>
        <p:nvSpPr>
          <p:cNvPr id="3" name="TextBox 2"/>
          <p:cNvSpPr txBox="1"/>
          <p:nvPr/>
        </p:nvSpPr>
        <p:spPr>
          <a:xfrm>
            <a:off x="713232" y="1764792"/>
            <a:ext cx="9701784" cy="1477328"/>
          </a:xfrm>
          <a:prstGeom prst="rect">
            <a:avLst/>
          </a:prstGeom>
          <a:noFill/>
        </p:spPr>
        <p:txBody>
          <a:bodyPr wrap="square" rtlCol="0">
            <a:spAutoFit/>
          </a:bodyPr>
          <a:lstStyle/>
          <a:p>
            <a:pPr marL="342900" indent="-342900">
              <a:buAutoNum type="arabicPeriod"/>
            </a:pPr>
            <a:r>
              <a:rPr lang="en-IN" dirty="0" smtClean="0"/>
              <a:t>People who are spending higher time on the website can be promising leads</a:t>
            </a:r>
          </a:p>
          <a:p>
            <a:pPr marL="342900" indent="-342900">
              <a:buAutoNum type="arabicPeriod"/>
            </a:pPr>
            <a:r>
              <a:rPr lang="en-IN" dirty="0" smtClean="0"/>
              <a:t>SMS sent as the last activity have high impact on lead conversion</a:t>
            </a:r>
          </a:p>
          <a:p>
            <a:pPr marL="342900" indent="-342900">
              <a:buAutoNum type="arabicPeriod"/>
            </a:pPr>
            <a:r>
              <a:rPr lang="en-IN" dirty="0" smtClean="0"/>
              <a:t>People looking for specialization in various fields have a high conversion rate.</a:t>
            </a:r>
          </a:p>
          <a:p>
            <a:pPr marL="342900" indent="-342900">
              <a:buAutoNum type="arabicPeriod"/>
            </a:pPr>
            <a:r>
              <a:rPr lang="en-IN" dirty="0" smtClean="0"/>
              <a:t>Working Professionals have high chances of converting</a:t>
            </a:r>
          </a:p>
          <a:p>
            <a:pPr marL="342900" indent="-342900">
              <a:buAutoNum type="arabicPeriod"/>
            </a:pPr>
            <a:r>
              <a:rPr lang="en-IN" dirty="0" smtClean="0"/>
              <a:t>Reference and offers for referring a lead can be a good source of higher conversion rate</a:t>
            </a:r>
          </a:p>
        </p:txBody>
      </p:sp>
      <p:sp>
        <p:nvSpPr>
          <p:cNvPr id="4" name="TextBox 3"/>
          <p:cNvSpPr txBox="1"/>
          <p:nvPr/>
        </p:nvSpPr>
        <p:spPr>
          <a:xfrm>
            <a:off x="804672" y="1303127"/>
            <a:ext cx="1207008" cy="461665"/>
          </a:xfrm>
          <a:prstGeom prst="rect">
            <a:avLst/>
          </a:prstGeom>
          <a:noFill/>
        </p:spPr>
        <p:txBody>
          <a:bodyPr wrap="square" rtlCol="0">
            <a:spAutoFit/>
          </a:bodyPr>
          <a:lstStyle/>
          <a:p>
            <a:r>
              <a:rPr lang="en-IN" sz="2400" b="1" dirty="0" smtClean="0"/>
              <a:t>EDA</a:t>
            </a:r>
            <a:endParaRPr lang="en-IN" sz="2400" b="1" dirty="0"/>
          </a:p>
        </p:txBody>
      </p:sp>
      <p:sp>
        <p:nvSpPr>
          <p:cNvPr id="5" name="TextBox 4"/>
          <p:cNvSpPr txBox="1"/>
          <p:nvPr/>
        </p:nvSpPr>
        <p:spPr>
          <a:xfrm>
            <a:off x="804672" y="3611452"/>
            <a:ext cx="3941064" cy="461665"/>
          </a:xfrm>
          <a:prstGeom prst="rect">
            <a:avLst/>
          </a:prstGeom>
          <a:noFill/>
        </p:spPr>
        <p:txBody>
          <a:bodyPr wrap="square" rtlCol="0">
            <a:spAutoFit/>
          </a:bodyPr>
          <a:lstStyle/>
          <a:p>
            <a:r>
              <a:rPr lang="en-IN" sz="2400" b="1" dirty="0" smtClean="0"/>
              <a:t>Logistic Regression Model:</a:t>
            </a:r>
            <a:endParaRPr lang="en-IN" sz="2400" b="1" dirty="0"/>
          </a:p>
        </p:txBody>
      </p:sp>
      <p:sp>
        <p:nvSpPr>
          <p:cNvPr id="6" name="TextBox 5"/>
          <p:cNvSpPr txBox="1"/>
          <p:nvPr/>
        </p:nvSpPr>
        <p:spPr>
          <a:xfrm>
            <a:off x="713232" y="4084320"/>
            <a:ext cx="9701784" cy="1477328"/>
          </a:xfrm>
          <a:prstGeom prst="rect">
            <a:avLst/>
          </a:prstGeom>
          <a:noFill/>
        </p:spPr>
        <p:txBody>
          <a:bodyPr wrap="square" rtlCol="0">
            <a:spAutoFit/>
          </a:bodyPr>
          <a:lstStyle/>
          <a:p>
            <a:pPr marL="342900" indent="-342900">
              <a:buAutoNum type="arabicPeriod"/>
            </a:pPr>
            <a:r>
              <a:rPr lang="en-IN" dirty="0" smtClean="0"/>
              <a:t>Model shows high accuracy of more than 90%</a:t>
            </a:r>
          </a:p>
          <a:p>
            <a:pPr marL="342900" indent="-342900">
              <a:buAutoNum type="arabicPeriod"/>
            </a:pPr>
            <a:r>
              <a:rPr lang="en-IN" dirty="0" smtClean="0"/>
              <a:t>Threshold have been selected  from Precision recall curve and Accuracy, Sensitivity , Specificity Curve.</a:t>
            </a:r>
          </a:p>
          <a:p>
            <a:pPr marL="342900" indent="-342900">
              <a:buAutoNum type="arabicPeriod"/>
            </a:pPr>
            <a:r>
              <a:rPr lang="en-IN" dirty="0" smtClean="0"/>
              <a:t>The model shows 84% sensitivity and 94%  specificity</a:t>
            </a:r>
          </a:p>
          <a:p>
            <a:pPr marL="342900" indent="-342900">
              <a:buAutoNum type="arabicPeriod"/>
            </a:pPr>
            <a:r>
              <a:rPr lang="en-IN" dirty="0" smtClean="0"/>
              <a:t>The model finds promising leads and is accurately  predicts low and high converting leads</a:t>
            </a:r>
          </a:p>
        </p:txBody>
      </p:sp>
    </p:spTree>
    <p:extLst>
      <p:ext uri="{BB962C8B-B14F-4D97-AF65-F5344CB8AC3E}">
        <p14:creationId xmlns:p14="http://schemas.microsoft.com/office/powerpoint/2010/main" val="648539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8459"/>
          </a:xfrm>
        </p:spPr>
        <p:style>
          <a:lnRef idx="1">
            <a:schemeClr val="accent5"/>
          </a:lnRef>
          <a:fillRef idx="2">
            <a:schemeClr val="accent5"/>
          </a:fillRef>
          <a:effectRef idx="1">
            <a:schemeClr val="accent5"/>
          </a:effectRef>
          <a:fontRef idx="minor">
            <a:schemeClr val="dk1"/>
          </a:fontRef>
        </p:style>
        <p:txBody>
          <a:bodyPr/>
          <a:lstStyle/>
          <a:p>
            <a:r>
              <a:rPr lang="en-US" b="1" dirty="0" smtClean="0"/>
              <a:t>Problem Statement</a:t>
            </a:r>
            <a:endParaRPr lang="en-IN" b="1" dirty="0"/>
          </a:p>
        </p:txBody>
      </p:sp>
      <p:sp>
        <p:nvSpPr>
          <p:cNvPr id="3" name="Content Placeholder 2"/>
          <p:cNvSpPr>
            <a:spLocks noGrp="1"/>
          </p:cNvSpPr>
          <p:nvPr>
            <p:ph idx="1"/>
          </p:nvPr>
        </p:nvSpPr>
        <p:spPr/>
        <p:txBody>
          <a:bodyPr>
            <a:normAutofit/>
          </a:bodyPr>
          <a:lstStyle/>
          <a:p>
            <a:r>
              <a:rPr lang="en-US" sz="1800" dirty="0"/>
              <a:t>An education company named X Education sells online courses to industry professionals. On any given day, many professionals who are interested in the courses land on their website and browse for courses. </a:t>
            </a:r>
          </a:p>
          <a:p>
            <a:r>
              <a:rPr lang="en-US" sz="1800" dirty="0"/>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a:t>
            </a:r>
            <a:endParaRPr lang="en-US" sz="1800" dirty="0" smtClean="0"/>
          </a:p>
          <a:p>
            <a:r>
              <a:rPr lang="en-US" sz="1800" dirty="0" smtClean="0"/>
              <a:t>Moreover</a:t>
            </a:r>
            <a:r>
              <a:rPr lang="en-US" sz="1800" dirty="0"/>
              <a:t>,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p:txBody>
      </p:sp>
    </p:spTree>
    <p:extLst>
      <p:ext uri="{BB962C8B-B14F-4D97-AF65-F5344CB8AC3E}">
        <p14:creationId xmlns:p14="http://schemas.microsoft.com/office/powerpoint/2010/main" val="4142276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7019"/>
          </a:xfrm>
        </p:spPr>
        <p:style>
          <a:lnRef idx="1">
            <a:schemeClr val="accent5"/>
          </a:lnRef>
          <a:fillRef idx="2">
            <a:schemeClr val="accent5"/>
          </a:fillRef>
          <a:effectRef idx="1">
            <a:schemeClr val="accent5"/>
          </a:effectRef>
          <a:fontRef idx="minor">
            <a:schemeClr val="dk1"/>
          </a:fontRef>
        </p:style>
        <p:txBody>
          <a:bodyPr/>
          <a:lstStyle/>
          <a:p>
            <a:r>
              <a:rPr lang="en-IN" b="1" dirty="0" smtClean="0"/>
              <a:t>Requirement</a:t>
            </a:r>
            <a:endParaRPr lang="en-IN" b="1" dirty="0"/>
          </a:p>
        </p:txBody>
      </p:sp>
      <p:sp>
        <p:nvSpPr>
          <p:cNvPr id="3" name="Content Placeholder 2"/>
          <p:cNvSpPr>
            <a:spLocks noGrp="1"/>
          </p:cNvSpPr>
          <p:nvPr>
            <p:ph idx="1"/>
          </p:nvPr>
        </p:nvSpPr>
        <p:spPr/>
        <p:txBody>
          <a:bodyPr>
            <a:normAutofit/>
          </a:bodyPr>
          <a:lstStyle/>
          <a:p>
            <a:r>
              <a:rPr lang="en-US" sz="2000" dirty="0"/>
              <a:t>The company requires </a:t>
            </a:r>
            <a:r>
              <a:rPr lang="en-US" sz="2000" dirty="0" smtClean="0"/>
              <a:t>a </a:t>
            </a:r>
            <a:r>
              <a:rPr lang="en-US" sz="2000" dirty="0"/>
              <a:t>model </a:t>
            </a:r>
            <a:r>
              <a:rPr lang="en-US" sz="2000" dirty="0" smtClean="0"/>
              <a:t>for selecting promising leads based on lead </a:t>
            </a:r>
            <a:r>
              <a:rPr lang="en-US" sz="2000" dirty="0"/>
              <a:t>score </a:t>
            </a:r>
            <a:r>
              <a:rPr lang="en-US" sz="2000" dirty="0" err="1" smtClean="0"/>
              <a:t>i.e</a:t>
            </a:r>
            <a:r>
              <a:rPr lang="en-US" sz="2000" dirty="0" smtClean="0"/>
              <a:t> assigned to </a:t>
            </a:r>
            <a:r>
              <a:rPr lang="en-US" sz="2000" dirty="0"/>
              <a:t>each of the </a:t>
            </a:r>
            <a:r>
              <a:rPr lang="en-US" sz="2000" dirty="0" smtClean="0"/>
              <a:t>leads</a:t>
            </a:r>
            <a:endParaRPr lang="en-US" sz="2000" dirty="0"/>
          </a:p>
          <a:p>
            <a:r>
              <a:rPr lang="en-US" sz="2000" dirty="0" smtClean="0"/>
              <a:t> </a:t>
            </a:r>
            <a:r>
              <a:rPr lang="en-US" sz="2000" dirty="0"/>
              <a:t>such that the customers with a higher lead score have a higher conversion chance and the customers with a lower lead score have a lower conversion chance. </a:t>
            </a:r>
            <a:endParaRPr lang="en-US" sz="2000" dirty="0" smtClean="0"/>
          </a:p>
          <a:p>
            <a:r>
              <a:rPr lang="en-US" sz="2000" dirty="0" smtClean="0"/>
              <a:t>The ballpark </a:t>
            </a:r>
            <a:r>
              <a:rPr lang="en-US" sz="2000" dirty="0"/>
              <a:t>of the target lead conversion </a:t>
            </a:r>
            <a:r>
              <a:rPr lang="en-US" sz="2000" dirty="0" smtClean="0"/>
              <a:t>rate has </a:t>
            </a:r>
            <a:r>
              <a:rPr lang="en-US" sz="2000" dirty="0"/>
              <a:t>to be around 80</a:t>
            </a:r>
            <a:r>
              <a:rPr lang="en-US" sz="2000" dirty="0" smtClean="0"/>
              <a:t>% or more</a:t>
            </a:r>
            <a:endParaRPr lang="en-IN" sz="2000" dirty="0"/>
          </a:p>
        </p:txBody>
      </p:sp>
    </p:spTree>
    <p:extLst>
      <p:ext uri="{BB962C8B-B14F-4D97-AF65-F5344CB8AC3E}">
        <p14:creationId xmlns:p14="http://schemas.microsoft.com/office/powerpoint/2010/main" val="2993723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7291"/>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smtClean="0"/>
              <a:t>Strategy</a:t>
            </a:r>
            <a:endParaRPr lang="en-IN"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000" dirty="0" smtClean="0"/>
              <a:t>Import data</a:t>
            </a:r>
          </a:p>
          <a:p>
            <a:pPr marL="514350" indent="-514350">
              <a:buFont typeface="+mj-lt"/>
              <a:buAutoNum type="arabicPeriod"/>
            </a:pPr>
            <a:r>
              <a:rPr lang="en-US" sz="2000" dirty="0" smtClean="0"/>
              <a:t>Cleaning and </a:t>
            </a:r>
            <a:r>
              <a:rPr lang="en-US" sz="2000" dirty="0" err="1" smtClean="0"/>
              <a:t>preping</a:t>
            </a:r>
            <a:r>
              <a:rPr lang="en-US" sz="2000" dirty="0" smtClean="0"/>
              <a:t> the data</a:t>
            </a:r>
          </a:p>
          <a:p>
            <a:pPr marL="514350" indent="-514350">
              <a:buFont typeface="+mj-lt"/>
              <a:buAutoNum type="arabicPeriod"/>
            </a:pPr>
            <a:r>
              <a:rPr lang="en-US" sz="2000" dirty="0" smtClean="0"/>
              <a:t>Performing Exploratory Data Analysis to understand the helpful features</a:t>
            </a:r>
          </a:p>
          <a:p>
            <a:pPr marL="514350" indent="-514350">
              <a:buFont typeface="+mj-lt"/>
              <a:buAutoNum type="arabicPeriod"/>
            </a:pPr>
            <a:r>
              <a:rPr lang="en-US" sz="2000" dirty="0" smtClean="0"/>
              <a:t>Scaling the features</a:t>
            </a:r>
          </a:p>
          <a:p>
            <a:pPr marL="514350" indent="-514350">
              <a:buFont typeface="+mj-lt"/>
              <a:buAutoNum type="arabicPeriod"/>
            </a:pPr>
            <a:r>
              <a:rPr lang="en-US" sz="2000" dirty="0" err="1" smtClean="0"/>
              <a:t>Seprating</a:t>
            </a:r>
            <a:r>
              <a:rPr lang="en-US" sz="2000" dirty="0" smtClean="0"/>
              <a:t> the data for train test split</a:t>
            </a:r>
            <a:endParaRPr lang="en-US" sz="2000" dirty="0"/>
          </a:p>
          <a:p>
            <a:pPr marL="514350" indent="-514350">
              <a:buFont typeface="+mj-lt"/>
              <a:buAutoNum type="arabicPeriod"/>
            </a:pPr>
            <a:r>
              <a:rPr lang="en-US" sz="2000" dirty="0" smtClean="0"/>
              <a:t>Building a logistic regression model and assigning lead score </a:t>
            </a:r>
          </a:p>
          <a:p>
            <a:pPr marL="514350" indent="-514350">
              <a:buFont typeface="+mj-lt"/>
              <a:buAutoNum type="arabicPeriod"/>
            </a:pPr>
            <a:r>
              <a:rPr lang="en-US" sz="2000" dirty="0" smtClean="0"/>
              <a:t>Testing the model on train dataset</a:t>
            </a:r>
          </a:p>
          <a:p>
            <a:pPr marL="514350" indent="-514350">
              <a:buFont typeface="+mj-lt"/>
              <a:buAutoNum type="arabicPeriod"/>
            </a:pPr>
            <a:r>
              <a:rPr lang="en-US" sz="2000" dirty="0" smtClean="0"/>
              <a:t>Evaluating model using important metrics</a:t>
            </a:r>
          </a:p>
          <a:p>
            <a:pPr marL="514350" indent="-514350">
              <a:buFont typeface="+mj-lt"/>
              <a:buAutoNum type="arabicPeriod"/>
            </a:pPr>
            <a:r>
              <a:rPr lang="en-US" sz="2000" dirty="0" smtClean="0"/>
              <a:t>Testing the model on test dataset</a:t>
            </a:r>
          </a:p>
          <a:p>
            <a:pPr marL="514350" indent="-514350">
              <a:buFont typeface="+mj-lt"/>
              <a:buAutoNum type="arabicPeriod"/>
            </a:pPr>
            <a:r>
              <a:rPr lang="en-US" sz="2000" dirty="0" smtClean="0"/>
              <a:t>Measuring the accuracy and predictability of the model for evaluation</a:t>
            </a: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p:txBody>
      </p:sp>
    </p:spTree>
    <p:extLst>
      <p:ext uri="{BB962C8B-B14F-4D97-AF65-F5344CB8AC3E}">
        <p14:creationId xmlns:p14="http://schemas.microsoft.com/office/powerpoint/2010/main" val="1958483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stretch>
            <a:fillRect/>
          </a:stretch>
        </p:blipFill>
        <p:spPr>
          <a:xfrm>
            <a:off x="493776" y="1807034"/>
            <a:ext cx="5046096" cy="4382629"/>
          </a:xfrm>
          <a:prstGeom prst="rect">
            <a:avLst/>
          </a:prstGeom>
        </p:spPr>
      </p:pic>
      <p:pic>
        <p:nvPicPr>
          <p:cNvPr id="10" name="Picture 9"/>
          <p:cNvPicPr>
            <a:picLocks noChangeAspect="1"/>
          </p:cNvPicPr>
          <p:nvPr/>
        </p:nvPicPr>
        <p:blipFill>
          <a:blip r:embed="rId3"/>
          <a:stretch>
            <a:fillRect/>
          </a:stretch>
        </p:blipFill>
        <p:spPr>
          <a:xfrm>
            <a:off x="6208776" y="1691641"/>
            <a:ext cx="5107387" cy="4676384"/>
          </a:xfrm>
          <a:prstGeom prst="rect">
            <a:avLst/>
          </a:prstGeom>
        </p:spPr>
      </p:pic>
      <p:sp>
        <p:nvSpPr>
          <p:cNvPr id="13" name="Text Placeholder 2"/>
          <p:cNvSpPr txBox="1">
            <a:spLocks/>
          </p:cNvSpPr>
          <p:nvPr/>
        </p:nvSpPr>
        <p:spPr>
          <a:xfrm>
            <a:off x="493776" y="704088"/>
            <a:ext cx="5503799" cy="987553"/>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400" b="0" dirty="0" smtClean="0"/>
              <a:t>Focus on how we can improve the conversion rate of API and Landing Page Submission in order to attain a high conversion rate.</a:t>
            </a:r>
            <a:endParaRPr lang="en-IN" sz="1400" dirty="0"/>
          </a:p>
        </p:txBody>
      </p:sp>
      <p:sp>
        <p:nvSpPr>
          <p:cNvPr id="14" name="Text Placeholder 4"/>
          <p:cNvSpPr txBox="1">
            <a:spLocks/>
          </p:cNvSpPr>
          <p:nvPr/>
        </p:nvSpPr>
        <p:spPr>
          <a:xfrm>
            <a:off x="6208776" y="292609"/>
            <a:ext cx="5641848" cy="139903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400" b="0" dirty="0" smtClean="0"/>
              <a:t>To improve the conversion rate We should Focus on improving the process of lead </a:t>
            </a:r>
            <a:r>
              <a:rPr lang="en-US" sz="1400" b="0" dirty="0" err="1" smtClean="0"/>
              <a:t>conversionfrom</a:t>
            </a:r>
            <a:r>
              <a:rPr lang="en-US" sz="1400" b="0" dirty="0" smtClean="0"/>
              <a:t> </a:t>
            </a:r>
            <a:r>
              <a:rPr lang="en-US" sz="1400" b="0" dirty="0" err="1" smtClean="0"/>
              <a:t>Olark</a:t>
            </a:r>
            <a:r>
              <a:rPr lang="en-US" sz="1400" b="0" dirty="0" smtClean="0"/>
              <a:t> Chat, Google Search, Direct Traffic, Organic Search. Also, we should try to generate more leads from reference and </a:t>
            </a:r>
            <a:r>
              <a:rPr lang="en-US" sz="1400" b="0" dirty="0" err="1" smtClean="0"/>
              <a:t>wellingak</a:t>
            </a:r>
            <a:r>
              <a:rPr lang="en-US" sz="1400" b="0" dirty="0" smtClean="0"/>
              <a:t> Website.</a:t>
            </a:r>
            <a:endParaRPr lang="en-IN" sz="1400" dirty="0"/>
          </a:p>
        </p:txBody>
      </p:sp>
    </p:spTree>
    <p:extLst>
      <p:ext uri="{BB962C8B-B14F-4D97-AF65-F5344CB8AC3E}">
        <p14:creationId xmlns:p14="http://schemas.microsoft.com/office/powerpoint/2010/main" val="1182906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9204" y="693611"/>
            <a:ext cx="5157787" cy="823912"/>
          </a:xfrm>
        </p:spPr>
        <p:txBody>
          <a:bodyPr>
            <a:noAutofit/>
          </a:bodyPr>
          <a:lstStyle/>
          <a:p>
            <a:r>
              <a:rPr lang="en-US" sz="1800" b="0" dirty="0"/>
              <a:t>Total Time spent on website is an important factor to note and the leads converted are spending lot of time on the website. Hence website should be more engaging in order to get high conversion rates.</a:t>
            </a:r>
            <a:endParaRPr lang="en-IN" sz="1800" dirty="0"/>
          </a:p>
        </p:txBody>
      </p:sp>
      <p:pic>
        <p:nvPicPr>
          <p:cNvPr id="7" name="Content Placeholder 6"/>
          <p:cNvPicPr>
            <a:picLocks noGrp="1" noChangeAspect="1"/>
          </p:cNvPicPr>
          <p:nvPr>
            <p:ph sz="half" idx="2"/>
          </p:nvPr>
        </p:nvPicPr>
        <p:blipFill>
          <a:blip r:embed="rId2"/>
          <a:stretch>
            <a:fillRect/>
          </a:stretch>
        </p:blipFill>
        <p:spPr>
          <a:xfrm>
            <a:off x="210592" y="2286001"/>
            <a:ext cx="5446778" cy="3499844"/>
          </a:xfrm>
          <a:prstGeom prst="rect">
            <a:avLst/>
          </a:prstGeom>
        </p:spPr>
      </p:pic>
      <p:sp>
        <p:nvSpPr>
          <p:cNvPr id="5" name="Text Placeholder 4"/>
          <p:cNvSpPr>
            <a:spLocks noGrp="1"/>
          </p:cNvSpPr>
          <p:nvPr>
            <p:ph type="body" sz="quarter" idx="3"/>
          </p:nvPr>
        </p:nvSpPr>
        <p:spPr>
          <a:xfrm>
            <a:off x="6300216" y="693611"/>
            <a:ext cx="5183188" cy="823912"/>
          </a:xfrm>
        </p:spPr>
        <p:txBody>
          <a:bodyPr>
            <a:normAutofit/>
          </a:bodyPr>
          <a:lstStyle/>
          <a:p>
            <a:r>
              <a:rPr lang="en-US" sz="1800" b="0" dirty="0" smtClean="0"/>
              <a:t>Conversion </a:t>
            </a:r>
            <a:r>
              <a:rPr lang="en-US" sz="1800" b="0" dirty="0"/>
              <a:t>rate with last activity as SMS sent has a high conversion rate</a:t>
            </a:r>
          </a:p>
        </p:txBody>
      </p:sp>
      <p:pic>
        <p:nvPicPr>
          <p:cNvPr id="8" name="Content Placeholder 7"/>
          <p:cNvPicPr>
            <a:picLocks noGrp="1" noChangeAspect="1"/>
          </p:cNvPicPr>
          <p:nvPr>
            <p:ph sz="quarter" idx="4"/>
          </p:nvPr>
        </p:nvPicPr>
        <p:blipFill>
          <a:blip r:embed="rId3"/>
          <a:stretch>
            <a:fillRect/>
          </a:stretch>
        </p:blipFill>
        <p:spPr>
          <a:xfrm>
            <a:off x="6172200" y="2011680"/>
            <a:ext cx="5394960" cy="3884285"/>
          </a:xfrm>
          <a:prstGeom prst="rect">
            <a:avLst/>
          </a:prstGeom>
        </p:spPr>
      </p:pic>
    </p:spTree>
    <p:extLst>
      <p:ext uri="{BB962C8B-B14F-4D97-AF65-F5344CB8AC3E}">
        <p14:creationId xmlns:p14="http://schemas.microsoft.com/office/powerpoint/2010/main" val="98295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3736" y="731520"/>
            <a:ext cx="5823839" cy="1773555"/>
          </a:xfrm>
        </p:spPr>
        <p:txBody>
          <a:bodyPr>
            <a:normAutofit/>
          </a:bodyPr>
          <a:lstStyle/>
          <a:p>
            <a:r>
              <a:rPr lang="en-US" sz="1800" b="0" dirty="0"/>
              <a:t>Working Professionals have high conversion rate therefore the focus should be more on converting leads who are working.</a:t>
            </a:r>
          </a:p>
          <a:p>
            <a:r>
              <a:rPr lang="en-US" sz="1800" b="0" dirty="0"/>
              <a:t>Unemployed are high in number but the conversion rate is very low, to increase the overall conversion rate we should focus on converting unemployed leads</a:t>
            </a:r>
          </a:p>
        </p:txBody>
      </p:sp>
      <p:pic>
        <p:nvPicPr>
          <p:cNvPr id="7" name="Content Placeholder 6"/>
          <p:cNvPicPr>
            <a:picLocks noGrp="1" noChangeAspect="1"/>
          </p:cNvPicPr>
          <p:nvPr>
            <p:ph sz="half" idx="2"/>
          </p:nvPr>
        </p:nvPicPr>
        <p:blipFill rotWithShape="1">
          <a:blip r:embed="rId2"/>
          <a:srcRect r="15938"/>
          <a:stretch/>
        </p:blipFill>
        <p:spPr>
          <a:xfrm>
            <a:off x="206404" y="2688336"/>
            <a:ext cx="5627470" cy="3396961"/>
          </a:xfrm>
          <a:prstGeom prst="rect">
            <a:avLst/>
          </a:prstGeom>
        </p:spPr>
      </p:pic>
      <p:sp>
        <p:nvSpPr>
          <p:cNvPr id="5" name="Text Placeholder 4"/>
          <p:cNvSpPr>
            <a:spLocks noGrp="1"/>
          </p:cNvSpPr>
          <p:nvPr>
            <p:ph type="body" sz="quarter" idx="3"/>
          </p:nvPr>
        </p:nvSpPr>
        <p:spPr/>
        <p:txBody>
          <a:bodyPr>
            <a:normAutofit/>
          </a:bodyPr>
          <a:lstStyle/>
          <a:p>
            <a:r>
              <a:rPr lang="en-US" sz="1800" b="0" dirty="0" smtClean="0"/>
              <a:t>Lead </a:t>
            </a:r>
            <a:r>
              <a:rPr lang="en-US" sz="1800" b="0" dirty="0"/>
              <a:t>quality is an important metric. As it tells the type of lead.</a:t>
            </a:r>
            <a:endParaRPr lang="en-IN" sz="1800" dirty="0"/>
          </a:p>
        </p:txBody>
      </p:sp>
      <p:pic>
        <p:nvPicPr>
          <p:cNvPr id="10" name="Picture 9"/>
          <p:cNvPicPr>
            <a:picLocks noChangeAspect="1"/>
          </p:cNvPicPr>
          <p:nvPr/>
        </p:nvPicPr>
        <p:blipFill>
          <a:blip r:embed="rId3"/>
          <a:stretch>
            <a:fillRect/>
          </a:stretch>
        </p:blipFill>
        <p:spPr>
          <a:xfrm>
            <a:off x="6260846" y="2516382"/>
            <a:ext cx="4894834" cy="3666954"/>
          </a:xfrm>
          <a:prstGeom prst="rect">
            <a:avLst/>
          </a:prstGeom>
        </p:spPr>
      </p:pic>
    </p:spTree>
    <p:extLst>
      <p:ext uri="{BB962C8B-B14F-4D97-AF65-F5344CB8AC3E}">
        <p14:creationId xmlns:p14="http://schemas.microsoft.com/office/powerpoint/2010/main" val="281077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4847" y="833452"/>
            <a:ext cx="5228713" cy="4689524"/>
          </a:xfrm>
          <a:prstGeom prst="rect">
            <a:avLst/>
          </a:prstGeom>
        </p:spPr>
      </p:pic>
      <p:sp>
        <p:nvSpPr>
          <p:cNvPr id="3" name="TextBox 2"/>
          <p:cNvSpPr txBox="1"/>
          <p:nvPr/>
        </p:nvSpPr>
        <p:spPr>
          <a:xfrm>
            <a:off x="5998464" y="1060704"/>
            <a:ext cx="5093208" cy="3970318"/>
          </a:xfrm>
          <a:prstGeom prst="rect">
            <a:avLst/>
          </a:prstGeom>
          <a:noFill/>
        </p:spPr>
        <p:txBody>
          <a:bodyPr wrap="square" rtlCol="0">
            <a:spAutoFit/>
          </a:bodyPr>
          <a:lstStyle/>
          <a:p>
            <a:r>
              <a:rPr lang="en-US" b="1" dirty="0"/>
              <a:t>Lead Source</a:t>
            </a:r>
          </a:p>
          <a:p>
            <a:pPr marL="285750" indent="-285750">
              <a:buFont typeface="Arial" panose="020B0604020202020204" pitchFamily="34" charset="0"/>
              <a:buChar char="•"/>
            </a:pPr>
            <a:r>
              <a:rPr lang="en-US" dirty="0" smtClean="0"/>
              <a:t>Most of the Leads are coming from </a:t>
            </a:r>
            <a:r>
              <a:rPr lang="en-US" dirty="0" err="1" smtClean="0"/>
              <a:t>Olark</a:t>
            </a:r>
            <a:r>
              <a:rPr lang="en-US" dirty="0" smtClean="0"/>
              <a:t> Chat, Directly and with Google Search, Organic Search.</a:t>
            </a:r>
          </a:p>
          <a:p>
            <a:endParaRPr lang="en-US" dirty="0" smtClean="0"/>
          </a:p>
          <a:p>
            <a:pPr marL="285750" indent="-285750">
              <a:buFont typeface="Arial" panose="020B0604020202020204" pitchFamily="34" charset="0"/>
              <a:buChar char="•"/>
            </a:pPr>
            <a:r>
              <a:rPr lang="en-US" dirty="0" smtClean="0"/>
              <a:t>Conversion rate of Reference and </a:t>
            </a:r>
            <a:r>
              <a:rPr lang="en-US" dirty="0" err="1" smtClean="0"/>
              <a:t>wellingak</a:t>
            </a:r>
            <a:r>
              <a:rPr lang="en-US" dirty="0" smtClean="0"/>
              <a:t> Website are high than other Sources.</a:t>
            </a:r>
          </a:p>
          <a:p>
            <a:endParaRPr lang="en-US" dirty="0" smtClean="0"/>
          </a:p>
          <a:p>
            <a:pPr marL="285750" indent="-285750">
              <a:buFont typeface="Arial" panose="020B0604020202020204" pitchFamily="34" charset="0"/>
              <a:buChar char="•"/>
            </a:pPr>
            <a:r>
              <a:rPr lang="en-US" b="1" dirty="0" smtClean="0"/>
              <a:t>Conclusion: </a:t>
            </a:r>
          </a:p>
          <a:p>
            <a:r>
              <a:rPr lang="en-US" dirty="0" smtClean="0"/>
              <a:t>To improve the conversion rate We should Focus on improving the process of lead </a:t>
            </a:r>
            <a:r>
              <a:rPr lang="en-US" dirty="0" err="1" smtClean="0"/>
              <a:t>conversionfrom</a:t>
            </a:r>
            <a:r>
              <a:rPr lang="en-US" dirty="0" smtClean="0"/>
              <a:t> </a:t>
            </a:r>
            <a:r>
              <a:rPr lang="en-US" dirty="0" err="1" smtClean="0"/>
              <a:t>Olark</a:t>
            </a:r>
            <a:r>
              <a:rPr lang="en-US" dirty="0" smtClean="0"/>
              <a:t> Chat, Google Search, Direct Traffic, Organic Search. Also, we should try to generate more leads from reference and </a:t>
            </a:r>
            <a:r>
              <a:rPr lang="en-US" dirty="0" err="1"/>
              <a:t>W</a:t>
            </a:r>
            <a:r>
              <a:rPr lang="en-US" dirty="0" err="1" smtClean="0"/>
              <a:t>ellingak</a:t>
            </a:r>
            <a:r>
              <a:rPr lang="en-US" dirty="0" smtClean="0"/>
              <a:t> Website.</a:t>
            </a:r>
          </a:p>
          <a:p>
            <a:endParaRPr lang="en-IN" dirty="0"/>
          </a:p>
        </p:txBody>
      </p:sp>
    </p:spTree>
    <p:extLst>
      <p:ext uri="{BB962C8B-B14F-4D97-AF65-F5344CB8AC3E}">
        <p14:creationId xmlns:p14="http://schemas.microsoft.com/office/powerpoint/2010/main" val="372188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0059" y="335635"/>
            <a:ext cx="4734586" cy="3096057"/>
          </a:xfrm>
          <a:prstGeom prst="rect">
            <a:avLst/>
          </a:prstGeom>
        </p:spPr>
      </p:pic>
      <p:pic>
        <p:nvPicPr>
          <p:cNvPr id="3" name="Picture 2"/>
          <p:cNvPicPr>
            <a:picLocks noChangeAspect="1"/>
          </p:cNvPicPr>
          <p:nvPr/>
        </p:nvPicPr>
        <p:blipFill>
          <a:blip r:embed="rId3"/>
          <a:stretch>
            <a:fillRect/>
          </a:stretch>
        </p:blipFill>
        <p:spPr>
          <a:xfrm>
            <a:off x="830059" y="3591282"/>
            <a:ext cx="5249008" cy="3077004"/>
          </a:xfrm>
          <a:prstGeom prst="rect">
            <a:avLst/>
          </a:prstGeom>
        </p:spPr>
      </p:pic>
      <p:sp>
        <p:nvSpPr>
          <p:cNvPr id="4" name="Rectangle 3"/>
          <p:cNvSpPr/>
          <p:nvPr/>
        </p:nvSpPr>
        <p:spPr>
          <a:xfrm>
            <a:off x="6079067" y="1357329"/>
            <a:ext cx="1850264" cy="646331"/>
          </a:xfrm>
          <a:prstGeom prst="rect">
            <a:avLst/>
          </a:prstGeom>
        </p:spPr>
        <p:txBody>
          <a:bodyPr wrap="square">
            <a:spAutoFit/>
          </a:bodyPr>
          <a:lstStyle/>
          <a:p>
            <a:r>
              <a:rPr lang="en-IN" b="0" i="0" dirty="0" smtClean="0">
                <a:solidFill>
                  <a:srgbClr val="212121"/>
                </a:solidFill>
                <a:effectLst/>
                <a:latin typeface="Courier New" panose="02070309020205020404" pitchFamily="49" charset="0"/>
              </a:rPr>
              <a:t>[[3694 211] [ 349 2097]]</a:t>
            </a:r>
            <a:endParaRPr lang="en-IN" dirty="0"/>
          </a:p>
        </p:txBody>
      </p:sp>
      <p:sp>
        <p:nvSpPr>
          <p:cNvPr id="5" name="Rectangle 4"/>
          <p:cNvSpPr/>
          <p:nvPr/>
        </p:nvSpPr>
        <p:spPr>
          <a:xfrm>
            <a:off x="8214360" y="1080331"/>
            <a:ext cx="2859024" cy="1200329"/>
          </a:xfrm>
          <a:prstGeom prst="rect">
            <a:avLst/>
          </a:prstGeom>
        </p:spPr>
        <p:txBody>
          <a:bodyPr wrap="square">
            <a:spAutoFit/>
          </a:bodyPr>
          <a:lstStyle/>
          <a:p>
            <a:r>
              <a:rPr lang="en-US" b="0" i="0" dirty="0" smtClean="0">
                <a:solidFill>
                  <a:srgbClr val="212121"/>
                </a:solidFill>
                <a:effectLst/>
                <a:latin typeface="Courier New" panose="02070309020205020404" pitchFamily="49" charset="0"/>
              </a:rPr>
              <a:t>Accuracy    : 0.91</a:t>
            </a:r>
          </a:p>
          <a:p>
            <a:r>
              <a:rPr lang="en-US" b="0" i="0" dirty="0" smtClean="0">
                <a:solidFill>
                  <a:srgbClr val="212121"/>
                </a:solidFill>
                <a:effectLst/>
                <a:latin typeface="Courier New" panose="02070309020205020404" pitchFamily="49" charset="0"/>
              </a:rPr>
              <a:t>Sensitivity : 0.85</a:t>
            </a:r>
          </a:p>
          <a:p>
            <a:r>
              <a:rPr lang="en-US" b="0" i="0" dirty="0" smtClean="0">
                <a:solidFill>
                  <a:srgbClr val="212121"/>
                </a:solidFill>
                <a:effectLst/>
                <a:latin typeface="Courier New" panose="02070309020205020404" pitchFamily="49" charset="0"/>
              </a:rPr>
              <a:t>Specificity : 0.94</a:t>
            </a:r>
          </a:p>
          <a:p>
            <a:r>
              <a:rPr lang="en-US" b="0" i="0" dirty="0" smtClean="0">
                <a:solidFill>
                  <a:srgbClr val="212121"/>
                </a:solidFill>
                <a:effectLst/>
                <a:latin typeface="Courier New" panose="02070309020205020404" pitchFamily="49" charset="0"/>
              </a:rPr>
              <a:t>Precision   : 0.90</a:t>
            </a:r>
            <a:endParaRPr lang="en-IN" dirty="0"/>
          </a:p>
        </p:txBody>
      </p:sp>
      <p:sp>
        <p:nvSpPr>
          <p:cNvPr id="6" name="TextBox 5"/>
          <p:cNvSpPr txBox="1"/>
          <p:nvPr/>
        </p:nvSpPr>
        <p:spPr>
          <a:xfrm>
            <a:off x="5961888" y="400371"/>
            <a:ext cx="5294376"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000" b="1" dirty="0" smtClean="0"/>
              <a:t>Training set Accuracy, Sensitivity and Specificity</a:t>
            </a:r>
            <a:endParaRPr lang="en-IN" sz="2000" b="1" dirty="0"/>
          </a:p>
        </p:txBody>
      </p:sp>
    </p:spTree>
    <p:extLst>
      <p:ext uri="{BB962C8B-B14F-4D97-AF65-F5344CB8AC3E}">
        <p14:creationId xmlns:p14="http://schemas.microsoft.com/office/powerpoint/2010/main" val="764543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603</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Calibri</vt:lpstr>
      <vt:lpstr>Calibri Light</vt:lpstr>
      <vt:lpstr>Courier New</vt:lpstr>
      <vt:lpstr>Office Theme</vt:lpstr>
      <vt:lpstr>Lead Scoring Project</vt:lpstr>
      <vt:lpstr>Problem Statement</vt:lpstr>
      <vt:lpstr>Requirement</vt:lpstr>
      <vt:lpstr>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Project</dc:title>
  <dc:creator>Shirin Khan</dc:creator>
  <cp:lastModifiedBy>Shirin Khan</cp:lastModifiedBy>
  <cp:revision>9</cp:revision>
  <dcterms:created xsi:type="dcterms:W3CDTF">2023-02-27T15:31:14Z</dcterms:created>
  <dcterms:modified xsi:type="dcterms:W3CDTF">2023-02-27T17:17:53Z</dcterms:modified>
</cp:coreProperties>
</file>