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7" r:id="rId9"/>
    <p:sldId id="265" r:id="rId10"/>
    <p:sldId id="266" r:id="rId11"/>
    <p:sldId id="2146847059" r:id="rId12"/>
    <p:sldId id="2146847062" r:id="rId13"/>
    <p:sldId id="267" r:id="rId14"/>
    <p:sldId id="2146847063" r:id="rId15"/>
    <p:sldId id="2146847064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fT2sv_zCo?si=FHM-GMeTSb01x3s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S. Shirin Farhana[421221214045]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Karpaga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Vinayaga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[Biotechnology]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7369A-F9E1-448E-D514-79403B56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3" y="1301750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A5DF16-2732-1BFF-5719-5E4D08E8F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3" y="1301750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341063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B5D701-9C31-DD3E-4187-A6AD1BAB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65" y="1301750"/>
            <a:ext cx="6448868" cy="4673600"/>
          </a:xfrm>
        </p:spPr>
      </p:pic>
    </p:spTree>
    <p:extLst>
      <p:ext uri="{BB962C8B-B14F-4D97-AF65-F5344CB8AC3E}">
        <p14:creationId xmlns:p14="http://schemas.microsoft.com/office/powerpoint/2010/main" val="33083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he analysis of the hotel booking dataset has provided valuable insights into various aspects of hotel bookings.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Through exploration and analysis, we have determined the optimal time of year to book a hotel room, identified the factors influencing the best daily rate based on the length of stay, and developed predictive models to forecast the likelihood of a hotel receiving special requests.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By examining factors such as booking patterns, length of stay, and guest demographics, we have uncovered important trends that govern booking decisions.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These insights can empower hotel management to make informed decisions regarding pricing strategies, marketing campaigns, and service offerings, ultimately enhancing customer satisfaction and maximizing revenue.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Additionally, this analysis underscores the importance of data-driven approaches in the hospitality industry and highlights the potential of leveraging data to optimize hotel operations and improve overall performance.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3817C-F6AD-66BE-E733-74675B516FC1}"/>
              </a:ext>
            </a:extLst>
          </p:cNvPr>
          <p:cNvSpPr txBox="1"/>
          <p:nvPr/>
        </p:nvSpPr>
        <p:spPr>
          <a:xfrm>
            <a:off x="535670" y="18323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Enhanced Predictive </a:t>
            </a:r>
            <a:r>
              <a:rPr lang="en-IN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Modeling</a:t>
            </a:r>
            <a:endParaRPr lang="en-IN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Dynamic Pricing Strategies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Personalized Recommendations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Customer Segmentation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Operational 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 Mono"/>
              </a:rPr>
              <a:t>Integration with External Data Sources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https://youtu.be/GsfT2sv_zCo?si=FHM-GMeTSb01x3sk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64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6E48D-A44F-C003-8FD5-2552301CDE89}"/>
              </a:ext>
            </a:extLst>
          </p:cNvPr>
          <p:cNvSpPr txBox="1"/>
          <p:nvPr/>
        </p:nvSpPr>
        <p:spPr>
          <a:xfrm>
            <a:off x="441670" y="1354530"/>
            <a:ext cx="1076710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endParaRPr lang="en-IN" dirty="0"/>
          </a:p>
          <a:p>
            <a:r>
              <a:rPr lang="en-IN" dirty="0"/>
              <a:t># Step 1: Read Data from Excel File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('hotel_booking_data.xlsx')</a:t>
            </a:r>
          </a:p>
          <a:p>
            <a:endParaRPr lang="en-IN" dirty="0"/>
          </a:p>
          <a:p>
            <a:r>
              <a:rPr lang="en-IN" dirty="0"/>
              <a:t># Line Chart: </a:t>
            </a:r>
            <a:r>
              <a:rPr lang="en-IN" dirty="0" err="1"/>
              <a:t>Analyze</a:t>
            </a:r>
            <a:r>
              <a:rPr lang="en-IN" dirty="0"/>
              <a:t> booking trends over months</a:t>
            </a:r>
          </a:p>
          <a:p>
            <a:r>
              <a:rPr lang="en-IN" dirty="0" err="1"/>
              <a:t>monthly_bookings</a:t>
            </a:r>
            <a:r>
              <a:rPr lang="en-IN" dirty="0"/>
              <a:t> = </a:t>
            </a:r>
            <a:r>
              <a:rPr lang="en-IN" dirty="0" err="1"/>
              <a:t>df.groupby</a:t>
            </a:r>
            <a:r>
              <a:rPr lang="en-IN" dirty="0"/>
              <a:t>('</a:t>
            </a:r>
            <a:r>
              <a:rPr lang="en-IN" dirty="0" err="1"/>
              <a:t>arrival_date_month</a:t>
            </a:r>
            <a:r>
              <a:rPr lang="en-IN" dirty="0"/>
              <a:t>').size().reindex(['January', 'February', 'March', 'April', 'May', 'June', 'July', 'August', 'September', 'October', 'November', 'December'])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monthly_bookings.plot</a:t>
            </a:r>
            <a:r>
              <a:rPr lang="en-IN" dirty="0"/>
              <a:t>(marker='o')</a:t>
            </a:r>
          </a:p>
          <a:p>
            <a:r>
              <a:rPr lang="en-IN" dirty="0" err="1"/>
              <a:t>plt.title</a:t>
            </a:r>
            <a:r>
              <a:rPr lang="en-IN" dirty="0"/>
              <a:t>('Monthly Booking Trends')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('Number of Bookings')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34757-85A6-8D16-2102-8A5879C2B656}"/>
              </a:ext>
            </a:extLst>
          </p:cNvPr>
          <p:cNvSpPr txBox="1"/>
          <p:nvPr/>
        </p:nvSpPr>
        <p:spPr>
          <a:xfrm>
            <a:off x="439016" y="47304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CB3FE-FAD9-EAB7-87F1-5A321B64803E}"/>
              </a:ext>
            </a:extLst>
          </p:cNvPr>
          <p:cNvSpPr txBox="1"/>
          <p:nvPr/>
        </p:nvSpPr>
        <p:spPr>
          <a:xfrm>
            <a:off x="439016" y="1180927"/>
            <a:ext cx="10720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Bar Chart: </a:t>
            </a:r>
            <a:r>
              <a:rPr lang="en-IN" dirty="0" err="1"/>
              <a:t>Analyze</a:t>
            </a:r>
            <a:r>
              <a:rPr lang="en-IN" dirty="0"/>
              <a:t> average daily rate (ADR) over months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 6))</a:t>
            </a:r>
          </a:p>
          <a:p>
            <a:r>
              <a:rPr lang="en-IN" dirty="0" err="1"/>
              <a:t>sns.barplot</a:t>
            </a:r>
            <a:r>
              <a:rPr lang="en-IN" dirty="0"/>
              <a:t>(x='</a:t>
            </a:r>
            <a:r>
              <a:rPr lang="en-IN" dirty="0" err="1"/>
              <a:t>arrival_date_month</a:t>
            </a:r>
            <a:r>
              <a:rPr lang="en-IN" dirty="0"/>
              <a:t>', y='</a:t>
            </a:r>
            <a:r>
              <a:rPr lang="en-IN" dirty="0" err="1"/>
              <a:t>adr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order=['January', 'February', 'March', 'April', 'May', 'June', 'July', 'August', 'September', 'October', 'November', 'December'])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Daily Rate (ADR) by Month')</a:t>
            </a:r>
          </a:p>
          <a:p>
            <a:r>
              <a:rPr lang="en-IN" dirty="0" err="1"/>
              <a:t>plt.xlabel</a:t>
            </a:r>
            <a:r>
              <a:rPr lang="en-IN" dirty="0"/>
              <a:t>('Month')</a:t>
            </a:r>
          </a:p>
          <a:p>
            <a:r>
              <a:rPr lang="en-IN" dirty="0" err="1"/>
              <a:t>plt.ylabel</a:t>
            </a:r>
            <a:r>
              <a:rPr lang="en-IN" dirty="0"/>
              <a:t>('ADR')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Pie Chart: </a:t>
            </a:r>
            <a:r>
              <a:rPr lang="en-IN" dirty="0" err="1"/>
              <a:t>Analyze</a:t>
            </a:r>
            <a:r>
              <a:rPr lang="en-IN" dirty="0"/>
              <a:t> distribution of booking types</a:t>
            </a:r>
          </a:p>
          <a:p>
            <a:r>
              <a:rPr lang="en-IN" dirty="0" err="1"/>
              <a:t>booking_types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['hotel'].</a:t>
            </a:r>
            <a:r>
              <a:rPr lang="en-IN" dirty="0" err="1"/>
              <a:t>value_counts</a:t>
            </a:r>
            <a:r>
              <a:rPr lang="en-IN" dirty="0"/>
              <a:t>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 6))</a:t>
            </a:r>
          </a:p>
          <a:p>
            <a:r>
              <a:rPr lang="en-IN" dirty="0" err="1"/>
              <a:t>plt.pie</a:t>
            </a:r>
            <a:r>
              <a:rPr lang="en-IN" dirty="0"/>
              <a:t>(</a:t>
            </a:r>
            <a:r>
              <a:rPr lang="en-IN" dirty="0" err="1"/>
              <a:t>booking_types</a:t>
            </a:r>
            <a:r>
              <a:rPr lang="en-IN" dirty="0"/>
              <a:t>, labels=</a:t>
            </a:r>
            <a:r>
              <a:rPr lang="en-IN" dirty="0" err="1"/>
              <a:t>booking_types.index</a:t>
            </a:r>
            <a:r>
              <a:rPr lang="en-IN" dirty="0"/>
              <a:t>, </a:t>
            </a:r>
            <a:r>
              <a:rPr lang="en-IN" dirty="0" err="1"/>
              <a:t>autopct</a:t>
            </a:r>
            <a:r>
              <a:rPr lang="en-IN" dirty="0"/>
              <a:t>='%1.1f%%', </a:t>
            </a:r>
            <a:r>
              <a:rPr lang="en-IN" dirty="0" err="1"/>
              <a:t>startangle</a:t>
            </a:r>
            <a:r>
              <a:rPr lang="en-IN" dirty="0"/>
              <a:t>=140)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Booking Types')</a:t>
            </a:r>
          </a:p>
          <a:p>
            <a:r>
              <a:rPr lang="en-IN" dirty="0" err="1"/>
              <a:t>plt.axis</a:t>
            </a:r>
            <a:r>
              <a:rPr lang="en-IN" dirty="0"/>
              <a:t>('equal')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F0F0F"/>
                </a:solidFill>
              </a:rPr>
              <a:t>Seaborn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1: Data Preprocessing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Load the dataset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Handle missing values and outliers</a:t>
            </a:r>
            <a:endParaRPr lang="en-US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2: Exploratory Data Analysis (EDA)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Visualize distributions of key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Analyze booking patterns over time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Investigate correlations between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3: Feature Engineering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Create new features if necessary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 Encode categorical variables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b="0" i="0" dirty="0">
                <a:effectLst/>
                <a:latin typeface="Söhne Mono"/>
              </a:rPr>
              <a:t> 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Step 4: Analysis and Modeling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best time of year to book a hotel room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Analyze optimal length of stay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Predict disproportionately high number of special requests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Söhne Mono"/>
              </a:rPr>
              <a:t> Step 5: Evaluation and Interpretation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dirty="0">
              <a:solidFill>
                <a:srgbClr val="FFFFFF"/>
              </a:solidFill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Evaluate model performance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lang="en-US" b="0" i="0" dirty="0">
              <a:effectLst/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 Mono"/>
              </a:rPr>
              <a:t>Interpret findings and provide insights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öhne Mono"/>
            </a:endParaRPr>
          </a:p>
          <a:p>
            <a:pPr marL="324000" lvl="1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5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7534"/>
            <a:ext cx="11029616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Data Preparation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Feature Engineering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Exploratory Data Analysis (EDA)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Development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Deployment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Choose Deployment Platform 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Implement Models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 Mono"/>
              </a:rPr>
              <a:t>Develop User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Testing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öhne Mono"/>
              </a:rPr>
              <a:t>Monitoring and 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</TotalTime>
  <Words>875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Söhne</vt:lpstr>
      <vt:lpstr>Söhne Mono</vt:lpstr>
      <vt:lpstr>Wingdings</vt:lpstr>
      <vt:lpstr>Wingdings 2</vt:lpstr>
      <vt:lpstr>DividendVTI</vt:lpstr>
      <vt:lpstr>PROJECT TITLE</vt:lpstr>
      <vt:lpstr>OUTLINE</vt:lpstr>
      <vt:lpstr>Problem Statement</vt:lpstr>
      <vt:lpstr>Proposed Solution</vt:lpstr>
      <vt:lpstr>PowerPoint Presentation</vt:lpstr>
      <vt:lpstr>System  Approach</vt:lpstr>
      <vt:lpstr>Algorithm</vt:lpstr>
      <vt:lpstr>Algorithm </vt:lpstr>
      <vt:lpstr>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Roja K</cp:lastModifiedBy>
  <cp:revision>27</cp:revision>
  <dcterms:created xsi:type="dcterms:W3CDTF">2021-05-26T16:50:10Z</dcterms:created>
  <dcterms:modified xsi:type="dcterms:W3CDTF">2024-04-05T05:55:20Z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