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0BC8-2B39-4E30-B48A-CB2CF5CCC82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A3C7E-A8D8-493B-AE43-FC245265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55" y="970613"/>
            <a:ext cx="7913427" cy="5665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430" y="839469"/>
            <a:ext cx="799713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49" y="-64820"/>
            <a:ext cx="8070900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309" y="1944751"/>
            <a:ext cx="8247380" cy="391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430" y="839469"/>
            <a:ext cx="7922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omic Sans MS"/>
                <a:cs typeface="Comic Sans MS"/>
              </a:rPr>
              <a:t>Computer</a:t>
            </a:r>
            <a:r>
              <a:rPr sz="4000" b="1" spc="15" dirty="0">
                <a:latin typeface="Comic Sans MS"/>
                <a:cs typeface="Comic Sans MS"/>
              </a:rPr>
              <a:t> </a:t>
            </a:r>
            <a:r>
              <a:rPr sz="4000" b="1" spc="-10" dirty="0">
                <a:latin typeface="Comic Sans MS"/>
                <a:cs typeface="Comic Sans MS"/>
              </a:rPr>
              <a:t>Security</a:t>
            </a:r>
            <a:r>
              <a:rPr sz="4000" b="1" spc="15" dirty="0">
                <a:latin typeface="Comic Sans MS"/>
                <a:cs typeface="Comic Sans MS"/>
              </a:rPr>
              <a:t> </a:t>
            </a:r>
            <a:r>
              <a:rPr sz="4000" b="1" spc="-5" dirty="0">
                <a:latin typeface="Comic Sans MS"/>
                <a:cs typeface="Comic Sans MS"/>
              </a:rPr>
              <a:t>&amp;</a:t>
            </a:r>
            <a:r>
              <a:rPr sz="4000" b="1" spc="-10" dirty="0">
                <a:latin typeface="Comic Sans MS"/>
                <a:cs typeface="Comic Sans MS"/>
              </a:rPr>
              <a:t> </a:t>
            </a:r>
            <a:r>
              <a:rPr sz="4000" b="1" spc="-5" dirty="0">
                <a:latin typeface="Comic Sans MS"/>
                <a:cs typeface="Comic Sans MS"/>
              </a:rPr>
              <a:t>Cyber</a:t>
            </a:r>
            <a:r>
              <a:rPr sz="4000" b="1" spc="5" dirty="0">
                <a:latin typeface="Comic Sans MS"/>
                <a:cs typeface="Comic Sans MS"/>
              </a:rPr>
              <a:t> </a:t>
            </a:r>
            <a:r>
              <a:rPr sz="4000" b="1" spc="-5" dirty="0">
                <a:latin typeface="Comic Sans MS"/>
                <a:cs typeface="Comic Sans MS"/>
              </a:rPr>
              <a:t>Law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4964" y="4051172"/>
            <a:ext cx="574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Compiled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By: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Bishwa Karn</a:t>
            </a:r>
            <a:endParaRPr sz="3200" dirty="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803" y="1931288"/>
            <a:ext cx="1139599" cy="134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785" y="423418"/>
            <a:ext cx="2664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CIA</a:t>
            </a:r>
            <a:r>
              <a:rPr u="none" spc="-100" dirty="0"/>
              <a:t> </a:t>
            </a:r>
            <a:r>
              <a:rPr u="none" dirty="0"/>
              <a:t>Triad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295400"/>
            <a:ext cx="5268467" cy="44256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722" y="5639320"/>
            <a:ext cx="5442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Fig: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The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Security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Requirements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Triad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(Se</a:t>
            </a:r>
            <a:r>
              <a:rPr sz="2400" spc="5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urit</a:t>
            </a:r>
            <a:r>
              <a:rPr sz="2400" dirty="0">
                <a:latin typeface="Comic Sans MS"/>
                <a:cs typeface="Comic Sans MS"/>
              </a:rPr>
              <a:t>y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lang="en-US" sz="2400" spc="-5" dirty="0" smtClean="0">
                <a:latin typeface="Comic Sans MS"/>
                <a:cs typeface="Comic Sans MS"/>
              </a:rPr>
              <a:t>Objectives and Goals)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405" y="385318"/>
            <a:ext cx="6472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Other</a:t>
            </a:r>
            <a:r>
              <a:rPr u="none" spc="-40" dirty="0"/>
              <a:t> </a:t>
            </a:r>
            <a:r>
              <a:rPr u="none" dirty="0"/>
              <a:t>Security</a:t>
            </a:r>
            <a:r>
              <a:rPr u="none" spc="-45" dirty="0"/>
              <a:t> </a:t>
            </a:r>
            <a:r>
              <a:rPr u="none"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6414"/>
            <a:ext cx="7481570" cy="42214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Authenticity:</a:t>
            </a:r>
            <a:endParaRPr sz="320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property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being </a:t>
            </a:r>
            <a:r>
              <a:rPr sz="3200" dirty="0">
                <a:latin typeface="Comic Sans MS"/>
                <a:cs typeface="Comic Sans MS"/>
              </a:rPr>
              <a:t>genuine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being </a:t>
            </a:r>
            <a:r>
              <a:rPr sz="3200" dirty="0">
                <a:latin typeface="Comic Sans MS"/>
                <a:cs typeface="Comic Sans MS"/>
              </a:rPr>
              <a:t>able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verified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trusted.</a:t>
            </a:r>
            <a:endParaRPr sz="3200">
              <a:latin typeface="Comic Sans MS"/>
              <a:cs typeface="Comic Sans MS"/>
            </a:endParaRPr>
          </a:p>
          <a:p>
            <a:pPr marL="355600" marR="15938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omic Sans MS"/>
                <a:cs typeface="Comic Sans MS"/>
              </a:rPr>
              <a:t>Authenticity </a:t>
            </a:r>
            <a:r>
              <a:rPr sz="3200" dirty="0">
                <a:latin typeface="Comic Sans MS"/>
                <a:cs typeface="Comic Sans MS"/>
              </a:rPr>
              <a:t>is assurance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message, transaction, </a:t>
            </a:r>
            <a:r>
              <a:rPr sz="3200" spc="-5" dirty="0">
                <a:latin typeface="Comic Sans MS"/>
                <a:cs typeface="Comic Sans MS"/>
              </a:rPr>
              <a:t>or </a:t>
            </a:r>
            <a:r>
              <a:rPr sz="3200" dirty="0">
                <a:latin typeface="Comic Sans MS"/>
                <a:cs typeface="Comic Sans MS"/>
              </a:rPr>
              <a:t>other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exchange </a:t>
            </a:r>
            <a:r>
              <a:rPr sz="3200" spc="-1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information is </a:t>
            </a:r>
            <a:r>
              <a:rPr sz="3200" dirty="0">
                <a:latin typeface="Comic Sans MS"/>
                <a:cs typeface="Comic Sans MS"/>
              </a:rPr>
              <a:t>from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source </a:t>
            </a: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claims to be </a:t>
            </a:r>
            <a:r>
              <a:rPr sz="3200" spc="-5" dirty="0">
                <a:latin typeface="Comic Sans MS"/>
                <a:cs typeface="Comic Sans MS"/>
              </a:rPr>
              <a:t>from i.e. </a:t>
            </a:r>
            <a:r>
              <a:rPr sz="3200" dirty="0">
                <a:latin typeface="Comic Sans MS"/>
                <a:cs typeface="Comic Sans MS"/>
              </a:rPr>
              <a:t>proof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identity.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42786"/>
            <a:ext cx="7240905" cy="56845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Accountability: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endParaRPr sz="3200">
              <a:latin typeface="Comic Sans MS"/>
              <a:cs typeface="Comic Sans MS"/>
            </a:endParaRPr>
          </a:p>
          <a:p>
            <a:pPr marL="355600" marR="6794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means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every </a:t>
            </a:r>
            <a:r>
              <a:rPr sz="3200" spc="-5" dirty="0">
                <a:latin typeface="Comic Sans MS"/>
                <a:cs typeface="Comic Sans MS"/>
              </a:rPr>
              <a:t>individual who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works </a:t>
            </a:r>
            <a:r>
              <a:rPr sz="3200" dirty="0">
                <a:latin typeface="Comic Sans MS"/>
                <a:cs typeface="Comic Sans MS"/>
              </a:rPr>
              <a:t>with an </a:t>
            </a:r>
            <a:r>
              <a:rPr sz="3200" spc="-5" dirty="0">
                <a:latin typeface="Comic Sans MS"/>
                <a:cs typeface="Comic Sans MS"/>
              </a:rPr>
              <a:t>information </a:t>
            </a:r>
            <a:r>
              <a:rPr sz="3200" dirty="0">
                <a:latin typeface="Comic Sans MS"/>
                <a:cs typeface="Comic Sans MS"/>
              </a:rPr>
              <a:t>system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should </a:t>
            </a:r>
            <a:r>
              <a:rPr sz="3200" dirty="0">
                <a:latin typeface="Comic Sans MS"/>
                <a:cs typeface="Comic Sans MS"/>
              </a:rPr>
              <a:t>have specific </a:t>
            </a:r>
            <a:r>
              <a:rPr sz="3200" spc="-5" dirty="0">
                <a:latin typeface="Comic Sans MS"/>
                <a:cs typeface="Comic Sans MS"/>
              </a:rPr>
              <a:t>responsibilities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assurance.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tasks </a:t>
            </a:r>
            <a:r>
              <a:rPr sz="3200" dirty="0">
                <a:latin typeface="Comic Sans MS"/>
                <a:cs typeface="Comic Sans MS"/>
              </a:rPr>
              <a:t>for which a </a:t>
            </a:r>
            <a:r>
              <a:rPr sz="3200" spc="-5" dirty="0">
                <a:latin typeface="Comic Sans MS"/>
                <a:cs typeface="Comic Sans MS"/>
              </a:rPr>
              <a:t>individual is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responsible </a:t>
            </a:r>
            <a:r>
              <a:rPr sz="3200" dirty="0">
                <a:latin typeface="Comic Sans MS"/>
                <a:cs typeface="Comic Sans MS"/>
              </a:rPr>
              <a:t>are part of the </a:t>
            </a:r>
            <a:r>
              <a:rPr sz="3200" spc="-5" dirty="0">
                <a:latin typeface="Comic Sans MS"/>
                <a:cs typeface="Comic Sans MS"/>
              </a:rPr>
              <a:t>overall </a:t>
            </a:r>
            <a:r>
              <a:rPr sz="3200" dirty="0">
                <a:latin typeface="Comic Sans MS"/>
                <a:cs typeface="Comic Sans MS"/>
              </a:rPr>
              <a:t> information security plan and can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readily </a:t>
            </a:r>
            <a:r>
              <a:rPr sz="3200" dirty="0">
                <a:latin typeface="Comic Sans MS"/>
                <a:cs typeface="Comic Sans MS"/>
              </a:rPr>
              <a:t>measurable </a:t>
            </a:r>
            <a:r>
              <a:rPr sz="3200" spc="-5" dirty="0">
                <a:latin typeface="Comic Sans MS"/>
                <a:cs typeface="Comic Sans MS"/>
              </a:rPr>
              <a:t>by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person who </a:t>
            </a:r>
            <a:r>
              <a:rPr sz="3200" dirty="0">
                <a:latin typeface="Comic Sans MS"/>
                <a:cs typeface="Comic Sans MS"/>
              </a:rPr>
              <a:t> has managerial responsibility </a:t>
            </a:r>
            <a:r>
              <a:rPr sz="3200" spc="-5" dirty="0">
                <a:latin typeface="Comic Sans MS"/>
                <a:cs typeface="Comic Sans MS"/>
              </a:rPr>
              <a:t>for </a:t>
            </a:r>
            <a:r>
              <a:rPr sz="3200" dirty="0">
                <a:latin typeface="Comic Sans MS"/>
                <a:cs typeface="Comic Sans MS"/>
              </a:rPr>
              <a:t> 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assurance.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573" y="194818"/>
            <a:ext cx="4541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Security</a:t>
            </a:r>
            <a:r>
              <a:rPr u="none" spc="-80" dirty="0"/>
              <a:t> </a:t>
            </a:r>
            <a:r>
              <a:rPr u="none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619" y="1039113"/>
            <a:ext cx="7701280" cy="5293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threat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a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potential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violation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5" dirty="0">
                <a:latin typeface="Comic Sans MS"/>
                <a:cs typeface="Comic Sans MS"/>
              </a:rPr>
              <a:t> which </a:t>
            </a:r>
            <a:r>
              <a:rPr sz="3200" dirty="0">
                <a:latin typeface="Comic Sans MS"/>
                <a:cs typeface="Comic Sans MS"/>
              </a:rPr>
              <a:t>might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might not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occur.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Snooping</a:t>
            </a:r>
            <a:endParaRPr sz="3200">
              <a:latin typeface="Comic Sans MS"/>
              <a:cs typeface="Comic Sans MS"/>
            </a:endParaRPr>
          </a:p>
          <a:p>
            <a:pPr marL="355600" marR="13843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is </a:t>
            </a:r>
            <a:r>
              <a:rPr sz="3200" spc="-5" dirty="0">
                <a:latin typeface="Comic Sans MS"/>
                <a:cs typeface="Comic Sans MS"/>
              </a:rPr>
              <a:t>the unauthorized </a:t>
            </a:r>
            <a:r>
              <a:rPr sz="3200" dirty="0">
                <a:latin typeface="Comic Sans MS"/>
                <a:cs typeface="Comic Sans MS"/>
              </a:rPr>
              <a:t>interception of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disclosure.</a:t>
            </a:r>
            <a:endParaRPr sz="3200">
              <a:latin typeface="Comic Sans MS"/>
              <a:cs typeface="Comic Sans MS"/>
            </a:endParaRPr>
          </a:p>
          <a:p>
            <a:pPr marL="355600" marR="451484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Passively listening(or </a:t>
            </a:r>
            <a:r>
              <a:rPr sz="3200" spc="-5" dirty="0">
                <a:latin typeface="Comic Sans MS"/>
                <a:cs typeface="Comic Sans MS"/>
              </a:rPr>
              <a:t>reading) to </a:t>
            </a:r>
            <a:r>
              <a:rPr sz="3200" dirty="0">
                <a:latin typeface="Comic Sans MS"/>
                <a:cs typeface="Comic Sans MS"/>
              </a:rPr>
              <a:t> communications or </a:t>
            </a:r>
            <a:r>
              <a:rPr sz="3200" spc="-5" dirty="0">
                <a:latin typeface="Comic Sans MS"/>
                <a:cs typeface="Comic Sans MS"/>
              </a:rPr>
              <a:t>browsing through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files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 system </a:t>
            </a:r>
            <a:r>
              <a:rPr sz="3200" spc="-5" dirty="0">
                <a:latin typeface="Comic Sans MS"/>
                <a:cs typeface="Comic Sans MS"/>
              </a:rPr>
              <a:t>information.</a:t>
            </a:r>
            <a:endParaRPr sz="3200">
              <a:latin typeface="Comic Sans MS"/>
              <a:cs typeface="Comic Sans MS"/>
            </a:endParaRPr>
          </a:p>
          <a:p>
            <a:pPr marL="355600" marR="93281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e.g.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passive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wiretapping-a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form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snooping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which a</a:t>
            </a:r>
            <a:r>
              <a:rPr sz="3200" spc="-5" dirty="0">
                <a:latin typeface="Comic Sans MS"/>
                <a:cs typeface="Comic Sans MS"/>
              </a:rPr>
              <a:t> network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19" y="6307023"/>
            <a:ext cx="2044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mic Sans MS"/>
                <a:cs typeface="Comic Sans MS"/>
              </a:rPr>
              <a:t>monitored.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524611"/>
            <a:ext cx="8448040" cy="49034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Modification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or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Alteration: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Unauthorized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change of </a:t>
            </a:r>
            <a:r>
              <a:rPr sz="3200" spc="-5" dirty="0">
                <a:latin typeface="Comic Sans MS"/>
                <a:cs typeface="Comic Sans MS"/>
              </a:rPr>
              <a:t>information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If modified </a:t>
            </a:r>
            <a:r>
              <a:rPr sz="3200" spc="-5" dirty="0">
                <a:latin typeface="Comic Sans MS"/>
                <a:cs typeface="Comic Sans MS"/>
              </a:rPr>
              <a:t>data controls </a:t>
            </a:r>
            <a:r>
              <a:rPr sz="3200" dirty="0">
                <a:latin typeface="Comic Sans MS"/>
                <a:cs typeface="Comic Sans MS"/>
              </a:rPr>
              <a:t>the operation </a:t>
            </a:r>
            <a:r>
              <a:rPr sz="3200" spc="-5" dirty="0">
                <a:latin typeface="Comic Sans MS"/>
                <a:cs typeface="Comic Sans MS"/>
              </a:rPr>
              <a:t>of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system,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threats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failure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arise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Active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form</a:t>
            </a:r>
            <a:r>
              <a:rPr sz="3200" spc="-10" dirty="0">
                <a:latin typeface="Comic Sans MS"/>
                <a:cs typeface="Comic Sans MS"/>
              </a:rPr>
              <a:t> 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attack</a:t>
            </a:r>
            <a:endParaRPr sz="3200">
              <a:latin typeface="Comic Sans MS"/>
              <a:cs typeface="Comic Sans MS"/>
            </a:endParaRPr>
          </a:p>
          <a:p>
            <a:pPr marL="12700" marR="4572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E.g. Man-in-the-middle attack </a:t>
            </a:r>
            <a:r>
              <a:rPr sz="3200" spc="-5" dirty="0">
                <a:latin typeface="Comic Sans MS"/>
                <a:cs typeface="Comic Sans MS"/>
              </a:rPr>
              <a:t>in which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intruder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reads messages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from sender</a:t>
            </a:r>
            <a:r>
              <a:rPr sz="3200" dirty="0">
                <a:latin typeface="Comic Sans MS"/>
                <a:cs typeface="Comic Sans MS"/>
              </a:rPr>
              <a:t> and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sends modified </a:t>
            </a:r>
            <a:r>
              <a:rPr sz="3200" spc="-5" dirty="0">
                <a:latin typeface="Comic Sans MS"/>
                <a:cs typeface="Comic Sans MS"/>
              </a:rPr>
              <a:t>data to the receiver without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knowing the</a:t>
            </a:r>
            <a:r>
              <a:rPr sz="3200" dirty="0">
                <a:latin typeface="Comic Sans MS"/>
                <a:cs typeface="Comic Sans MS"/>
              </a:rPr>
              <a:t> changes.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42786"/>
            <a:ext cx="7827009" cy="52939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Masquerading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or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Spoofing:</a:t>
            </a:r>
            <a:endParaRPr sz="3200">
              <a:latin typeface="Comic Sans MS"/>
              <a:cs typeface="Comic Sans MS"/>
            </a:endParaRPr>
          </a:p>
          <a:p>
            <a:pPr marL="355600" marR="23685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One </a:t>
            </a:r>
            <a:r>
              <a:rPr sz="3200" dirty="0">
                <a:latin typeface="Comic Sans MS"/>
                <a:cs typeface="Comic Sans MS"/>
              </a:rPr>
              <a:t>entity pretends </a:t>
            </a:r>
            <a:r>
              <a:rPr sz="3200" spc="-5" dirty="0">
                <a:latin typeface="Comic Sans MS"/>
                <a:cs typeface="Comic Sans MS"/>
              </a:rPr>
              <a:t>to be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different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entity.</a:t>
            </a:r>
            <a:endParaRPr sz="3200">
              <a:latin typeface="Comic Sans MS"/>
              <a:cs typeface="Comic Sans MS"/>
            </a:endParaRPr>
          </a:p>
          <a:p>
            <a:pPr marL="12700" marR="1333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e.g. </a:t>
            </a:r>
            <a:r>
              <a:rPr sz="3200" spc="-5" dirty="0">
                <a:latin typeface="Comic Sans MS"/>
                <a:cs typeface="Comic Sans MS"/>
              </a:rPr>
              <a:t>If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user tries to </a:t>
            </a:r>
            <a:r>
              <a:rPr sz="3200" dirty="0">
                <a:latin typeface="Comic Sans MS"/>
                <a:cs typeface="Comic Sans MS"/>
              </a:rPr>
              <a:t>log into a computer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across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internet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but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instead reaches </a:t>
            </a:r>
            <a:r>
              <a:rPr sz="3200" dirty="0">
                <a:latin typeface="Comic Sans MS"/>
                <a:cs typeface="Comic Sans MS"/>
              </a:rPr>
              <a:t> another computer that claims </a:t>
            </a:r>
            <a:r>
              <a:rPr sz="3200" spc="-5" dirty="0">
                <a:latin typeface="Comic Sans MS"/>
                <a:cs typeface="Comic Sans MS"/>
              </a:rPr>
              <a:t>to be the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desired</a:t>
            </a:r>
            <a:r>
              <a:rPr sz="3200" spc="-10" dirty="0">
                <a:latin typeface="Comic Sans MS"/>
                <a:cs typeface="Comic Sans MS"/>
              </a:rPr>
              <a:t> one.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if</a:t>
            </a:r>
            <a:r>
              <a:rPr sz="3200" dirty="0">
                <a:latin typeface="Comic Sans MS"/>
                <a:cs typeface="Comic Sans MS"/>
              </a:rPr>
              <a:t> a </a:t>
            </a:r>
            <a:r>
              <a:rPr sz="3200" spc="-5" dirty="0">
                <a:latin typeface="Comic Sans MS"/>
                <a:cs typeface="Comic Sans MS"/>
              </a:rPr>
              <a:t>user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tries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file,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but</a:t>
            </a:r>
            <a:r>
              <a:rPr sz="3200" dirty="0">
                <a:latin typeface="Comic Sans MS"/>
                <a:cs typeface="Comic Sans MS"/>
              </a:rPr>
              <a:t> an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attacker has arranged </a:t>
            </a:r>
            <a:r>
              <a:rPr sz="3200" spc="-5" dirty="0">
                <a:latin typeface="Comic Sans MS"/>
                <a:cs typeface="Comic Sans MS"/>
              </a:rPr>
              <a:t>for the user to be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given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different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66586"/>
            <a:ext cx="8514080" cy="61722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Repudiation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of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origin:</a:t>
            </a:r>
            <a:endParaRPr sz="3200">
              <a:latin typeface="Comic Sans MS"/>
              <a:cs typeface="Comic Sans MS"/>
            </a:endParaRPr>
          </a:p>
          <a:p>
            <a:pPr marL="12700" marR="4953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false denial that </a:t>
            </a:r>
            <a:r>
              <a:rPr sz="3200" dirty="0">
                <a:latin typeface="Comic Sans MS"/>
                <a:cs typeface="Comic Sans MS"/>
              </a:rPr>
              <a:t>an entity sent or created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something.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mic Sans MS"/>
                <a:cs typeface="Comic Sans MS"/>
              </a:rPr>
              <a:t>e.g.</a:t>
            </a:r>
            <a:r>
              <a:rPr sz="3200" dirty="0">
                <a:latin typeface="Comic Sans MS"/>
                <a:cs typeface="Comic Sans MS"/>
              </a:rPr>
              <a:t> 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customer sends a </a:t>
            </a:r>
            <a:r>
              <a:rPr sz="3200" spc="-5" dirty="0">
                <a:latin typeface="Comic Sans MS"/>
                <a:cs typeface="Comic Sans MS"/>
              </a:rPr>
              <a:t>letter</a:t>
            </a:r>
            <a:r>
              <a:rPr sz="3200" dirty="0">
                <a:latin typeface="Comic Sans MS"/>
                <a:cs typeface="Comic Sans MS"/>
              </a:rPr>
              <a:t> to a vendor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agreeing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pay a large amount of money </a:t>
            </a:r>
            <a:r>
              <a:rPr sz="3200" spc="-5" dirty="0">
                <a:latin typeface="Comic Sans MS"/>
                <a:cs typeface="Comic Sans MS"/>
              </a:rPr>
              <a:t>for </a:t>
            </a:r>
            <a:r>
              <a:rPr sz="3200" dirty="0">
                <a:latin typeface="Comic Sans MS"/>
                <a:cs typeface="Comic Sans MS"/>
              </a:rPr>
              <a:t> a product. The </a:t>
            </a:r>
            <a:r>
              <a:rPr sz="3200" spc="-5" dirty="0">
                <a:latin typeface="Comic Sans MS"/>
                <a:cs typeface="Comic Sans MS"/>
              </a:rPr>
              <a:t>vendor </a:t>
            </a:r>
            <a:r>
              <a:rPr sz="3200" dirty="0">
                <a:latin typeface="Comic Sans MS"/>
                <a:cs typeface="Comic Sans MS"/>
              </a:rPr>
              <a:t>ships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product and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then demands </a:t>
            </a:r>
            <a:r>
              <a:rPr sz="3200" dirty="0">
                <a:latin typeface="Comic Sans MS"/>
                <a:cs typeface="Comic Sans MS"/>
              </a:rPr>
              <a:t>payment.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customer </a:t>
            </a:r>
            <a:r>
              <a:rPr sz="3200" spc="-5" dirty="0">
                <a:latin typeface="Comic Sans MS"/>
                <a:cs typeface="Comic Sans MS"/>
              </a:rPr>
              <a:t>denies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having </a:t>
            </a:r>
            <a:r>
              <a:rPr sz="3200" spc="-5" dirty="0">
                <a:latin typeface="Comic Sans MS"/>
                <a:cs typeface="Comic Sans MS"/>
              </a:rPr>
              <a:t>ordered the product </a:t>
            </a:r>
            <a:r>
              <a:rPr sz="3200" dirty="0">
                <a:latin typeface="Comic Sans MS"/>
                <a:cs typeface="Comic Sans MS"/>
              </a:rPr>
              <a:t>and </a:t>
            </a:r>
            <a:r>
              <a:rPr sz="3200" spc="-5" dirty="0">
                <a:latin typeface="Comic Sans MS"/>
                <a:cs typeface="Comic Sans MS"/>
              </a:rPr>
              <a:t>by </a:t>
            </a:r>
            <a:r>
              <a:rPr sz="3200" dirty="0">
                <a:latin typeface="Comic Sans MS"/>
                <a:cs typeface="Comic Sans MS"/>
              </a:rPr>
              <a:t>law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therefore </a:t>
            </a:r>
            <a:r>
              <a:rPr sz="3200" dirty="0">
                <a:latin typeface="Comic Sans MS"/>
                <a:cs typeface="Comic Sans MS"/>
              </a:rPr>
              <a:t>entitled </a:t>
            </a:r>
            <a:r>
              <a:rPr sz="3200" spc="-5" dirty="0">
                <a:latin typeface="Comic Sans MS"/>
                <a:cs typeface="Comic Sans MS"/>
              </a:rPr>
              <a:t>to keep the unrequested </a:t>
            </a:r>
            <a:r>
              <a:rPr sz="3200" dirty="0">
                <a:latin typeface="Comic Sans MS"/>
                <a:cs typeface="Comic Sans MS"/>
              </a:rPr>
              <a:t> shipment </a:t>
            </a:r>
            <a:r>
              <a:rPr sz="3200" spc="-5" dirty="0">
                <a:latin typeface="Comic Sans MS"/>
                <a:cs typeface="Comic Sans MS"/>
              </a:rPr>
              <a:t>without </a:t>
            </a:r>
            <a:r>
              <a:rPr sz="3200" dirty="0">
                <a:latin typeface="Comic Sans MS"/>
                <a:cs typeface="Comic Sans MS"/>
              </a:rPr>
              <a:t>payment. If the </a:t>
            </a:r>
            <a:r>
              <a:rPr sz="3200" spc="-5" dirty="0">
                <a:latin typeface="Comic Sans MS"/>
                <a:cs typeface="Comic Sans MS"/>
              </a:rPr>
              <a:t>vendor </a:t>
            </a:r>
            <a:r>
              <a:rPr sz="3200" dirty="0">
                <a:latin typeface="Comic Sans MS"/>
                <a:cs typeface="Comic Sans MS"/>
              </a:rPr>
              <a:t> cannot prove </a:t>
            </a:r>
            <a:r>
              <a:rPr sz="3200" spc="-5" dirty="0">
                <a:latin typeface="Comic Sans MS"/>
                <a:cs typeface="Comic Sans MS"/>
              </a:rPr>
              <a:t>that the </a:t>
            </a:r>
            <a:r>
              <a:rPr sz="3200" dirty="0">
                <a:latin typeface="Comic Sans MS"/>
                <a:cs typeface="Comic Sans MS"/>
              </a:rPr>
              <a:t>letter came </a:t>
            </a:r>
            <a:r>
              <a:rPr sz="3200" spc="-5" dirty="0">
                <a:latin typeface="Comic Sans MS"/>
                <a:cs typeface="Comic Sans MS"/>
              </a:rPr>
              <a:t>from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customer,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attack succeeds.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219811"/>
            <a:ext cx="7847330" cy="6171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Denial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of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receipt:</a:t>
            </a:r>
            <a:endParaRPr sz="3200">
              <a:latin typeface="Comic Sans MS"/>
              <a:cs typeface="Comic Sans MS"/>
            </a:endParaRPr>
          </a:p>
          <a:p>
            <a:pPr marL="355600" marR="3905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false denial that </a:t>
            </a:r>
            <a:r>
              <a:rPr sz="3200" dirty="0">
                <a:latin typeface="Comic Sans MS"/>
                <a:cs typeface="Comic Sans MS"/>
              </a:rPr>
              <a:t>an entity </a:t>
            </a:r>
            <a:r>
              <a:rPr sz="3200" spc="-5" dirty="0">
                <a:latin typeface="Comic Sans MS"/>
                <a:cs typeface="Comic Sans MS"/>
              </a:rPr>
              <a:t>received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some</a:t>
            </a:r>
            <a:r>
              <a:rPr sz="3200" dirty="0">
                <a:latin typeface="Comic Sans MS"/>
                <a:cs typeface="Comic Sans MS"/>
              </a:rPr>
              <a:t> 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message.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e.g. A customer orders an expensive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product with earlier payment and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vendor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ships </a:t>
            </a:r>
            <a:r>
              <a:rPr sz="3200" spc="-5" dirty="0">
                <a:latin typeface="Comic Sans MS"/>
                <a:cs typeface="Comic Sans MS"/>
              </a:rPr>
              <a:t>it.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If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customer has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already </a:t>
            </a:r>
            <a:r>
              <a:rPr sz="3200" spc="-5" dirty="0">
                <a:latin typeface="Comic Sans MS"/>
                <a:cs typeface="Comic Sans MS"/>
              </a:rPr>
              <a:t>received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product,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attacker may </a:t>
            </a:r>
            <a:r>
              <a:rPr sz="3200" spc="-5" dirty="0">
                <a:latin typeface="Comic Sans MS"/>
                <a:cs typeface="Comic Sans MS"/>
              </a:rPr>
              <a:t>deny that </a:t>
            </a:r>
            <a:r>
              <a:rPr sz="3200" dirty="0">
                <a:latin typeface="Comic Sans MS"/>
                <a:cs typeface="Comic Sans MS"/>
              </a:rPr>
              <a:t>the product is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delivered. The vendor </a:t>
            </a:r>
            <a:r>
              <a:rPr sz="3200" dirty="0">
                <a:latin typeface="Comic Sans MS"/>
                <a:cs typeface="Comic Sans MS"/>
              </a:rPr>
              <a:t>can defend </a:t>
            </a:r>
            <a:r>
              <a:rPr sz="3200" spc="-5" dirty="0">
                <a:latin typeface="Comic Sans MS"/>
                <a:cs typeface="Comic Sans MS"/>
              </a:rPr>
              <a:t>against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this</a:t>
            </a:r>
            <a:r>
              <a:rPr sz="3200" dirty="0">
                <a:latin typeface="Comic Sans MS"/>
                <a:cs typeface="Comic Sans MS"/>
              </a:rPr>
              <a:t> attack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only</a:t>
            </a:r>
            <a:r>
              <a:rPr sz="3200" spc="-5" dirty="0">
                <a:latin typeface="Comic Sans MS"/>
                <a:cs typeface="Comic Sans MS"/>
              </a:rPr>
              <a:t> by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providing</a:t>
            </a:r>
            <a:r>
              <a:rPr sz="3200" spc="-5" dirty="0">
                <a:latin typeface="Comic Sans MS"/>
                <a:cs typeface="Comic Sans MS"/>
              </a:rPr>
              <a:t> that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customer </a:t>
            </a:r>
            <a:r>
              <a:rPr sz="3200" spc="-5" dirty="0">
                <a:latin typeface="Comic Sans MS"/>
                <a:cs typeface="Comic Sans MS"/>
              </a:rPr>
              <a:t>did, despite his denials, receive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product.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142786"/>
            <a:ext cx="7995284" cy="52939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Delay:</a:t>
            </a:r>
            <a:endParaRPr sz="3200">
              <a:latin typeface="Comic Sans MS"/>
              <a:cs typeface="Comic Sans MS"/>
            </a:endParaRPr>
          </a:p>
          <a:p>
            <a:pPr marL="355600" marR="558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Usually </a:t>
            </a:r>
            <a:r>
              <a:rPr sz="3200" spc="-5" dirty="0">
                <a:latin typeface="Comic Sans MS"/>
                <a:cs typeface="Comic Sans MS"/>
              </a:rPr>
              <a:t>delivery </a:t>
            </a:r>
            <a:r>
              <a:rPr sz="3200" dirty="0">
                <a:latin typeface="Comic Sans MS"/>
                <a:cs typeface="Comic Sans MS"/>
              </a:rPr>
              <a:t>of a message </a:t>
            </a:r>
            <a:r>
              <a:rPr sz="3200" spc="-10" dirty="0">
                <a:latin typeface="Comic Sans MS"/>
                <a:cs typeface="Comic Sans MS"/>
              </a:rPr>
              <a:t>or </a:t>
            </a:r>
            <a:r>
              <a:rPr sz="3200" dirty="0">
                <a:latin typeface="Comic Sans MS"/>
                <a:cs typeface="Comic Sans MS"/>
              </a:rPr>
              <a:t>service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requires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some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time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t.</a:t>
            </a:r>
            <a:endParaRPr sz="3200">
              <a:latin typeface="Comic Sans MS"/>
              <a:cs typeface="Comic Sans MS"/>
            </a:endParaRPr>
          </a:p>
          <a:p>
            <a:pPr marL="355600" marR="38735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If </a:t>
            </a: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-5" dirty="0">
                <a:latin typeface="Comic Sans MS"/>
                <a:cs typeface="Comic Sans MS"/>
              </a:rPr>
              <a:t>attacker </a:t>
            </a:r>
            <a:r>
              <a:rPr sz="3200" dirty="0">
                <a:latin typeface="Comic Sans MS"/>
                <a:cs typeface="Comic Sans MS"/>
              </a:rPr>
              <a:t>can force </a:t>
            </a:r>
            <a:r>
              <a:rPr sz="3200" spc="-5" dirty="0">
                <a:latin typeface="Comic Sans MS"/>
                <a:cs typeface="Comic Sans MS"/>
              </a:rPr>
              <a:t>the delivery to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take more than </a:t>
            </a:r>
            <a:r>
              <a:rPr sz="3200" dirty="0">
                <a:latin typeface="Comic Sans MS"/>
                <a:cs typeface="Comic Sans MS"/>
              </a:rPr>
              <a:t>time </a:t>
            </a:r>
            <a:r>
              <a:rPr sz="3200" spc="-5" dirty="0">
                <a:latin typeface="Comic Sans MS"/>
                <a:cs typeface="Comic Sans MS"/>
              </a:rPr>
              <a:t>t, the </a:t>
            </a:r>
            <a:r>
              <a:rPr sz="3200" dirty="0">
                <a:latin typeface="Comic Sans MS"/>
                <a:cs typeface="Comic Sans MS"/>
              </a:rPr>
              <a:t>attacker has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successfully</a:t>
            </a:r>
            <a:r>
              <a:rPr sz="3200" spc="-5" dirty="0">
                <a:latin typeface="Comic Sans MS"/>
                <a:cs typeface="Comic Sans MS"/>
              </a:rPr>
              <a:t> delayed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delivery.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This </a:t>
            </a:r>
            <a:r>
              <a:rPr sz="3200" spc="-5" dirty="0">
                <a:latin typeface="Comic Sans MS"/>
                <a:cs typeface="Comic Sans MS"/>
              </a:rPr>
              <a:t>involves </a:t>
            </a:r>
            <a:r>
              <a:rPr sz="3200" dirty="0">
                <a:latin typeface="Comic Sans MS"/>
                <a:cs typeface="Comic Sans MS"/>
              </a:rPr>
              <a:t>manipulation of system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structures,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such as </a:t>
            </a:r>
            <a:r>
              <a:rPr sz="3200" spc="-5" dirty="0">
                <a:latin typeface="Comic Sans MS"/>
                <a:cs typeface="Comic Sans MS"/>
              </a:rPr>
              <a:t>network </a:t>
            </a:r>
            <a:r>
              <a:rPr sz="3200" dirty="0">
                <a:latin typeface="Comic Sans MS"/>
                <a:cs typeface="Comic Sans MS"/>
              </a:rPr>
              <a:t> components or server components </a:t>
            </a:r>
            <a:r>
              <a:rPr sz="3200" spc="-5" dirty="0">
                <a:latin typeface="Comic Sans MS"/>
                <a:cs typeface="Comic Sans MS"/>
              </a:rPr>
              <a:t>which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form</a:t>
            </a:r>
            <a:r>
              <a:rPr sz="3200" dirty="0">
                <a:latin typeface="Comic Sans MS"/>
                <a:cs typeface="Comic Sans MS"/>
              </a:rPr>
              <a:t> of attack.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42786"/>
            <a:ext cx="8173084" cy="62699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Denial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of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service:</a:t>
            </a:r>
            <a:endParaRPr sz="3200">
              <a:latin typeface="Comic Sans MS"/>
              <a:cs typeface="Comic Sans MS"/>
            </a:endParaRPr>
          </a:p>
          <a:p>
            <a:pPr marL="355600" marR="7848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attacker prevents a server </a:t>
            </a:r>
            <a:r>
              <a:rPr sz="3200" spc="-5" dirty="0">
                <a:latin typeface="Comic Sans MS"/>
                <a:cs typeface="Comic Sans MS"/>
              </a:rPr>
              <a:t>from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providing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service.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6261735" algn="l"/>
              </a:tabLst>
            </a:pPr>
            <a:r>
              <a:rPr sz="3200" spc="-5" dirty="0">
                <a:latin typeface="Comic Sans MS"/>
                <a:cs typeface="Comic Sans MS"/>
              </a:rPr>
              <a:t>The denial </a:t>
            </a:r>
            <a:r>
              <a:rPr sz="3200" dirty="0">
                <a:latin typeface="Comic Sans MS"/>
                <a:cs typeface="Comic Sans MS"/>
              </a:rPr>
              <a:t>may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occur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source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(by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preventing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server from obtaining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resources),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destination	(by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blocking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 communications</a:t>
            </a:r>
            <a:r>
              <a:rPr sz="3200" spc="-5" dirty="0">
                <a:latin typeface="Comic Sans MS"/>
                <a:cs typeface="Comic Sans MS"/>
              </a:rPr>
              <a:t> from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server) or along </a:t>
            </a:r>
            <a:r>
              <a:rPr sz="3200" spc="-5" dirty="0">
                <a:latin typeface="Comic Sans MS"/>
                <a:cs typeface="Comic Sans MS"/>
              </a:rPr>
              <a:t>the intermediate </a:t>
            </a:r>
            <a:r>
              <a:rPr sz="3200" dirty="0">
                <a:latin typeface="Comic Sans MS"/>
                <a:cs typeface="Comic Sans MS"/>
              </a:rPr>
              <a:t>path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(by discarding </a:t>
            </a:r>
            <a:r>
              <a:rPr sz="3200" dirty="0">
                <a:latin typeface="Comic Sans MS"/>
                <a:cs typeface="Comic Sans MS"/>
              </a:rPr>
              <a:t>messages </a:t>
            </a:r>
            <a:r>
              <a:rPr sz="3200" spc="-5" dirty="0">
                <a:latin typeface="Comic Sans MS"/>
                <a:cs typeface="Comic Sans MS"/>
              </a:rPr>
              <a:t>from </a:t>
            </a:r>
            <a:r>
              <a:rPr sz="3200" dirty="0">
                <a:latin typeface="Comic Sans MS"/>
                <a:cs typeface="Comic Sans MS"/>
              </a:rPr>
              <a:t>either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client</a:t>
            </a:r>
            <a:r>
              <a:rPr sz="3200" spc="-5" dirty="0">
                <a:latin typeface="Comic Sans MS"/>
                <a:cs typeface="Comic Sans MS"/>
              </a:rPr>
              <a:t> or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-5" dirty="0">
                <a:latin typeface="Comic Sans MS"/>
                <a:cs typeface="Comic Sans MS"/>
              </a:rPr>
              <a:t> server,</a:t>
            </a:r>
            <a:r>
              <a:rPr sz="3200" dirty="0">
                <a:latin typeface="Comic Sans MS"/>
                <a:cs typeface="Comic Sans MS"/>
              </a:rPr>
              <a:t> or </a:t>
            </a:r>
            <a:r>
              <a:rPr sz="3200" spc="-5" dirty="0">
                <a:latin typeface="Comic Sans MS"/>
                <a:cs typeface="Comic Sans MS"/>
              </a:rPr>
              <a:t>both).</a:t>
            </a:r>
            <a:endParaRPr sz="3200">
              <a:latin typeface="Comic Sans MS"/>
              <a:cs typeface="Comic Sans MS"/>
            </a:endParaRPr>
          </a:p>
          <a:p>
            <a:pPr marL="355600" marR="4318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poses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same </a:t>
            </a:r>
            <a:r>
              <a:rPr sz="3200" spc="-5" dirty="0">
                <a:latin typeface="Comic Sans MS"/>
                <a:cs typeface="Comic Sans MS"/>
              </a:rPr>
              <a:t>threat</a:t>
            </a:r>
            <a:r>
              <a:rPr sz="3200" dirty="0">
                <a:latin typeface="Comic Sans MS"/>
                <a:cs typeface="Comic Sans MS"/>
              </a:rPr>
              <a:t> as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-5" dirty="0">
                <a:latin typeface="Comic Sans MS"/>
                <a:cs typeface="Comic Sans MS"/>
              </a:rPr>
              <a:t>infinite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delay.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1845" y="633816"/>
            <a:ext cx="3946987" cy="4980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8132" y="501141"/>
            <a:ext cx="39706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none" dirty="0">
                <a:latin typeface="Comic Sans MS"/>
                <a:cs typeface="Comic Sans MS"/>
              </a:rPr>
              <a:t>Course</a:t>
            </a:r>
            <a:r>
              <a:rPr b="1" u="none" spc="-55" dirty="0">
                <a:latin typeface="Comic Sans MS"/>
                <a:cs typeface="Comic Sans MS"/>
              </a:rPr>
              <a:t> </a:t>
            </a:r>
            <a:r>
              <a:rPr b="1" u="none" spc="-5" dirty="0">
                <a:latin typeface="Comic Sans MS"/>
                <a:cs typeface="Comic Sans MS"/>
              </a:rPr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514514"/>
            <a:ext cx="7494905" cy="49041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omic Sans MS"/>
                <a:cs typeface="Comic Sans MS"/>
              </a:rPr>
              <a:t>Introduction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Computer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</a:p>
          <a:p>
            <a:pPr marL="527685" marR="8178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Cryptography and Cryptographic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Algorithms</a:t>
            </a:r>
            <a:endParaRPr sz="3200" dirty="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spc="-5" dirty="0">
                <a:latin typeface="Comic Sans MS"/>
                <a:cs typeface="Comic Sans MS"/>
              </a:rPr>
              <a:t>Introduction</a:t>
            </a:r>
            <a:r>
              <a:rPr sz="3200" dirty="0">
                <a:latin typeface="Comic Sans MS"/>
                <a:cs typeface="Comic Sans MS"/>
              </a:rPr>
              <a:t> to </a:t>
            </a:r>
            <a:r>
              <a:rPr sz="3200" spc="-5" dirty="0">
                <a:latin typeface="Comic Sans MS"/>
                <a:cs typeface="Comic Sans MS"/>
              </a:rPr>
              <a:t>network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security</a:t>
            </a:r>
            <a:endParaRPr sz="3200" dirty="0">
              <a:latin typeface="Comic Sans MS"/>
              <a:cs typeface="Comic Sans MS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Digital </a:t>
            </a:r>
            <a:r>
              <a:rPr sz="3200" spc="-5" dirty="0">
                <a:latin typeface="Comic Sans MS"/>
                <a:cs typeface="Comic Sans MS"/>
              </a:rPr>
              <a:t>Signature </a:t>
            </a:r>
            <a:r>
              <a:rPr sz="3200" dirty="0">
                <a:latin typeface="Comic Sans MS"/>
                <a:cs typeface="Comic Sans MS"/>
              </a:rPr>
              <a:t>and </a:t>
            </a:r>
            <a:r>
              <a:rPr sz="3200" spc="-5" dirty="0">
                <a:latin typeface="Comic Sans MS"/>
                <a:cs typeface="Comic Sans MS"/>
              </a:rPr>
              <a:t>Authentication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Protocols</a:t>
            </a:r>
            <a:endParaRPr sz="3200" dirty="0">
              <a:latin typeface="Comic Sans MS"/>
              <a:cs typeface="Comic Sans MS"/>
            </a:endParaRPr>
          </a:p>
          <a:p>
            <a:pPr marL="527685" marR="1270000" indent="-51562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Design Principles and </a:t>
            </a:r>
            <a:r>
              <a:rPr sz="3200" spc="-5" dirty="0">
                <a:latin typeface="Comic Sans MS"/>
                <a:cs typeface="Comic Sans MS"/>
              </a:rPr>
              <a:t>Common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Security related programming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26441" y="5705785"/>
            <a:ext cx="4607560" cy="8059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00" dirty="0">
                <a:latin typeface="Comic Sans MS"/>
                <a:cs typeface="Comic Sans MS"/>
              </a:rPr>
              <a:t>attacks</a:t>
            </a:r>
            <a:r>
              <a:rPr sz="3000" spc="-3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may</a:t>
            </a:r>
            <a:r>
              <a:rPr sz="3000" spc="-3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occur.</a:t>
            </a:r>
            <a:endParaRPr sz="3000" dirty="0">
              <a:latin typeface="Comic Sans MS"/>
              <a:cs typeface="Comic Sans MS"/>
            </a:endParaRPr>
          </a:p>
          <a:p>
            <a:pPr marL="2990215">
              <a:lnSpc>
                <a:spcPct val="100000"/>
              </a:lnSpc>
              <a:spcBef>
                <a:spcPts val="59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372" y="30861"/>
            <a:ext cx="645096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marR="5080" indent="-756285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Issues</a:t>
            </a:r>
            <a:r>
              <a:rPr u="none" spc="-70" dirty="0"/>
              <a:t> </a:t>
            </a:r>
            <a:r>
              <a:rPr u="none" dirty="0"/>
              <a:t>and</a:t>
            </a:r>
            <a:r>
              <a:rPr u="none" spc="-15" dirty="0"/>
              <a:t> </a:t>
            </a:r>
            <a:r>
              <a:rPr u="none" dirty="0"/>
              <a:t>Challenges</a:t>
            </a:r>
            <a:r>
              <a:rPr u="none" spc="-70" dirty="0"/>
              <a:t> </a:t>
            </a:r>
            <a:r>
              <a:rPr u="none" dirty="0"/>
              <a:t>of </a:t>
            </a:r>
            <a:r>
              <a:rPr u="none" spc="-1300" dirty="0"/>
              <a:t> </a:t>
            </a:r>
            <a:r>
              <a:rPr u="none" spc="-5" dirty="0"/>
              <a:t>Computer</a:t>
            </a:r>
            <a:r>
              <a:rPr u="none" spc="-35" dirty="0"/>
              <a:t> </a:t>
            </a:r>
            <a:r>
              <a:rPr u="none"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37461"/>
            <a:ext cx="781812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5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Providing </a:t>
            </a:r>
            <a:r>
              <a:rPr sz="3000" dirty="0">
                <a:latin typeface="Comic Sans MS"/>
                <a:cs typeface="Comic Sans MS"/>
              </a:rPr>
              <a:t>security </a:t>
            </a:r>
            <a:r>
              <a:rPr sz="3000" spc="-5" dirty="0">
                <a:latin typeface="Comic Sans MS"/>
                <a:cs typeface="Comic Sans MS"/>
              </a:rPr>
              <a:t>is </a:t>
            </a:r>
            <a:r>
              <a:rPr sz="3000" dirty="0">
                <a:latin typeface="Comic Sans MS"/>
                <a:cs typeface="Comic Sans MS"/>
              </a:rPr>
              <a:t>not as easy as </a:t>
            </a:r>
            <a:r>
              <a:rPr sz="3000" spc="-5" dirty="0">
                <a:latin typeface="Comic Sans MS"/>
                <a:cs typeface="Comic Sans MS"/>
              </a:rPr>
              <a:t>it </a:t>
            </a:r>
            <a:r>
              <a:rPr sz="3000" dirty="0">
                <a:latin typeface="Comic Sans MS"/>
                <a:cs typeface="Comic Sans MS"/>
              </a:rPr>
              <a:t> seems </a:t>
            </a:r>
            <a:r>
              <a:rPr sz="3000" spc="-5" dirty="0">
                <a:latin typeface="Comic Sans MS"/>
                <a:cs typeface="Comic Sans MS"/>
              </a:rPr>
              <a:t>to be. </a:t>
            </a:r>
            <a:r>
              <a:rPr sz="3000" dirty="0">
                <a:latin typeface="Comic Sans MS"/>
                <a:cs typeface="Comic Sans MS"/>
              </a:rPr>
              <a:t>The </a:t>
            </a:r>
            <a:r>
              <a:rPr sz="3000" spc="-5" dirty="0">
                <a:latin typeface="Comic Sans MS"/>
                <a:cs typeface="Comic Sans MS"/>
              </a:rPr>
              <a:t>requirements for </a:t>
            </a:r>
            <a:r>
              <a:rPr sz="3000" dirty="0">
                <a:latin typeface="Comic Sans MS"/>
                <a:cs typeface="Comic Sans MS"/>
              </a:rPr>
              <a:t> providing security </a:t>
            </a:r>
            <a:r>
              <a:rPr sz="3000" spc="-5" dirty="0">
                <a:latin typeface="Comic Sans MS"/>
                <a:cs typeface="Comic Sans MS"/>
              </a:rPr>
              <a:t>(confidentiality, </a:t>
            </a:r>
            <a:r>
              <a:rPr sz="3000" dirty="0">
                <a:latin typeface="Comic Sans MS"/>
                <a:cs typeface="Comic Sans MS"/>
              </a:rPr>
              <a:t> authentication, </a:t>
            </a:r>
            <a:r>
              <a:rPr sz="3000" spc="-5" dirty="0">
                <a:latin typeface="Comic Sans MS"/>
                <a:cs typeface="Comic Sans MS"/>
              </a:rPr>
              <a:t>integrity) </a:t>
            </a:r>
            <a:r>
              <a:rPr sz="3000" dirty="0">
                <a:latin typeface="Comic Sans MS"/>
                <a:cs typeface="Comic Sans MS"/>
              </a:rPr>
              <a:t>are </a:t>
            </a:r>
            <a:r>
              <a:rPr sz="3000" spc="-5" dirty="0">
                <a:latin typeface="Comic Sans MS"/>
                <a:cs typeface="Comic Sans MS"/>
              </a:rPr>
              <a:t>quite 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complex, </a:t>
            </a:r>
            <a:r>
              <a:rPr sz="3000" dirty="0">
                <a:latin typeface="Comic Sans MS"/>
                <a:cs typeface="Comic Sans MS"/>
              </a:rPr>
              <a:t>and </a:t>
            </a:r>
            <a:r>
              <a:rPr sz="3000" spc="-5" dirty="0">
                <a:latin typeface="Comic Sans MS"/>
                <a:cs typeface="Comic Sans MS"/>
              </a:rPr>
              <a:t>understanding them involves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complex reasoning.</a:t>
            </a:r>
            <a:endParaRPr sz="30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In developing </a:t>
            </a:r>
            <a:r>
              <a:rPr sz="3000" dirty="0">
                <a:latin typeface="Comic Sans MS"/>
                <a:cs typeface="Comic Sans MS"/>
              </a:rPr>
              <a:t>a </a:t>
            </a:r>
            <a:r>
              <a:rPr sz="3000" spc="-5" dirty="0">
                <a:latin typeface="Comic Sans MS"/>
                <a:cs typeface="Comic Sans MS"/>
              </a:rPr>
              <a:t>particular </a:t>
            </a:r>
            <a:r>
              <a:rPr sz="3000" dirty="0">
                <a:latin typeface="Comic Sans MS"/>
                <a:cs typeface="Comic Sans MS"/>
              </a:rPr>
              <a:t>security 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mechanism </a:t>
            </a:r>
            <a:r>
              <a:rPr sz="3000" spc="-10" dirty="0">
                <a:latin typeface="Comic Sans MS"/>
                <a:cs typeface="Comic Sans MS"/>
              </a:rPr>
              <a:t>or </a:t>
            </a:r>
            <a:r>
              <a:rPr sz="3000" spc="-5" dirty="0">
                <a:latin typeface="Comic Sans MS"/>
                <a:cs typeface="Comic Sans MS"/>
              </a:rPr>
              <a:t>algorithm, </a:t>
            </a:r>
            <a:r>
              <a:rPr sz="3000" dirty="0">
                <a:latin typeface="Comic Sans MS"/>
                <a:cs typeface="Comic Sans MS"/>
              </a:rPr>
              <a:t>potential attacks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should</a:t>
            </a:r>
            <a:r>
              <a:rPr sz="3000" spc="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be</a:t>
            </a:r>
            <a:r>
              <a:rPr sz="3000" spc="-2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considered. But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unexpected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9103"/>
            <a:ext cx="8204834" cy="624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32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The procedures used to </a:t>
            </a:r>
            <a:r>
              <a:rPr sz="3000" dirty="0">
                <a:latin typeface="Comic Sans MS"/>
                <a:cs typeface="Comic Sans MS"/>
              </a:rPr>
              <a:t>provide </a:t>
            </a:r>
            <a:r>
              <a:rPr sz="3000" spc="-5" dirty="0">
                <a:latin typeface="Comic Sans MS"/>
                <a:cs typeface="Comic Sans MS"/>
              </a:rPr>
              <a:t>particular 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services </a:t>
            </a:r>
            <a:r>
              <a:rPr sz="3000" dirty="0">
                <a:latin typeface="Comic Sans MS"/>
                <a:cs typeface="Comic Sans MS"/>
              </a:rPr>
              <a:t>are </a:t>
            </a:r>
            <a:r>
              <a:rPr sz="3000" spc="-5" dirty="0">
                <a:latin typeface="Comic Sans MS"/>
                <a:cs typeface="Comic Sans MS"/>
              </a:rPr>
              <a:t>complex. </a:t>
            </a:r>
            <a:r>
              <a:rPr sz="3000" dirty="0">
                <a:latin typeface="Comic Sans MS"/>
                <a:cs typeface="Comic Sans MS"/>
              </a:rPr>
              <a:t>The security 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mechanisms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should</a:t>
            </a:r>
            <a:r>
              <a:rPr sz="3000" spc="3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be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updated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10" dirty="0">
                <a:latin typeface="Comic Sans MS"/>
                <a:cs typeface="Comic Sans MS"/>
              </a:rPr>
              <a:t>regularly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to </a:t>
            </a:r>
            <a:r>
              <a:rPr sz="3000" spc="-88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adapt </a:t>
            </a:r>
            <a:r>
              <a:rPr sz="3000" spc="-5" dirty="0">
                <a:latin typeface="Comic Sans MS"/>
                <a:cs typeface="Comic Sans MS"/>
              </a:rPr>
              <a:t>to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the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changes.</a:t>
            </a:r>
            <a:endParaRPr sz="30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Having designed various </a:t>
            </a:r>
            <a:r>
              <a:rPr sz="3000" dirty="0">
                <a:latin typeface="Comic Sans MS"/>
                <a:cs typeface="Comic Sans MS"/>
              </a:rPr>
              <a:t>security 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mechanisms, it is necessary to decide where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to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use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10" dirty="0">
                <a:latin typeface="Comic Sans MS"/>
                <a:cs typeface="Comic Sans MS"/>
              </a:rPr>
              <a:t>them:</a:t>
            </a:r>
            <a:r>
              <a:rPr sz="3000" spc="-5" dirty="0">
                <a:latin typeface="Comic Sans MS"/>
                <a:cs typeface="Comic Sans MS"/>
              </a:rPr>
              <a:t> both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in </a:t>
            </a:r>
            <a:r>
              <a:rPr sz="3000" dirty="0">
                <a:latin typeface="Comic Sans MS"/>
                <a:cs typeface="Comic Sans MS"/>
              </a:rPr>
              <a:t>terms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of </a:t>
            </a:r>
            <a:r>
              <a:rPr sz="3000" spc="-5" dirty="0">
                <a:latin typeface="Comic Sans MS"/>
                <a:cs typeface="Comic Sans MS"/>
              </a:rPr>
              <a:t>physical</a:t>
            </a:r>
            <a:r>
              <a:rPr sz="3000" dirty="0">
                <a:latin typeface="Comic Sans MS"/>
                <a:cs typeface="Comic Sans MS"/>
              </a:rPr>
              <a:t> and 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logical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sense.</a:t>
            </a:r>
            <a:endParaRPr sz="3000">
              <a:latin typeface="Comic Sans MS"/>
              <a:cs typeface="Comic Sans MS"/>
            </a:endParaRPr>
          </a:p>
          <a:p>
            <a:pPr marL="355600" marR="20447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Security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mechanisms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10" dirty="0">
                <a:latin typeface="Comic Sans MS"/>
                <a:cs typeface="Comic Sans MS"/>
              </a:rPr>
              <a:t>typically</a:t>
            </a:r>
            <a:r>
              <a:rPr sz="3000" spc="1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involve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more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than </a:t>
            </a:r>
            <a:r>
              <a:rPr sz="3000" dirty="0">
                <a:latin typeface="Comic Sans MS"/>
                <a:cs typeface="Comic Sans MS"/>
              </a:rPr>
              <a:t>a </a:t>
            </a:r>
            <a:r>
              <a:rPr sz="3000" spc="-5" dirty="0">
                <a:latin typeface="Comic Sans MS"/>
                <a:cs typeface="Comic Sans MS"/>
              </a:rPr>
              <a:t>particular </a:t>
            </a:r>
            <a:r>
              <a:rPr sz="3000" dirty="0">
                <a:latin typeface="Comic Sans MS"/>
                <a:cs typeface="Comic Sans MS"/>
              </a:rPr>
              <a:t>algorithm or </a:t>
            </a:r>
            <a:r>
              <a:rPr sz="3000" spc="-5" dirty="0">
                <a:latin typeface="Comic Sans MS"/>
                <a:cs typeface="Comic Sans MS"/>
              </a:rPr>
              <a:t>protocol. It </a:t>
            </a:r>
            <a:r>
              <a:rPr sz="3000" dirty="0">
                <a:latin typeface="Comic Sans MS"/>
                <a:cs typeface="Comic Sans MS"/>
              </a:rPr>
              <a:t> also </a:t>
            </a:r>
            <a:r>
              <a:rPr sz="3000" spc="-5" dirty="0">
                <a:latin typeface="Comic Sans MS"/>
                <a:cs typeface="Comic Sans MS"/>
              </a:rPr>
              <a:t>requires the knowledge </a:t>
            </a:r>
            <a:r>
              <a:rPr sz="3000" spc="-10" dirty="0">
                <a:latin typeface="Comic Sans MS"/>
                <a:cs typeface="Comic Sans MS"/>
              </a:rPr>
              <a:t>of </a:t>
            </a:r>
            <a:r>
              <a:rPr sz="3000" dirty="0">
                <a:latin typeface="Comic Sans MS"/>
                <a:cs typeface="Comic Sans MS"/>
              </a:rPr>
              <a:t>system and 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network.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Strong</a:t>
            </a:r>
            <a:r>
              <a:rPr sz="3000" spc="-3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security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as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burden to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efficient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and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6308242"/>
            <a:ext cx="74701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mic Sans MS"/>
                <a:cs typeface="Comic Sans MS"/>
              </a:rPr>
              <a:t>use</a:t>
            </a:r>
            <a:r>
              <a:rPr sz="3000" dirty="0">
                <a:latin typeface="Comic Sans MS"/>
                <a:cs typeface="Comic Sans MS"/>
              </a:rPr>
              <a:t>r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friendl</a:t>
            </a:r>
            <a:r>
              <a:rPr sz="3000" dirty="0">
                <a:latin typeface="Comic Sans MS"/>
                <a:cs typeface="Comic Sans MS"/>
              </a:rPr>
              <a:t>y </a:t>
            </a:r>
            <a:r>
              <a:rPr sz="3000" dirty="0" smtClean="0">
                <a:latin typeface="Comic Sans MS"/>
                <a:cs typeface="Comic Sans MS"/>
              </a:rPr>
              <a:t>env</a:t>
            </a:r>
            <a:r>
              <a:rPr lang="en-US" sz="3000" dirty="0" smtClean="0">
                <a:latin typeface="Comic Sans MS"/>
                <a:cs typeface="Comic Sans MS"/>
              </a:rPr>
              <a:t>ironment a</a:t>
            </a:r>
            <a:r>
              <a:rPr sz="3000" dirty="0" smtClean="0">
                <a:latin typeface="Comic Sans MS"/>
                <a:cs typeface="Comic Sans MS"/>
              </a:rPr>
              <a:t>nd</a:t>
            </a:r>
            <a:r>
              <a:rPr sz="3000" spc="10" dirty="0" smtClean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oper</a:t>
            </a:r>
            <a:r>
              <a:rPr sz="3000" spc="-10" dirty="0">
                <a:latin typeface="Comic Sans MS"/>
                <a:cs typeface="Comic Sans MS"/>
              </a:rPr>
              <a:t>a</a:t>
            </a:r>
            <a:r>
              <a:rPr sz="3000" spc="-5" dirty="0">
                <a:latin typeface="Comic Sans MS"/>
                <a:cs typeface="Comic Sans MS"/>
              </a:rPr>
              <a:t>tions.</a:t>
            </a:r>
            <a:endParaRPr sz="3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394461"/>
            <a:ext cx="827532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892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Comic Sans MS"/>
                <a:cs typeface="Comic Sans MS"/>
              </a:rPr>
              <a:t>Computer and Network security </a:t>
            </a:r>
            <a:r>
              <a:rPr sz="3000" spc="-5" dirty="0">
                <a:latin typeface="Comic Sans MS"/>
                <a:cs typeface="Comic Sans MS"/>
              </a:rPr>
              <a:t>is </a:t>
            </a:r>
            <a:r>
              <a:rPr sz="3000" dirty="0">
                <a:latin typeface="Comic Sans MS"/>
                <a:cs typeface="Comic Sans MS"/>
              </a:rPr>
              <a:t>a </a:t>
            </a:r>
            <a:r>
              <a:rPr sz="3000" spc="-5" dirty="0">
                <a:latin typeface="Comic Sans MS"/>
                <a:cs typeface="Comic Sans MS"/>
              </a:rPr>
              <a:t>battle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between the intruder </a:t>
            </a:r>
            <a:r>
              <a:rPr sz="3000" dirty="0">
                <a:latin typeface="Comic Sans MS"/>
                <a:cs typeface="Comic Sans MS"/>
              </a:rPr>
              <a:t>and </a:t>
            </a:r>
            <a:r>
              <a:rPr sz="3000" spc="-5" dirty="0">
                <a:latin typeface="Comic Sans MS"/>
                <a:cs typeface="Comic Sans MS"/>
              </a:rPr>
              <a:t>the designer </a:t>
            </a:r>
            <a:r>
              <a:rPr sz="3000" dirty="0">
                <a:latin typeface="Comic Sans MS"/>
                <a:cs typeface="Comic Sans MS"/>
              </a:rPr>
              <a:t>and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administrator.</a:t>
            </a:r>
            <a:endParaRPr sz="30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The users </a:t>
            </a:r>
            <a:r>
              <a:rPr sz="3000" spc="-10" dirty="0">
                <a:latin typeface="Comic Sans MS"/>
                <a:cs typeface="Comic Sans MS"/>
              </a:rPr>
              <a:t>or </a:t>
            </a:r>
            <a:r>
              <a:rPr sz="3000" dirty="0">
                <a:latin typeface="Comic Sans MS"/>
                <a:cs typeface="Comic Sans MS"/>
              </a:rPr>
              <a:t>system managers hesitate </a:t>
            </a:r>
            <a:r>
              <a:rPr sz="3000" spc="-5" dirty="0">
                <a:latin typeface="Comic Sans MS"/>
                <a:cs typeface="Comic Sans MS"/>
              </a:rPr>
              <a:t>to 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invest </a:t>
            </a:r>
            <a:r>
              <a:rPr sz="3000" dirty="0">
                <a:latin typeface="Comic Sans MS"/>
                <a:cs typeface="Comic Sans MS"/>
              </a:rPr>
              <a:t>on security </a:t>
            </a:r>
            <a:r>
              <a:rPr sz="3000" spc="-5" dirty="0">
                <a:latin typeface="Comic Sans MS"/>
                <a:cs typeface="Comic Sans MS"/>
              </a:rPr>
              <a:t>due to </a:t>
            </a:r>
            <a:r>
              <a:rPr sz="3000" dirty="0">
                <a:latin typeface="Comic Sans MS"/>
                <a:cs typeface="Comic Sans MS"/>
              </a:rPr>
              <a:t>little </a:t>
            </a:r>
            <a:r>
              <a:rPr sz="3000" spc="-5" dirty="0">
                <a:latin typeface="Comic Sans MS"/>
                <a:cs typeface="Comic Sans MS"/>
              </a:rPr>
              <a:t>benefits until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a</a:t>
            </a:r>
            <a:r>
              <a:rPr sz="3000" spc="-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security </a:t>
            </a:r>
            <a:r>
              <a:rPr sz="3000" spc="-10" dirty="0">
                <a:latin typeface="Comic Sans MS"/>
                <a:cs typeface="Comic Sans MS"/>
              </a:rPr>
              <a:t>failure</a:t>
            </a:r>
            <a:r>
              <a:rPr sz="3000" spc="1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occurs.</a:t>
            </a:r>
            <a:endParaRPr sz="3000">
              <a:latin typeface="Comic Sans MS"/>
              <a:cs typeface="Comic Sans MS"/>
            </a:endParaRPr>
          </a:p>
          <a:p>
            <a:pPr marL="355600" marR="7613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Security requires regular </a:t>
            </a:r>
            <a:r>
              <a:rPr sz="3000" dirty="0">
                <a:latin typeface="Comic Sans MS"/>
                <a:cs typeface="Comic Sans MS"/>
              </a:rPr>
              <a:t>and </a:t>
            </a:r>
            <a:r>
              <a:rPr sz="3000" spc="-5" dirty="0">
                <a:latin typeface="Comic Sans MS"/>
                <a:cs typeface="Comic Sans MS"/>
              </a:rPr>
              <a:t>constant 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monitoring which is </a:t>
            </a:r>
            <a:r>
              <a:rPr sz="3000" dirty="0">
                <a:latin typeface="Comic Sans MS"/>
                <a:cs typeface="Comic Sans MS"/>
              </a:rPr>
              <a:t>a </a:t>
            </a:r>
            <a:r>
              <a:rPr sz="3000" spc="-5" dirty="0">
                <a:latin typeface="Comic Sans MS"/>
                <a:cs typeface="Comic Sans MS"/>
              </a:rPr>
              <a:t>difficult in </a:t>
            </a:r>
            <a:r>
              <a:rPr sz="3000" dirty="0">
                <a:latin typeface="Comic Sans MS"/>
                <a:cs typeface="Comic Sans MS"/>
              </a:rPr>
              <a:t>today’s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short-term</a:t>
            </a:r>
            <a:r>
              <a:rPr sz="3000" spc="-3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and</a:t>
            </a:r>
            <a:r>
              <a:rPr sz="3000" spc="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overloaded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environment.</a:t>
            </a:r>
            <a:endParaRPr sz="3000">
              <a:latin typeface="Comic Sans MS"/>
              <a:cs typeface="Comic Sans MS"/>
            </a:endParaRPr>
          </a:p>
          <a:p>
            <a:pPr marL="355600" marR="444500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Comic Sans MS"/>
                <a:cs typeface="Comic Sans MS"/>
              </a:rPr>
              <a:t>Security is implemented </a:t>
            </a:r>
            <a:r>
              <a:rPr sz="3000" dirty="0">
                <a:latin typeface="Comic Sans MS"/>
                <a:cs typeface="Comic Sans MS"/>
              </a:rPr>
              <a:t>after </a:t>
            </a:r>
            <a:r>
              <a:rPr sz="3000" spc="-5" dirty="0">
                <a:latin typeface="Comic Sans MS"/>
                <a:cs typeface="Comic Sans MS"/>
              </a:rPr>
              <a:t>the </a:t>
            </a:r>
            <a:r>
              <a:rPr sz="3000" dirty="0">
                <a:latin typeface="Comic Sans MS"/>
                <a:cs typeface="Comic Sans MS"/>
              </a:rPr>
              <a:t>system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design rather than </a:t>
            </a:r>
            <a:r>
              <a:rPr sz="3000" dirty="0">
                <a:latin typeface="Comic Sans MS"/>
                <a:cs typeface="Comic Sans MS"/>
              </a:rPr>
              <a:t>as a part of the </a:t>
            </a:r>
            <a:r>
              <a:rPr sz="3000" spc="-5" dirty="0">
                <a:latin typeface="Comic Sans MS"/>
                <a:cs typeface="Comic Sans MS"/>
              </a:rPr>
              <a:t>design </a:t>
            </a:r>
            <a:r>
              <a:rPr sz="3000" spc="-88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process.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854" y="183642"/>
            <a:ext cx="5097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Operational</a:t>
            </a:r>
            <a:r>
              <a:rPr b="1" spc="-6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64" y="905989"/>
            <a:ext cx="8587740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27685" algn="l"/>
              </a:tabLst>
            </a:pPr>
            <a:r>
              <a:rPr sz="3200" spc="-5" dirty="0">
                <a:latin typeface="Comic Sans MS"/>
                <a:cs typeface="Comic Sans MS"/>
              </a:rPr>
              <a:t>1.	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Cost-benefit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analysis</a:t>
            </a:r>
            <a:endParaRPr sz="3200">
              <a:latin typeface="Comic Sans MS"/>
              <a:cs typeface="Comic Sans MS"/>
            </a:endParaRPr>
          </a:p>
          <a:p>
            <a:pPr marL="355600" marR="87376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Balance between benefits of the </a:t>
            </a:r>
            <a:r>
              <a:rPr sz="3200" dirty="0">
                <a:latin typeface="Comic Sans MS"/>
                <a:cs typeface="Comic Sans MS"/>
              </a:rPr>
              <a:t> protection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5" dirty="0">
                <a:latin typeface="Comic Sans MS"/>
                <a:cs typeface="Comic Sans MS"/>
              </a:rPr>
              <a:t> 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cost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designing,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implementing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using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mechanism.</a:t>
            </a:r>
            <a:endParaRPr sz="3200">
              <a:latin typeface="Comic Sans MS"/>
              <a:cs typeface="Comic Sans MS"/>
            </a:endParaRPr>
          </a:p>
          <a:p>
            <a:pPr marL="355600" marR="77597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If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data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 </a:t>
            </a:r>
            <a:r>
              <a:rPr sz="3200" spc="-5" dirty="0">
                <a:latin typeface="Comic Sans MS"/>
                <a:cs typeface="Comic Sans MS"/>
              </a:rPr>
              <a:t>resources</a:t>
            </a:r>
            <a:r>
              <a:rPr sz="3200" dirty="0">
                <a:latin typeface="Comic Sans MS"/>
                <a:cs typeface="Comic Sans MS"/>
              </a:rPr>
              <a:t> cost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less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than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their protection,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adding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mechanisms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procedures</a:t>
            </a:r>
            <a:r>
              <a:rPr sz="3200" spc="-5" dirty="0">
                <a:latin typeface="Comic Sans MS"/>
                <a:cs typeface="Comic Sans MS"/>
              </a:rPr>
              <a:t> is not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cost- </a:t>
            </a:r>
            <a:r>
              <a:rPr sz="3200" dirty="0">
                <a:latin typeface="Comic Sans MS"/>
                <a:cs typeface="Comic Sans MS"/>
              </a:rPr>
              <a:t> effective.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Comic Sans MS"/>
                <a:cs typeface="Comic Sans MS"/>
              </a:rPr>
              <a:t>e.g. Database of salary </a:t>
            </a:r>
            <a:r>
              <a:rPr sz="3200" spc="-5" dirty="0">
                <a:latin typeface="Comic Sans MS"/>
                <a:cs typeface="Comic Sans MS"/>
              </a:rPr>
              <a:t>information </a:t>
            </a:r>
            <a:r>
              <a:rPr sz="3200" dirty="0">
                <a:latin typeface="Comic Sans MS"/>
                <a:cs typeface="Comic Sans MS"/>
              </a:rPr>
              <a:t>system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banks: </a:t>
            </a:r>
            <a:r>
              <a:rPr sz="3200" dirty="0">
                <a:latin typeface="Comic Sans MS"/>
                <a:cs typeface="Comic Sans MS"/>
              </a:rPr>
              <a:t>main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office and</a:t>
            </a:r>
            <a:r>
              <a:rPr sz="3200" spc="-5" dirty="0">
                <a:latin typeface="Comic Sans MS"/>
                <a:cs typeface="Comic Sans MS"/>
              </a:rPr>
              <a:t> branch</a:t>
            </a:r>
            <a:r>
              <a:rPr sz="3200" dirty="0">
                <a:latin typeface="Comic Sans MS"/>
                <a:cs typeface="Comic Sans MS"/>
              </a:rPr>
              <a:t> offices.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379"/>
            <a:ext cx="2870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dirty="0"/>
              <a:t>2.</a:t>
            </a:r>
            <a:r>
              <a:rPr sz="3200" u="none" spc="-35" dirty="0"/>
              <a:t> </a:t>
            </a:r>
            <a:r>
              <a:rPr sz="3200" spc="-5" dirty="0"/>
              <a:t>Risk</a:t>
            </a:r>
            <a:r>
              <a:rPr sz="3200" spc="-35" dirty="0"/>
              <a:t> </a:t>
            </a:r>
            <a:r>
              <a:rPr sz="3200" dirty="0"/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597153"/>
            <a:ext cx="8430260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Priority</a:t>
            </a:r>
            <a:r>
              <a:rPr sz="3200" spc="-5" dirty="0">
                <a:latin typeface="Comic Sans MS"/>
                <a:cs typeface="Comic Sans MS"/>
              </a:rPr>
              <a:t> should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given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tasks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have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higher </a:t>
            </a:r>
            <a:r>
              <a:rPr sz="3200" spc="-5" dirty="0">
                <a:latin typeface="Comic Sans MS"/>
                <a:cs typeface="Comic Sans MS"/>
              </a:rPr>
              <a:t>importance</a:t>
            </a:r>
            <a:endParaRPr sz="3200">
              <a:latin typeface="Comic Sans MS"/>
              <a:cs typeface="Comic Sans MS"/>
            </a:endParaRPr>
          </a:p>
          <a:p>
            <a:pPr marL="355600" marR="27813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Potential threats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possible effects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attack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should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dirty="0">
                <a:latin typeface="Comic Sans MS"/>
                <a:cs typeface="Comic Sans MS"/>
              </a:rPr>
              <a:t>analyzed</a:t>
            </a:r>
            <a:endParaRPr sz="3200">
              <a:latin typeface="Comic Sans MS"/>
              <a:cs typeface="Comic Sans MS"/>
            </a:endParaRPr>
          </a:p>
          <a:p>
            <a:pPr marL="12700" marR="114554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e.g. </a:t>
            </a:r>
            <a:r>
              <a:rPr sz="3200" spc="-5" dirty="0">
                <a:latin typeface="Comic Sans MS"/>
                <a:cs typeface="Comic Sans MS"/>
              </a:rPr>
              <a:t>network </a:t>
            </a:r>
            <a:r>
              <a:rPr sz="3200" dirty="0">
                <a:latin typeface="Comic Sans MS"/>
                <a:cs typeface="Comic Sans MS"/>
              </a:rPr>
              <a:t>with internet and without </a:t>
            </a:r>
            <a:r>
              <a:rPr sz="3200" spc="-9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internet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omic Sans MS"/>
                <a:cs typeface="Comic Sans MS"/>
              </a:rPr>
              <a:t>3.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Laws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and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Customs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Any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policy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 mechanism </a:t>
            </a:r>
            <a:r>
              <a:rPr sz="3200" spc="-5" dirty="0">
                <a:latin typeface="Comic Sans MS"/>
                <a:cs typeface="Comic Sans MS"/>
              </a:rPr>
              <a:t>for </a:t>
            </a:r>
            <a:r>
              <a:rPr sz="3200" dirty="0">
                <a:latin typeface="Comic Sans MS"/>
                <a:cs typeface="Comic Sans MS"/>
              </a:rPr>
              <a:t>security must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consider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legal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constraints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060135"/>
            <a:ext cx="78619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Restriction</a:t>
            </a:r>
            <a:r>
              <a:rPr sz="3200" dirty="0">
                <a:latin typeface="Comic Sans MS"/>
                <a:cs typeface="Comic Sans MS"/>
              </a:rPr>
              <a:t>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 smtClean="0">
                <a:latin typeface="Comic Sans MS"/>
                <a:cs typeface="Comic Sans MS"/>
              </a:rPr>
              <a:t>af</a:t>
            </a:r>
            <a:r>
              <a:rPr sz="3200" spc="10" dirty="0" smtClean="0">
                <a:latin typeface="Comic Sans MS"/>
                <a:cs typeface="Comic Sans MS"/>
              </a:rPr>
              <a:t>f</a:t>
            </a:r>
            <a:r>
              <a:rPr lang="en-US" sz="3200" spc="-15" dirty="0" smtClean="0">
                <a:latin typeface="Comic Sans MS"/>
                <a:cs typeface="Comic Sans MS"/>
              </a:rPr>
              <a:t>ect proced</a:t>
            </a:r>
            <a:r>
              <a:rPr sz="3200" spc="-5" dirty="0" smtClean="0">
                <a:latin typeface="Comic Sans MS"/>
                <a:cs typeface="Comic Sans MS"/>
              </a:rPr>
              <a:t>ura</a:t>
            </a:r>
            <a:r>
              <a:rPr sz="3200" dirty="0" smtClean="0">
                <a:latin typeface="Comic Sans MS"/>
                <a:cs typeface="Comic Sans MS"/>
              </a:rPr>
              <a:t>l</a:t>
            </a:r>
            <a:r>
              <a:rPr sz="3200" spc="-5" dirty="0" smtClean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</a:t>
            </a:r>
            <a:r>
              <a:rPr sz="3200" spc="-15" dirty="0">
                <a:latin typeface="Comic Sans MS"/>
                <a:cs typeface="Comic Sans MS"/>
              </a:rPr>
              <a:t>o</a:t>
            </a:r>
            <a:r>
              <a:rPr sz="3200" spc="-5" dirty="0">
                <a:latin typeface="Comic Sans MS"/>
                <a:cs typeface="Comic Sans MS"/>
              </a:rPr>
              <a:t>ntrols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41859"/>
            <a:ext cx="3752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omic Sans MS"/>
                <a:cs typeface="Comic Sans MS"/>
              </a:rPr>
              <a:t>Human</a:t>
            </a:r>
            <a:r>
              <a:rPr b="1" spc="-11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53211"/>
            <a:ext cx="8282940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27685" algn="l"/>
              </a:tabLst>
            </a:pPr>
            <a:r>
              <a:rPr sz="3200" spc="-5" dirty="0">
                <a:latin typeface="Comic Sans MS"/>
                <a:cs typeface="Comic Sans MS"/>
              </a:rPr>
              <a:t>1.	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Organizational</a:t>
            </a:r>
            <a:r>
              <a:rPr sz="3200" u="heavy" spc="-5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Problems</a:t>
            </a:r>
            <a:endParaRPr sz="3200">
              <a:latin typeface="Comic Sans MS"/>
              <a:cs typeface="Comic Sans MS"/>
            </a:endParaRPr>
          </a:p>
          <a:p>
            <a:pPr marL="355600" marR="3606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Unless</a:t>
            </a:r>
            <a:r>
              <a:rPr sz="3200" spc="-5" dirty="0">
                <a:latin typeface="Comic Sans MS"/>
                <a:cs typeface="Comic Sans MS"/>
              </a:rPr>
              <a:t> the </a:t>
            </a:r>
            <a:r>
              <a:rPr sz="3200" dirty="0">
                <a:latin typeface="Comic Sans MS"/>
                <a:cs typeface="Comic Sans MS"/>
              </a:rPr>
              <a:t>loss occurs,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organization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believes that </a:t>
            </a:r>
            <a:r>
              <a:rPr sz="3200" dirty="0">
                <a:latin typeface="Comic Sans MS"/>
                <a:cs typeface="Comic Sans MS"/>
              </a:rPr>
              <a:t>they are </a:t>
            </a:r>
            <a:r>
              <a:rPr sz="3200" spc="-5" dirty="0">
                <a:latin typeface="Comic Sans MS"/>
                <a:cs typeface="Comic Sans MS"/>
              </a:rPr>
              <a:t>wasting </a:t>
            </a:r>
            <a:r>
              <a:rPr sz="3200" dirty="0">
                <a:latin typeface="Comic Sans MS"/>
                <a:cs typeface="Comic Sans MS"/>
              </a:rPr>
              <a:t>effort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Security </a:t>
            </a:r>
            <a:r>
              <a:rPr sz="3200" dirty="0">
                <a:latin typeface="Comic Sans MS"/>
                <a:cs typeface="Comic Sans MS"/>
              </a:rPr>
              <a:t>adds added complexity to simple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operations, </a:t>
            </a:r>
            <a:r>
              <a:rPr sz="3200" spc="-5" dirty="0">
                <a:latin typeface="Comic Sans MS"/>
                <a:cs typeface="Comic Sans MS"/>
              </a:rPr>
              <a:t>which </a:t>
            </a:r>
            <a:r>
              <a:rPr sz="3200" dirty="0">
                <a:latin typeface="Comic Sans MS"/>
                <a:cs typeface="Comic Sans MS"/>
              </a:rPr>
              <a:t>may cause </a:t>
            </a:r>
            <a:r>
              <a:rPr sz="3200" spc="-5" dirty="0">
                <a:latin typeface="Comic Sans MS"/>
                <a:cs typeface="Comic Sans MS"/>
              </a:rPr>
              <a:t>decrease in </a:t>
            </a:r>
            <a:r>
              <a:rPr sz="3200" dirty="0">
                <a:latin typeface="Comic Sans MS"/>
                <a:cs typeface="Comic Sans MS"/>
              </a:rPr>
              <a:t> productivity</a:t>
            </a:r>
            <a:endParaRPr sz="3200">
              <a:latin typeface="Comic Sans MS"/>
              <a:cs typeface="Comic Sans MS"/>
            </a:endParaRPr>
          </a:p>
          <a:p>
            <a:pPr marL="355600" marR="3467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Comparison </a:t>
            </a:r>
            <a:r>
              <a:rPr sz="3200" spc="-5" dirty="0">
                <a:latin typeface="Comic Sans MS"/>
                <a:cs typeface="Comic Sans MS"/>
              </a:rPr>
              <a:t>between loss </a:t>
            </a:r>
            <a:r>
              <a:rPr sz="3200" dirty="0">
                <a:latin typeface="Comic Sans MS"/>
                <a:cs typeface="Comic Sans MS"/>
              </a:rPr>
              <a:t>caused </a:t>
            </a:r>
            <a:r>
              <a:rPr sz="3200" spc="-5" dirty="0">
                <a:latin typeface="Comic Sans MS"/>
                <a:cs typeface="Comic Sans MS"/>
              </a:rPr>
              <a:t>due to </a:t>
            </a:r>
            <a:r>
              <a:rPr sz="3200" dirty="0">
                <a:latin typeface="Comic Sans MS"/>
                <a:cs typeface="Comic Sans MS"/>
              </a:rPr>
              <a:t> security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attack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financial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loss due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added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mechanisms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142786"/>
            <a:ext cx="8157209" cy="57823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Comic Sans MS"/>
                <a:cs typeface="Comic Sans MS"/>
              </a:rPr>
              <a:t>2.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People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  <a:p>
            <a:pPr marL="355600" marR="4064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Technological controls </a:t>
            </a:r>
            <a:r>
              <a:rPr sz="3200" spc="-5" dirty="0">
                <a:latin typeface="Comic Sans MS"/>
                <a:cs typeface="Comic Sans MS"/>
              </a:rPr>
              <a:t>depends </a:t>
            </a:r>
            <a:r>
              <a:rPr sz="3200" dirty="0">
                <a:latin typeface="Comic Sans MS"/>
                <a:cs typeface="Comic Sans MS"/>
              </a:rPr>
              <a:t>on human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operations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Risk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human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intervention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e.g. A computer system authenticates 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 by</a:t>
            </a:r>
            <a:r>
              <a:rPr sz="3200" dirty="0">
                <a:latin typeface="Comic Sans MS"/>
                <a:cs typeface="Comic Sans MS"/>
              </a:rPr>
              <a:t> asking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 </a:t>
            </a:r>
            <a:r>
              <a:rPr sz="3200" dirty="0">
                <a:latin typeface="Comic Sans MS"/>
                <a:cs typeface="Comic Sans MS"/>
              </a:rPr>
              <a:t>a secret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code.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If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correct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code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supplied,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computer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assumes </a:t>
            </a:r>
            <a:r>
              <a:rPr sz="3200" spc="-5" dirty="0">
                <a:latin typeface="Comic Sans MS"/>
                <a:cs typeface="Comic Sans MS"/>
              </a:rPr>
              <a:t>that 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 is </a:t>
            </a:r>
            <a:r>
              <a:rPr sz="3200" dirty="0">
                <a:latin typeface="Comic Sans MS"/>
                <a:cs typeface="Comic Sans MS"/>
              </a:rPr>
              <a:t> authorized</a:t>
            </a:r>
            <a:r>
              <a:rPr sz="3200" spc="-5" dirty="0">
                <a:latin typeface="Comic Sans MS"/>
                <a:cs typeface="Comic Sans MS"/>
              </a:rPr>
              <a:t> to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system.</a:t>
            </a:r>
            <a:r>
              <a:rPr sz="3200" spc="-5" dirty="0">
                <a:latin typeface="Comic Sans MS"/>
                <a:cs typeface="Comic Sans MS"/>
              </a:rPr>
              <a:t> So,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unauthorized </a:t>
            </a:r>
            <a:r>
              <a:rPr sz="3200" dirty="0">
                <a:latin typeface="Comic Sans MS"/>
                <a:cs typeface="Comic Sans MS"/>
              </a:rPr>
              <a:t>person can masquerade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system.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194818"/>
            <a:ext cx="4475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Security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Policies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02538"/>
            <a:ext cx="8237220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Security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defines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goals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endParaRPr sz="3200">
              <a:latin typeface="Comic Sans MS"/>
              <a:cs typeface="Comic Sans MS"/>
            </a:endParaRPr>
          </a:p>
          <a:p>
            <a:pPr marL="355600" marR="60325">
              <a:lnSpc>
                <a:spcPct val="100000"/>
              </a:lnSpc>
            </a:pPr>
            <a:r>
              <a:rPr sz="3200" spc="-5" dirty="0">
                <a:latin typeface="Comic Sans MS"/>
                <a:cs typeface="Comic Sans MS"/>
              </a:rPr>
              <a:t>elements </a:t>
            </a:r>
            <a:r>
              <a:rPr sz="3200" dirty="0">
                <a:latin typeface="Comic Sans MS"/>
                <a:cs typeface="Comic Sans MS"/>
              </a:rPr>
              <a:t>of an organization’s computer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systems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specifies </a:t>
            </a:r>
            <a:r>
              <a:rPr sz="3200" spc="-5" dirty="0">
                <a:latin typeface="Comic Sans MS"/>
                <a:cs typeface="Comic Sans MS"/>
              </a:rPr>
              <a:t>what is </a:t>
            </a:r>
            <a:r>
              <a:rPr sz="3200" dirty="0">
                <a:latin typeface="Comic Sans MS"/>
                <a:cs typeface="Comic Sans MS"/>
              </a:rPr>
              <a:t>allowed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do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5" dirty="0">
                <a:latin typeface="Comic Sans MS"/>
                <a:cs typeface="Comic Sans MS"/>
              </a:rPr>
              <a:t> what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 not.</a:t>
            </a:r>
            <a:endParaRPr sz="3200">
              <a:latin typeface="Comic Sans MS"/>
              <a:cs typeface="Comic Sans MS"/>
            </a:endParaRPr>
          </a:p>
          <a:p>
            <a:pPr marL="355600" marR="11239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With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respect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confidentiality,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security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policy </a:t>
            </a:r>
            <a:r>
              <a:rPr sz="3200" spc="-5" dirty="0">
                <a:latin typeface="Comic Sans MS"/>
                <a:cs typeface="Comic Sans MS"/>
              </a:rPr>
              <a:t>identifies the </a:t>
            </a:r>
            <a:r>
              <a:rPr sz="3200" dirty="0">
                <a:latin typeface="Comic Sans MS"/>
                <a:cs typeface="Comic Sans MS"/>
              </a:rPr>
              <a:t>leakage of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flow.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With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respect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integrity,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security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policy </a:t>
            </a:r>
            <a:r>
              <a:rPr sz="3200" spc="-5" dirty="0">
                <a:latin typeface="Comic Sans MS"/>
                <a:cs typeface="Comic Sans MS"/>
              </a:rPr>
              <a:t>identifies </a:t>
            </a:r>
            <a:r>
              <a:rPr sz="3200" dirty="0">
                <a:latin typeface="Comic Sans MS"/>
                <a:cs typeface="Comic Sans MS"/>
              </a:rPr>
              <a:t>authorized </a:t>
            </a:r>
            <a:r>
              <a:rPr sz="3200" spc="-5" dirty="0">
                <a:latin typeface="Comic Sans MS"/>
                <a:cs typeface="Comic Sans MS"/>
              </a:rPr>
              <a:t>ways in which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dirty="0">
                <a:latin typeface="Comic Sans MS"/>
                <a:cs typeface="Comic Sans MS"/>
              </a:rPr>
              <a:t>altered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entities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047943"/>
            <a:ext cx="4868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aseline="-3472" dirty="0">
                <a:latin typeface="Comic Sans MS"/>
                <a:cs typeface="Comic Sans MS"/>
              </a:rPr>
              <a:t>authorized </a:t>
            </a:r>
            <a:r>
              <a:rPr sz="4800" spc="-7" baseline="-3472" dirty="0">
                <a:latin typeface="Comic Sans MS"/>
                <a:cs typeface="Comic Sans MS"/>
              </a:rPr>
              <a:t>t</a:t>
            </a:r>
            <a:r>
              <a:rPr sz="4800" baseline="-3472" dirty="0">
                <a:latin typeface="Comic Sans MS"/>
                <a:cs typeface="Comic Sans MS"/>
              </a:rPr>
              <a:t>o </a:t>
            </a:r>
            <a:r>
              <a:rPr sz="4800" baseline="-3472" dirty="0" smtClean="0">
                <a:latin typeface="Comic Sans MS"/>
                <a:cs typeface="Comic Sans MS"/>
              </a:rPr>
              <a:t>a</a:t>
            </a:r>
            <a:r>
              <a:rPr lang="en-US" sz="4800" baseline="-3472" dirty="0" smtClean="0">
                <a:latin typeface="Comic Sans MS"/>
                <a:cs typeface="Comic Sans MS"/>
              </a:rPr>
              <a:t>lter it.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16738"/>
            <a:ext cx="8236584" cy="619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2759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With </a:t>
            </a:r>
            <a:r>
              <a:rPr sz="3200" spc="-5" dirty="0">
                <a:latin typeface="Comic Sans MS"/>
                <a:cs typeface="Comic Sans MS"/>
              </a:rPr>
              <a:t>respect to availability, </a:t>
            </a:r>
            <a:r>
              <a:rPr sz="3200" dirty="0">
                <a:latin typeface="Comic Sans MS"/>
                <a:cs typeface="Comic Sans MS"/>
              </a:rPr>
              <a:t>a security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policy </a:t>
            </a:r>
            <a:r>
              <a:rPr sz="3200" spc="-5" dirty="0">
                <a:latin typeface="Comic Sans MS"/>
                <a:cs typeface="Comic Sans MS"/>
              </a:rPr>
              <a:t>describes </a:t>
            </a:r>
            <a:r>
              <a:rPr sz="3200" dirty="0">
                <a:latin typeface="Comic Sans MS"/>
                <a:cs typeface="Comic Sans MS"/>
              </a:rPr>
              <a:t>what </a:t>
            </a:r>
            <a:r>
              <a:rPr sz="3200" spc="-5" dirty="0">
                <a:latin typeface="Comic Sans MS"/>
                <a:cs typeface="Comic Sans MS"/>
              </a:rPr>
              <a:t>services </a:t>
            </a:r>
            <a:r>
              <a:rPr sz="3200" dirty="0">
                <a:latin typeface="Comic Sans MS"/>
                <a:cs typeface="Comic Sans MS"/>
              </a:rPr>
              <a:t>must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provided.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Types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of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Security Policies:</a:t>
            </a:r>
            <a:endParaRPr sz="3200" dirty="0">
              <a:latin typeface="Comic Sans MS"/>
              <a:cs typeface="Comic Sans MS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tabLst>
                <a:tab pos="527685" algn="l"/>
              </a:tabLst>
            </a:pPr>
            <a:r>
              <a:rPr sz="3200" spc="-5" dirty="0">
                <a:latin typeface="Comic Sans MS"/>
                <a:cs typeface="Comic Sans MS"/>
              </a:rPr>
              <a:t>1.	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Military Security Policy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or Governmental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Security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Policy</a:t>
            </a:r>
            <a:endParaRPr sz="3200" dirty="0">
              <a:latin typeface="Comic Sans MS"/>
              <a:cs typeface="Comic Sans MS"/>
            </a:endParaRPr>
          </a:p>
          <a:p>
            <a:pPr marL="355600" marR="20751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Developed primarily </a:t>
            </a:r>
            <a:r>
              <a:rPr sz="3200" spc="-5" dirty="0">
                <a:latin typeface="Comic Sans MS"/>
                <a:cs typeface="Comic Sans MS"/>
              </a:rPr>
              <a:t>to provide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confidentiality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name comes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from military’s need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endParaRPr sz="3200" dirty="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omic Sans MS"/>
                <a:cs typeface="Comic Sans MS"/>
              </a:rPr>
              <a:t>keep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information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secret</a:t>
            </a:r>
            <a:endParaRPr sz="3200" dirty="0">
              <a:latin typeface="Comic Sans MS"/>
              <a:cs typeface="Comic Sans MS"/>
            </a:endParaRPr>
          </a:p>
          <a:p>
            <a:pPr marL="3409315">
              <a:lnSpc>
                <a:spcPct val="100000"/>
              </a:lnSpc>
              <a:spcBef>
                <a:spcPts val="840"/>
              </a:spcBef>
              <a:tabLst>
                <a:tab pos="7879080" algn="l"/>
              </a:tabLst>
            </a:pPr>
            <a:r>
              <a:rPr sz="1400" spc="-5" dirty="0">
                <a:latin typeface="Times New Roman"/>
                <a:cs typeface="Times New Roman"/>
              </a:rPr>
              <a:t>	</a:t>
            </a:r>
            <a:r>
              <a:rPr sz="1400" spc="5" dirty="0">
                <a:latin typeface="Times New Roman"/>
                <a:cs typeface="Times New Roman"/>
              </a:rPr>
              <a:t>28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16738"/>
            <a:ext cx="8512810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369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Confidentiality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one of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primary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concerns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governmental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agencies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omic Sans MS"/>
                <a:cs typeface="Comic Sans MS"/>
              </a:rPr>
              <a:t>2.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Commercial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Security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Policy</a:t>
            </a:r>
            <a:endParaRPr sz="3200">
              <a:latin typeface="Comic Sans MS"/>
              <a:cs typeface="Comic Sans MS"/>
            </a:endParaRPr>
          </a:p>
          <a:p>
            <a:pPr marL="355600" marR="57404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is a type of security policy </a:t>
            </a:r>
            <a:r>
              <a:rPr sz="3200" spc="-5" dirty="0">
                <a:latin typeface="Comic Sans MS"/>
                <a:cs typeface="Comic Sans MS"/>
              </a:rPr>
              <a:t>developed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primarily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 provide </a:t>
            </a:r>
            <a:r>
              <a:rPr sz="3200" spc="-5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  <a:p>
            <a:pPr marL="355600" marR="75184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The name </a:t>
            </a:r>
            <a:r>
              <a:rPr sz="3200" spc="-5" dirty="0">
                <a:latin typeface="Comic Sans MS"/>
                <a:cs typeface="Comic Sans MS"/>
              </a:rPr>
              <a:t>comes from the need </a:t>
            </a:r>
            <a:r>
              <a:rPr sz="3200" spc="-1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 commercial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firms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prevent</a:t>
            </a:r>
            <a:r>
              <a:rPr sz="3200" spc="-5" dirty="0">
                <a:latin typeface="Comic Sans MS"/>
                <a:cs typeface="Comic Sans MS"/>
              </a:rPr>
              <a:t> tampering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with their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data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If the </a:t>
            </a:r>
            <a:r>
              <a:rPr sz="3200" dirty="0">
                <a:latin typeface="Comic Sans MS"/>
                <a:cs typeface="Comic Sans MS"/>
              </a:rPr>
              <a:t>confidentiality of a </a:t>
            </a:r>
            <a:r>
              <a:rPr sz="3200" spc="-5" dirty="0">
                <a:latin typeface="Comic Sans MS"/>
                <a:cs typeface="Comic Sans MS"/>
              </a:rPr>
              <a:t>bank’s </a:t>
            </a:r>
            <a:r>
              <a:rPr sz="3200" dirty="0">
                <a:latin typeface="Comic Sans MS"/>
                <a:cs typeface="Comic Sans MS"/>
              </a:rPr>
              <a:t>computer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compromised,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customer’s account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6169558"/>
            <a:ext cx="4775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mic Sans MS"/>
                <a:cs typeface="Comic Sans MS"/>
              </a:rPr>
              <a:t>balanc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 </a:t>
            </a:r>
            <a:r>
              <a:rPr sz="3200" spc="-5" dirty="0" smtClean="0">
                <a:latin typeface="Comic Sans MS"/>
                <a:cs typeface="Comic Sans MS"/>
              </a:rPr>
              <a:t>b</a:t>
            </a:r>
            <a:r>
              <a:rPr sz="3200" dirty="0" smtClean="0">
                <a:latin typeface="Comic Sans MS"/>
                <a:cs typeface="Comic Sans MS"/>
              </a:rPr>
              <a:t>e</a:t>
            </a:r>
            <a:r>
              <a:rPr lang="en-US" sz="3200" spc="-15" dirty="0">
                <a:latin typeface="Comic Sans MS"/>
                <a:cs typeface="Comic Sans MS"/>
              </a:rPr>
              <a:t> </a:t>
            </a:r>
            <a:r>
              <a:rPr lang="en-US" sz="3200" spc="-15" dirty="0" smtClean="0">
                <a:latin typeface="Comic Sans MS"/>
                <a:cs typeface="Comic Sans MS"/>
              </a:rPr>
              <a:t>revealed.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8411"/>
            <a:ext cx="7042784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 startAt="6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Malicious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Programs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Protection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 startAt="6"/>
              <a:tabLst>
                <a:tab pos="528320" algn="l"/>
              </a:tabLst>
            </a:pPr>
            <a:r>
              <a:rPr sz="3200" spc="-5" dirty="0">
                <a:latin typeface="Comic Sans MS"/>
                <a:cs typeface="Comic Sans MS"/>
              </a:rPr>
              <a:t>Intrusion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Detection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 startAt="6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Web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Security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Email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endParaRPr sz="3200">
              <a:latin typeface="Comic Sans MS"/>
              <a:cs typeface="Comic Sans MS"/>
            </a:endParaRPr>
          </a:p>
          <a:p>
            <a:pPr marL="12700" marR="2396490">
              <a:lnSpc>
                <a:spcPct val="120000"/>
              </a:lnSpc>
              <a:spcBef>
                <a:spcPts val="5"/>
              </a:spcBef>
              <a:buAutoNum type="arabicPeriod" startAt="6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Database </a:t>
            </a:r>
            <a:r>
              <a:rPr sz="3200" spc="-5" dirty="0">
                <a:latin typeface="Comic Sans MS"/>
                <a:cs typeface="Comic Sans MS"/>
              </a:rPr>
              <a:t>Security </a:t>
            </a:r>
            <a:r>
              <a:rPr sz="3200" dirty="0">
                <a:latin typeface="Comic Sans MS"/>
                <a:cs typeface="Comic Sans MS"/>
              </a:rPr>
              <a:t> 10.Policy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Procedures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mic Sans MS"/>
                <a:cs typeface="Comic Sans MS"/>
              </a:rPr>
              <a:t>11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-58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Issue</a:t>
            </a:r>
            <a:r>
              <a:rPr sz="3200" dirty="0">
                <a:latin typeface="Comic Sans MS"/>
                <a:cs typeface="Comic Sans MS"/>
              </a:rPr>
              <a:t>s</a:t>
            </a:r>
            <a:r>
              <a:rPr sz="3200" spc="-5" dirty="0">
                <a:latin typeface="Comic Sans MS"/>
                <a:cs typeface="Comic Sans MS"/>
              </a:rPr>
              <a:t> wi</a:t>
            </a:r>
            <a:r>
              <a:rPr sz="3200" spc="5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h </a:t>
            </a:r>
            <a:r>
              <a:rPr sz="3200" spc="-5" dirty="0">
                <a:latin typeface="Comic Sans MS"/>
                <a:cs typeface="Comic Sans MS"/>
              </a:rPr>
              <a:t>Interne</a:t>
            </a:r>
            <a:r>
              <a:rPr sz="3200" dirty="0">
                <a:latin typeface="Comic Sans MS"/>
                <a:cs typeface="Comic Sans MS"/>
              </a:rPr>
              <a:t>t</a:t>
            </a:r>
            <a:r>
              <a:rPr sz="3200" spc="-5" dirty="0">
                <a:latin typeface="Comic Sans MS"/>
                <a:cs typeface="Comic Sans MS"/>
              </a:rPr>
              <a:t> i</a:t>
            </a:r>
            <a:r>
              <a:rPr sz="3200" dirty="0">
                <a:latin typeface="Comic Sans MS"/>
                <a:cs typeface="Comic Sans MS"/>
              </a:rPr>
              <a:t>n coll</a:t>
            </a:r>
            <a:r>
              <a:rPr sz="3200" spc="-10" dirty="0">
                <a:latin typeface="Comic Sans MS"/>
                <a:cs typeface="Comic Sans MS"/>
              </a:rPr>
              <a:t>e</a:t>
            </a:r>
            <a:r>
              <a:rPr sz="3200" dirty="0">
                <a:latin typeface="Comic Sans MS"/>
                <a:cs typeface="Comic Sans MS"/>
              </a:rPr>
              <a:t>ge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7579"/>
            <a:ext cx="8406130" cy="612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95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But, </a:t>
            </a:r>
            <a:r>
              <a:rPr sz="3200" dirty="0">
                <a:latin typeface="Comic Sans MS"/>
                <a:cs typeface="Comic Sans MS"/>
              </a:rPr>
              <a:t>if the </a:t>
            </a:r>
            <a:r>
              <a:rPr sz="3200" spc="-5" dirty="0">
                <a:latin typeface="Comic Sans MS"/>
                <a:cs typeface="Comic Sans MS"/>
              </a:rPr>
              <a:t>integrity </a:t>
            </a:r>
            <a:r>
              <a:rPr sz="3200" dirty="0">
                <a:latin typeface="Comic Sans MS"/>
                <a:cs typeface="Comic Sans MS"/>
              </a:rPr>
              <a:t>of the </a:t>
            </a:r>
            <a:r>
              <a:rPr sz="3200" spc="-5" dirty="0">
                <a:latin typeface="Comic Sans MS"/>
                <a:cs typeface="Comic Sans MS"/>
              </a:rPr>
              <a:t>computer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holding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accounts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compromised,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balances in the</a:t>
            </a:r>
            <a:r>
              <a:rPr sz="3200" dirty="0">
                <a:latin typeface="Comic Sans MS"/>
                <a:cs typeface="Comic Sans MS"/>
              </a:rPr>
              <a:t> customers’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accounts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could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be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altered,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which</a:t>
            </a:r>
            <a:r>
              <a:rPr sz="3200" dirty="0">
                <a:latin typeface="Comic Sans MS"/>
                <a:cs typeface="Comic Sans MS"/>
              </a:rPr>
              <a:t> has</a:t>
            </a:r>
            <a:r>
              <a:rPr sz="3200" spc="-5" dirty="0">
                <a:latin typeface="Comic Sans MS"/>
                <a:cs typeface="Comic Sans MS"/>
              </a:rPr>
              <a:t> vulnerable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effects.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omic Sans MS"/>
                <a:cs typeface="Comic Sans MS"/>
              </a:rPr>
              <a:t>3.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Confidentiality</a:t>
            </a:r>
            <a:r>
              <a:rPr sz="3200" u="heavy" spc="-5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policy: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 confidentiality policy is a security policy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dealing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only </a:t>
            </a:r>
            <a:r>
              <a:rPr sz="3200" spc="-5" dirty="0">
                <a:latin typeface="Comic Sans MS"/>
                <a:cs typeface="Comic Sans MS"/>
              </a:rPr>
              <a:t>with</a:t>
            </a:r>
            <a:r>
              <a:rPr sz="3200" dirty="0">
                <a:latin typeface="Comic Sans MS"/>
                <a:cs typeface="Comic Sans MS"/>
              </a:rPr>
              <a:t> confidentiality.</a:t>
            </a:r>
            <a:endParaRPr sz="3200">
              <a:latin typeface="Comic Sans MS"/>
              <a:cs typeface="Comic Sans MS"/>
            </a:endParaRPr>
          </a:p>
          <a:p>
            <a:pPr marL="355600" marR="123189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Both </a:t>
            </a:r>
            <a:r>
              <a:rPr sz="3200" dirty="0">
                <a:latin typeface="Comic Sans MS"/>
                <a:cs typeface="Comic Sans MS"/>
              </a:rPr>
              <a:t>Military policies and Confidentiality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policies deal </a:t>
            </a:r>
            <a:r>
              <a:rPr sz="3200" spc="-5" dirty="0">
                <a:latin typeface="Comic Sans MS"/>
                <a:cs typeface="Comic Sans MS"/>
              </a:rPr>
              <a:t>with the </a:t>
            </a:r>
            <a:r>
              <a:rPr sz="3200" dirty="0">
                <a:latin typeface="Comic Sans MS"/>
                <a:cs typeface="Comic Sans MS"/>
              </a:rPr>
              <a:t>confidentiality.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However, </a:t>
            </a:r>
            <a:r>
              <a:rPr sz="3200" dirty="0">
                <a:latin typeface="Comic Sans MS"/>
                <a:cs typeface="Comic Sans MS"/>
              </a:rPr>
              <a:t>a confidentiality policy </a:t>
            </a:r>
            <a:r>
              <a:rPr sz="3200" spc="-5" dirty="0">
                <a:latin typeface="Comic Sans MS"/>
                <a:cs typeface="Comic Sans MS"/>
              </a:rPr>
              <a:t>does not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deal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with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 all </a:t>
            </a:r>
            <a:r>
              <a:rPr sz="3200" spc="-5" dirty="0">
                <a:latin typeface="Comic Sans MS"/>
                <a:cs typeface="Comic Sans MS"/>
              </a:rPr>
              <a:t>whereas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" y="6047638"/>
            <a:ext cx="491934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baseline="-19097" dirty="0">
                <a:latin typeface="Comic Sans MS"/>
                <a:cs typeface="Comic Sans MS"/>
              </a:rPr>
              <a:t>military p</a:t>
            </a:r>
            <a:r>
              <a:rPr sz="4800" spc="-22" baseline="-19097" dirty="0">
                <a:latin typeface="Comic Sans MS"/>
                <a:cs typeface="Comic Sans MS"/>
              </a:rPr>
              <a:t>o</a:t>
            </a:r>
            <a:r>
              <a:rPr sz="4800" baseline="-19097" dirty="0">
                <a:latin typeface="Comic Sans MS"/>
                <a:cs typeface="Comic Sans MS"/>
              </a:rPr>
              <a:t>licy </a:t>
            </a:r>
            <a:r>
              <a:rPr lang="en-US" sz="4800" spc="-15" baseline="-19097" dirty="0" smtClean="0">
                <a:latin typeface="Comic Sans MS"/>
                <a:cs typeface="Comic Sans MS"/>
              </a:rPr>
              <a:t>may.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66586"/>
            <a:ext cx="7756525" cy="3245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Comic Sans MS"/>
                <a:cs typeface="Comic Sans MS"/>
              </a:rPr>
              <a:t>4.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Integrity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Policy:</a:t>
            </a:r>
            <a:endParaRPr sz="3200">
              <a:latin typeface="Comic Sans MS"/>
              <a:cs typeface="Comic Sans MS"/>
            </a:endParaRPr>
          </a:p>
          <a:p>
            <a:pPr marL="355600" marR="24955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-5" dirty="0">
                <a:latin typeface="Comic Sans MS"/>
                <a:cs typeface="Comic Sans MS"/>
              </a:rPr>
              <a:t>integrity policy is </a:t>
            </a:r>
            <a:r>
              <a:rPr sz="3200" dirty="0">
                <a:latin typeface="Comic Sans MS"/>
                <a:cs typeface="Comic Sans MS"/>
              </a:rPr>
              <a:t>a security policy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dealing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only </a:t>
            </a:r>
            <a:r>
              <a:rPr sz="3200" spc="-5" dirty="0">
                <a:latin typeface="Comic Sans MS"/>
                <a:cs typeface="Comic Sans MS"/>
              </a:rPr>
              <a:t>with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Commercial </a:t>
            </a:r>
            <a:r>
              <a:rPr sz="3200" dirty="0">
                <a:latin typeface="Comic Sans MS"/>
                <a:cs typeface="Comic Sans MS"/>
              </a:rPr>
              <a:t>policy may </a:t>
            </a:r>
            <a:r>
              <a:rPr sz="3200" spc="-5" dirty="0">
                <a:latin typeface="Comic Sans MS"/>
                <a:cs typeface="Comic Sans MS"/>
              </a:rPr>
              <a:t>deal with </a:t>
            </a:r>
            <a:r>
              <a:rPr sz="3200" dirty="0">
                <a:latin typeface="Comic Sans MS"/>
                <a:cs typeface="Comic Sans MS"/>
              </a:rPr>
              <a:t> confidentiality also </a:t>
            </a:r>
            <a:r>
              <a:rPr sz="3200" spc="-5" dirty="0">
                <a:latin typeface="Comic Sans MS"/>
                <a:cs typeface="Comic Sans MS"/>
              </a:rPr>
              <a:t>but </a:t>
            </a:r>
            <a:r>
              <a:rPr sz="3200" dirty="0">
                <a:latin typeface="Comic Sans MS"/>
                <a:cs typeface="Comic Sans MS"/>
              </a:rPr>
              <a:t>integrity </a:t>
            </a:r>
            <a:r>
              <a:rPr sz="3200" spc="-5" dirty="0">
                <a:latin typeface="Comic Sans MS"/>
                <a:cs typeface="Comic Sans MS"/>
              </a:rPr>
              <a:t>policy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does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not.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425" y="0"/>
            <a:ext cx="4018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omic Sans MS"/>
                <a:cs typeface="Comic Sans MS"/>
              </a:rPr>
              <a:t>Access</a:t>
            </a:r>
            <a:r>
              <a:rPr b="1" spc="-8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02538"/>
            <a:ext cx="7941945" cy="5001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7655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omic Sans MS"/>
                <a:cs typeface="Comic Sans MS"/>
              </a:rPr>
              <a:t>Access</a:t>
            </a:r>
            <a:r>
              <a:rPr sz="3200" dirty="0">
                <a:latin typeface="Comic Sans MS"/>
                <a:cs typeface="Comic Sans MS"/>
              </a:rPr>
              <a:t> control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5" dirty="0">
                <a:latin typeface="Comic Sans MS"/>
                <a:cs typeface="Comic Sans MS"/>
              </a:rPr>
              <a:t> technique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can be </a:t>
            </a:r>
            <a:r>
              <a:rPr sz="3200" spc="-5" dirty="0">
                <a:latin typeface="Comic Sans MS"/>
                <a:cs typeface="Comic Sans MS"/>
              </a:rPr>
              <a:t>used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regulate </a:t>
            </a:r>
            <a:r>
              <a:rPr sz="3200" dirty="0">
                <a:latin typeface="Comic Sans MS"/>
                <a:cs typeface="Comic Sans MS"/>
              </a:rPr>
              <a:t>who </a:t>
            </a:r>
            <a:r>
              <a:rPr sz="3200" spc="-5" dirty="0">
                <a:latin typeface="Comic Sans MS"/>
                <a:cs typeface="Comic Sans MS"/>
              </a:rPr>
              <a:t>or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what </a:t>
            </a:r>
            <a:r>
              <a:rPr sz="3200" dirty="0">
                <a:latin typeface="Comic Sans MS"/>
                <a:cs typeface="Comic Sans MS"/>
              </a:rPr>
              <a:t>can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view </a:t>
            </a:r>
            <a:r>
              <a:rPr sz="3200" spc="-10" dirty="0">
                <a:latin typeface="Comic Sans MS"/>
                <a:cs typeface="Comic Sans MS"/>
              </a:rPr>
              <a:t>or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resources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computing</a:t>
            </a:r>
            <a:r>
              <a:rPr sz="3200" spc="-5" dirty="0">
                <a:latin typeface="Comic Sans MS"/>
                <a:cs typeface="Comic Sans MS"/>
              </a:rPr>
              <a:t> environment.</a:t>
            </a:r>
            <a:endParaRPr sz="320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omic Sans MS"/>
                <a:cs typeface="Comic Sans MS"/>
              </a:rPr>
              <a:t>Access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is 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way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limiting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 to a system or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physical or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virtual resources. In </a:t>
            </a:r>
            <a:r>
              <a:rPr sz="3200" dirty="0">
                <a:latin typeface="Comic Sans MS"/>
                <a:cs typeface="Comic Sans MS"/>
              </a:rPr>
              <a:t>computing, access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a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process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which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users</a:t>
            </a:r>
            <a:r>
              <a:rPr sz="3200" dirty="0">
                <a:latin typeface="Comic Sans MS"/>
                <a:cs typeface="Comic Sans MS"/>
              </a:rPr>
              <a:t> are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granted access and </a:t>
            </a:r>
            <a:r>
              <a:rPr sz="3200" spc="-5" dirty="0">
                <a:latin typeface="Comic Sans MS"/>
                <a:cs typeface="Comic Sans MS"/>
              </a:rPr>
              <a:t>certain </a:t>
            </a:r>
            <a:r>
              <a:rPr sz="3200" dirty="0">
                <a:latin typeface="Comic Sans MS"/>
                <a:cs typeface="Comic Sans MS"/>
              </a:rPr>
              <a:t>privileges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systems,</a:t>
            </a:r>
            <a:r>
              <a:rPr sz="3200" spc="-5" dirty="0">
                <a:latin typeface="Comic Sans MS"/>
                <a:cs typeface="Comic Sans MS"/>
              </a:rPr>
              <a:t> resources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 </a:t>
            </a:r>
            <a:r>
              <a:rPr sz="3200" spc="-5" dirty="0">
                <a:latin typeface="Comic Sans MS"/>
                <a:cs typeface="Comic Sans MS"/>
              </a:rPr>
              <a:t>information.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0" y="194818"/>
            <a:ext cx="6384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Types</a:t>
            </a:r>
            <a:r>
              <a:rPr u="none" spc="-30" dirty="0"/>
              <a:t> </a:t>
            </a:r>
            <a:r>
              <a:rPr u="none" dirty="0"/>
              <a:t>of</a:t>
            </a:r>
            <a:r>
              <a:rPr u="none" spc="-15" dirty="0"/>
              <a:t> </a:t>
            </a:r>
            <a:r>
              <a:rPr u="none" spc="-5" dirty="0"/>
              <a:t>Access</a:t>
            </a:r>
            <a:r>
              <a:rPr u="none" spc="-55" dirty="0"/>
              <a:t> </a:t>
            </a:r>
            <a:r>
              <a:rPr u="none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10030"/>
            <a:ext cx="7570470" cy="23672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Mandatory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Access</a:t>
            </a:r>
            <a:r>
              <a:rPr sz="3200" dirty="0">
                <a:latin typeface="Comic Sans MS"/>
                <a:cs typeface="Comic Sans MS"/>
              </a:rPr>
              <a:t> Control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(MAC)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Discretionary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Access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(DAC)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Originator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Controlled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Access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8320" algn="l"/>
              </a:tabLst>
            </a:pPr>
            <a:r>
              <a:rPr sz="3200" spc="-5" dirty="0">
                <a:latin typeface="Comic Sans MS"/>
                <a:cs typeface="Comic Sans MS"/>
              </a:rPr>
              <a:t>Role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based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Access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594" y="41859"/>
            <a:ext cx="6897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Mandatory</a:t>
            </a:r>
            <a:r>
              <a:rPr spc="-50" dirty="0"/>
              <a:t> </a:t>
            </a:r>
            <a:r>
              <a:rPr spc="-5" dirty="0"/>
              <a:t>Access</a:t>
            </a:r>
            <a:r>
              <a:rPr spc="-60" dirty="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97738"/>
            <a:ext cx="8405495" cy="558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0059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Mandatory access control </a:t>
            </a:r>
            <a:r>
              <a:rPr sz="3200" spc="-5" dirty="0">
                <a:latin typeface="Comic Sans MS"/>
                <a:cs typeface="Comic Sans MS"/>
              </a:rPr>
              <a:t>(MAC) refers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9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type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1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1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which </a:t>
            </a:r>
            <a:r>
              <a:rPr sz="3200" dirty="0">
                <a:latin typeface="Comic Sans MS"/>
                <a:cs typeface="Comic Sans MS"/>
              </a:rPr>
              <a:t> the</a:t>
            </a:r>
            <a:r>
              <a:rPr sz="3200" spc="-5" dirty="0">
                <a:latin typeface="Comic Sans MS"/>
                <a:cs typeface="Comic Sans MS"/>
              </a:rPr>
              <a:t> operating </a:t>
            </a:r>
            <a:r>
              <a:rPr sz="3200" dirty="0">
                <a:latin typeface="Comic Sans MS"/>
                <a:cs typeface="Comic Sans MS"/>
              </a:rPr>
              <a:t>system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constrains the </a:t>
            </a:r>
            <a:r>
              <a:rPr sz="3200" dirty="0">
                <a:latin typeface="Comic Sans MS"/>
                <a:cs typeface="Comic Sans MS"/>
              </a:rPr>
              <a:t> ability</a:t>
            </a:r>
            <a:r>
              <a:rPr sz="3200" spc="-5" dirty="0">
                <a:latin typeface="Comic Sans MS"/>
                <a:cs typeface="Comic Sans MS"/>
              </a:rPr>
              <a:t> 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user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generally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perform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some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sort of operation.</a:t>
            </a:r>
            <a:endParaRPr sz="3200">
              <a:latin typeface="Comic Sans MS"/>
              <a:cs typeface="Comic Sans MS"/>
            </a:endParaRPr>
          </a:p>
          <a:p>
            <a:pPr marL="355600" marR="863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Each </a:t>
            </a:r>
            <a:r>
              <a:rPr sz="3200" spc="-5" dirty="0">
                <a:latin typeface="Comic Sans MS"/>
                <a:cs typeface="Comic Sans MS"/>
              </a:rPr>
              <a:t>user </a:t>
            </a:r>
            <a:r>
              <a:rPr sz="3200" dirty="0">
                <a:latin typeface="Comic Sans MS"/>
                <a:cs typeface="Comic Sans MS"/>
              </a:rPr>
              <a:t>and </a:t>
            </a:r>
            <a:r>
              <a:rPr sz="3200" spc="-5" dirty="0">
                <a:latin typeface="Comic Sans MS"/>
                <a:cs typeface="Comic Sans MS"/>
              </a:rPr>
              <a:t>device on </a:t>
            </a:r>
            <a:r>
              <a:rPr sz="3200" dirty="0">
                <a:latin typeface="Comic Sans MS"/>
                <a:cs typeface="Comic Sans MS"/>
              </a:rPr>
              <a:t>the system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assigned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similar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When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person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device tries 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 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specific resource,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 OS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checks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the 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entity's credentials </a:t>
            </a:r>
            <a:r>
              <a:rPr sz="3200" spc="-5" dirty="0">
                <a:latin typeface="Comic Sans MS"/>
                <a:cs typeface="Comic Sans MS"/>
              </a:rPr>
              <a:t>to determine whether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will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granted.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163779"/>
            <a:ext cx="848169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3088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Any </a:t>
            </a:r>
            <a:r>
              <a:rPr sz="3200" spc="-5" dirty="0">
                <a:latin typeface="Comic Sans MS"/>
                <a:cs typeface="Comic Sans MS"/>
              </a:rPr>
              <a:t>operation </a:t>
            </a:r>
            <a:r>
              <a:rPr sz="3200" dirty="0">
                <a:latin typeface="Comic Sans MS"/>
                <a:cs typeface="Comic Sans MS"/>
              </a:rPr>
              <a:t>by any subject on any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object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tested</a:t>
            </a:r>
            <a:r>
              <a:rPr sz="3200" dirty="0">
                <a:latin typeface="Comic Sans MS"/>
                <a:cs typeface="Comic Sans MS"/>
              </a:rPr>
              <a:t> against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set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authorization </a:t>
            </a:r>
            <a:r>
              <a:rPr sz="3200" spc="-5" dirty="0">
                <a:latin typeface="Comic Sans MS"/>
                <a:cs typeface="Comic Sans MS"/>
              </a:rPr>
              <a:t>rules to determine if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operation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allowed.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 database management system,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its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mechanism,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can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also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apply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mandatory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control;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this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case,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objects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are </a:t>
            </a:r>
            <a:r>
              <a:rPr sz="3200" spc="-5" dirty="0">
                <a:latin typeface="Comic Sans MS"/>
                <a:cs typeface="Comic Sans MS"/>
              </a:rPr>
              <a:t>tables,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views, </a:t>
            </a:r>
            <a:r>
              <a:rPr sz="3200" dirty="0">
                <a:latin typeface="Comic Sans MS"/>
                <a:cs typeface="Comic Sans MS"/>
              </a:rPr>
              <a:t>procedures,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etc.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4195" marR="5080" indent="-1823085">
              <a:lnSpc>
                <a:spcPct val="100000"/>
              </a:lnSpc>
              <a:spcBef>
                <a:spcPts val="105"/>
              </a:spcBef>
            </a:pPr>
            <a:r>
              <a:rPr dirty="0"/>
              <a:t>Discretionary</a:t>
            </a:r>
            <a:r>
              <a:rPr spc="-90" dirty="0"/>
              <a:t> </a:t>
            </a:r>
            <a:r>
              <a:rPr spc="-5" dirty="0"/>
              <a:t>Access </a:t>
            </a:r>
            <a:r>
              <a:rPr u="none" spc="-1300" dirty="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3538"/>
            <a:ext cx="7947659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Discretionary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(DAC)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type </a:t>
            </a:r>
            <a:r>
              <a:rPr sz="3200" dirty="0">
                <a:latin typeface="Comic Sans MS"/>
                <a:cs typeface="Comic Sans MS"/>
              </a:rPr>
              <a:t>of security access control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 grants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5" dirty="0">
                <a:latin typeface="Comic Sans MS"/>
                <a:cs typeface="Comic Sans MS"/>
              </a:rPr>
              <a:t> restricts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object access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via</a:t>
            </a:r>
            <a:r>
              <a:rPr sz="3200" dirty="0">
                <a:latin typeface="Comic Sans MS"/>
                <a:cs typeface="Comic Sans MS"/>
              </a:rPr>
              <a:t> an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 policy </a:t>
            </a:r>
            <a:r>
              <a:rPr sz="3200" spc="-5" dirty="0">
                <a:latin typeface="Comic Sans MS"/>
                <a:cs typeface="Comic Sans MS"/>
              </a:rPr>
              <a:t>determined </a:t>
            </a:r>
            <a:r>
              <a:rPr sz="3200" spc="-10" dirty="0">
                <a:latin typeface="Comic Sans MS"/>
                <a:cs typeface="Comic Sans MS"/>
              </a:rPr>
              <a:t>by </a:t>
            </a: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-5" dirty="0">
                <a:latin typeface="Comic Sans MS"/>
                <a:cs typeface="Comic Sans MS"/>
              </a:rPr>
              <a:t>object's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owner.</a:t>
            </a:r>
            <a:endParaRPr sz="3200">
              <a:latin typeface="Comic Sans MS"/>
              <a:cs typeface="Comic Sans MS"/>
            </a:endParaRPr>
          </a:p>
          <a:p>
            <a:pPr marL="355600" marR="200025" indent="-342900">
              <a:lnSpc>
                <a:spcPct val="100000"/>
              </a:lnSpc>
              <a:spcBef>
                <a:spcPts val="770"/>
              </a:spcBef>
              <a:buFont typeface="Comic Sans MS"/>
              <a:buChar char="•"/>
              <a:tabLst>
                <a:tab pos="476884" algn="l"/>
                <a:tab pos="47752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DAC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mechanism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controls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are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defined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 user identification </a:t>
            </a:r>
            <a:r>
              <a:rPr sz="3200" dirty="0">
                <a:latin typeface="Comic Sans MS"/>
                <a:cs typeface="Comic Sans MS"/>
              </a:rPr>
              <a:t>with supplied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credentials during </a:t>
            </a:r>
            <a:r>
              <a:rPr sz="3200" dirty="0">
                <a:latin typeface="Comic Sans MS"/>
                <a:cs typeface="Comic Sans MS"/>
              </a:rPr>
              <a:t>authentication, such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as</a:t>
            </a:r>
            <a:r>
              <a:rPr sz="3200" spc="-5" dirty="0">
                <a:latin typeface="Comic Sans MS"/>
                <a:cs typeface="Comic Sans MS"/>
              </a:rPr>
              <a:t> username</a:t>
            </a:r>
            <a:r>
              <a:rPr sz="3200" dirty="0">
                <a:latin typeface="Comic Sans MS"/>
                <a:cs typeface="Comic Sans MS"/>
              </a:rPr>
              <a:t> and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password.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239979"/>
            <a:ext cx="7976870" cy="558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11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DACs are </a:t>
            </a:r>
            <a:r>
              <a:rPr sz="3200" spc="-5" dirty="0">
                <a:latin typeface="Comic Sans MS"/>
                <a:cs typeface="Comic Sans MS"/>
              </a:rPr>
              <a:t>discretionary </a:t>
            </a:r>
            <a:r>
              <a:rPr sz="3200" dirty="0">
                <a:latin typeface="Comic Sans MS"/>
                <a:cs typeface="Comic Sans MS"/>
              </a:rPr>
              <a:t>because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subject (owner) can transfer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authenticated </a:t>
            </a:r>
            <a:r>
              <a:rPr sz="3200" spc="-5" dirty="0">
                <a:latin typeface="Comic Sans MS"/>
                <a:cs typeface="Comic Sans MS"/>
              </a:rPr>
              <a:t>objects </a:t>
            </a:r>
            <a:r>
              <a:rPr sz="3200" dirty="0">
                <a:latin typeface="Comic Sans MS"/>
                <a:cs typeface="Comic Sans MS"/>
              </a:rPr>
              <a:t>or </a:t>
            </a:r>
            <a:r>
              <a:rPr sz="3200" spc="-5" dirty="0">
                <a:latin typeface="Comic Sans MS"/>
                <a:cs typeface="Comic Sans MS"/>
              </a:rPr>
              <a:t>information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 other</a:t>
            </a:r>
            <a:r>
              <a:rPr sz="3200" spc="-5" dirty="0">
                <a:latin typeface="Comic Sans MS"/>
                <a:cs typeface="Comic Sans MS"/>
              </a:rPr>
              <a:t> users.</a:t>
            </a:r>
            <a:endParaRPr sz="3200">
              <a:latin typeface="Comic Sans MS"/>
              <a:cs typeface="Comic Sans MS"/>
            </a:endParaRPr>
          </a:p>
          <a:p>
            <a:pPr marL="355600" marR="27432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other </a:t>
            </a:r>
            <a:r>
              <a:rPr sz="3200" spc="-5" dirty="0">
                <a:latin typeface="Comic Sans MS"/>
                <a:cs typeface="Comic Sans MS"/>
              </a:rPr>
              <a:t>words, the </a:t>
            </a:r>
            <a:r>
              <a:rPr sz="3200" dirty="0">
                <a:latin typeface="Comic Sans MS"/>
                <a:cs typeface="Comic Sans MS"/>
              </a:rPr>
              <a:t>owner </a:t>
            </a:r>
            <a:r>
              <a:rPr sz="3200" spc="-5" dirty="0">
                <a:latin typeface="Comic Sans MS"/>
                <a:cs typeface="Comic Sans MS"/>
              </a:rPr>
              <a:t>determines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object access </a:t>
            </a:r>
            <a:r>
              <a:rPr sz="3200" spc="-5" dirty="0">
                <a:latin typeface="Comic Sans MS"/>
                <a:cs typeface="Comic Sans MS"/>
              </a:rPr>
              <a:t>privileges </a:t>
            </a:r>
            <a:r>
              <a:rPr sz="3200" dirty="0">
                <a:latin typeface="Comic Sans MS"/>
                <a:cs typeface="Comic Sans MS"/>
              </a:rPr>
              <a:t>or an object's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 policy is </a:t>
            </a:r>
            <a:r>
              <a:rPr sz="3200" spc="-5" dirty="0">
                <a:latin typeface="Comic Sans MS"/>
                <a:cs typeface="Comic Sans MS"/>
              </a:rPr>
              <a:t>determined </a:t>
            </a:r>
            <a:r>
              <a:rPr sz="3200" dirty="0">
                <a:latin typeface="Comic Sans MS"/>
                <a:cs typeface="Comic Sans MS"/>
              </a:rPr>
              <a:t>by </a:t>
            </a:r>
            <a:r>
              <a:rPr sz="3200" spc="-5" dirty="0">
                <a:latin typeface="Comic Sans MS"/>
                <a:cs typeface="Comic Sans MS"/>
              </a:rPr>
              <a:t>its </a:t>
            </a:r>
            <a:r>
              <a:rPr sz="3200" dirty="0">
                <a:latin typeface="Comic Sans MS"/>
                <a:cs typeface="Comic Sans MS"/>
              </a:rPr>
              <a:t> owner.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typical </a:t>
            </a:r>
            <a:r>
              <a:rPr sz="3200" dirty="0">
                <a:latin typeface="Comic Sans MS"/>
                <a:cs typeface="Comic Sans MS"/>
              </a:rPr>
              <a:t>example of DAC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Unix </a:t>
            </a:r>
            <a:r>
              <a:rPr sz="3200" spc="-5" dirty="0">
                <a:latin typeface="Comic Sans MS"/>
                <a:cs typeface="Comic Sans MS"/>
              </a:rPr>
              <a:t>file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mode, which defines </a:t>
            </a:r>
            <a:r>
              <a:rPr sz="3200" dirty="0">
                <a:latin typeface="Comic Sans MS"/>
                <a:cs typeface="Comic Sans MS"/>
              </a:rPr>
              <a:t>the read, </a:t>
            </a:r>
            <a:r>
              <a:rPr sz="3200" spc="-5" dirty="0">
                <a:latin typeface="Comic Sans MS"/>
                <a:cs typeface="Comic Sans MS"/>
              </a:rPr>
              <a:t>write </a:t>
            </a:r>
            <a:r>
              <a:rPr sz="3200" dirty="0">
                <a:latin typeface="Comic Sans MS"/>
                <a:cs typeface="Comic Sans MS"/>
              </a:rPr>
              <a:t>and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execute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permissions.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5595" marR="5080" indent="-2843530">
              <a:lnSpc>
                <a:spcPct val="100000"/>
              </a:lnSpc>
              <a:spcBef>
                <a:spcPts val="105"/>
              </a:spcBef>
            </a:pPr>
            <a:r>
              <a:rPr dirty="0"/>
              <a:t>Originator</a:t>
            </a:r>
            <a:r>
              <a:rPr spc="-45" dirty="0"/>
              <a:t> </a:t>
            </a:r>
            <a:r>
              <a:rPr dirty="0"/>
              <a:t>Controlled</a:t>
            </a:r>
            <a:r>
              <a:rPr spc="-50" dirty="0"/>
              <a:t> </a:t>
            </a:r>
            <a:r>
              <a:rPr spc="-5" dirty="0"/>
              <a:t>Access </a:t>
            </a:r>
            <a:r>
              <a:rPr u="none" spc="-1300" dirty="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35633"/>
            <a:ext cx="785749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350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originator</a:t>
            </a:r>
            <a:r>
              <a:rPr sz="3200" spc="-5" dirty="0">
                <a:latin typeface="Comic Sans MS"/>
                <a:cs typeface="Comic Sans MS"/>
              </a:rPr>
              <a:t> controlled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control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bases </a:t>
            </a:r>
            <a:r>
              <a:rPr sz="3200" dirty="0">
                <a:latin typeface="Comic Sans MS"/>
                <a:cs typeface="Comic Sans MS"/>
              </a:rPr>
              <a:t>access on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creator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object </a:t>
            </a:r>
            <a:r>
              <a:rPr sz="3200" spc="-5" dirty="0">
                <a:latin typeface="Comic Sans MS"/>
                <a:cs typeface="Comic Sans MS"/>
              </a:rPr>
              <a:t>(or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information </a:t>
            </a:r>
            <a:r>
              <a:rPr sz="3200" dirty="0">
                <a:latin typeface="Comic Sans MS"/>
                <a:cs typeface="Comic Sans MS"/>
              </a:rPr>
              <a:t>it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contains).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Comic Sans MS"/>
              <a:buChar char="•"/>
              <a:tabLst>
                <a:tab pos="476884" algn="l"/>
                <a:tab pos="47752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Information is controlled by originator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creator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owner.</a:t>
            </a:r>
            <a:endParaRPr sz="3200">
              <a:latin typeface="Comic Sans MS"/>
              <a:cs typeface="Comic Sans MS"/>
            </a:endParaRPr>
          </a:p>
          <a:p>
            <a:pPr marL="355600" marR="3244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Sometimes </a:t>
            </a:r>
            <a:r>
              <a:rPr sz="3200" dirty="0">
                <a:latin typeface="Comic Sans MS"/>
                <a:cs typeface="Comic Sans MS"/>
              </a:rPr>
              <a:t>creator may </a:t>
            </a:r>
            <a:r>
              <a:rPr sz="3200" spc="-10" dirty="0">
                <a:latin typeface="Comic Sans MS"/>
                <a:cs typeface="Comic Sans MS"/>
              </a:rPr>
              <a:t>be </a:t>
            </a:r>
            <a:r>
              <a:rPr sz="3200" dirty="0">
                <a:latin typeface="Comic Sans MS"/>
                <a:cs typeface="Comic Sans MS"/>
              </a:rPr>
              <a:t>owner </a:t>
            </a:r>
            <a:r>
              <a:rPr sz="3200" spc="-5" dirty="0">
                <a:latin typeface="Comic Sans MS"/>
                <a:cs typeface="Comic Sans MS"/>
              </a:rPr>
              <a:t>too.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-5" dirty="0">
                <a:latin typeface="Comic Sans MS"/>
                <a:cs typeface="Comic Sans MS"/>
              </a:rPr>
              <a:t> that</a:t>
            </a:r>
            <a:r>
              <a:rPr sz="3200" dirty="0">
                <a:latin typeface="Comic Sans MS"/>
                <a:cs typeface="Comic Sans MS"/>
              </a:rPr>
              <a:t> case, </a:t>
            </a: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is similar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discretionary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392938"/>
            <a:ext cx="763143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goal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this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 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allow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originator</a:t>
            </a:r>
            <a:r>
              <a:rPr sz="3200" spc="-5" dirty="0">
                <a:latin typeface="Comic Sans MS"/>
                <a:cs typeface="Comic Sans MS"/>
              </a:rPr>
              <a:t> of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(or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information </a:t>
            </a:r>
            <a:r>
              <a:rPr sz="3200" spc="-5" dirty="0">
                <a:latin typeface="Comic Sans MS"/>
                <a:cs typeface="Comic Sans MS"/>
              </a:rPr>
              <a:t>it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contains)</a:t>
            </a:r>
            <a:r>
              <a:rPr sz="3200" spc="-5" dirty="0">
                <a:latin typeface="Comic Sans MS"/>
                <a:cs typeface="Comic Sans MS"/>
              </a:rPr>
              <a:t> to</a:t>
            </a:r>
            <a:r>
              <a:rPr sz="3200" dirty="0">
                <a:latin typeface="Comic Sans MS"/>
                <a:cs typeface="Comic Sans MS"/>
              </a:rPr>
              <a:t> control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broadcasting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the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information.</a:t>
            </a:r>
            <a:endParaRPr sz="3200">
              <a:latin typeface="Comic Sans MS"/>
              <a:cs typeface="Comic Sans MS"/>
            </a:endParaRPr>
          </a:p>
          <a:p>
            <a:pPr marL="355600" marR="71945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This security access control </a:t>
            </a:r>
            <a:r>
              <a:rPr sz="3200" spc="-5" dirty="0">
                <a:latin typeface="Comic Sans MS"/>
                <a:cs typeface="Comic Sans MS"/>
              </a:rPr>
              <a:t>is 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combination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MAC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DAC.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469138"/>
            <a:ext cx="73571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4590" marR="5080" indent="-1152525">
              <a:lnSpc>
                <a:spcPct val="100000"/>
              </a:lnSpc>
              <a:spcBef>
                <a:spcPts val="105"/>
              </a:spcBef>
            </a:pPr>
            <a:r>
              <a:rPr b="1" u="none" dirty="0">
                <a:latin typeface="Comic Sans MS"/>
                <a:cs typeface="Comic Sans MS"/>
              </a:rPr>
              <a:t>Chapter </a:t>
            </a:r>
            <a:r>
              <a:rPr b="1" u="none" spc="-5" dirty="0">
                <a:latin typeface="Comic Sans MS"/>
                <a:cs typeface="Comic Sans MS"/>
              </a:rPr>
              <a:t>1: Introduction to </a:t>
            </a:r>
            <a:r>
              <a:rPr b="1" u="none" spc="-1895" dirty="0">
                <a:latin typeface="Comic Sans MS"/>
                <a:cs typeface="Comic Sans MS"/>
              </a:rPr>
              <a:t> </a:t>
            </a:r>
            <a:r>
              <a:rPr b="1" u="none" dirty="0">
                <a:latin typeface="Comic Sans MS"/>
                <a:cs typeface="Comic Sans MS"/>
              </a:rPr>
              <a:t>Computer</a:t>
            </a:r>
            <a:r>
              <a:rPr b="1" u="none" spc="-35" dirty="0">
                <a:latin typeface="Comic Sans MS"/>
                <a:cs typeface="Comic Sans MS"/>
              </a:rPr>
              <a:t> </a:t>
            </a:r>
            <a:r>
              <a:rPr b="1" u="none" spc="-5" dirty="0">
                <a:latin typeface="Comic Sans MS"/>
                <a:cs typeface="Comic Sans MS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742" y="2277592"/>
            <a:ext cx="7426325" cy="3635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Comic Sans MS"/>
                <a:cs typeface="Comic Sans MS"/>
              </a:rPr>
              <a:t>Definition: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Computer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5" dirty="0">
                <a:latin typeface="Comic Sans MS"/>
                <a:cs typeface="Comic Sans MS"/>
              </a:rPr>
              <a:t> is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-5" dirty="0">
                <a:latin typeface="Comic Sans MS"/>
                <a:cs typeface="Comic Sans MS"/>
              </a:rPr>
              <a:t> protection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computer systems </a:t>
            </a:r>
            <a:r>
              <a:rPr sz="3200" spc="-5" dirty="0">
                <a:latin typeface="Comic Sans MS"/>
                <a:cs typeface="Comic Sans MS"/>
              </a:rPr>
              <a:t>from theft </a:t>
            </a:r>
            <a:r>
              <a:rPr sz="3200" spc="5" dirty="0">
                <a:latin typeface="Comic Sans MS"/>
                <a:cs typeface="Comic Sans MS"/>
              </a:rPr>
              <a:t>and 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damage to their </a:t>
            </a:r>
            <a:r>
              <a:rPr sz="3200" dirty="0">
                <a:latin typeface="Comic Sans MS"/>
                <a:cs typeface="Comic Sans MS"/>
              </a:rPr>
              <a:t>hardware, software or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information, as well as </a:t>
            </a:r>
            <a:r>
              <a:rPr sz="3200" spc="-5" dirty="0">
                <a:latin typeface="Comic Sans MS"/>
                <a:cs typeface="Comic Sans MS"/>
              </a:rPr>
              <a:t>from disruption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 misdirection of the services </a:t>
            </a:r>
            <a:r>
              <a:rPr sz="3200" spc="-5" dirty="0">
                <a:latin typeface="Comic Sans MS"/>
                <a:cs typeface="Comic Sans MS"/>
              </a:rPr>
              <a:t>they </a:t>
            </a:r>
            <a:r>
              <a:rPr sz="3200" dirty="0">
                <a:latin typeface="Comic Sans MS"/>
                <a:cs typeface="Comic Sans MS"/>
              </a:rPr>
              <a:t> provide.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166" y="194818"/>
            <a:ext cx="6883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Role</a:t>
            </a:r>
            <a:r>
              <a:rPr spc="-40" dirty="0"/>
              <a:t> </a:t>
            </a:r>
            <a:r>
              <a:rPr spc="-5" dirty="0"/>
              <a:t>based</a:t>
            </a:r>
            <a:r>
              <a:rPr spc="-30" dirty="0"/>
              <a:t> </a:t>
            </a:r>
            <a:r>
              <a:rPr spc="-5" dirty="0"/>
              <a:t>Access</a:t>
            </a:r>
            <a:r>
              <a:rPr spc="-50" dirty="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26338"/>
            <a:ext cx="8045450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Role-based</a:t>
            </a:r>
            <a:r>
              <a:rPr sz="3200" spc="8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8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8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method </a:t>
            </a:r>
            <a:r>
              <a:rPr sz="3200" dirty="0">
                <a:latin typeface="Comic Sans MS"/>
                <a:cs typeface="Comic Sans MS"/>
              </a:rPr>
              <a:t> of </a:t>
            </a:r>
            <a:r>
              <a:rPr sz="3200" spc="-5" dirty="0">
                <a:latin typeface="Comic Sans MS"/>
                <a:cs typeface="Comic Sans MS"/>
              </a:rPr>
              <a:t>regulating </a:t>
            </a:r>
            <a:r>
              <a:rPr sz="3200" dirty="0">
                <a:latin typeface="Comic Sans MS"/>
                <a:cs typeface="Comic Sans MS"/>
              </a:rPr>
              <a:t>access to computer or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network </a:t>
            </a:r>
            <a:r>
              <a:rPr sz="3200" spc="-5" dirty="0">
                <a:latin typeface="Comic Sans MS"/>
                <a:cs typeface="Comic Sans MS"/>
              </a:rPr>
              <a:t>resources based </a:t>
            </a:r>
            <a:r>
              <a:rPr sz="3200" dirty="0">
                <a:latin typeface="Comic Sans MS"/>
                <a:cs typeface="Comic Sans MS"/>
              </a:rPr>
              <a:t>on </a:t>
            </a:r>
            <a:r>
              <a:rPr sz="3200" spc="-5" dirty="0">
                <a:latin typeface="Comic Sans MS"/>
                <a:cs typeface="Comic Sans MS"/>
              </a:rPr>
              <a:t>the roles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individual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users</a:t>
            </a:r>
            <a:r>
              <a:rPr sz="3200" dirty="0">
                <a:latin typeface="Comic Sans MS"/>
                <a:cs typeface="Comic Sans MS"/>
              </a:rPr>
              <a:t> within an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enterprise.</a:t>
            </a:r>
            <a:endParaRPr sz="3200">
              <a:latin typeface="Comic Sans MS"/>
              <a:cs typeface="Comic Sans MS"/>
            </a:endParaRPr>
          </a:p>
          <a:p>
            <a:pPr marL="355600" marR="233679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this context,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ability </a:t>
            </a:r>
            <a:r>
              <a:rPr sz="3200" spc="-10" dirty="0">
                <a:latin typeface="Comic Sans MS"/>
                <a:cs typeface="Comic Sans MS"/>
              </a:rPr>
              <a:t>of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-5" dirty="0">
                <a:latin typeface="Comic Sans MS"/>
                <a:cs typeface="Comic Sans MS"/>
              </a:rPr>
              <a:t>individual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perform a </a:t>
            </a:r>
            <a:r>
              <a:rPr sz="3200" spc="-5" dirty="0">
                <a:latin typeface="Comic Sans MS"/>
                <a:cs typeface="Comic Sans MS"/>
              </a:rPr>
              <a:t>specific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task, </a:t>
            </a:r>
            <a:r>
              <a:rPr sz="3200" dirty="0">
                <a:latin typeface="Comic Sans MS"/>
                <a:cs typeface="Comic Sans MS"/>
              </a:rPr>
              <a:t>such as</a:t>
            </a:r>
            <a:r>
              <a:rPr sz="3200" spc="-5" dirty="0">
                <a:latin typeface="Comic Sans MS"/>
                <a:cs typeface="Comic Sans MS"/>
              </a:rPr>
              <a:t> view,</a:t>
            </a:r>
            <a:r>
              <a:rPr sz="3200" dirty="0">
                <a:latin typeface="Comic Sans MS"/>
                <a:cs typeface="Comic Sans MS"/>
              </a:rPr>
              <a:t> create, or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modify 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file.</a:t>
            </a:r>
            <a:endParaRPr sz="3200">
              <a:latin typeface="Comic Sans MS"/>
              <a:cs typeface="Comic Sans MS"/>
            </a:endParaRPr>
          </a:p>
          <a:p>
            <a:pPr marL="355600" marR="114617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Roles </a:t>
            </a:r>
            <a:r>
              <a:rPr sz="3200" dirty="0">
                <a:latin typeface="Comic Sans MS"/>
                <a:cs typeface="Comic Sans MS"/>
              </a:rPr>
              <a:t>are </a:t>
            </a:r>
            <a:r>
              <a:rPr sz="3200" spc="-5" dirty="0">
                <a:latin typeface="Comic Sans MS"/>
                <a:cs typeface="Comic Sans MS"/>
              </a:rPr>
              <a:t>defined </a:t>
            </a:r>
            <a:r>
              <a:rPr sz="3200" dirty="0">
                <a:latin typeface="Comic Sans MS"/>
                <a:cs typeface="Comic Sans MS"/>
              </a:rPr>
              <a:t>according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job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competency,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authority,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5999175"/>
            <a:ext cx="68872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mic Sans MS"/>
                <a:cs typeface="Comic Sans MS"/>
              </a:rPr>
              <a:t>responsibilit</a:t>
            </a:r>
            <a:r>
              <a:rPr sz="3200" dirty="0">
                <a:latin typeface="Comic Sans MS"/>
                <a:cs typeface="Comic Sans MS"/>
              </a:rPr>
              <a:t>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lang="en-US" sz="3200" spc="-5" dirty="0" smtClean="0">
                <a:latin typeface="Comic Sans MS"/>
                <a:cs typeface="Comic Sans MS"/>
              </a:rPr>
              <a:t>within the </a:t>
            </a:r>
            <a:r>
              <a:rPr sz="3200" dirty="0" smtClean="0">
                <a:latin typeface="Comic Sans MS"/>
                <a:cs typeface="Comic Sans MS"/>
              </a:rPr>
              <a:t>enterprise</a:t>
            </a:r>
            <a:r>
              <a:rPr sz="3200" dirty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316738"/>
            <a:ext cx="7763509" cy="509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81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RBAC, </a:t>
            </a:r>
            <a:r>
              <a:rPr sz="3200" spc="-5" dirty="0">
                <a:latin typeface="Comic Sans MS"/>
                <a:cs typeface="Comic Sans MS"/>
              </a:rPr>
              <a:t>roles </a:t>
            </a:r>
            <a:r>
              <a:rPr sz="3200" dirty="0">
                <a:latin typeface="Comic Sans MS"/>
                <a:cs typeface="Comic Sans MS"/>
              </a:rPr>
              <a:t>can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dirty="0">
                <a:latin typeface="Comic Sans MS"/>
                <a:cs typeface="Comic Sans MS"/>
              </a:rPr>
              <a:t>easily created,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changed, </a:t>
            </a:r>
            <a:r>
              <a:rPr sz="3200" spc="-10" dirty="0">
                <a:latin typeface="Comic Sans MS"/>
                <a:cs typeface="Comic Sans MS"/>
              </a:rPr>
              <a:t>or </a:t>
            </a:r>
            <a:r>
              <a:rPr sz="3200" spc="-5" dirty="0">
                <a:latin typeface="Comic Sans MS"/>
                <a:cs typeface="Comic Sans MS"/>
              </a:rPr>
              <a:t>discontinued </a:t>
            </a:r>
            <a:r>
              <a:rPr sz="3200" dirty="0">
                <a:latin typeface="Comic Sans MS"/>
                <a:cs typeface="Comic Sans MS"/>
              </a:rPr>
              <a:t>as </a:t>
            </a:r>
            <a:r>
              <a:rPr sz="3200" spc="-5" dirty="0">
                <a:latin typeface="Comic Sans MS"/>
                <a:cs typeface="Comic Sans MS"/>
              </a:rPr>
              <a:t>the needs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the</a:t>
            </a:r>
            <a:r>
              <a:rPr sz="3200" dirty="0">
                <a:latin typeface="Comic Sans MS"/>
                <a:cs typeface="Comic Sans MS"/>
              </a:rPr>
              <a:t> enterprise</a:t>
            </a:r>
            <a:r>
              <a:rPr sz="3200" spc="-5" dirty="0">
                <a:latin typeface="Comic Sans MS"/>
                <a:cs typeface="Comic Sans MS"/>
              </a:rPr>
              <a:t> evolve.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components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RBAC </a:t>
            </a:r>
            <a:r>
              <a:rPr sz="3200" dirty="0">
                <a:latin typeface="Comic Sans MS"/>
                <a:cs typeface="Comic Sans MS"/>
              </a:rPr>
              <a:t>such as role-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permissions and </a:t>
            </a:r>
            <a:r>
              <a:rPr sz="3200" spc="-5" dirty="0">
                <a:latin typeface="Comic Sans MS"/>
                <a:cs typeface="Comic Sans MS"/>
              </a:rPr>
              <a:t>user-role relationships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make </a:t>
            </a: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simple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perform </a:t>
            </a:r>
            <a:r>
              <a:rPr sz="3200" spc="-5" dirty="0">
                <a:latin typeface="Comic Sans MS"/>
                <a:cs typeface="Comic Sans MS"/>
              </a:rPr>
              <a:t>user </a:t>
            </a:r>
            <a:r>
              <a:rPr sz="3200" dirty="0">
                <a:latin typeface="Comic Sans MS"/>
                <a:cs typeface="Comic Sans MS"/>
              </a:rPr>
              <a:t> assignment.</a:t>
            </a:r>
            <a:endParaRPr sz="3200">
              <a:latin typeface="Comic Sans MS"/>
              <a:cs typeface="Comic Sans MS"/>
            </a:endParaRPr>
          </a:p>
          <a:p>
            <a:pPr marL="355600" marR="135953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is </a:t>
            </a:r>
            <a:r>
              <a:rPr sz="3200" spc="-5" dirty="0">
                <a:latin typeface="Comic Sans MS"/>
                <a:cs typeface="Comic Sans MS"/>
              </a:rPr>
              <a:t>used by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majority </a:t>
            </a:r>
            <a:r>
              <a:rPr sz="3200" spc="-1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enterprises with </a:t>
            </a:r>
            <a:r>
              <a:rPr sz="3200" spc="-5" dirty="0">
                <a:latin typeface="Comic Sans MS"/>
                <a:cs typeface="Comic Sans MS"/>
              </a:rPr>
              <a:t>more than 500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employees.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5" y="194818"/>
            <a:ext cx="5195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Bell-LaPadula</a:t>
            </a:r>
            <a:r>
              <a:rPr spc="-114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31138"/>
            <a:ext cx="8135620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</a:t>
            </a:r>
            <a:r>
              <a:rPr sz="3200" dirty="0">
                <a:latin typeface="Comic Sans MS"/>
                <a:cs typeface="Comic Sans MS"/>
              </a:rPr>
              <a:t>e </a:t>
            </a:r>
            <a:r>
              <a:rPr sz="3200" b="1" spc="-5" dirty="0">
                <a:latin typeface="Comic Sans MS"/>
                <a:cs typeface="Comic Sans MS"/>
              </a:rPr>
              <a:t>Bel</a:t>
            </a:r>
            <a:r>
              <a:rPr sz="3200" b="1" dirty="0">
                <a:latin typeface="Comic Sans MS"/>
                <a:cs typeface="Comic Sans MS"/>
              </a:rPr>
              <a:t>l–La</a:t>
            </a:r>
            <a:r>
              <a:rPr sz="3200" b="1" spc="-10" dirty="0">
                <a:latin typeface="Comic Sans MS"/>
                <a:cs typeface="Comic Sans MS"/>
              </a:rPr>
              <a:t>P</a:t>
            </a:r>
            <a:r>
              <a:rPr sz="3200" b="1" dirty="0">
                <a:latin typeface="Comic Sans MS"/>
                <a:cs typeface="Comic Sans MS"/>
              </a:rPr>
              <a:t>adula</a:t>
            </a:r>
            <a:r>
              <a:rPr sz="3200" b="1" spc="-40" dirty="0">
                <a:latin typeface="Comic Sans MS"/>
                <a:cs typeface="Comic Sans MS"/>
              </a:rPr>
              <a:t> </a:t>
            </a:r>
            <a:r>
              <a:rPr sz="3200" b="1" dirty="0">
                <a:latin typeface="Comic Sans MS"/>
                <a:cs typeface="Comic Sans MS"/>
              </a:rPr>
              <a:t>Model</a:t>
            </a:r>
            <a:r>
              <a:rPr sz="3200" b="1" spc="-4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(</a:t>
            </a:r>
            <a:r>
              <a:rPr sz="3200" b="1" spc="-5" dirty="0">
                <a:latin typeface="Comic Sans MS"/>
                <a:cs typeface="Comic Sans MS"/>
              </a:rPr>
              <a:t>BLP</a:t>
            </a:r>
            <a:r>
              <a:rPr sz="3200" dirty="0">
                <a:latin typeface="Comic Sans MS"/>
                <a:cs typeface="Comic Sans MS"/>
              </a:rPr>
              <a:t>) </a:t>
            </a:r>
            <a:r>
              <a:rPr sz="3200" spc="-5" dirty="0">
                <a:latin typeface="Comic Sans MS"/>
                <a:cs typeface="Comic Sans MS"/>
              </a:rPr>
              <a:t>i</a:t>
            </a:r>
            <a:r>
              <a:rPr sz="3200" dirty="0">
                <a:latin typeface="Comic Sans MS"/>
                <a:cs typeface="Comic Sans MS"/>
              </a:rPr>
              <a:t>s a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state  </a:t>
            </a:r>
            <a:r>
              <a:rPr sz="3200" spc="-5" dirty="0">
                <a:latin typeface="Comic Sans MS"/>
                <a:cs typeface="Comic Sans MS"/>
              </a:rPr>
              <a:t>machine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model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used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enforcing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government and military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applications.</a:t>
            </a:r>
            <a:endParaRPr sz="3200">
              <a:latin typeface="Comic Sans MS"/>
              <a:cs typeface="Comic Sans MS"/>
            </a:endParaRPr>
          </a:p>
          <a:p>
            <a:pPr marL="355600" marR="1619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model </a:t>
            </a:r>
            <a:r>
              <a:rPr sz="3200" spc="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formal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state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transition </a:t>
            </a:r>
            <a:r>
              <a:rPr sz="3200" dirty="0">
                <a:latin typeface="Comic Sans MS"/>
                <a:cs typeface="Comic Sans MS"/>
              </a:rPr>
              <a:t> model </a:t>
            </a:r>
            <a:r>
              <a:rPr sz="3200" spc="-5" dirty="0">
                <a:latin typeface="Comic Sans MS"/>
                <a:cs typeface="Comic Sans MS"/>
              </a:rPr>
              <a:t>of </a:t>
            </a:r>
            <a:r>
              <a:rPr sz="3200" dirty="0">
                <a:latin typeface="Comic Sans MS"/>
                <a:cs typeface="Comic Sans MS"/>
              </a:rPr>
              <a:t>computer security policy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describes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set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rules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which</a:t>
            </a:r>
            <a:r>
              <a:rPr sz="3200" dirty="0">
                <a:latin typeface="Comic Sans MS"/>
                <a:cs typeface="Comic Sans MS"/>
              </a:rPr>
              <a:t> use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security</a:t>
            </a:r>
            <a:r>
              <a:rPr sz="3200" dirty="0">
                <a:latin typeface="Comic Sans MS"/>
                <a:cs typeface="Comic Sans MS"/>
              </a:rPr>
              <a:t> labels on </a:t>
            </a:r>
            <a:r>
              <a:rPr sz="3200" spc="-5" dirty="0">
                <a:latin typeface="Comic Sans MS"/>
                <a:cs typeface="Comic Sans MS"/>
              </a:rPr>
              <a:t>objects</a:t>
            </a:r>
            <a:r>
              <a:rPr sz="3200" dirty="0">
                <a:latin typeface="Comic Sans MS"/>
                <a:cs typeface="Comic Sans MS"/>
              </a:rPr>
              <a:t> and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clearances</a:t>
            </a:r>
            <a:r>
              <a:rPr sz="3200" spc="-5" dirty="0">
                <a:latin typeface="Comic Sans MS"/>
                <a:cs typeface="Comic Sans MS"/>
              </a:rPr>
              <a:t> for </a:t>
            </a:r>
            <a:r>
              <a:rPr sz="3200" dirty="0">
                <a:latin typeface="Comic Sans MS"/>
                <a:cs typeface="Comic Sans MS"/>
              </a:rPr>
              <a:t>subjects.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239979"/>
            <a:ext cx="8183880" cy="568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061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Bell–LaPadula </a:t>
            </a:r>
            <a:r>
              <a:rPr sz="3200" spc="-5" dirty="0">
                <a:latin typeface="Comic Sans MS"/>
                <a:cs typeface="Comic Sans MS"/>
              </a:rPr>
              <a:t>model focuses </a:t>
            </a:r>
            <a:r>
              <a:rPr sz="3200" dirty="0">
                <a:latin typeface="Comic Sans MS"/>
                <a:cs typeface="Comic Sans MS"/>
              </a:rPr>
              <a:t>on </a:t>
            </a:r>
            <a:r>
              <a:rPr sz="3200" spc="-9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data confidentiality and controlled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classified</a:t>
            </a:r>
            <a:r>
              <a:rPr sz="3200" spc="-5" dirty="0">
                <a:latin typeface="Comic Sans MS"/>
                <a:cs typeface="Comic Sans MS"/>
              </a:rPr>
              <a:t> information.</a:t>
            </a:r>
            <a:endParaRPr sz="3200">
              <a:latin typeface="Comic Sans MS"/>
              <a:cs typeface="Comic Sans MS"/>
            </a:endParaRPr>
          </a:p>
          <a:p>
            <a:pPr marL="355600" marR="14414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module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introduces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concept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state machine with a set of allowable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states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computer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system.</a:t>
            </a:r>
            <a:endParaRPr sz="3200">
              <a:latin typeface="Comic Sans MS"/>
              <a:cs typeface="Comic Sans MS"/>
            </a:endParaRPr>
          </a:p>
          <a:p>
            <a:pPr marL="355600" marR="62992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security </a:t>
            </a:r>
            <a:r>
              <a:rPr sz="3200" spc="-5" dirty="0">
                <a:latin typeface="Comic Sans MS"/>
                <a:cs typeface="Comic Sans MS"/>
              </a:rPr>
              <a:t>labels</a:t>
            </a:r>
            <a:r>
              <a:rPr sz="3200" dirty="0">
                <a:latin typeface="Comic Sans MS"/>
                <a:cs typeface="Comic Sans MS"/>
              </a:rPr>
              <a:t> are </a:t>
            </a:r>
            <a:r>
              <a:rPr sz="3200" spc="-5" dirty="0">
                <a:latin typeface="Comic Sans MS"/>
                <a:cs typeface="Comic Sans MS"/>
              </a:rPr>
              <a:t>Top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secret,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Secret,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Confidential</a:t>
            </a:r>
            <a:r>
              <a:rPr sz="3200" spc="-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Unclassified.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 concept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state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machine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used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 state </a:t>
            </a:r>
            <a:r>
              <a:rPr sz="3200" spc="-5" dirty="0">
                <a:latin typeface="Comic Sans MS"/>
                <a:cs typeface="Comic Sans MS"/>
              </a:rPr>
              <a:t>transitions between these </a:t>
            </a:r>
            <a:r>
              <a:rPr sz="3200" dirty="0">
                <a:latin typeface="Comic Sans MS"/>
                <a:cs typeface="Comic Sans MS"/>
              </a:rPr>
              <a:t> labels.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87579"/>
            <a:ext cx="8140065" cy="617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0909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This model </a:t>
            </a:r>
            <a:r>
              <a:rPr sz="3200" dirty="0">
                <a:latin typeface="Comic Sans MS"/>
                <a:cs typeface="Comic Sans MS"/>
              </a:rPr>
              <a:t>is the combination of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Mandatory </a:t>
            </a:r>
            <a:r>
              <a:rPr sz="3200" spc="-5" dirty="0">
                <a:latin typeface="Comic Sans MS"/>
                <a:cs typeface="Comic Sans MS"/>
              </a:rPr>
              <a:t>Access </a:t>
            </a:r>
            <a:r>
              <a:rPr sz="3200" dirty="0">
                <a:latin typeface="Comic Sans MS"/>
                <a:cs typeface="Comic Sans MS"/>
              </a:rPr>
              <a:t>Control and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Discretionary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Access</a:t>
            </a:r>
            <a:r>
              <a:rPr sz="3200" dirty="0">
                <a:latin typeface="Comic Sans MS"/>
                <a:cs typeface="Comic Sans MS"/>
              </a:rPr>
              <a:t> Control.</a:t>
            </a:r>
            <a:endParaRPr sz="3200">
              <a:latin typeface="Comic Sans MS"/>
              <a:cs typeface="Comic Sans MS"/>
            </a:endParaRPr>
          </a:p>
          <a:p>
            <a:pPr marL="355600" marR="63690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bell-lapadula </a:t>
            </a:r>
            <a:r>
              <a:rPr sz="3200" spc="-5" dirty="0">
                <a:latin typeface="Comic Sans MS"/>
                <a:cs typeface="Comic Sans MS"/>
              </a:rPr>
              <a:t>model </a:t>
            </a:r>
            <a:r>
              <a:rPr sz="3200" dirty="0">
                <a:latin typeface="Comic Sans MS"/>
                <a:cs typeface="Comic Sans MS"/>
              </a:rPr>
              <a:t>stands </a:t>
            </a:r>
            <a:r>
              <a:rPr sz="3200" spc="-10" dirty="0">
                <a:latin typeface="Comic Sans MS"/>
                <a:cs typeface="Comic Sans MS"/>
              </a:rPr>
              <a:t>on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basis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3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properties.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i="1" spc="-5" dirty="0">
                <a:latin typeface="Comic Sans MS"/>
                <a:cs typeface="Comic Sans MS"/>
              </a:rPr>
              <a:t>Property</a:t>
            </a:r>
            <a:r>
              <a:rPr sz="3200" i="1" spc="-1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1:</a:t>
            </a:r>
            <a:r>
              <a:rPr sz="3200" i="1" spc="5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Comic Sans MS"/>
                <a:cs typeface="Comic Sans MS"/>
              </a:rPr>
              <a:t>No</a:t>
            </a:r>
            <a:r>
              <a:rPr sz="3200" i="1" spc="-5" dirty="0">
                <a:latin typeface="Comic Sans MS"/>
                <a:cs typeface="Comic Sans MS"/>
              </a:rPr>
              <a:t> read-up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is a property</a:t>
            </a:r>
            <a:r>
              <a:rPr sz="3200" spc="-5" dirty="0">
                <a:latin typeface="Comic Sans MS"/>
                <a:cs typeface="Comic Sans MS"/>
              </a:rPr>
              <a:t> which</a:t>
            </a:r>
            <a:r>
              <a:rPr sz="3200" dirty="0">
                <a:latin typeface="Comic Sans MS"/>
                <a:cs typeface="Comic Sans MS"/>
              </a:rPr>
              <a:t> says an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associate cannot </a:t>
            </a:r>
            <a:r>
              <a:rPr sz="3200" spc="-5" dirty="0">
                <a:latin typeface="Comic Sans MS"/>
                <a:cs typeface="Comic Sans MS"/>
              </a:rPr>
              <a:t>read </a:t>
            </a:r>
            <a:r>
              <a:rPr sz="3200" dirty="0">
                <a:latin typeface="Comic Sans MS"/>
                <a:cs typeface="Comic Sans MS"/>
              </a:rPr>
              <a:t>any </a:t>
            </a:r>
            <a:r>
              <a:rPr sz="3200" spc="-5" dirty="0">
                <a:latin typeface="Comic Sans MS"/>
                <a:cs typeface="Comic Sans MS"/>
              </a:rPr>
              <a:t>documents </a:t>
            </a:r>
            <a:r>
              <a:rPr sz="3200" dirty="0">
                <a:latin typeface="Comic Sans MS"/>
                <a:cs typeface="Comic Sans MS"/>
              </a:rPr>
              <a:t> prepared</a:t>
            </a:r>
            <a:r>
              <a:rPr sz="3200" spc="1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spc="17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his/her</a:t>
            </a:r>
            <a:r>
              <a:rPr sz="3200" spc="17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higher</a:t>
            </a:r>
            <a:r>
              <a:rPr sz="3200" spc="17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officials.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documents </a:t>
            </a:r>
            <a:r>
              <a:rPr sz="3200" dirty="0">
                <a:latin typeface="Comic Sans MS"/>
                <a:cs typeface="Comic Sans MS"/>
              </a:rPr>
              <a:t>are </a:t>
            </a:r>
            <a:r>
              <a:rPr sz="3200" spc="-5" dirty="0">
                <a:latin typeface="Comic Sans MS"/>
                <a:cs typeface="Comic Sans MS"/>
              </a:rPr>
              <a:t>highly </a:t>
            </a:r>
            <a:r>
              <a:rPr sz="3200" dirty="0">
                <a:latin typeface="Comic Sans MS"/>
                <a:cs typeface="Comic Sans MS"/>
              </a:rPr>
              <a:t>confidential or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</a:t>
            </a:r>
            <a:r>
              <a:rPr sz="3200" spc="17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18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strategic</a:t>
            </a:r>
            <a:r>
              <a:rPr sz="3200" spc="18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and</a:t>
            </a:r>
            <a:r>
              <a:rPr sz="3200" spc="16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cannot</a:t>
            </a:r>
            <a:r>
              <a:rPr sz="3200" spc="18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disclosed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dirty="0">
                <a:latin typeface="Comic Sans MS"/>
                <a:cs typeface="Comic Sans MS"/>
              </a:rPr>
              <a:t> lower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level officials.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142786"/>
            <a:ext cx="8138159" cy="57823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i="1" dirty="0">
                <a:latin typeface="Comic Sans MS"/>
                <a:cs typeface="Comic Sans MS"/>
              </a:rPr>
              <a:t>Property</a:t>
            </a:r>
            <a:r>
              <a:rPr sz="3200" i="1" spc="-5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Comic Sans MS"/>
                <a:cs typeface="Comic Sans MS"/>
              </a:rPr>
              <a:t>2:</a:t>
            </a:r>
            <a:r>
              <a:rPr sz="3200" i="1" spc="-15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Comic Sans MS"/>
                <a:cs typeface="Comic Sans MS"/>
              </a:rPr>
              <a:t>No </a:t>
            </a:r>
            <a:r>
              <a:rPr sz="3200" i="1" spc="-5" dirty="0">
                <a:latin typeface="Comic Sans MS"/>
                <a:cs typeface="Comic Sans MS"/>
              </a:rPr>
              <a:t>write-down </a:t>
            </a:r>
            <a:r>
              <a:rPr sz="3200" i="1" dirty="0">
                <a:latin typeface="Comic Sans MS"/>
                <a:cs typeface="Comic Sans MS"/>
              </a:rPr>
              <a:t>(*</a:t>
            </a:r>
            <a:r>
              <a:rPr sz="3200" i="1" spc="-1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property)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user is not </a:t>
            </a:r>
            <a:r>
              <a:rPr sz="3200" dirty="0">
                <a:latin typeface="Comic Sans MS"/>
                <a:cs typeface="Comic Sans MS"/>
              </a:rPr>
              <a:t>allowed </a:t>
            </a:r>
            <a:r>
              <a:rPr sz="3200" spc="-5" dirty="0">
                <a:latin typeface="Comic Sans MS"/>
                <a:cs typeface="Comic Sans MS"/>
              </a:rPr>
              <a:t>write </a:t>
            </a:r>
            <a:r>
              <a:rPr sz="3200" dirty="0">
                <a:latin typeface="Comic Sans MS"/>
                <a:cs typeface="Comic Sans MS"/>
              </a:rPr>
              <a:t>(alter) access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object with lower security level </a:t>
            </a:r>
            <a:r>
              <a:rPr sz="3200" spc="-5" dirty="0">
                <a:latin typeface="Comic Sans MS"/>
                <a:cs typeface="Comic Sans MS"/>
              </a:rPr>
              <a:t>than </a:t>
            </a:r>
            <a:r>
              <a:rPr sz="3200" dirty="0">
                <a:latin typeface="Comic Sans MS"/>
                <a:cs typeface="Comic Sans MS"/>
              </a:rPr>
              <a:t> the</a:t>
            </a:r>
            <a:r>
              <a:rPr sz="3200" spc="-5" dirty="0">
                <a:latin typeface="Comic Sans MS"/>
                <a:cs typeface="Comic Sans MS"/>
              </a:rPr>
              <a:t> current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-5" dirty="0">
                <a:latin typeface="Comic Sans MS"/>
                <a:cs typeface="Comic Sans MS"/>
              </a:rPr>
              <a:t> level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 </a:t>
            </a:r>
            <a:r>
              <a:rPr sz="3200" dirty="0">
                <a:latin typeface="Comic Sans MS"/>
                <a:cs typeface="Comic Sans MS"/>
              </a:rPr>
              <a:t>subject.</a:t>
            </a:r>
            <a:endParaRPr sz="3200">
              <a:latin typeface="Comic Sans MS"/>
              <a:cs typeface="Comic Sans MS"/>
            </a:endParaRPr>
          </a:p>
          <a:p>
            <a:pPr marL="12700" marR="645795">
              <a:lnSpc>
                <a:spcPct val="100000"/>
              </a:lnSpc>
              <a:spcBef>
                <a:spcPts val="770"/>
              </a:spcBef>
            </a:pPr>
            <a:r>
              <a:rPr sz="3200" i="1" spc="-5" dirty="0">
                <a:latin typeface="Comic Sans MS"/>
                <a:cs typeface="Comic Sans MS"/>
              </a:rPr>
              <a:t>Property</a:t>
            </a:r>
            <a:r>
              <a:rPr sz="3200" i="1" spc="-1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3:</a:t>
            </a:r>
            <a:r>
              <a:rPr sz="3200" i="1" spc="1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The</a:t>
            </a:r>
            <a:r>
              <a:rPr sz="3200" i="1" dirty="0">
                <a:latin typeface="Comic Sans MS"/>
                <a:cs typeface="Comic Sans MS"/>
              </a:rPr>
              <a:t> Discretionary </a:t>
            </a:r>
            <a:r>
              <a:rPr sz="3200" i="1" spc="-5" dirty="0">
                <a:latin typeface="Comic Sans MS"/>
                <a:cs typeface="Comic Sans MS"/>
              </a:rPr>
              <a:t>Security </a:t>
            </a:r>
            <a:r>
              <a:rPr sz="3200" i="1" spc="-94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Property</a:t>
            </a:r>
            <a:endParaRPr sz="3200">
              <a:latin typeface="Comic Sans MS"/>
              <a:cs typeface="Comic Sans MS"/>
            </a:endParaRPr>
          </a:p>
          <a:p>
            <a:pPr marL="355600" marR="27559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an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access</a:t>
            </a:r>
            <a:r>
              <a:rPr sz="3200" spc="-5" dirty="0">
                <a:latin typeface="Comic Sans MS"/>
                <a:cs typeface="Comic Sans MS"/>
              </a:rPr>
              <a:t> control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which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based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</a:t>
            </a:r>
            <a:r>
              <a:rPr sz="3200" spc="-5" dirty="0">
                <a:latin typeface="Comic Sans MS"/>
                <a:cs typeface="Comic Sans MS"/>
              </a:rPr>
              <a:t> the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identity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subjects.</a:t>
            </a:r>
            <a:r>
              <a:rPr sz="3200" spc="-5" dirty="0">
                <a:latin typeface="Comic Sans MS"/>
                <a:cs typeface="Comic Sans MS"/>
              </a:rPr>
              <a:t> If</a:t>
            </a:r>
            <a:r>
              <a:rPr sz="3200" dirty="0">
                <a:latin typeface="Comic Sans MS"/>
                <a:cs typeface="Comic Sans MS"/>
              </a:rPr>
              <a:t> 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subject has certain type of access on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object, </a:t>
            </a:r>
            <a:r>
              <a:rPr sz="3200" dirty="0">
                <a:latin typeface="Comic Sans MS"/>
                <a:cs typeface="Comic Sans MS"/>
              </a:rPr>
              <a:t>he/she </a:t>
            </a:r>
            <a:r>
              <a:rPr sz="3200" spc="-5" dirty="0">
                <a:latin typeface="Comic Sans MS"/>
                <a:cs typeface="Comic Sans MS"/>
              </a:rPr>
              <a:t>can </a:t>
            </a:r>
            <a:r>
              <a:rPr sz="3200" dirty="0">
                <a:latin typeface="Comic Sans MS"/>
                <a:cs typeface="Comic Sans MS"/>
              </a:rPr>
              <a:t>transfer </a:t>
            </a:r>
            <a:r>
              <a:rPr sz="3200" spc="-5" dirty="0">
                <a:latin typeface="Comic Sans MS"/>
                <a:cs typeface="Comic Sans MS"/>
              </a:rPr>
              <a:t>rights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other subject of</a:t>
            </a:r>
            <a:r>
              <a:rPr sz="3200" spc="-5" dirty="0">
                <a:latin typeface="Comic Sans MS"/>
                <a:cs typeface="Comic Sans MS"/>
              </a:rPr>
              <a:t> their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choice.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42786"/>
            <a:ext cx="8222615" cy="62699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Strong Star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Property: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 Strong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Star </a:t>
            </a:r>
            <a:r>
              <a:rPr sz="3200" dirty="0">
                <a:latin typeface="Comic Sans MS"/>
                <a:cs typeface="Comic Sans MS"/>
              </a:rPr>
              <a:t>Property</a:t>
            </a:r>
            <a:r>
              <a:rPr sz="3200" spc="-5" dirty="0">
                <a:latin typeface="Comic Sans MS"/>
                <a:cs typeface="Comic Sans MS"/>
              </a:rPr>
              <a:t> 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alternative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*-Property,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which </a:t>
            </a:r>
            <a:r>
              <a:rPr sz="3200" dirty="0">
                <a:latin typeface="Comic Sans MS"/>
                <a:cs typeface="Comic Sans MS"/>
              </a:rPr>
              <a:t> subjects may </a:t>
            </a:r>
            <a:r>
              <a:rPr sz="3200" spc="-5" dirty="0">
                <a:latin typeface="Comic Sans MS"/>
                <a:cs typeface="Comic Sans MS"/>
              </a:rPr>
              <a:t>write </a:t>
            </a:r>
            <a:r>
              <a:rPr sz="3200" dirty="0">
                <a:latin typeface="Comic Sans MS"/>
                <a:cs typeface="Comic Sans MS"/>
              </a:rPr>
              <a:t>to objects with only 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matching security level. Thus, </a:t>
            </a:r>
            <a:r>
              <a:rPr sz="3200" spc="-5" dirty="0">
                <a:latin typeface="Comic Sans MS"/>
                <a:cs typeface="Comic Sans MS"/>
              </a:rPr>
              <a:t>the write-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up </a:t>
            </a:r>
            <a:r>
              <a:rPr sz="3200" dirty="0">
                <a:latin typeface="Comic Sans MS"/>
                <a:cs typeface="Comic Sans MS"/>
              </a:rPr>
              <a:t>operation permitted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usual </a:t>
            </a:r>
            <a:r>
              <a:rPr sz="3200" spc="-20" dirty="0">
                <a:latin typeface="Comic Sans MS"/>
                <a:cs typeface="Comic Sans MS"/>
              </a:rPr>
              <a:t>*- 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Property is </a:t>
            </a:r>
            <a:r>
              <a:rPr sz="3200" spc="-5" dirty="0">
                <a:latin typeface="Comic Sans MS"/>
                <a:cs typeface="Comic Sans MS"/>
              </a:rPr>
              <a:t>not </a:t>
            </a:r>
            <a:r>
              <a:rPr sz="3200" dirty="0">
                <a:latin typeface="Comic Sans MS"/>
                <a:cs typeface="Comic Sans MS"/>
              </a:rPr>
              <a:t>present, only a </a:t>
            </a:r>
            <a:r>
              <a:rPr sz="3200" spc="-5" dirty="0">
                <a:latin typeface="Comic Sans MS"/>
                <a:cs typeface="Comic Sans MS"/>
              </a:rPr>
              <a:t>write-to- </a:t>
            </a:r>
            <a:r>
              <a:rPr sz="3200" dirty="0">
                <a:latin typeface="Comic Sans MS"/>
                <a:cs typeface="Comic Sans MS"/>
              </a:rPr>
              <a:t> same</a:t>
            </a:r>
            <a:r>
              <a:rPr sz="3200" spc="-5" dirty="0">
                <a:latin typeface="Comic Sans MS"/>
                <a:cs typeface="Comic Sans MS"/>
              </a:rPr>
              <a:t> operation.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Tranquility</a:t>
            </a:r>
            <a:r>
              <a:rPr sz="3200" u="heavy" spc="-5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principle:</a:t>
            </a:r>
            <a:endParaRPr sz="3200">
              <a:latin typeface="Comic Sans MS"/>
              <a:cs typeface="Comic Sans MS"/>
            </a:endParaRPr>
          </a:p>
          <a:p>
            <a:pPr marL="355600" marR="1968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principle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states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classification of a subject or object </a:t>
            </a:r>
            <a:r>
              <a:rPr sz="3200" spc="-5" dirty="0">
                <a:latin typeface="Comic Sans MS"/>
                <a:cs typeface="Comic Sans MS"/>
              </a:rPr>
              <a:t>does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change while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it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being referenced.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316738"/>
            <a:ext cx="806640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Comic Sans MS"/>
                <a:cs typeface="Comic Sans MS"/>
              </a:rPr>
              <a:t>Principle of strong </a:t>
            </a:r>
            <a:r>
              <a:rPr sz="3200" i="1" spc="-5" dirty="0">
                <a:latin typeface="Comic Sans MS"/>
                <a:cs typeface="Comic Sans MS"/>
              </a:rPr>
              <a:t>tranquility: </a:t>
            </a:r>
            <a:r>
              <a:rPr sz="3200" spc="-5" dirty="0">
                <a:latin typeface="Comic Sans MS"/>
                <a:cs typeface="Comic Sans MS"/>
              </a:rPr>
              <a:t>This </a:t>
            </a:r>
            <a:r>
              <a:rPr sz="3200" dirty="0">
                <a:latin typeface="Comic Sans MS"/>
                <a:cs typeface="Comic Sans MS"/>
              </a:rPr>
              <a:t> principle says </a:t>
            </a:r>
            <a:r>
              <a:rPr sz="3200" spc="-5" dirty="0">
                <a:latin typeface="Comic Sans MS"/>
                <a:cs typeface="Comic Sans MS"/>
              </a:rPr>
              <a:t>that the </a:t>
            </a:r>
            <a:r>
              <a:rPr sz="3200" dirty="0">
                <a:latin typeface="Comic Sans MS"/>
                <a:cs typeface="Comic Sans MS"/>
              </a:rPr>
              <a:t>security labels </a:t>
            </a:r>
            <a:r>
              <a:rPr sz="3200" spc="-5" dirty="0">
                <a:latin typeface="Comic Sans MS"/>
                <a:cs typeface="Comic Sans MS"/>
              </a:rPr>
              <a:t>or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classifications cannot change </a:t>
            </a:r>
            <a:r>
              <a:rPr sz="3200" spc="-5" dirty="0">
                <a:latin typeface="Comic Sans MS"/>
                <a:cs typeface="Comic Sans MS"/>
              </a:rPr>
              <a:t>during the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normal operation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system.</a:t>
            </a:r>
            <a:endParaRPr sz="3200">
              <a:latin typeface="Comic Sans MS"/>
              <a:cs typeface="Comic Sans MS"/>
            </a:endParaRPr>
          </a:p>
          <a:p>
            <a:pPr marL="355600" marR="107314" indent="-342900">
              <a:lnSpc>
                <a:spcPct val="100000"/>
              </a:lnSpc>
              <a:spcBef>
                <a:spcPts val="775"/>
              </a:spcBef>
              <a:buFont typeface="Comic Sans MS"/>
              <a:buChar char="•"/>
              <a:tabLst>
                <a:tab pos="354965" algn="l"/>
                <a:tab pos="355600" algn="l"/>
                <a:tab pos="6019165" algn="l"/>
              </a:tabLst>
            </a:pPr>
            <a:r>
              <a:rPr sz="3200" i="1" dirty="0">
                <a:latin typeface="Comic Sans MS"/>
                <a:cs typeface="Comic Sans MS"/>
              </a:rPr>
              <a:t>Principle</a:t>
            </a:r>
            <a:r>
              <a:rPr sz="3200" i="1" spc="-10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Comic Sans MS"/>
                <a:cs typeface="Comic Sans MS"/>
              </a:rPr>
              <a:t>of</a:t>
            </a:r>
            <a:r>
              <a:rPr sz="3200" i="1" spc="25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weak tranquility:	</a:t>
            </a:r>
            <a:r>
              <a:rPr sz="3200" spc="-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states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security levels may </a:t>
            </a:r>
            <a:r>
              <a:rPr sz="3200" spc="-5" dirty="0">
                <a:latin typeface="Comic Sans MS"/>
                <a:cs typeface="Comic Sans MS"/>
              </a:rPr>
              <a:t>never </a:t>
            </a:r>
            <a:r>
              <a:rPr sz="3200" dirty="0">
                <a:latin typeface="Comic Sans MS"/>
                <a:cs typeface="Comic Sans MS"/>
              </a:rPr>
              <a:t>change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such a way as to </a:t>
            </a:r>
            <a:r>
              <a:rPr sz="3200" spc="-5" dirty="0">
                <a:latin typeface="Comic Sans MS"/>
                <a:cs typeface="Comic Sans MS"/>
              </a:rPr>
              <a:t>violate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defined </a:t>
            </a:r>
            <a:r>
              <a:rPr sz="3200" dirty="0">
                <a:latin typeface="Comic Sans MS"/>
                <a:cs typeface="Comic Sans MS"/>
              </a:rPr>
              <a:t> security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7340" y="142786"/>
            <a:ext cx="8129270" cy="48063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869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Limitations:</a:t>
            </a:r>
            <a:endParaRPr sz="3200">
              <a:latin typeface="Comic Sans MS"/>
              <a:cs typeface="Comic Sans MS"/>
            </a:endParaRPr>
          </a:p>
          <a:p>
            <a:pPr marL="355600" marR="9309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Addresses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confidentiality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but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limits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Tranquility principle limits the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applicability of </a:t>
            </a:r>
            <a:r>
              <a:rPr sz="3200" spc="-5" dirty="0">
                <a:latin typeface="Comic Sans MS"/>
                <a:cs typeface="Comic Sans MS"/>
              </a:rPr>
              <a:t>the model where </a:t>
            </a:r>
            <a:r>
              <a:rPr sz="3200" dirty="0">
                <a:latin typeface="Comic Sans MS"/>
                <a:cs typeface="Comic Sans MS"/>
              </a:rPr>
              <a:t>security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levels</a:t>
            </a:r>
            <a:r>
              <a:rPr sz="3200" spc="-5" dirty="0">
                <a:latin typeface="Comic Sans MS"/>
                <a:cs typeface="Comic Sans MS"/>
              </a:rPr>
              <a:t> do not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change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dynamically.</a:t>
            </a:r>
            <a:endParaRPr sz="3200">
              <a:latin typeface="Comic Sans MS"/>
              <a:cs typeface="Comic Sans MS"/>
            </a:endParaRPr>
          </a:p>
          <a:p>
            <a:pPr marL="355600" marR="2152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overall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process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 </a:t>
            </a:r>
            <a:r>
              <a:rPr sz="3200" spc="-5" dirty="0">
                <a:latin typeface="Comic Sans MS"/>
                <a:cs typeface="Comic Sans MS"/>
              </a:rPr>
              <a:t>take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more time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due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transitions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between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states.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57" y="271018"/>
            <a:ext cx="5711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Biba</a:t>
            </a:r>
            <a:r>
              <a:rPr b="1" spc="-2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Integrity</a:t>
            </a:r>
            <a:r>
              <a:rPr b="1" spc="-2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78738"/>
            <a:ext cx="7629525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Biba </a:t>
            </a:r>
            <a:r>
              <a:rPr sz="3200" dirty="0">
                <a:latin typeface="Comic Sans MS"/>
                <a:cs typeface="Comic Sans MS"/>
              </a:rPr>
              <a:t>Integrity Model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formal </a:t>
            </a:r>
            <a:r>
              <a:rPr sz="3200" dirty="0">
                <a:latin typeface="Comic Sans MS"/>
                <a:cs typeface="Comic Sans MS"/>
              </a:rPr>
              <a:t>state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transition </a:t>
            </a:r>
            <a:r>
              <a:rPr sz="3200" dirty="0">
                <a:latin typeface="Comic Sans MS"/>
                <a:cs typeface="Comic Sans MS"/>
              </a:rPr>
              <a:t>system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computer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</a:t>
            </a:r>
            <a:r>
              <a:rPr sz="3200" spc="19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policy</a:t>
            </a:r>
            <a:r>
              <a:rPr sz="3200" spc="20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that</a:t>
            </a:r>
            <a:r>
              <a:rPr sz="3200" spc="20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describes</a:t>
            </a:r>
            <a:r>
              <a:rPr sz="3200" spc="19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2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set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 </a:t>
            </a:r>
            <a:r>
              <a:rPr sz="3200" dirty="0">
                <a:latin typeface="Comic Sans MS"/>
                <a:cs typeface="Comic Sans MS"/>
              </a:rPr>
              <a:t>access control </a:t>
            </a:r>
            <a:r>
              <a:rPr sz="3200" spc="-5" dirty="0">
                <a:latin typeface="Comic Sans MS"/>
                <a:cs typeface="Comic Sans MS"/>
              </a:rPr>
              <a:t>rules designed to </a:t>
            </a:r>
            <a:r>
              <a:rPr sz="3200" dirty="0">
                <a:latin typeface="Comic Sans MS"/>
                <a:cs typeface="Comic Sans MS"/>
              </a:rPr>
              <a:t> ensure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data </a:t>
            </a:r>
            <a:r>
              <a:rPr sz="3200" spc="-5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  <a:p>
            <a:pPr marL="355600" marR="58039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Data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subjects are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grouped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into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ordered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levels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  <a:p>
            <a:pPr marL="355600" marR="609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 levels </a:t>
            </a:r>
            <a:r>
              <a:rPr sz="3200" dirty="0">
                <a:latin typeface="Comic Sans MS"/>
                <a:cs typeface="Comic Sans MS"/>
              </a:rPr>
              <a:t>of integrity are Untrusted,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Slightly trusted, </a:t>
            </a:r>
            <a:r>
              <a:rPr sz="3200" dirty="0">
                <a:latin typeface="Comic Sans MS"/>
                <a:cs typeface="Comic Sans MS"/>
              </a:rPr>
              <a:t>Trusted, </a:t>
            </a:r>
            <a:r>
              <a:rPr sz="3200" spc="-5" dirty="0">
                <a:latin typeface="Comic Sans MS"/>
                <a:cs typeface="Comic Sans MS"/>
              </a:rPr>
              <a:t>Highly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trusted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Unimpeachable.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862" y="304632"/>
            <a:ext cx="6027420" cy="1630680"/>
            <a:chOff x="1654862" y="304632"/>
            <a:chExt cx="6027420" cy="1630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862" y="304632"/>
              <a:ext cx="6027189" cy="5711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8" y="705611"/>
              <a:ext cx="3883914" cy="12291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344" y="171957"/>
            <a:ext cx="605663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1610" marR="5080" indent="-1439545">
              <a:lnSpc>
                <a:spcPct val="100000"/>
              </a:lnSpc>
              <a:spcBef>
                <a:spcPts val="100"/>
              </a:spcBef>
            </a:pPr>
            <a:r>
              <a:rPr b="1" u="none" spc="-5" dirty="0">
                <a:latin typeface="Comic Sans MS"/>
                <a:cs typeface="Comic Sans MS"/>
              </a:rPr>
              <a:t>Attacks,</a:t>
            </a:r>
            <a:r>
              <a:rPr b="1" u="none" spc="-40" dirty="0">
                <a:latin typeface="Comic Sans MS"/>
                <a:cs typeface="Comic Sans MS"/>
              </a:rPr>
              <a:t> </a:t>
            </a:r>
            <a:r>
              <a:rPr b="1" u="none" spc="-5" dirty="0">
                <a:latin typeface="Comic Sans MS"/>
                <a:cs typeface="Comic Sans MS"/>
              </a:rPr>
              <a:t>Services</a:t>
            </a:r>
            <a:r>
              <a:rPr b="1" u="none" spc="-25" dirty="0">
                <a:latin typeface="Comic Sans MS"/>
                <a:cs typeface="Comic Sans MS"/>
              </a:rPr>
              <a:t> </a:t>
            </a:r>
            <a:r>
              <a:rPr b="1" u="none" dirty="0">
                <a:latin typeface="Comic Sans MS"/>
                <a:cs typeface="Comic Sans MS"/>
              </a:rPr>
              <a:t>and </a:t>
            </a:r>
            <a:r>
              <a:rPr b="1" u="none" spc="-1895" dirty="0">
                <a:latin typeface="Comic Sans MS"/>
                <a:cs typeface="Comic Sans MS"/>
              </a:rPr>
              <a:t> </a:t>
            </a:r>
            <a:r>
              <a:rPr b="1" u="none" dirty="0">
                <a:latin typeface="Comic Sans MS"/>
                <a:cs typeface="Comic Sans MS"/>
              </a:rPr>
              <a:t>Mechanisms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43230" marR="947419" indent="-342900">
              <a:lnSpc>
                <a:spcPts val="3120"/>
              </a:lnSpc>
              <a:spcBef>
                <a:spcPts val="805"/>
              </a:spcBef>
              <a:buFont typeface="Comic Sans MS"/>
              <a:buChar char="•"/>
              <a:tabLst>
                <a:tab pos="442595" algn="l"/>
                <a:tab pos="443230" algn="l"/>
              </a:tabLst>
            </a:pPr>
            <a:r>
              <a:rPr sz="3200" b="1" spc="-5" dirty="0">
                <a:latin typeface="Comic Sans MS"/>
                <a:cs typeface="Comic Sans MS"/>
              </a:rPr>
              <a:t>Securi</a:t>
            </a:r>
            <a:r>
              <a:rPr sz="3200" b="1" spc="5" dirty="0">
                <a:latin typeface="Comic Sans MS"/>
                <a:cs typeface="Comic Sans MS"/>
              </a:rPr>
              <a:t>t</a:t>
            </a:r>
            <a:r>
              <a:rPr sz="3200" b="1" dirty="0">
                <a:latin typeface="Comic Sans MS"/>
                <a:cs typeface="Comic Sans MS"/>
              </a:rPr>
              <a:t>y</a:t>
            </a:r>
            <a:r>
              <a:rPr sz="3200" b="1" spc="10" dirty="0">
                <a:latin typeface="Comic Sans MS"/>
                <a:cs typeface="Comic Sans MS"/>
              </a:rPr>
              <a:t> </a:t>
            </a:r>
            <a:r>
              <a:rPr sz="3200" b="1" spc="-5" dirty="0">
                <a:latin typeface="Comic Sans MS"/>
                <a:cs typeface="Comic Sans MS"/>
              </a:rPr>
              <a:t>At</a:t>
            </a:r>
            <a:r>
              <a:rPr sz="3200" b="1" spc="5" dirty="0">
                <a:latin typeface="Comic Sans MS"/>
                <a:cs typeface="Comic Sans MS"/>
              </a:rPr>
              <a:t>t</a:t>
            </a:r>
            <a:r>
              <a:rPr sz="3200" b="1" dirty="0">
                <a:latin typeface="Comic Sans MS"/>
                <a:cs typeface="Comic Sans MS"/>
              </a:rPr>
              <a:t>ack:</a:t>
            </a:r>
            <a:r>
              <a:rPr sz="3200" b="1" spc="-440" dirty="0">
                <a:latin typeface="Comic Sans MS"/>
                <a:cs typeface="Comic Sans MS"/>
              </a:rPr>
              <a:t> </a:t>
            </a:r>
            <a:r>
              <a:rPr spc="-10" dirty="0"/>
              <a:t>An</a:t>
            </a:r>
            <a:r>
              <a:rPr spc="-5" dirty="0"/>
              <a:t>y</a:t>
            </a:r>
            <a:r>
              <a:rPr dirty="0"/>
              <a:t> </a:t>
            </a:r>
            <a:r>
              <a:rPr spc="-5" dirty="0"/>
              <a:t>action</a:t>
            </a:r>
            <a:r>
              <a:rPr spc="30" dirty="0"/>
              <a:t> </a:t>
            </a:r>
            <a:r>
              <a:rPr spc="-10" dirty="0"/>
              <a:t>that  </a:t>
            </a:r>
            <a:r>
              <a:rPr spc="-5" dirty="0"/>
              <a:t>compromises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security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information.</a:t>
            </a:r>
            <a:endParaRPr sz="3200">
              <a:latin typeface="Comic Sans MS"/>
              <a:cs typeface="Comic Sans MS"/>
            </a:endParaRPr>
          </a:p>
          <a:p>
            <a:pPr marL="1014730" marR="381000">
              <a:lnSpc>
                <a:spcPts val="3020"/>
              </a:lnSpc>
              <a:spcBef>
                <a:spcPts val="655"/>
              </a:spcBef>
            </a:pPr>
            <a:r>
              <a:rPr spc="-10" dirty="0"/>
              <a:t>Passive</a:t>
            </a:r>
            <a:r>
              <a:rPr spc="50" dirty="0"/>
              <a:t> </a:t>
            </a:r>
            <a:r>
              <a:rPr spc="-5" dirty="0"/>
              <a:t>attack:</a:t>
            </a:r>
            <a:r>
              <a:rPr spc="35" dirty="0"/>
              <a:t> </a:t>
            </a:r>
            <a:r>
              <a:rPr spc="-10" dirty="0"/>
              <a:t>unauthorized</a:t>
            </a:r>
            <a:r>
              <a:rPr spc="30" dirty="0"/>
              <a:t> </a:t>
            </a:r>
            <a:r>
              <a:rPr spc="-10" dirty="0"/>
              <a:t>reading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a </a:t>
            </a:r>
            <a:r>
              <a:rPr spc="-819" dirty="0"/>
              <a:t> </a:t>
            </a:r>
            <a:r>
              <a:rPr spc="-5" dirty="0"/>
              <a:t>message</a:t>
            </a:r>
            <a:r>
              <a:rPr spc="20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file.</a:t>
            </a:r>
          </a:p>
          <a:p>
            <a:pPr marL="1014730" marR="86360">
              <a:lnSpc>
                <a:spcPts val="3020"/>
              </a:lnSpc>
              <a:spcBef>
                <a:spcPts val="685"/>
              </a:spcBef>
            </a:pPr>
            <a:r>
              <a:rPr spc="-10" dirty="0"/>
              <a:t>Active</a:t>
            </a:r>
            <a:r>
              <a:rPr spc="20" dirty="0"/>
              <a:t> </a:t>
            </a:r>
            <a:r>
              <a:rPr spc="-5" dirty="0"/>
              <a:t>attack:</a:t>
            </a:r>
            <a:r>
              <a:rPr spc="35" dirty="0"/>
              <a:t> </a:t>
            </a:r>
            <a:r>
              <a:rPr spc="-5" dirty="0"/>
              <a:t>modification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messages</a:t>
            </a:r>
            <a:r>
              <a:rPr spc="35" dirty="0"/>
              <a:t> </a:t>
            </a:r>
            <a:r>
              <a:rPr spc="-5" dirty="0"/>
              <a:t>or </a:t>
            </a:r>
            <a:r>
              <a:rPr spc="-825" dirty="0"/>
              <a:t> </a:t>
            </a:r>
            <a:r>
              <a:rPr spc="-10" dirty="0"/>
              <a:t>files,</a:t>
            </a:r>
            <a:r>
              <a:rPr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denial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service.</a:t>
            </a:r>
          </a:p>
          <a:p>
            <a:pPr marL="443230" marR="5080" indent="-342900">
              <a:lnSpc>
                <a:spcPct val="90400"/>
              </a:lnSpc>
              <a:spcBef>
                <a:spcPts val="695"/>
              </a:spcBef>
              <a:buFont typeface="Comic Sans MS"/>
              <a:buChar char="•"/>
              <a:tabLst>
                <a:tab pos="442595" algn="l"/>
                <a:tab pos="443230" algn="l"/>
              </a:tabLst>
            </a:pPr>
            <a:r>
              <a:rPr sz="3200" b="1" spc="-5" dirty="0">
                <a:latin typeface="Comic Sans MS"/>
                <a:cs typeface="Comic Sans MS"/>
              </a:rPr>
              <a:t>Security </a:t>
            </a:r>
            <a:r>
              <a:rPr sz="3200" b="1" dirty="0">
                <a:latin typeface="Comic Sans MS"/>
                <a:cs typeface="Comic Sans MS"/>
              </a:rPr>
              <a:t>Mechanism: </a:t>
            </a:r>
            <a:r>
              <a:rPr spc="-5" dirty="0"/>
              <a:t>A mechanism </a:t>
            </a:r>
            <a:r>
              <a:rPr spc="-10" dirty="0"/>
              <a:t>that is </a:t>
            </a:r>
            <a:r>
              <a:rPr spc="-5" dirty="0"/>
              <a:t> designed</a:t>
            </a:r>
            <a:r>
              <a:rPr spc="3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detect,</a:t>
            </a:r>
            <a:r>
              <a:rPr spc="25" dirty="0"/>
              <a:t> </a:t>
            </a:r>
            <a:r>
              <a:rPr spc="-5" dirty="0"/>
              <a:t>prevent,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recover</a:t>
            </a:r>
            <a:r>
              <a:rPr spc="20" dirty="0"/>
              <a:t> </a:t>
            </a:r>
            <a:r>
              <a:rPr spc="-5" dirty="0"/>
              <a:t>from</a:t>
            </a:r>
            <a:r>
              <a:rPr spc="30" dirty="0"/>
              <a:t> </a:t>
            </a:r>
            <a:r>
              <a:rPr spc="-5" dirty="0"/>
              <a:t>a </a:t>
            </a:r>
            <a:r>
              <a:rPr spc="-819" dirty="0"/>
              <a:t> </a:t>
            </a:r>
            <a:r>
              <a:rPr spc="-5" dirty="0"/>
              <a:t>security</a:t>
            </a:r>
            <a:r>
              <a:rPr spc="20" dirty="0"/>
              <a:t> </a:t>
            </a:r>
            <a:r>
              <a:rPr spc="-5" dirty="0"/>
              <a:t>attack.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239979"/>
            <a:ext cx="8138159" cy="6075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model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designed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subjects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 </a:t>
            </a:r>
            <a:r>
              <a:rPr sz="3200" spc="-5" dirty="0">
                <a:latin typeface="Comic Sans MS"/>
                <a:cs typeface="Comic Sans MS"/>
              </a:rPr>
              <a:t>not corrupt </a:t>
            </a:r>
            <a:r>
              <a:rPr sz="3200" dirty="0">
                <a:latin typeface="Comic Sans MS"/>
                <a:cs typeface="Comic Sans MS"/>
              </a:rPr>
              <a:t>data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a level </a:t>
            </a:r>
            <a:r>
              <a:rPr sz="3200" spc="-5" dirty="0">
                <a:latin typeface="Comic Sans MS"/>
                <a:cs typeface="Comic Sans MS"/>
              </a:rPr>
              <a:t>ranked </a:t>
            </a:r>
            <a:r>
              <a:rPr sz="3200" dirty="0">
                <a:latin typeface="Comic Sans MS"/>
                <a:cs typeface="Comic Sans MS"/>
              </a:rPr>
              <a:t> higher</a:t>
            </a:r>
            <a:r>
              <a:rPr sz="3200" spc="-5" dirty="0">
                <a:latin typeface="Comic Sans MS"/>
                <a:cs typeface="Comic Sans MS"/>
              </a:rPr>
              <a:t> than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subject, or </a:t>
            </a:r>
            <a:r>
              <a:rPr sz="3200" spc="-5" dirty="0">
                <a:latin typeface="Comic Sans MS"/>
                <a:cs typeface="Comic Sans MS"/>
              </a:rPr>
              <a:t>be corrupted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by </a:t>
            </a:r>
            <a:r>
              <a:rPr sz="3200" spc="-5" dirty="0">
                <a:latin typeface="Comic Sans MS"/>
                <a:cs typeface="Comic Sans MS"/>
              </a:rPr>
              <a:t>data from </a:t>
            </a:r>
            <a:r>
              <a:rPr sz="3200" dirty="0">
                <a:latin typeface="Comic Sans MS"/>
                <a:cs typeface="Comic Sans MS"/>
              </a:rPr>
              <a:t>a lower level </a:t>
            </a:r>
            <a:r>
              <a:rPr sz="3200" spc="-5" dirty="0">
                <a:latin typeface="Comic Sans MS"/>
                <a:cs typeface="Comic Sans MS"/>
              </a:rPr>
              <a:t>than the </a:t>
            </a:r>
            <a:r>
              <a:rPr sz="3200" dirty="0">
                <a:latin typeface="Comic Sans MS"/>
                <a:cs typeface="Comic Sans MS"/>
              </a:rPr>
              <a:t> subject.</a:t>
            </a:r>
            <a:endParaRPr sz="3200">
              <a:latin typeface="Comic Sans MS"/>
              <a:cs typeface="Comic Sans MS"/>
            </a:endParaRPr>
          </a:p>
          <a:p>
            <a:pPr marL="355600" marR="30607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Read up, </a:t>
            </a:r>
            <a:r>
              <a:rPr sz="3200" dirty="0">
                <a:latin typeface="Comic Sans MS"/>
                <a:cs typeface="Comic Sans MS"/>
              </a:rPr>
              <a:t>write </a:t>
            </a:r>
            <a:r>
              <a:rPr sz="3200" spc="-5" dirty="0">
                <a:latin typeface="Comic Sans MS"/>
                <a:cs typeface="Comic Sans MS"/>
              </a:rPr>
              <a:t>down (in </a:t>
            </a:r>
            <a:r>
              <a:rPr sz="3200" dirty="0">
                <a:latin typeface="Comic Sans MS"/>
                <a:cs typeface="Comic Sans MS"/>
              </a:rPr>
              <a:t>contrast </a:t>
            </a:r>
            <a:r>
              <a:rPr sz="3200" spc="-5" dirty="0">
                <a:latin typeface="Comic Sans MS"/>
                <a:cs typeface="Comic Sans MS"/>
              </a:rPr>
              <a:t>to Bell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LaPadula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model).</a:t>
            </a:r>
            <a:endParaRPr sz="3200">
              <a:latin typeface="Comic Sans MS"/>
              <a:cs typeface="Comic Sans MS"/>
            </a:endParaRPr>
          </a:p>
          <a:p>
            <a:pPr marL="355600" marR="1435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Biba model, users </a:t>
            </a:r>
            <a:r>
              <a:rPr sz="3200" dirty="0">
                <a:latin typeface="Comic Sans MS"/>
                <a:cs typeface="Comic Sans MS"/>
              </a:rPr>
              <a:t>can only </a:t>
            </a:r>
            <a:r>
              <a:rPr sz="3200" i="1" dirty="0">
                <a:latin typeface="Comic Sans MS"/>
                <a:cs typeface="Comic Sans MS"/>
              </a:rPr>
              <a:t>create </a:t>
            </a:r>
            <a:r>
              <a:rPr sz="3200" i="1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content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below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their</a:t>
            </a:r>
            <a:r>
              <a:rPr sz="3200" dirty="0">
                <a:latin typeface="Comic Sans MS"/>
                <a:cs typeface="Comic Sans MS"/>
              </a:rPr>
              <a:t> own</a:t>
            </a:r>
            <a:r>
              <a:rPr sz="3200" spc="-5" dirty="0">
                <a:latin typeface="Comic Sans MS"/>
                <a:cs typeface="Comic Sans MS"/>
              </a:rPr>
              <a:t> integrity </a:t>
            </a:r>
            <a:r>
              <a:rPr sz="3200" dirty="0">
                <a:latin typeface="Comic Sans MS"/>
                <a:cs typeface="Comic Sans MS"/>
              </a:rPr>
              <a:t> level (a </a:t>
            </a:r>
            <a:r>
              <a:rPr sz="3200" spc="-5" dirty="0">
                <a:latin typeface="Comic Sans MS"/>
                <a:cs typeface="Comic Sans MS"/>
              </a:rPr>
              <a:t>monk </a:t>
            </a:r>
            <a:r>
              <a:rPr sz="3200" dirty="0">
                <a:latin typeface="Comic Sans MS"/>
                <a:cs typeface="Comic Sans MS"/>
              </a:rPr>
              <a:t>may </a:t>
            </a:r>
            <a:r>
              <a:rPr sz="3200" spc="-5" dirty="0">
                <a:latin typeface="Comic Sans MS"/>
                <a:cs typeface="Comic Sans MS"/>
              </a:rPr>
              <a:t>write </a:t>
            </a:r>
            <a:r>
              <a:rPr sz="3200" dirty="0">
                <a:latin typeface="Comic Sans MS"/>
                <a:cs typeface="Comic Sans MS"/>
              </a:rPr>
              <a:t>a prayer </a:t>
            </a:r>
            <a:r>
              <a:rPr sz="3200" spc="-5" dirty="0">
                <a:latin typeface="Comic Sans MS"/>
                <a:cs typeface="Comic Sans MS"/>
              </a:rPr>
              <a:t>book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dirty="0">
                <a:latin typeface="Comic Sans MS"/>
                <a:cs typeface="Comic Sans MS"/>
              </a:rPr>
              <a:t> can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commoners,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but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not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one</a:t>
            </a:r>
            <a:r>
              <a:rPr sz="3200" spc="-5" dirty="0">
                <a:latin typeface="Comic Sans MS"/>
                <a:cs typeface="Comic Sans MS"/>
              </a:rPr>
              <a:t> to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dirty="0">
                <a:latin typeface="Comic Sans MS"/>
                <a:cs typeface="Comic Sans MS"/>
              </a:rPr>
              <a:t> a high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priest).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239979"/>
            <a:ext cx="8321040" cy="6075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Conversely,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users</a:t>
            </a:r>
            <a:r>
              <a:rPr sz="3200" dirty="0">
                <a:latin typeface="Comic Sans MS"/>
                <a:cs typeface="Comic Sans MS"/>
              </a:rPr>
              <a:t> can</a:t>
            </a:r>
            <a:r>
              <a:rPr sz="3200" spc="-5" dirty="0">
                <a:latin typeface="Comic Sans MS"/>
                <a:cs typeface="Comic Sans MS"/>
              </a:rPr>
              <a:t> only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view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content</a:t>
            </a:r>
            <a:r>
              <a:rPr sz="3200" i="1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above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their</a:t>
            </a:r>
            <a:r>
              <a:rPr sz="3200" dirty="0">
                <a:latin typeface="Comic Sans MS"/>
                <a:cs typeface="Comic Sans MS"/>
              </a:rPr>
              <a:t> own </a:t>
            </a:r>
            <a:r>
              <a:rPr sz="3200" spc="-5" dirty="0">
                <a:latin typeface="Comic Sans MS"/>
                <a:cs typeface="Comic Sans MS"/>
              </a:rPr>
              <a:t>integrity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level (a </a:t>
            </a:r>
            <a:r>
              <a:rPr sz="3200" spc="-10" dirty="0">
                <a:latin typeface="Comic Sans MS"/>
                <a:cs typeface="Comic Sans MS"/>
              </a:rPr>
              <a:t>monk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may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book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written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by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high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priest, but may </a:t>
            </a:r>
            <a:r>
              <a:rPr sz="3200" spc="-5" dirty="0">
                <a:latin typeface="Comic Sans MS"/>
                <a:cs typeface="Comic Sans MS"/>
              </a:rPr>
              <a:t>not read </a:t>
            </a:r>
            <a:r>
              <a:rPr sz="3200" dirty="0">
                <a:latin typeface="Comic Sans MS"/>
                <a:cs typeface="Comic Sans MS"/>
              </a:rPr>
              <a:t>a pamphlet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written </a:t>
            </a:r>
            <a:r>
              <a:rPr sz="3200" spc="-10" dirty="0">
                <a:latin typeface="Comic Sans MS"/>
                <a:cs typeface="Comic Sans MS"/>
              </a:rPr>
              <a:t>by</a:t>
            </a:r>
            <a:r>
              <a:rPr sz="3200" dirty="0">
                <a:latin typeface="Comic Sans MS"/>
                <a:cs typeface="Comic Sans MS"/>
              </a:rPr>
              <a:t> a lowly </a:t>
            </a:r>
            <a:r>
              <a:rPr sz="3200" spc="-5" dirty="0">
                <a:latin typeface="Comic Sans MS"/>
                <a:cs typeface="Comic Sans MS"/>
              </a:rPr>
              <a:t>commoner).</a:t>
            </a:r>
            <a:endParaRPr sz="3200">
              <a:latin typeface="Comic Sans MS"/>
              <a:cs typeface="Comic Sans MS"/>
            </a:endParaRPr>
          </a:p>
          <a:p>
            <a:pPr marL="355600" marR="394335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mic Sans MS"/>
                <a:cs typeface="Comic Sans MS"/>
              </a:rPr>
              <a:t>Consider a military chain </a:t>
            </a:r>
            <a:r>
              <a:rPr sz="3200" spc="-10" dirty="0">
                <a:latin typeface="Comic Sans MS"/>
                <a:cs typeface="Comic Sans MS"/>
              </a:rPr>
              <a:t>of </a:t>
            </a:r>
            <a:r>
              <a:rPr sz="3200" dirty="0">
                <a:latin typeface="Comic Sans MS"/>
                <a:cs typeface="Comic Sans MS"/>
              </a:rPr>
              <a:t>command. 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General </a:t>
            </a:r>
            <a:r>
              <a:rPr sz="3200" dirty="0">
                <a:latin typeface="Comic Sans MS"/>
                <a:cs typeface="Comic Sans MS"/>
              </a:rPr>
              <a:t>may </a:t>
            </a:r>
            <a:r>
              <a:rPr sz="3200" spc="-5" dirty="0">
                <a:latin typeface="Comic Sans MS"/>
                <a:cs typeface="Comic Sans MS"/>
              </a:rPr>
              <a:t>write orders </a:t>
            </a:r>
            <a:r>
              <a:rPr sz="3200" dirty="0">
                <a:latin typeface="Comic Sans MS"/>
                <a:cs typeface="Comic Sans MS"/>
              </a:rPr>
              <a:t>to a </a:t>
            </a:r>
            <a:r>
              <a:rPr sz="3200" spc="-5" dirty="0">
                <a:latin typeface="Comic Sans MS"/>
                <a:cs typeface="Comic Sans MS"/>
              </a:rPr>
              <a:t>Colonel,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who </a:t>
            </a:r>
            <a:r>
              <a:rPr sz="3200" dirty="0">
                <a:latin typeface="Comic Sans MS"/>
                <a:cs typeface="Comic Sans MS"/>
              </a:rPr>
              <a:t>can </a:t>
            </a:r>
            <a:r>
              <a:rPr sz="3200" spc="-5" dirty="0">
                <a:latin typeface="Comic Sans MS"/>
                <a:cs typeface="Comic Sans MS"/>
              </a:rPr>
              <a:t>issue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these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orders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Major.</a:t>
            </a:r>
            <a:endParaRPr sz="3200">
              <a:latin typeface="Comic Sans MS"/>
              <a:cs typeface="Comic Sans MS"/>
            </a:endParaRPr>
          </a:p>
          <a:p>
            <a:pPr marL="355600" marR="3371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this </a:t>
            </a:r>
            <a:r>
              <a:rPr sz="3200" spc="-5" dirty="0">
                <a:latin typeface="Comic Sans MS"/>
                <a:cs typeface="Comic Sans MS"/>
              </a:rPr>
              <a:t>fashion, </a:t>
            </a:r>
            <a:r>
              <a:rPr sz="3200" dirty="0">
                <a:latin typeface="Comic Sans MS"/>
                <a:cs typeface="Comic Sans MS"/>
              </a:rPr>
              <a:t>the General's </a:t>
            </a:r>
            <a:r>
              <a:rPr sz="3200" spc="-5" dirty="0">
                <a:latin typeface="Comic Sans MS"/>
                <a:cs typeface="Comic Sans MS"/>
              </a:rPr>
              <a:t>original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orders </a:t>
            </a:r>
            <a:r>
              <a:rPr sz="3200" dirty="0">
                <a:latin typeface="Comic Sans MS"/>
                <a:cs typeface="Comic Sans MS"/>
              </a:rPr>
              <a:t>are </a:t>
            </a:r>
            <a:r>
              <a:rPr sz="3200" spc="-5" dirty="0">
                <a:latin typeface="Comic Sans MS"/>
                <a:cs typeface="Comic Sans MS"/>
              </a:rPr>
              <a:t>kept integral </a:t>
            </a:r>
            <a:r>
              <a:rPr sz="3200" dirty="0">
                <a:latin typeface="Comic Sans MS"/>
                <a:cs typeface="Comic Sans MS"/>
              </a:rPr>
              <a:t>and the mission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military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protected (thus, </a:t>
            </a:r>
            <a:r>
              <a:rPr sz="3200" spc="-5" dirty="0">
                <a:latin typeface="Comic Sans MS"/>
                <a:cs typeface="Comic Sans MS"/>
              </a:rPr>
              <a:t>"read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up" integrity).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316738"/>
            <a:ext cx="8005445" cy="548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956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476884" algn="l"/>
                <a:tab pos="47752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Conversely, a Private </a:t>
            </a:r>
            <a:r>
              <a:rPr sz="3200" spc="5" dirty="0">
                <a:latin typeface="Comic Sans MS"/>
                <a:cs typeface="Comic Sans MS"/>
              </a:rPr>
              <a:t>can </a:t>
            </a:r>
            <a:r>
              <a:rPr sz="3200" dirty="0">
                <a:latin typeface="Comic Sans MS"/>
                <a:cs typeface="Comic Sans MS"/>
              </a:rPr>
              <a:t>never </a:t>
            </a:r>
            <a:r>
              <a:rPr sz="3200" spc="-5" dirty="0">
                <a:latin typeface="Comic Sans MS"/>
                <a:cs typeface="Comic Sans MS"/>
              </a:rPr>
              <a:t>issue </a:t>
            </a:r>
            <a:r>
              <a:rPr sz="3200" dirty="0">
                <a:latin typeface="Comic Sans MS"/>
                <a:cs typeface="Comic Sans MS"/>
              </a:rPr>
              <a:t> orders</a:t>
            </a:r>
            <a:r>
              <a:rPr sz="3200" spc="-5" dirty="0">
                <a:latin typeface="Comic Sans MS"/>
                <a:cs typeface="Comic Sans MS"/>
              </a:rPr>
              <a:t> 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Sergeant,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who </a:t>
            </a:r>
            <a:r>
              <a:rPr sz="3200" dirty="0">
                <a:latin typeface="Comic Sans MS"/>
                <a:cs typeface="Comic Sans MS"/>
              </a:rPr>
              <a:t>may</a:t>
            </a:r>
            <a:r>
              <a:rPr sz="3200" spc="-5" dirty="0">
                <a:latin typeface="Comic Sans MS"/>
                <a:cs typeface="Comic Sans MS"/>
              </a:rPr>
              <a:t> never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issue </a:t>
            </a:r>
            <a:r>
              <a:rPr sz="3200" dirty="0">
                <a:latin typeface="Comic Sans MS"/>
                <a:cs typeface="Comic Sans MS"/>
              </a:rPr>
              <a:t>orders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a Lieutenant, also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protecting the </a:t>
            </a:r>
            <a:r>
              <a:rPr sz="3200" spc="-5" dirty="0">
                <a:latin typeface="Comic Sans MS"/>
                <a:cs typeface="Comic Sans MS"/>
              </a:rPr>
              <a:t>integrity </a:t>
            </a:r>
            <a:r>
              <a:rPr sz="3200" spc="-10" dirty="0">
                <a:latin typeface="Comic Sans MS"/>
                <a:cs typeface="Comic Sans MS"/>
              </a:rPr>
              <a:t>of </a:t>
            </a:r>
            <a:r>
              <a:rPr sz="3200" dirty="0">
                <a:latin typeface="Comic Sans MS"/>
                <a:cs typeface="Comic Sans MS"/>
              </a:rPr>
              <a:t>the mission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("write down").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In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-5" dirty="0">
                <a:latin typeface="Comic Sans MS"/>
                <a:cs typeface="Comic Sans MS"/>
              </a:rPr>
              <a:t> context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computer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system,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privileged </a:t>
            </a:r>
            <a:r>
              <a:rPr sz="3200" spc="-5" dirty="0">
                <a:latin typeface="Comic Sans MS"/>
                <a:cs typeface="Comic Sans MS"/>
              </a:rPr>
              <a:t>processes </a:t>
            </a:r>
            <a:r>
              <a:rPr sz="3200" dirty="0">
                <a:latin typeface="Comic Sans MS"/>
                <a:cs typeface="Comic Sans MS"/>
              </a:rPr>
              <a:t>having the highest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levels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integrity</a:t>
            </a:r>
            <a:r>
              <a:rPr sz="3200" dirty="0">
                <a:latin typeface="Comic Sans MS"/>
                <a:cs typeface="Comic Sans MS"/>
              </a:rPr>
              <a:t> are able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only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 </a:t>
            </a:r>
            <a:r>
              <a:rPr sz="3200" dirty="0">
                <a:latin typeface="Comic Sans MS"/>
                <a:cs typeface="Comic Sans MS"/>
              </a:rPr>
              <a:t> data with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highest </a:t>
            </a:r>
            <a:r>
              <a:rPr sz="3200" spc="-5" dirty="0">
                <a:latin typeface="Comic Sans MS"/>
                <a:cs typeface="Comic Sans MS"/>
              </a:rPr>
              <a:t>integrity </a:t>
            </a:r>
            <a:r>
              <a:rPr sz="3200" dirty="0">
                <a:latin typeface="Comic Sans MS"/>
                <a:cs typeface="Comic Sans MS"/>
              </a:rPr>
              <a:t>level,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while being </a:t>
            </a:r>
            <a:r>
              <a:rPr sz="3200" dirty="0">
                <a:latin typeface="Comic Sans MS"/>
                <a:cs typeface="Comic Sans MS"/>
              </a:rPr>
              <a:t>shielded </a:t>
            </a:r>
            <a:r>
              <a:rPr sz="3200" spc="-5" dirty="0">
                <a:latin typeface="Comic Sans MS"/>
                <a:cs typeface="Comic Sans MS"/>
              </a:rPr>
              <a:t>from </a:t>
            </a:r>
            <a:r>
              <a:rPr sz="3200" dirty="0">
                <a:latin typeface="Comic Sans MS"/>
                <a:cs typeface="Comic Sans MS"/>
              </a:rPr>
              <a:t>all </a:t>
            </a:r>
            <a:r>
              <a:rPr sz="3200" spc="-5" dirty="0">
                <a:latin typeface="Comic Sans MS"/>
                <a:cs typeface="Comic Sans MS"/>
              </a:rPr>
              <a:t>data with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lower</a:t>
            </a:r>
            <a:r>
              <a:rPr sz="3200" spc="-5" dirty="0">
                <a:latin typeface="Comic Sans MS"/>
                <a:cs typeface="Comic Sans MS"/>
              </a:rPr>
              <a:t> level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63779"/>
            <a:ext cx="8413750" cy="6075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Biba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model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defines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set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security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rules, the first </a:t>
            </a:r>
            <a:r>
              <a:rPr sz="3200" dirty="0">
                <a:latin typeface="Comic Sans MS"/>
                <a:cs typeface="Comic Sans MS"/>
              </a:rPr>
              <a:t>two of </a:t>
            </a:r>
            <a:r>
              <a:rPr sz="3200" spc="-5" dirty="0">
                <a:latin typeface="Comic Sans MS"/>
                <a:cs typeface="Comic Sans MS"/>
              </a:rPr>
              <a:t>which </a:t>
            </a:r>
            <a:r>
              <a:rPr sz="3200" dirty="0">
                <a:latin typeface="Comic Sans MS"/>
                <a:cs typeface="Comic Sans MS"/>
              </a:rPr>
              <a:t>are similar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Bell–LaPadula </a:t>
            </a:r>
            <a:r>
              <a:rPr sz="3200" spc="-5" dirty="0">
                <a:latin typeface="Comic Sans MS"/>
                <a:cs typeface="Comic Sans MS"/>
              </a:rPr>
              <a:t>model but reverse in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nature.</a:t>
            </a:r>
            <a:endParaRPr sz="3200">
              <a:latin typeface="Comic Sans MS"/>
              <a:cs typeface="Comic Sans MS"/>
            </a:endParaRPr>
          </a:p>
          <a:p>
            <a:pPr marL="527685" marR="481330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The </a:t>
            </a:r>
            <a:r>
              <a:rPr sz="3200" spc="-5" dirty="0">
                <a:latin typeface="Comic Sans MS"/>
                <a:cs typeface="Comic Sans MS"/>
              </a:rPr>
              <a:t>Simple </a:t>
            </a:r>
            <a:r>
              <a:rPr sz="3200" dirty="0">
                <a:latin typeface="Comic Sans MS"/>
                <a:cs typeface="Comic Sans MS"/>
              </a:rPr>
              <a:t>Integrity </a:t>
            </a:r>
            <a:r>
              <a:rPr sz="3200" spc="-5" dirty="0">
                <a:latin typeface="Comic Sans MS"/>
                <a:cs typeface="Comic Sans MS"/>
              </a:rPr>
              <a:t>Property </a:t>
            </a:r>
            <a:r>
              <a:rPr sz="3200" dirty="0">
                <a:latin typeface="Comic Sans MS"/>
                <a:cs typeface="Comic Sans MS"/>
              </a:rPr>
              <a:t>states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a subject at a given </a:t>
            </a:r>
            <a:r>
              <a:rPr sz="3200" spc="-5" dirty="0">
                <a:latin typeface="Comic Sans MS"/>
                <a:cs typeface="Comic Sans MS"/>
              </a:rPr>
              <a:t>level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integrity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must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not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data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lower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</a:t>
            </a:r>
            <a:r>
              <a:rPr sz="3200" spc="-5" dirty="0">
                <a:latin typeface="Comic Sans MS"/>
                <a:cs typeface="Comic Sans MS"/>
              </a:rPr>
              <a:t> level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</a:t>
            </a:r>
            <a:r>
              <a:rPr sz="3200" i="1" spc="-5" dirty="0">
                <a:latin typeface="Comic Sans MS"/>
                <a:cs typeface="Comic Sans MS"/>
              </a:rPr>
              <a:t>read </a:t>
            </a:r>
            <a:r>
              <a:rPr sz="3200" i="1" dirty="0">
                <a:latin typeface="Comic Sans MS"/>
                <a:cs typeface="Comic Sans MS"/>
              </a:rPr>
              <a:t>up</a:t>
            </a:r>
            <a:r>
              <a:rPr sz="3200" dirty="0">
                <a:latin typeface="Comic Sans MS"/>
                <a:cs typeface="Comic Sans MS"/>
              </a:rPr>
              <a:t>).</a:t>
            </a:r>
            <a:endParaRPr sz="3200">
              <a:latin typeface="Comic Sans MS"/>
              <a:cs typeface="Comic Sans MS"/>
            </a:endParaRPr>
          </a:p>
          <a:p>
            <a:pPr marL="527685" marR="5784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dirty="0">
                <a:latin typeface="Comic Sans MS"/>
                <a:cs typeface="Comic Sans MS"/>
              </a:rPr>
              <a:t>The * </a:t>
            </a:r>
            <a:r>
              <a:rPr sz="3200" spc="-5" dirty="0">
                <a:latin typeface="Comic Sans MS"/>
                <a:cs typeface="Comic Sans MS"/>
              </a:rPr>
              <a:t>(star) </a:t>
            </a:r>
            <a:r>
              <a:rPr sz="3200" dirty="0">
                <a:latin typeface="Comic Sans MS"/>
                <a:cs typeface="Comic Sans MS"/>
              </a:rPr>
              <a:t>Integrity </a:t>
            </a:r>
            <a:r>
              <a:rPr sz="3200" spc="-5" dirty="0">
                <a:latin typeface="Comic Sans MS"/>
                <a:cs typeface="Comic Sans MS"/>
              </a:rPr>
              <a:t>Property </a:t>
            </a:r>
            <a:r>
              <a:rPr sz="3200" dirty="0">
                <a:latin typeface="Comic Sans MS"/>
                <a:cs typeface="Comic Sans MS"/>
              </a:rPr>
              <a:t>states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a subject at a given </a:t>
            </a:r>
            <a:r>
              <a:rPr sz="3200" spc="-5" dirty="0">
                <a:latin typeface="Comic Sans MS"/>
                <a:cs typeface="Comic Sans MS"/>
              </a:rPr>
              <a:t>level of </a:t>
            </a:r>
            <a:r>
              <a:rPr sz="3200" dirty="0">
                <a:latin typeface="Comic Sans MS"/>
                <a:cs typeface="Comic Sans MS"/>
              </a:rPr>
              <a:t> integrity </a:t>
            </a:r>
            <a:r>
              <a:rPr sz="3200" spc="-5" dirty="0">
                <a:latin typeface="Comic Sans MS"/>
                <a:cs typeface="Comic Sans MS"/>
              </a:rPr>
              <a:t>must </a:t>
            </a:r>
            <a:r>
              <a:rPr sz="3200" dirty="0">
                <a:latin typeface="Comic Sans MS"/>
                <a:cs typeface="Comic Sans MS"/>
              </a:rPr>
              <a:t>not write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data at 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higher</a:t>
            </a:r>
            <a:r>
              <a:rPr sz="3200" spc="-5" dirty="0">
                <a:latin typeface="Comic Sans MS"/>
                <a:cs typeface="Comic Sans MS"/>
              </a:rPr>
              <a:t> level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</a:t>
            </a:r>
            <a:r>
              <a:rPr sz="3200" spc="-5" dirty="0">
                <a:latin typeface="Comic Sans MS"/>
                <a:cs typeface="Comic Sans MS"/>
              </a:rPr>
              <a:t> (</a:t>
            </a:r>
            <a:r>
              <a:rPr sz="3200" i="1" spc="-5" dirty="0">
                <a:latin typeface="Comic Sans MS"/>
                <a:cs typeface="Comic Sans MS"/>
              </a:rPr>
              <a:t>write </a:t>
            </a:r>
            <a:r>
              <a:rPr sz="3200" i="1" dirty="0">
                <a:latin typeface="Comic Sans MS"/>
                <a:cs typeface="Comic Sans MS"/>
              </a:rPr>
              <a:t>down</a:t>
            </a:r>
            <a:r>
              <a:rPr sz="3200" dirty="0">
                <a:latin typeface="Comic Sans MS"/>
                <a:cs typeface="Comic Sans MS"/>
              </a:rPr>
              <a:t>).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9979"/>
            <a:ext cx="794321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3.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Invocation Property states that 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process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from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below</a:t>
            </a:r>
            <a:r>
              <a:rPr sz="3200" dirty="0">
                <a:latin typeface="Comic Sans MS"/>
                <a:cs typeface="Comic Sans MS"/>
              </a:rPr>
              <a:t> cannot </a:t>
            </a:r>
            <a:r>
              <a:rPr sz="3200" spc="-5" dirty="0">
                <a:latin typeface="Comic Sans MS"/>
                <a:cs typeface="Comic Sans MS"/>
              </a:rPr>
              <a:t>request </a:t>
            </a:r>
            <a:r>
              <a:rPr sz="3200" dirty="0">
                <a:latin typeface="Comic Sans MS"/>
                <a:cs typeface="Comic Sans MS"/>
              </a:rPr>
              <a:t> higher access. The property whereby 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subject </a:t>
            </a:r>
            <a:r>
              <a:rPr sz="3200" spc="5" dirty="0">
                <a:latin typeface="Comic Sans MS"/>
                <a:cs typeface="Comic Sans MS"/>
              </a:rPr>
              <a:t>at </a:t>
            </a:r>
            <a:r>
              <a:rPr sz="3200" dirty="0">
                <a:latin typeface="Comic Sans MS"/>
                <a:cs typeface="Comic Sans MS"/>
              </a:rPr>
              <a:t>one integrity level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 prohibited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from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invoking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calling</a:t>
            </a:r>
            <a:r>
              <a:rPr sz="3200" spc="-5" dirty="0">
                <a:latin typeface="Comic Sans MS"/>
                <a:cs typeface="Comic Sans MS"/>
              </a:rPr>
              <a:t> up</a:t>
            </a:r>
            <a:r>
              <a:rPr sz="3200" dirty="0">
                <a:latin typeface="Comic Sans MS"/>
                <a:cs typeface="Comic Sans MS"/>
              </a:rPr>
              <a:t> 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subject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at</a:t>
            </a:r>
            <a:r>
              <a:rPr sz="3200" dirty="0">
                <a:latin typeface="Comic Sans MS"/>
                <a:cs typeface="Comic Sans MS"/>
              </a:rPr>
              <a:t> 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higher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level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Limitations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40" y="4337913"/>
            <a:ext cx="7700645" cy="21723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Comic Sans MS"/>
                <a:cs typeface="Comic Sans MS"/>
              </a:rPr>
              <a:t>Focuses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only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</a:t>
            </a:r>
          </a:p>
          <a:p>
            <a:pPr marL="368300" marR="177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67665" algn="l"/>
                <a:tab pos="368300" algn="l"/>
                <a:tab pos="4305300" algn="l"/>
              </a:tabLst>
            </a:pPr>
            <a:r>
              <a:rPr sz="3200" spc="-5" dirty="0">
                <a:latin typeface="Comic Sans MS"/>
                <a:cs typeface="Comic Sans MS"/>
              </a:rPr>
              <a:t>System </a:t>
            </a:r>
            <a:r>
              <a:rPr sz="3200" dirty="0">
                <a:latin typeface="Comic Sans MS"/>
                <a:cs typeface="Comic Sans MS"/>
              </a:rPr>
              <a:t>performance and monitoring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difficult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due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	denied </a:t>
            </a:r>
            <a:r>
              <a:rPr sz="3200" dirty="0">
                <a:latin typeface="Comic Sans MS"/>
                <a:cs typeface="Comic Sans MS"/>
              </a:rPr>
              <a:t>access to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lower l</a:t>
            </a:r>
            <a:r>
              <a:rPr sz="3200" spc="-10" dirty="0">
                <a:latin typeface="Comic Sans MS"/>
                <a:cs typeface="Comic Sans MS"/>
              </a:rPr>
              <a:t>e</a:t>
            </a:r>
            <a:r>
              <a:rPr sz="3200" spc="-5" dirty="0">
                <a:latin typeface="Comic Sans MS"/>
                <a:cs typeface="Comic Sans MS"/>
              </a:rPr>
              <a:t>ve</a:t>
            </a:r>
            <a:r>
              <a:rPr sz="3200" dirty="0">
                <a:latin typeface="Comic Sans MS"/>
                <a:cs typeface="Comic Sans MS"/>
              </a:rPr>
              <a:t>l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5" dirty="0" smtClean="0">
                <a:latin typeface="Comic Sans MS"/>
                <a:cs typeface="Comic Sans MS"/>
              </a:rPr>
              <a:t>in</a:t>
            </a:r>
            <a:r>
              <a:rPr lang="en-US" sz="3200" spc="5" dirty="0" smtClean="0">
                <a:latin typeface="Comic Sans MS"/>
                <a:cs typeface="Comic Sans MS"/>
              </a:rPr>
              <a:t>formation.</a:t>
            </a:r>
            <a:endParaRPr sz="2100" baseline="-15873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2140" y="850138"/>
            <a:ext cx="7370445" cy="3637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89610" indent="-343535">
              <a:lnSpc>
                <a:spcPct val="100000"/>
              </a:lnSpc>
              <a:spcBef>
                <a:spcPts val="105"/>
              </a:spcBef>
              <a:buFont typeface="Comic Sans MS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omic Sans MS"/>
                <a:cs typeface="Comic Sans MS"/>
              </a:rPr>
              <a:t>Securit</a:t>
            </a:r>
            <a:r>
              <a:rPr sz="3200" b="1" dirty="0">
                <a:latin typeface="Comic Sans MS"/>
                <a:cs typeface="Comic Sans MS"/>
              </a:rPr>
              <a:t>y </a:t>
            </a:r>
            <a:r>
              <a:rPr sz="3200" b="1" spc="-5" dirty="0">
                <a:latin typeface="Comic Sans MS"/>
                <a:cs typeface="Comic Sans MS"/>
              </a:rPr>
              <a:t>Service</a:t>
            </a:r>
            <a:r>
              <a:rPr sz="3200" b="1" dirty="0">
                <a:latin typeface="Comic Sans MS"/>
                <a:cs typeface="Comic Sans MS"/>
              </a:rPr>
              <a:t>:</a:t>
            </a:r>
            <a:r>
              <a:rPr sz="3200" b="1" spc="-39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service </a:t>
            </a:r>
            <a:r>
              <a:rPr sz="3200" spc="5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hat  enhances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security of data,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information, systems</a:t>
            </a:r>
            <a:r>
              <a:rPr sz="3200" dirty="0">
                <a:latin typeface="Comic Sans MS"/>
                <a:cs typeface="Comic Sans MS"/>
              </a:rPr>
              <a:t> or</a:t>
            </a:r>
            <a:r>
              <a:rPr sz="3200" spc="-5" dirty="0">
                <a:latin typeface="Comic Sans MS"/>
                <a:cs typeface="Comic Sans MS"/>
              </a:rPr>
              <a:t> network.</a:t>
            </a:r>
            <a:endParaRPr sz="3200">
              <a:latin typeface="Comic Sans MS"/>
              <a:cs typeface="Comic Sans MS"/>
            </a:endParaRPr>
          </a:p>
          <a:p>
            <a:pPr marL="12700" marR="79946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mic Sans MS"/>
                <a:cs typeface="Comic Sans MS"/>
              </a:rPr>
              <a:t>e.g. </a:t>
            </a:r>
            <a:r>
              <a:rPr sz="3200" spc="-5" dirty="0">
                <a:latin typeface="Comic Sans MS"/>
                <a:cs typeface="Comic Sans MS"/>
              </a:rPr>
              <a:t>Authentication, Authorization,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confidentiality,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integrity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etc.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299"/>
              </a:lnSpc>
              <a:spcBef>
                <a:spcPts val="755"/>
              </a:spcBef>
            </a:pPr>
            <a:r>
              <a:rPr sz="3200" dirty="0">
                <a:latin typeface="Comic Sans MS"/>
                <a:cs typeface="Comic Sans MS"/>
              </a:rPr>
              <a:t>A security service makes </a:t>
            </a:r>
            <a:r>
              <a:rPr sz="3200" spc="-5" dirty="0">
                <a:latin typeface="Comic Sans MS"/>
                <a:cs typeface="Comic Sans MS"/>
              </a:rPr>
              <a:t>use </a:t>
            </a:r>
            <a:r>
              <a:rPr sz="3200" dirty="0">
                <a:latin typeface="Comic Sans MS"/>
                <a:cs typeface="Comic Sans MS"/>
              </a:rPr>
              <a:t>of one or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more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security mechanisms.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5567" y="204520"/>
            <a:ext cx="6947534" cy="1616075"/>
            <a:chOff x="1115567" y="204520"/>
            <a:chExt cx="6947534" cy="1616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346" y="204520"/>
              <a:ext cx="5318589" cy="622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567" y="591311"/>
              <a:ext cx="6947154" cy="12291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8180" y="57099"/>
            <a:ext cx="62426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b="1" u="none" spc="-5" dirty="0">
                <a:latin typeface="Comic Sans MS"/>
                <a:cs typeface="Comic Sans MS"/>
              </a:rPr>
              <a:t>Basic </a:t>
            </a:r>
            <a:r>
              <a:rPr b="1" u="none" dirty="0">
                <a:latin typeface="Comic Sans MS"/>
                <a:cs typeface="Comic Sans MS"/>
              </a:rPr>
              <a:t>Components &amp; </a:t>
            </a:r>
            <a:r>
              <a:rPr b="1" u="none" spc="5" dirty="0">
                <a:latin typeface="Comic Sans MS"/>
                <a:cs typeface="Comic Sans MS"/>
              </a:rPr>
              <a:t> </a:t>
            </a:r>
            <a:r>
              <a:rPr b="1" u="none" spc="-5" dirty="0">
                <a:latin typeface="Comic Sans MS"/>
                <a:cs typeface="Comic Sans MS"/>
              </a:rPr>
              <a:t>Objectives</a:t>
            </a:r>
            <a:r>
              <a:rPr b="1" u="none" spc="-45" dirty="0">
                <a:latin typeface="Comic Sans MS"/>
                <a:cs typeface="Comic Sans MS"/>
              </a:rPr>
              <a:t> </a:t>
            </a:r>
            <a:r>
              <a:rPr b="1" u="none" dirty="0">
                <a:latin typeface="Comic Sans MS"/>
                <a:cs typeface="Comic Sans MS"/>
              </a:rPr>
              <a:t>of</a:t>
            </a:r>
            <a:r>
              <a:rPr b="1" u="none" spc="-20" dirty="0">
                <a:latin typeface="Comic Sans MS"/>
                <a:cs typeface="Comic Sans MS"/>
              </a:rPr>
              <a:t> </a:t>
            </a:r>
            <a:r>
              <a:rPr b="1" u="none" spc="-5" dirty="0">
                <a:latin typeface="Comic Sans MS"/>
                <a:cs typeface="Comic Sans MS"/>
              </a:rPr>
              <a:t>Security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38490" y="6295958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605381"/>
            <a:ext cx="8032750" cy="47834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28320" algn="l"/>
              </a:tabLst>
            </a:pPr>
            <a:r>
              <a:rPr sz="3200" b="1" dirty="0">
                <a:latin typeface="Comic Sans MS"/>
                <a:cs typeface="Comic Sans MS"/>
              </a:rPr>
              <a:t>Confidentiality</a:t>
            </a:r>
            <a:endParaRPr sz="3200">
              <a:latin typeface="Comic Sans MS"/>
              <a:cs typeface="Comic Sans MS"/>
            </a:endParaRPr>
          </a:p>
          <a:p>
            <a:pPr marL="927100" marR="5080">
              <a:lnSpc>
                <a:spcPts val="3460"/>
              </a:lnSpc>
              <a:spcBef>
                <a:spcPts val="819"/>
              </a:spcBef>
            </a:pPr>
            <a:r>
              <a:rPr sz="3200" spc="-5" dirty="0">
                <a:latin typeface="Comic Sans MS"/>
                <a:cs typeface="Comic Sans MS"/>
              </a:rPr>
              <a:t>Preserving </a:t>
            </a:r>
            <a:r>
              <a:rPr sz="3200" dirty="0">
                <a:latin typeface="Comic Sans MS"/>
                <a:cs typeface="Comic Sans MS"/>
              </a:rPr>
              <a:t>authorized restrictions 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information access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disclosure.</a:t>
            </a:r>
            <a:endParaRPr sz="3200">
              <a:latin typeface="Comic Sans MS"/>
              <a:cs typeface="Comic Sans MS"/>
            </a:endParaRPr>
          </a:p>
          <a:p>
            <a:pPr marL="984885" marR="173990" lvl="1" indent="-572135">
              <a:lnSpc>
                <a:spcPct val="90000"/>
              </a:lnSpc>
              <a:spcBef>
                <a:spcPts val="63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Data Confidentiality: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It assures that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private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or </a:t>
            </a:r>
            <a:r>
              <a:rPr sz="2800" dirty="0">
                <a:latin typeface="Comic Sans MS"/>
                <a:cs typeface="Comic Sans MS"/>
              </a:rPr>
              <a:t>secret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information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not made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available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or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disclosed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unauthorized 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individuals.</a:t>
            </a:r>
            <a:endParaRPr sz="2800">
              <a:latin typeface="Comic Sans MS"/>
              <a:cs typeface="Comic Sans MS"/>
            </a:endParaRPr>
          </a:p>
          <a:p>
            <a:pPr marL="984885" marR="62230" lvl="1" indent="-572135">
              <a:lnSpc>
                <a:spcPct val="90000"/>
              </a:lnSpc>
              <a:spcBef>
                <a:spcPts val="675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Privacy: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What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information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 </a:t>
            </a:r>
            <a:r>
              <a:rPr sz="2800" dirty="0">
                <a:latin typeface="Comic Sans MS"/>
                <a:cs typeface="Comic Sans MS"/>
              </a:rPr>
              <a:t>collect,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who </a:t>
            </a:r>
            <a:r>
              <a:rPr sz="2800" spc="-8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should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collect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and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store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 information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 whom the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information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may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be 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disclosed.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208610"/>
            <a:ext cx="3117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2.</a:t>
            </a:r>
            <a:r>
              <a:rPr u="none" spc="-70" dirty="0"/>
              <a:t> </a:t>
            </a:r>
            <a:r>
              <a:rPr u="none" spc="-5" dirty="0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31239"/>
            <a:ext cx="7350759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270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Guarding against </a:t>
            </a:r>
            <a:r>
              <a:rPr sz="3200" spc="-5" dirty="0">
                <a:latin typeface="Comic Sans MS"/>
                <a:cs typeface="Comic Sans MS"/>
              </a:rPr>
              <a:t>improper information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modification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 destruction.</a:t>
            </a:r>
            <a:endParaRPr sz="3200">
              <a:latin typeface="Comic Sans MS"/>
              <a:cs typeface="Comic Sans MS"/>
            </a:endParaRPr>
          </a:p>
          <a:p>
            <a:pPr marL="12700" marR="48895">
              <a:lnSpc>
                <a:spcPct val="100000"/>
              </a:lnSpc>
              <a:spcBef>
                <a:spcPts val="76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Data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integrity: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Assures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 information and programs are changed </a:t>
            </a:r>
            <a:r>
              <a:rPr sz="3200" spc="-9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only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a specified and authorized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manner.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System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Integrity: </a:t>
            </a:r>
            <a:r>
              <a:rPr sz="3200" spc="-5" dirty="0">
                <a:latin typeface="Comic Sans MS"/>
                <a:cs typeface="Comic Sans MS"/>
              </a:rPr>
              <a:t>Assures that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system performs </a:t>
            </a:r>
            <a:r>
              <a:rPr sz="3200" spc="-5" dirty="0">
                <a:latin typeface="Comic Sans MS"/>
                <a:cs typeface="Comic Sans MS"/>
              </a:rPr>
              <a:t>its </a:t>
            </a:r>
            <a:r>
              <a:rPr sz="3200" dirty="0">
                <a:latin typeface="Comic Sans MS"/>
                <a:cs typeface="Comic Sans MS"/>
              </a:rPr>
              <a:t>intended function </a:t>
            </a:r>
            <a:r>
              <a:rPr sz="3200" spc="-9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 appropriate manner, </a:t>
            </a:r>
            <a:r>
              <a:rPr sz="3200" spc="-5" dirty="0">
                <a:latin typeface="Comic Sans MS"/>
                <a:cs typeface="Comic Sans MS"/>
              </a:rPr>
              <a:t>free from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unauthorized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manipulation of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104026"/>
            <a:ext cx="1466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system.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489" y="804418"/>
            <a:ext cx="3588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3.</a:t>
            </a:r>
            <a:r>
              <a:rPr u="none" spc="-60" dirty="0"/>
              <a:t> </a:t>
            </a:r>
            <a:r>
              <a:rPr u="none" spc="-5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3519"/>
            <a:ext cx="749808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432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omic Sans MS"/>
                <a:cs typeface="Comic Sans MS"/>
              </a:rPr>
              <a:t>Assures that </a:t>
            </a:r>
            <a:r>
              <a:rPr sz="3200" dirty="0">
                <a:latin typeface="Comic Sans MS"/>
                <a:cs typeface="Comic Sans MS"/>
              </a:rPr>
              <a:t>systems work </a:t>
            </a:r>
            <a:r>
              <a:rPr sz="3200" spc="-5" dirty="0">
                <a:latin typeface="Comic Sans MS"/>
                <a:cs typeface="Comic Sans MS"/>
              </a:rPr>
              <a:t>normally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 service is </a:t>
            </a:r>
            <a:r>
              <a:rPr sz="3200" spc="-5" dirty="0">
                <a:latin typeface="Comic Sans MS"/>
                <a:cs typeface="Comic Sans MS"/>
              </a:rPr>
              <a:t>not </a:t>
            </a:r>
            <a:r>
              <a:rPr sz="3200" dirty="0">
                <a:latin typeface="Comic Sans MS"/>
                <a:cs typeface="Comic Sans MS"/>
              </a:rPr>
              <a:t>denied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 authorized</a:t>
            </a:r>
            <a:r>
              <a:rPr sz="3200" spc="-5" dirty="0">
                <a:latin typeface="Comic Sans MS"/>
                <a:cs typeface="Comic Sans MS"/>
              </a:rPr>
              <a:t> users.</a:t>
            </a:r>
            <a:endParaRPr sz="320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omic Sans MS"/>
                <a:cs typeface="Comic Sans MS"/>
              </a:rPr>
              <a:t>Ensuring </a:t>
            </a:r>
            <a:r>
              <a:rPr sz="3200" spc="-5" dirty="0">
                <a:latin typeface="Comic Sans MS"/>
                <a:cs typeface="Comic Sans MS"/>
              </a:rPr>
              <a:t>timely </a:t>
            </a:r>
            <a:r>
              <a:rPr sz="3200" dirty="0">
                <a:latin typeface="Comic Sans MS"/>
                <a:cs typeface="Comic Sans MS"/>
              </a:rPr>
              <a:t>and </a:t>
            </a:r>
            <a:r>
              <a:rPr sz="3200" spc="-5" dirty="0">
                <a:latin typeface="Comic Sans MS"/>
                <a:cs typeface="Comic Sans MS"/>
              </a:rPr>
              <a:t>reliable </a:t>
            </a:r>
            <a:r>
              <a:rPr sz="3200" dirty="0">
                <a:latin typeface="Comic Sans MS"/>
                <a:cs typeface="Comic Sans MS"/>
              </a:rPr>
              <a:t>access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intended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users.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3147</Words>
  <Application>Microsoft Office PowerPoint</Application>
  <PresentationFormat>On-screen Show (4:3)</PresentationFormat>
  <Paragraphs>272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 MT</vt:lpstr>
      <vt:lpstr>Calibri</vt:lpstr>
      <vt:lpstr>Comic Sans MS</vt:lpstr>
      <vt:lpstr>Times New Roman</vt:lpstr>
      <vt:lpstr>Office Theme</vt:lpstr>
      <vt:lpstr>PowerPoint Presentation</vt:lpstr>
      <vt:lpstr>Course Outline</vt:lpstr>
      <vt:lpstr>PowerPoint Presentation</vt:lpstr>
      <vt:lpstr>Chapter 1: Introduction to  Computer Security</vt:lpstr>
      <vt:lpstr>Attacks, Services and  Mechanisms</vt:lpstr>
      <vt:lpstr>PowerPoint Presentation</vt:lpstr>
      <vt:lpstr>Basic Components &amp;  Objectives of Security</vt:lpstr>
      <vt:lpstr>2. Integrity</vt:lpstr>
      <vt:lpstr>3. Availability</vt:lpstr>
      <vt:lpstr>CIA Triad</vt:lpstr>
      <vt:lpstr>Other Security Services</vt:lpstr>
      <vt:lpstr>PowerPoint Presentation</vt:lpstr>
      <vt:lpstr>Security Threats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and Challenges of  Computer Security</vt:lpstr>
      <vt:lpstr>PowerPoint Presentation</vt:lpstr>
      <vt:lpstr>PowerPoint Presentation</vt:lpstr>
      <vt:lpstr>Operational Issues</vt:lpstr>
      <vt:lpstr>2. Risk analysis</vt:lpstr>
      <vt:lpstr>Human Issues</vt:lpstr>
      <vt:lpstr>PowerPoint Presentation</vt:lpstr>
      <vt:lpstr>Security Policies</vt:lpstr>
      <vt:lpstr>PowerPoint Presentation</vt:lpstr>
      <vt:lpstr>PowerPoint Presentation</vt:lpstr>
      <vt:lpstr>PowerPoint Presentation</vt:lpstr>
      <vt:lpstr>PowerPoint Presentation</vt:lpstr>
      <vt:lpstr>Access Control</vt:lpstr>
      <vt:lpstr>Types of Access Control</vt:lpstr>
      <vt:lpstr>Mandatory Access Control</vt:lpstr>
      <vt:lpstr>PowerPoint Presentation</vt:lpstr>
      <vt:lpstr>Discretionary Access  Control</vt:lpstr>
      <vt:lpstr>PowerPoint Presentation</vt:lpstr>
      <vt:lpstr>Originator Controlled Access  Control</vt:lpstr>
      <vt:lpstr>PowerPoint Presentation</vt:lpstr>
      <vt:lpstr>Role based Access Control</vt:lpstr>
      <vt:lpstr>PowerPoint Presentation</vt:lpstr>
      <vt:lpstr>Bell-LaPadula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Biba Integrity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Vicky</dc:creator>
  <cp:lastModifiedBy>Bishwa Karn</cp:lastModifiedBy>
  <cp:revision>8</cp:revision>
  <dcterms:created xsi:type="dcterms:W3CDTF">2023-12-04T07:14:39Z</dcterms:created>
  <dcterms:modified xsi:type="dcterms:W3CDTF">2023-12-04T07:24:38Z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2023-12-04T00:00:00Z</vt:filetime>
  </property>
</Properties>
</file>