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8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601200" y="5944516"/>
            <a:ext cx="152400" cy="9134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76200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6691" y="2430427"/>
            <a:ext cx="5003800" cy="3514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9906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06000" cy="1374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3" Type="http://schemas.openxmlformats.org/officeDocument/2006/relationships/slideLayout" Target="../slideLayouts/slideLayout4.xml"/><Relationship Id="rId22" Type="http://schemas.openxmlformats.org/officeDocument/2006/relationships/image" Target="../media/image25.png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59.png"/><Relationship Id="rId37" Type="http://schemas.openxmlformats.org/officeDocument/2006/relationships/image" Target="../media/image58.png"/><Relationship Id="rId36" Type="http://schemas.openxmlformats.org/officeDocument/2006/relationships/image" Target="../media/image57.png"/><Relationship Id="rId35" Type="http://schemas.openxmlformats.org/officeDocument/2006/relationships/image" Target="../media/image56.png"/><Relationship Id="rId34" Type="http://schemas.openxmlformats.org/officeDocument/2006/relationships/image" Target="../media/image55.png"/><Relationship Id="rId33" Type="http://schemas.openxmlformats.org/officeDocument/2006/relationships/image" Target="../media/image54.png"/><Relationship Id="rId32" Type="http://schemas.openxmlformats.org/officeDocument/2006/relationships/image" Target="../media/image53.png"/><Relationship Id="rId31" Type="http://schemas.openxmlformats.org/officeDocument/2006/relationships/image" Target="../media/image52.png"/><Relationship Id="rId30" Type="http://schemas.openxmlformats.org/officeDocument/2006/relationships/image" Target="../media/image51.png"/><Relationship Id="rId3" Type="http://schemas.openxmlformats.org/officeDocument/2006/relationships/image" Target="../media/image11.png"/><Relationship Id="rId29" Type="http://schemas.openxmlformats.org/officeDocument/2006/relationships/image" Target="../media/image50.png"/><Relationship Id="rId28" Type="http://schemas.openxmlformats.org/officeDocument/2006/relationships/image" Target="../media/image49.png"/><Relationship Id="rId27" Type="http://schemas.openxmlformats.org/officeDocument/2006/relationships/image" Target="../media/image48.png"/><Relationship Id="rId26" Type="http://schemas.openxmlformats.org/officeDocument/2006/relationships/image" Target="../media/image47.png"/><Relationship Id="rId25" Type="http://schemas.openxmlformats.org/officeDocument/2006/relationships/image" Target="../media/image46.png"/><Relationship Id="rId24" Type="http://schemas.openxmlformats.org/officeDocument/2006/relationships/image" Target="../media/image45.png"/><Relationship Id="rId23" Type="http://schemas.openxmlformats.org/officeDocument/2006/relationships/image" Target="../media/image44.png"/><Relationship Id="rId22" Type="http://schemas.openxmlformats.org/officeDocument/2006/relationships/image" Target="../media/image43.png"/><Relationship Id="rId21" Type="http://schemas.openxmlformats.org/officeDocument/2006/relationships/image" Target="../media/image42.png"/><Relationship Id="rId20" Type="http://schemas.openxmlformats.org/officeDocument/2006/relationships/image" Target="../media/image14.png"/><Relationship Id="rId2" Type="http://schemas.openxmlformats.org/officeDocument/2006/relationships/image" Target="../media/image27.png"/><Relationship Id="rId19" Type="http://schemas.openxmlformats.org/officeDocument/2006/relationships/image" Target="../media/image41.png"/><Relationship Id="rId18" Type="http://schemas.openxmlformats.org/officeDocument/2006/relationships/image" Target="../media/image40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3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71.png"/><Relationship Id="rId4" Type="http://schemas.openxmlformats.org/officeDocument/2006/relationships/image" Target="../media/image63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68.png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4" Type="http://schemas.openxmlformats.org/officeDocument/2006/relationships/image" Target="../media/image63.png"/><Relationship Id="rId3" Type="http://schemas.openxmlformats.org/officeDocument/2006/relationships/image" Target="../media/image70.png"/><Relationship Id="rId2" Type="http://schemas.openxmlformats.org/officeDocument/2006/relationships/image" Target="../media/image7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8.png"/><Relationship Id="rId4" Type="http://schemas.openxmlformats.org/officeDocument/2006/relationships/image" Target="../media/image77.png"/><Relationship Id="rId3" Type="http://schemas.openxmlformats.org/officeDocument/2006/relationships/image" Target="../media/image70.png"/><Relationship Id="rId2" Type="http://schemas.openxmlformats.org/officeDocument/2006/relationships/image" Target="../media/image76.png"/><Relationship Id="rId1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68.png"/><Relationship Id="rId4" Type="http://schemas.openxmlformats.org/officeDocument/2006/relationships/image" Target="../media/image77.png"/><Relationship Id="rId3" Type="http://schemas.openxmlformats.org/officeDocument/2006/relationships/image" Target="../media/image70.png"/><Relationship Id="rId2" Type="http://schemas.openxmlformats.org/officeDocument/2006/relationships/image" Target="../media/image78.png"/><Relationship Id="rId1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2950" y="2130425"/>
            <a:ext cx="8420100" cy="1867947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algn="ctr">
              <a:lnSpc>
                <a:spcPct val="150000"/>
              </a:lnSpc>
              <a:spcBef>
                <a:spcPts val="163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protocols: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Kerberos</a:t>
            </a:r>
            <a:b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Bishwa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Karn</a:t>
            </a:r>
            <a:endParaRPr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244" y="3077591"/>
            <a:ext cx="4420235" cy="320040"/>
            <a:chOff x="1952244" y="3077591"/>
            <a:chExt cx="4420235" cy="320040"/>
          </a:xfrm>
        </p:grpSpPr>
        <p:sp>
          <p:nvSpPr>
            <p:cNvPr id="3" name="object 3"/>
            <p:cNvSpPr/>
            <p:nvPr/>
          </p:nvSpPr>
          <p:spPr>
            <a:xfrm>
              <a:off x="1952244" y="3077591"/>
              <a:ext cx="1219200" cy="3200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19297" y="3077591"/>
              <a:ext cx="3353180" cy="320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06044" y="1366774"/>
            <a:ext cx="8382634" cy="3806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Kerberos is a TTP-aided authentication protocol based on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Needham- 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Schroeder.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 indent="-60960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000" spc="-15" dirty="0">
                <a:latin typeface="Arial" panose="020B0604020202020204"/>
                <a:cs typeface="Arial" panose="020B0604020202020204"/>
              </a:rPr>
              <a:t>It’s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also </a:t>
            </a:r>
            <a:r>
              <a:rPr sz="2000" dirty="0">
                <a:latin typeface="Arial" panose="020B0604020202020204"/>
                <a:cs typeface="Arial" panose="020B0604020202020204"/>
              </a:rPr>
              <a:t>a software package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implementing </a:t>
            </a:r>
            <a:r>
              <a:rPr sz="2000" dirty="0">
                <a:latin typeface="Arial" panose="020B0604020202020204"/>
                <a:cs typeface="Arial" panose="020B0604020202020204"/>
              </a:rPr>
              <a:t>that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protocol,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currently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Kerberos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v5 </a:t>
            </a:r>
            <a:r>
              <a:rPr sz="2000" dirty="0">
                <a:latin typeface="Arial" panose="020B0604020202020204"/>
                <a:cs typeface="Arial" panose="020B0604020202020204"/>
              </a:rPr>
              <a:t>Release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1.10.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 indent="-60960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621665" algn="l"/>
                <a:tab pos="622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Kerberos is developed by Project Athena at</a:t>
            </a:r>
            <a:r>
              <a:rPr sz="2000" spc="-2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MIT.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03300">
              <a:lnSpc>
                <a:spcPct val="100000"/>
              </a:lnSpc>
              <a:spcBef>
                <a:spcPts val="375"/>
              </a:spcBef>
            </a:pPr>
            <a:r>
              <a:rPr sz="2000" spc="1445" dirty="0">
                <a:latin typeface="Arial" panose="020B0604020202020204"/>
                <a:cs typeface="Arial" panose="020B0604020202020204"/>
              </a:rPr>
              <a:t>!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 indent="-609600">
              <a:lnSpc>
                <a:spcPct val="100000"/>
              </a:lnSpc>
              <a:spcBef>
                <a:spcPts val="585"/>
              </a:spcBef>
              <a:buAutoNum type="arabicPeriod" startAt="4"/>
              <a:tabLst>
                <a:tab pos="621665" algn="l"/>
                <a:tab pos="622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Kerberos v5 is specified in RFC 1510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(1992).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03300">
              <a:lnSpc>
                <a:spcPct val="100000"/>
              </a:lnSpc>
              <a:spcBef>
                <a:spcPts val="385"/>
              </a:spcBef>
              <a:tabLst>
                <a:tab pos="1434465" algn="l"/>
              </a:tabLst>
            </a:pPr>
            <a:r>
              <a:rPr sz="2000" spc="1445" dirty="0">
                <a:latin typeface="Arial" panose="020B0604020202020204"/>
                <a:cs typeface="Arial" panose="020B0604020202020204"/>
              </a:rPr>
              <a:t>!	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Versions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1-3 </a:t>
            </a:r>
            <a:r>
              <a:rPr sz="2000" dirty="0">
                <a:latin typeface="Arial" panose="020B0604020202020204"/>
                <a:cs typeface="Arial" panose="020B0604020202020204"/>
              </a:rPr>
              <a:t>unreleased, v4 obsolete but still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used.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 indent="-609600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621665" algn="l"/>
                <a:tab pos="622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A </a:t>
            </a:r>
            <a:r>
              <a:rPr sz="2000" i="1" dirty="0">
                <a:latin typeface="Arial" panose="020B0604020202020204"/>
                <a:cs typeface="Arial" panose="020B0604020202020204"/>
              </a:rPr>
              <a:t>version </a:t>
            </a:r>
            <a:r>
              <a:rPr sz="2000" dirty="0">
                <a:latin typeface="Arial" panose="020B0604020202020204"/>
                <a:cs typeface="Arial" panose="020B0604020202020204"/>
              </a:rPr>
              <a:t>of Kerberos is integral to Windows</a:t>
            </a:r>
            <a:r>
              <a:rPr sz="20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 indent="-609600">
              <a:lnSpc>
                <a:spcPct val="100000"/>
              </a:lnSpc>
              <a:spcBef>
                <a:spcPts val="480"/>
              </a:spcBef>
              <a:buAutoNum type="arabicPeriod" startAt="5"/>
              <a:tabLst>
                <a:tab pos="621665" algn="l"/>
                <a:tab pos="622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Kerberos is integrated into many versions of Unix and used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>
              <a:lnSpc>
                <a:spcPct val="100000"/>
              </a:lnSpc>
            </a:pPr>
            <a:r>
              <a:rPr sz="2000" i="1" dirty="0">
                <a:latin typeface="Arial" panose="020B0604020202020204"/>
                <a:cs typeface="Arial" panose="020B0604020202020204"/>
              </a:rPr>
              <a:t>kerberized</a:t>
            </a:r>
            <a:r>
              <a:rPr sz="2000" i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applications.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Kerberos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1233398"/>
            <a:ext cx="8695055" cy="2160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5600">
              <a:lnSpc>
                <a:spcPct val="120000"/>
              </a:lnSpc>
              <a:spcBef>
                <a:spcPts val="95"/>
              </a:spcBef>
              <a:tabLst>
                <a:tab pos="116776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Problem:	Users want to access services 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different </a:t>
            </a:r>
            <a:r>
              <a:rPr sz="2000" dirty="0">
                <a:latin typeface="Arial" panose="020B0604020202020204"/>
                <a:cs typeface="Arial" panose="020B0604020202020204"/>
              </a:rPr>
              <a:t>servers in a</a:t>
            </a:r>
            <a:r>
              <a:rPr sz="20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network.  Three threats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exist: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User 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pretends </a:t>
            </a:r>
            <a:r>
              <a:rPr sz="2000" dirty="0">
                <a:latin typeface="Arial" panose="020B0604020202020204"/>
                <a:cs typeface="Arial" panose="020B0604020202020204"/>
              </a:rPr>
              <a:t>to be another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user.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User 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alters </a:t>
            </a:r>
            <a:r>
              <a:rPr sz="2000" dirty="0">
                <a:latin typeface="Arial" panose="020B0604020202020204"/>
                <a:cs typeface="Arial" panose="020B0604020202020204"/>
              </a:rPr>
              <a:t>the network address of a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workstation.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User 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eavesdrops </a:t>
            </a:r>
            <a:r>
              <a:rPr sz="2000" dirty="0">
                <a:latin typeface="Arial" panose="020B0604020202020204"/>
                <a:cs typeface="Arial" panose="020B0604020202020204"/>
              </a:rPr>
              <a:t>on exchanges and use a replay attack to fake its</a:t>
            </a:r>
            <a:r>
              <a:rPr sz="20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true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Arial" panose="020B0604020202020204"/>
                <a:cs typeface="Arial" panose="020B0604020202020204"/>
              </a:rPr>
              <a:t>identity.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010" y="4453509"/>
            <a:ext cx="994041" cy="1873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46173" y="4582159"/>
            <a:ext cx="6590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Kerberos: </a:t>
            </a:r>
            <a:r>
              <a:rPr sz="1800" dirty="0">
                <a:latin typeface="Arial" panose="020B0604020202020204"/>
                <a:cs typeface="Arial" panose="020B0604020202020204"/>
              </a:rPr>
              <a:t>In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Greek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mythology,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 many headed dog, the guardian  </a:t>
            </a:r>
            <a:r>
              <a:rPr sz="1800" dirty="0">
                <a:latin typeface="Arial" panose="020B0604020202020204"/>
                <a:cs typeface="Arial" panose="020B0604020202020204"/>
              </a:rPr>
              <a:t>of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the entrance of Hades (Hell) </a:t>
            </a:r>
            <a:r>
              <a:rPr sz="1800" dirty="0">
                <a:latin typeface="Arial" panose="020B0604020202020204"/>
                <a:cs typeface="Arial" panose="020B0604020202020204"/>
              </a:rPr>
              <a:t>. It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becomes </a:t>
            </a:r>
            <a:r>
              <a:rPr sz="180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name of </a:t>
            </a:r>
            <a:r>
              <a:rPr sz="1800" dirty="0">
                <a:latin typeface="Arial" panose="020B0604020202020204"/>
                <a:cs typeface="Arial" panose="020B0604020202020204"/>
              </a:rPr>
              <a:t>the first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practical </a:t>
            </a:r>
            <a:r>
              <a:rPr sz="1800" dirty="0">
                <a:latin typeface="Arial" panose="020B0604020202020204"/>
                <a:cs typeface="Arial" panose="020B0604020202020204"/>
              </a:rPr>
              <a:t>SSO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(Single Sign </a:t>
            </a:r>
            <a:r>
              <a:rPr sz="1800" dirty="0">
                <a:latin typeface="Arial" panose="020B0604020202020204"/>
                <a:cs typeface="Arial" panose="020B0604020202020204"/>
              </a:rPr>
              <a:t>On)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protocol.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Why</a:t>
            </a:r>
            <a:r>
              <a:rPr spc="-20" dirty="0"/>
              <a:t> </a:t>
            </a:r>
            <a:r>
              <a:rPr spc="-5" dirty="0"/>
              <a:t>Kerberos?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231" y="2014550"/>
            <a:ext cx="844550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It provides a centralized authentication server to authenticate users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servers and servers to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users.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 marR="725170" indent="-60960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621665" algn="l"/>
                <a:tab pos="622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Relies on conventional encryption, making 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no use of</a:t>
            </a:r>
            <a:r>
              <a:rPr sz="2000" spc="-13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public-key </a:t>
            </a:r>
            <a:r>
              <a:rPr sz="2000" dirty="0">
                <a:latin typeface="Arial" panose="020B0604020202020204"/>
                <a:cs typeface="Arial" panose="020B0604020202020204"/>
              </a:rPr>
              <a:t> encryption.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 indent="-60960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621665" algn="l"/>
                <a:tab pos="622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It issues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time </a:t>
            </a:r>
            <a:r>
              <a:rPr sz="2000" dirty="0">
                <a:latin typeface="Arial" panose="020B0604020202020204"/>
                <a:cs typeface="Arial" panose="020B0604020202020204"/>
              </a:rPr>
              <a:t>limited tickets to authenticated users in order to</a:t>
            </a:r>
            <a:r>
              <a:rPr sz="20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use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resources in the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network.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Kerberos </a:t>
            </a:r>
            <a:r>
              <a:rPr dirty="0"/>
              <a:t>solution: </a:t>
            </a:r>
            <a:r>
              <a:rPr spc="-5" dirty="0"/>
              <a:t>general</a:t>
            </a:r>
            <a:r>
              <a:rPr spc="-20" dirty="0"/>
              <a:t> </a:t>
            </a:r>
            <a:r>
              <a:rPr spc="-5" dirty="0"/>
              <a:t>idea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5300" y="1362202"/>
            <a:ext cx="8420100" cy="4073525"/>
            <a:chOff x="495300" y="1362202"/>
            <a:chExt cx="8420100" cy="4073525"/>
          </a:xfrm>
        </p:grpSpPr>
        <p:sp>
          <p:nvSpPr>
            <p:cNvPr id="3" name="object 3"/>
            <p:cNvSpPr/>
            <p:nvPr/>
          </p:nvSpPr>
          <p:spPr>
            <a:xfrm>
              <a:off x="495300" y="1362202"/>
              <a:ext cx="8420100" cy="4073525"/>
            </a:xfrm>
            <a:custGeom>
              <a:avLst/>
              <a:gdLst/>
              <a:ahLst/>
              <a:cxnLst/>
              <a:rect l="l" t="t" r="r" b="b"/>
              <a:pathLst>
                <a:path w="8420100" h="4073525">
                  <a:moveTo>
                    <a:pt x="8420100" y="0"/>
                  </a:moveTo>
                  <a:lnTo>
                    <a:pt x="0" y="0"/>
                  </a:lnTo>
                  <a:lnTo>
                    <a:pt x="0" y="4073525"/>
                  </a:lnTo>
                  <a:lnTo>
                    <a:pt x="8420100" y="4073525"/>
                  </a:lnTo>
                  <a:lnTo>
                    <a:pt x="842010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4244" y="1621485"/>
              <a:ext cx="304800" cy="32034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1394" y="1621485"/>
              <a:ext cx="1524381" cy="320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4244" y="1926590"/>
              <a:ext cx="1067155" cy="3200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58594" y="1926590"/>
              <a:ext cx="3353434" cy="3200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4244" y="2231390"/>
              <a:ext cx="304800" cy="320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01394" y="2231390"/>
              <a:ext cx="6859270" cy="3200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58594" y="2475230"/>
              <a:ext cx="762381" cy="3200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44244" y="2780030"/>
              <a:ext cx="457200" cy="3200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48994" y="2924810"/>
              <a:ext cx="204215" cy="2133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01394" y="2780030"/>
              <a:ext cx="3963034" cy="3200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4244" y="3084830"/>
              <a:ext cx="457200" cy="3200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48994" y="3229609"/>
              <a:ext cx="204215" cy="213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01394" y="3084830"/>
              <a:ext cx="2743835" cy="3200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44244" y="3389706"/>
              <a:ext cx="304800" cy="3203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96644" y="3534486"/>
              <a:ext cx="204215" cy="2136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01394" y="3389706"/>
              <a:ext cx="3658234" cy="320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44244" y="3694811"/>
              <a:ext cx="457200" cy="3200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48994" y="3839591"/>
              <a:ext cx="204215" cy="2133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01394" y="3694811"/>
              <a:ext cx="3505834" cy="3200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4244" y="3999611"/>
              <a:ext cx="304800" cy="3200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96644" y="4144391"/>
              <a:ext cx="204215" cy="213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01394" y="3999611"/>
              <a:ext cx="6554470" cy="3200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44244" y="4304411"/>
              <a:ext cx="914349" cy="3200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806194" y="4304411"/>
              <a:ext cx="1524381" cy="3200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44244" y="4609211"/>
              <a:ext cx="914349" cy="32003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06194" y="4609211"/>
              <a:ext cx="2133981" cy="3200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Kerberos</a:t>
            </a:r>
            <a:r>
              <a:rPr spc="5" dirty="0"/>
              <a:t> </a:t>
            </a:r>
            <a:r>
              <a:rPr spc="-5" dirty="0"/>
              <a:t>glossary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477" y="888006"/>
            <a:ext cx="7216565" cy="52691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Overview </a:t>
            </a:r>
            <a:r>
              <a:rPr dirty="0"/>
              <a:t>of</a:t>
            </a:r>
            <a:r>
              <a:rPr spc="-5" dirty="0"/>
              <a:t> Kerberos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837" y="1125474"/>
            <a:ext cx="9328150" cy="1447800"/>
            <a:chOff x="350837" y="1125474"/>
            <a:chExt cx="9328150" cy="1447800"/>
          </a:xfrm>
        </p:grpSpPr>
        <p:sp>
          <p:nvSpPr>
            <p:cNvPr id="3" name="object 3"/>
            <p:cNvSpPr/>
            <p:nvPr/>
          </p:nvSpPr>
          <p:spPr>
            <a:xfrm>
              <a:off x="350837" y="1125474"/>
              <a:ext cx="9328150" cy="1447800"/>
            </a:xfrm>
            <a:custGeom>
              <a:avLst/>
              <a:gdLst/>
              <a:ahLst/>
              <a:cxnLst/>
              <a:rect l="l" t="t" r="r" b="b"/>
              <a:pathLst>
                <a:path w="9328150" h="1447800">
                  <a:moveTo>
                    <a:pt x="932815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9328150" y="1447800"/>
                  </a:lnTo>
                  <a:lnTo>
                    <a:pt x="932815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91844" y="1467358"/>
              <a:ext cx="304800" cy="3200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34719" y="1467358"/>
              <a:ext cx="457200" cy="320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41498" y="1467358"/>
              <a:ext cx="457200" cy="3200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46298" y="1612138"/>
              <a:ext cx="204215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16986" y="1467358"/>
              <a:ext cx="762381" cy="320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26841" y="1612138"/>
              <a:ext cx="408432" cy="213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33165" y="1467358"/>
              <a:ext cx="912939" cy="3200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93640" y="1612138"/>
              <a:ext cx="204215" cy="2133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1844" y="1802638"/>
              <a:ext cx="457200" cy="320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87119" y="1802638"/>
              <a:ext cx="304800" cy="3200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50837" y="1125474"/>
            <a:ext cx="9328150" cy="14478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Authentication Service Exchange: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To </a:t>
            </a:r>
            <a:r>
              <a:rPr sz="2000" dirty="0">
                <a:latin typeface="Arial" panose="020B0604020202020204"/>
                <a:cs typeface="Arial" panose="020B0604020202020204"/>
              </a:rPr>
              <a:t>obtain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Ticket-Granting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Ticket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195"/>
              </a:spcBef>
              <a:tabLst>
                <a:tab pos="763270" algn="l"/>
                <a:tab pos="138811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(1)	</a:t>
            </a:r>
            <a:r>
              <a:rPr sz="2000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240"/>
              </a:spcBef>
              <a:tabLst>
                <a:tab pos="915035" algn="l"/>
                <a:tab pos="138811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(2)	</a:t>
            </a:r>
            <a:r>
              <a:rPr sz="2000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41498" y="1802638"/>
            <a:ext cx="6708140" cy="421005"/>
            <a:chOff x="2341498" y="1802638"/>
            <a:chExt cx="6708140" cy="421005"/>
          </a:xfrm>
        </p:grpSpPr>
        <p:sp>
          <p:nvSpPr>
            <p:cNvPr id="16" name="object 16"/>
            <p:cNvSpPr/>
            <p:nvPr/>
          </p:nvSpPr>
          <p:spPr>
            <a:xfrm>
              <a:off x="2341498" y="1802638"/>
              <a:ext cx="304800" cy="3200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93898" y="1802638"/>
              <a:ext cx="304800" cy="3200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46298" y="1947418"/>
              <a:ext cx="613016" cy="213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57092" y="1802638"/>
              <a:ext cx="762381" cy="320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66692" y="1947418"/>
              <a:ext cx="408432" cy="213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20844" y="1802638"/>
              <a:ext cx="914768" cy="3200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983225" y="1947418"/>
              <a:ext cx="306324" cy="2133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87441" y="1802638"/>
              <a:ext cx="1676781" cy="3200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11441" y="1947418"/>
              <a:ext cx="304038" cy="21336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914133" y="1802638"/>
              <a:ext cx="1371980" cy="3200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33588" y="2009902"/>
              <a:ext cx="408431" cy="213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439911" y="1802638"/>
              <a:ext cx="454914" cy="3200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743188" y="1947418"/>
              <a:ext cx="306324" cy="2133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350837" y="2852801"/>
            <a:ext cx="9245600" cy="1333500"/>
            <a:chOff x="350837" y="2852801"/>
            <a:chExt cx="9245600" cy="1333500"/>
          </a:xfrm>
        </p:grpSpPr>
        <p:sp>
          <p:nvSpPr>
            <p:cNvPr id="30" name="object 30"/>
            <p:cNvSpPr/>
            <p:nvPr/>
          </p:nvSpPr>
          <p:spPr>
            <a:xfrm>
              <a:off x="350837" y="2852801"/>
              <a:ext cx="9245600" cy="1333500"/>
            </a:xfrm>
            <a:custGeom>
              <a:avLst/>
              <a:gdLst/>
              <a:ahLst/>
              <a:cxnLst/>
              <a:rect l="l" t="t" r="r" b="b"/>
              <a:pathLst>
                <a:path w="9245600" h="1333500">
                  <a:moveTo>
                    <a:pt x="9245600" y="0"/>
                  </a:moveTo>
                  <a:lnTo>
                    <a:pt x="0" y="0"/>
                  </a:lnTo>
                  <a:lnTo>
                    <a:pt x="0" y="1333500"/>
                  </a:lnTo>
                  <a:lnTo>
                    <a:pt x="9245600" y="1333500"/>
                  </a:lnTo>
                  <a:lnTo>
                    <a:pt x="9245600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2253" y="3347034"/>
              <a:ext cx="304800" cy="32034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04822" y="3347034"/>
              <a:ext cx="762380" cy="32034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42310" y="3347034"/>
              <a:ext cx="457200" cy="320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047364" y="3491814"/>
              <a:ext cx="204215" cy="21366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301873" y="3347034"/>
              <a:ext cx="1371980" cy="3203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21072" y="3491814"/>
              <a:ext cx="508635" cy="21366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928361" y="3347034"/>
              <a:ext cx="2591181" cy="3203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367016" y="3491814"/>
              <a:ext cx="204216" cy="213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69873" y="3804539"/>
              <a:ext cx="762381" cy="3200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42264" y="2732986"/>
            <a:ext cx="7734934" cy="138557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Ticket-Granting </a:t>
            </a:r>
            <a:r>
              <a:rPr sz="2000" dirty="0">
                <a:latin typeface="Arial" panose="020B0604020202020204"/>
                <a:cs typeface="Arial" panose="020B0604020202020204"/>
              </a:rPr>
              <a:t>Service Exchange: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To </a:t>
            </a:r>
            <a:r>
              <a:rPr sz="2000" dirty="0">
                <a:latin typeface="Arial" panose="020B0604020202020204"/>
                <a:cs typeface="Arial" panose="020B0604020202020204"/>
              </a:rPr>
              <a:t>obtain Service-Granting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Ticket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tabLst>
                <a:tab pos="74041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(3)	</a:t>
            </a:r>
            <a:r>
              <a:rPr sz="2000" spc="5" dirty="0">
                <a:latin typeface="Symbol" panose="05050102010706020507"/>
                <a:cs typeface="Symbol" panose="05050102010706020507"/>
              </a:rPr>
              <a:t></a:t>
            </a:r>
            <a:endParaRPr sz="2000">
              <a:latin typeface="Symbol" panose="05050102010706020507"/>
              <a:cs typeface="Symbol" panose="05050102010706020507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113665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(4)	</a:t>
            </a:r>
            <a:r>
              <a:rPr sz="2000" dirty="0">
                <a:latin typeface="Symbol" panose="05050102010706020507"/>
                <a:cs typeface="Symbol" panose="05050102010706020507"/>
              </a:rPr>
              <a:t></a:t>
            </a:r>
            <a:endParaRPr sz="2000">
              <a:latin typeface="Symbol" panose="05050102010706020507"/>
              <a:cs typeface="Symbol" panose="05050102010706020507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981835" y="3804539"/>
            <a:ext cx="6018530" cy="379730"/>
            <a:chOff x="1981835" y="3804539"/>
            <a:chExt cx="6018530" cy="379730"/>
          </a:xfrm>
        </p:grpSpPr>
        <p:sp>
          <p:nvSpPr>
            <p:cNvPr id="42" name="object 42"/>
            <p:cNvSpPr/>
            <p:nvPr/>
          </p:nvSpPr>
          <p:spPr>
            <a:xfrm>
              <a:off x="1981835" y="3804539"/>
              <a:ext cx="457200" cy="3200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775839" y="3804539"/>
              <a:ext cx="304800" cy="3200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928238" y="3804539"/>
              <a:ext cx="304800" cy="3200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80893" y="3949319"/>
              <a:ext cx="408431" cy="21336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387217" y="3804539"/>
              <a:ext cx="912939" cy="32003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147692" y="3949319"/>
              <a:ext cx="204215" cy="21336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402201" y="3804539"/>
              <a:ext cx="914768" cy="3200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64582" y="3949319"/>
              <a:ext cx="304038" cy="21336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367274" y="3804539"/>
              <a:ext cx="1524380" cy="32003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38874" y="3949319"/>
              <a:ext cx="204216" cy="21336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40981" y="3804539"/>
              <a:ext cx="457200" cy="32003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146036" y="3929507"/>
              <a:ext cx="853795" cy="2545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" name="object 54"/>
          <p:cNvGrpSpPr/>
          <p:nvPr/>
        </p:nvGrpSpPr>
        <p:grpSpPr>
          <a:xfrm>
            <a:off x="350837" y="4508462"/>
            <a:ext cx="9245600" cy="1016000"/>
            <a:chOff x="350837" y="4508462"/>
            <a:chExt cx="9245600" cy="1016000"/>
          </a:xfrm>
        </p:grpSpPr>
        <p:sp>
          <p:nvSpPr>
            <p:cNvPr id="55" name="object 55"/>
            <p:cNvSpPr/>
            <p:nvPr/>
          </p:nvSpPr>
          <p:spPr>
            <a:xfrm>
              <a:off x="350837" y="4508462"/>
              <a:ext cx="9245600" cy="1016000"/>
            </a:xfrm>
            <a:custGeom>
              <a:avLst/>
              <a:gdLst/>
              <a:ahLst/>
              <a:cxnLst/>
              <a:rect l="l" t="t" r="r" b="b"/>
              <a:pathLst>
                <a:path w="9245600" h="1016000">
                  <a:moveTo>
                    <a:pt x="9245600" y="0"/>
                  </a:moveTo>
                  <a:lnTo>
                    <a:pt x="0" y="0"/>
                  </a:lnTo>
                  <a:lnTo>
                    <a:pt x="0" y="1015657"/>
                  </a:lnTo>
                  <a:lnTo>
                    <a:pt x="9245600" y="1015657"/>
                  </a:lnTo>
                  <a:lnTo>
                    <a:pt x="924560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91844" y="4850892"/>
              <a:ext cx="457200" cy="32003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599311" y="4850892"/>
              <a:ext cx="2286381" cy="32003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733165" y="4995672"/>
              <a:ext cx="306324" cy="21336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937380" y="4850892"/>
              <a:ext cx="2591180" cy="3200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376161" y="4995672"/>
              <a:ext cx="204215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91844" y="5155692"/>
              <a:ext cx="457200" cy="32003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350837" y="4508462"/>
            <a:ext cx="9245600" cy="10160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ts val="2375"/>
              </a:lnSpc>
              <a:spcBef>
                <a:spcPts val="31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Client/Server Authentication Exchange: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To </a:t>
            </a:r>
            <a:r>
              <a:rPr sz="2000" dirty="0">
                <a:latin typeface="Arial" panose="020B0604020202020204"/>
                <a:cs typeface="Arial" panose="020B0604020202020204"/>
              </a:rPr>
              <a:t>obtain the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service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ts val="2375"/>
              </a:lnSpc>
              <a:tabLst>
                <a:tab pos="84518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(5)	</a:t>
            </a:r>
            <a:r>
              <a:rPr sz="2000" dirty="0">
                <a:latin typeface="Symbol" panose="05050102010706020507"/>
                <a:cs typeface="Symbol" panose="05050102010706020507"/>
              </a:rPr>
              <a:t></a:t>
            </a:r>
            <a:endParaRPr sz="2000">
              <a:latin typeface="Symbol" panose="05050102010706020507"/>
              <a:cs typeface="Symbol" panose="05050102010706020507"/>
            </a:endParaRPr>
          </a:p>
          <a:p>
            <a:pPr marL="90805">
              <a:lnSpc>
                <a:spcPct val="100000"/>
              </a:lnSpc>
              <a:tabLst>
                <a:tab pos="84518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(6)	</a:t>
            </a:r>
            <a:r>
              <a:rPr sz="2000" dirty="0">
                <a:latin typeface="Symbol" panose="05050102010706020507"/>
                <a:cs typeface="Symbol" panose="05050102010706020507"/>
              </a:rPr>
              <a:t></a:t>
            </a:r>
            <a:endParaRPr sz="2000">
              <a:latin typeface="Symbol" panose="05050102010706020507"/>
              <a:cs typeface="Symbol" panose="05050102010706020507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599311" y="5155691"/>
            <a:ext cx="2807335" cy="358140"/>
            <a:chOff x="1599311" y="5155691"/>
            <a:chExt cx="2807335" cy="358140"/>
          </a:xfrm>
        </p:grpSpPr>
        <p:sp>
          <p:nvSpPr>
            <p:cNvPr id="64" name="object 64"/>
            <p:cNvSpPr/>
            <p:nvPr/>
          </p:nvSpPr>
          <p:spPr>
            <a:xfrm>
              <a:off x="1599311" y="5155691"/>
              <a:ext cx="457200" cy="3200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576194" y="5155691"/>
              <a:ext cx="609600" cy="32003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033649" y="5300471"/>
              <a:ext cx="204215" cy="21335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288156" y="5155691"/>
              <a:ext cx="762381" cy="32003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897756" y="5300471"/>
              <a:ext cx="508635" cy="21335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25" dirty="0"/>
              <a:t>Version </a:t>
            </a:r>
            <a:r>
              <a:rPr spc="-5" dirty="0"/>
              <a:t>4/5: Authentication</a:t>
            </a:r>
            <a:r>
              <a:rPr spc="-90" dirty="0"/>
              <a:t> </a:t>
            </a:r>
            <a:r>
              <a:rPr dirty="0"/>
              <a:t>dialogue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79716" y="2980584"/>
            <a:ext cx="878055" cy="3544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33948" y="3134829"/>
            <a:ext cx="1176415" cy="877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074671" y="3137358"/>
            <a:ext cx="696595" cy="1009650"/>
            <a:chOff x="7074671" y="3137358"/>
            <a:chExt cx="696595" cy="1009650"/>
          </a:xfrm>
        </p:grpSpPr>
        <p:sp>
          <p:nvSpPr>
            <p:cNvPr id="5" name="object 5"/>
            <p:cNvSpPr/>
            <p:nvPr/>
          </p:nvSpPr>
          <p:spPr>
            <a:xfrm>
              <a:off x="7086040" y="3139995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668168" y="0"/>
                  </a:moveTo>
                  <a:lnTo>
                    <a:pt x="0" y="0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86040" y="3139995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0" y="1003408"/>
                  </a:moveTo>
                  <a:lnTo>
                    <a:pt x="668168" y="1003408"/>
                  </a:lnTo>
                  <a:lnTo>
                    <a:pt x="668168" y="0"/>
                  </a:lnTo>
                  <a:lnTo>
                    <a:pt x="0" y="0"/>
                  </a:lnTo>
                  <a:lnTo>
                    <a:pt x="0" y="1003408"/>
                  </a:lnTo>
                  <a:close/>
                </a:path>
                <a:path w="668654" h="1003935">
                  <a:moveTo>
                    <a:pt x="668168" y="16"/>
                  </a:moveTo>
                  <a:lnTo>
                    <a:pt x="0" y="16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16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28262" y="3188502"/>
              <a:ext cx="588010" cy="800100"/>
            </a:xfrm>
            <a:custGeom>
              <a:avLst/>
              <a:gdLst/>
              <a:ahLst/>
              <a:cxnLst/>
              <a:rect l="l" t="t" r="r" b="b"/>
              <a:pathLst>
                <a:path w="588009" h="800100">
                  <a:moveTo>
                    <a:pt x="1348" y="102455"/>
                  </a:moveTo>
                  <a:lnTo>
                    <a:pt x="248713" y="102455"/>
                  </a:lnTo>
                </a:path>
                <a:path w="588009" h="800100">
                  <a:moveTo>
                    <a:pt x="247364" y="3733"/>
                  </a:moveTo>
                  <a:lnTo>
                    <a:pt x="247364" y="2980"/>
                  </a:lnTo>
                  <a:lnTo>
                    <a:pt x="247095" y="2243"/>
                  </a:lnTo>
                  <a:lnTo>
                    <a:pt x="246555" y="1741"/>
                  </a:lnTo>
                  <a:lnTo>
                    <a:pt x="246285" y="1239"/>
                  </a:lnTo>
                  <a:lnTo>
                    <a:pt x="245494" y="736"/>
                  </a:lnTo>
                  <a:lnTo>
                    <a:pt x="244955" y="251"/>
                  </a:lnTo>
                  <a:lnTo>
                    <a:pt x="244145" y="0"/>
                  </a:lnTo>
                  <a:lnTo>
                    <a:pt x="243336" y="0"/>
                  </a:lnTo>
                  <a:lnTo>
                    <a:pt x="4028" y="0"/>
                  </a:lnTo>
                  <a:lnTo>
                    <a:pt x="3218" y="0"/>
                  </a:lnTo>
                  <a:lnTo>
                    <a:pt x="2427" y="251"/>
                  </a:lnTo>
                  <a:lnTo>
                    <a:pt x="1888" y="736"/>
                  </a:lnTo>
                  <a:lnTo>
                    <a:pt x="1348" y="1239"/>
                  </a:lnTo>
                  <a:lnTo>
                    <a:pt x="809" y="1741"/>
                  </a:lnTo>
                  <a:lnTo>
                    <a:pt x="269" y="2243"/>
                  </a:lnTo>
                  <a:lnTo>
                    <a:pt x="0" y="2980"/>
                  </a:lnTo>
                  <a:lnTo>
                    <a:pt x="0" y="3733"/>
                  </a:lnTo>
                  <a:lnTo>
                    <a:pt x="0" y="184014"/>
                  </a:lnTo>
                  <a:lnTo>
                    <a:pt x="0" y="184768"/>
                  </a:lnTo>
                  <a:lnTo>
                    <a:pt x="269" y="185505"/>
                  </a:lnTo>
                  <a:lnTo>
                    <a:pt x="809" y="186007"/>
                  </a:lnTo>
                  <a:lnTo>
                    <a:pt x="1348" y="186760"/>
                  </a:lnTo>
                  <a:lnTo>
                    <a:pt x="1888" y="186995"/>
                  </a:lnTo>
                  <a:lnTo>
                    <a:pt x="2427" y="187497"/>
                  </a:lnTo>
                  <a:lnTo>
                    <a:pt x="3218" y="187748"/>
                  </a:lnTo>
                  <a:lnTo>
                    <a:pt x="4028" y="187748"/>
                  </a:lnTo>
                  <a:lnTo>
                    <a:pt x="243336" y="187748"/>
                  </a:lnTo>
                  <a:lnTo>
                    <a:pt x="244145" y="187748"/>
                  </a:lnTo>
                  <a:lnTo>
                    <a:pt x="244955" y="187497"/>
                  </a:lnTo>
                  <a:lnTo>
                    <a:pt x="245494" y="186995"/>
                  </a:lnTo>
                  <a:lnTo>
                    <a:pt x="246285" y="186760"/>
                  </a:lnTo>
                  <a:lnTo>
                    <a:pt x="246555" y="186007"/>
                  </a:lnTo>
                  <a:lnTo>
                    <a:pt x="247095" y="185505"/>
                  </a:lnTo>
                  <a:lnTo>
                    <a:pt x="247364" y="184768"/>
                  </a:lnTo>
                  <a:lnTo>
                    <a:pt x="247364" y="184014"/>
                  </a:lnTo>
                  <a:lnTo>
                    <a:pt x="247364" y="3733"/>
                  </a:lnTo>
                </a:path>
                <a:path w="588009" h="800100">
                  <a:moveTo>
                    <a:pt x="272917" y="799485"/>
                  </a:moveTo>
                  <a:lnTo>
                    <a:pt x="587500" y="799485"/>
                  </a:lnTo>
                  <a:lnTo>
                    <a:pt x="587500" y="2478"/>
                  </a:lnTo>
                  <a:lnTo>
                    <a:pt x="272917" y="2478"/>
                  </a:lnTo>
                  <a:lnTo>
                    <a:pt x="272917" y="799485"/>
                  </a:lnTo>
                  <a:close/>
                </a:path>
                <a:path w="588009" h="800100">
                  <a:moveTo>
                    <a:pt x="587500" y="2478"/>
                  </a:moveTo>
                  <a:lnTo>
                    <a:pt x="272917" y="2478"/>
                  </a:lnTo>
                  <a:lnTo>
                    <a:pt x="272917" y="799485"/>
                  </a:lnTo>
                  <a:lnTo>
                    <a:pt x="587500" y="799485"/>
                  </a:lnTo>
                  <a:lnTo>
                    <a:pt x="587500" y="2478"/>
                  </a:lnTo>
                </a:path>
                <a:path w="588009" h="800100">
                  <a:moveTo>
                    <a:pt x="277754" y="795014"/>
                  </a:moveTo>
                  <a:lnTo>
                    <a:pt x="582932" y="795014"/>
                  </a:lnTo>
                  <a:lnTo>
                    <a:pt x="582932" y="6714"/>
                  </a:lnTo>
                  <a:lnTo>
                    <a:pt x="277754" y="6714"/>
                  </a:lnTo>
                  <a:lnTo>
                    <a:pt x="277754" y="795014"/>
                  </a:lnTo>
                  <a:close/>
                </a:path>
                <a:path w="588009" h="800100">
                  <a:moveTo>
                    <a:pt x="582932" y="6714"/>
                  </a:moveTo>
                  <a:lnTo>
                    <a:pt x="277754" y="6714"/>
                  </a:lnTo>
                  <a:lnTo>
                    <a:pt x="277754" y="795014"/>
                  </a:lnTo>
                  <a:lnTo>
                    <a:pt x="582932" y="795014"/>
                  </a:lnTo>
                  <a:lnTo>
                    <a:pt x="582932" y="6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06557" y="345134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80" y="0"/>
                  </a:lnTo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14613" y="3210875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204351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14613" y="3210875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0" y="8703"/>
                  </a:moveTo>
                  <a:lnTo>
                    <a:pt x="204351" y="8703"/>
                  </a:lnTo>
                  <a:lnTo>
                    <a:pt x="204351" y="0"/>
                  </a:lnTo>
                  <a:lnTo>
                    <a:pt x="0" y="0"/>
                  </a:lnTo>
                  <a:lnTo>
                    <a:pt x="0" y="8703"/>
                  </a:lnTo>
                  <a:close/>
                </a:path>
                <a:path w="204470" h="8889">
                  <a:moveTo>
                    <a:pt x="204351" y="13"/>
                  </a:moveTo>
                  <a:lnTo>
                    <a:pt x="0" y="13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83179" y="3219581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67219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67219" y="13677"/>
                  </a:lnTo>
                  <a:lnTo>
                    <a:pt x="6721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83179" y="3219579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0" y="13679"/>
                  </a:moveTo>
                  <a:lnTo>
                    <a:pt x="67219" y="13679"/>
                  </a:lnTo>
                  <a:lnTo>
                    <a:pt x="67219" y="2"/>
                  </a:lnTo>
                  <a:lnTo>
                    <a:pt x="0" y="2"/>
                  </a:lnTo>
                  <a:lnTo>
                    <a:pt x="0" y="13679"/>
                  </a:lnTo>
                  <a:close/>
                </a:path>
                <a:path w="67309" h="13969">
                  <a:moveTo>
                    <a:pt x="67217" y="0"/>
                  </a:moveTo>
                  <a:lnTo>
                    <a:pt x="0" y="0"/>
                  </a:lnTo>
                  <a:lnTo>
                    <a:pt x="0" y="13679"/>
                  </a:lnTo>
                  <a:lnTo>
                    <a:pt x="67217" y="13679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481831" y="3207640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81831" y="3207640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51746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51746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85877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85877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  <a:close/>
                </a:path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47718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2679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47718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  <a:close/>
                </a:path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37468" y="3236987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21510" y="0"/>
                  </a:moveTo>
                  <a:lnTo>
                    <a:pt x="0" y="0"/>
                  </a:lnTo>
                  <a:lnTo>
                    <a:pt x="0" y="6216"/>
                  </a:lnTo>
                  <a:lnTo>
                    <a:pt x="21510" y="6216"/>
                  </a:lnTo>
                  <a:lnTo>
                    <a:pt x="2151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37468" y="3236987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0" y="6216"/>
                  </a:moveTo>
                  <a:lnTo>
                    <a:pt x="21510" y="6216"/>
                  </a:lnTo>
                  <a:lnTo>
                    <a:pt x="21510" y="0"/>
                  </a:lnTo>
                  <a:lnTo>
                    <a:pt x="0" y="0"/>
                  </a:lnTo>
                  <a:lnTo>
                    <a:pt x="0" y="6216"/>
                  </a:lnTo>
                  <a:close/>
                </a:path>
                <a:path w="21590" h="6350">
                  <a:moveTo>
                    <a:pt x="21506" y="4"/>
                  </a:moveTo>
                  <a:lnTo>
                    <a:pt x="0" y="4"/>
                  </a:lnTo>
                  <a:lnTo>
                    <a:pt x="0" y="6216"/>
                  </a:lnTo>
                  <a:lnTo>
                    <a:pt x="21506" y="6216"/>
                  </a:lnTo>
                  <a:lnTo>
                    <a:pt x="21506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15961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415961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575411" y="3239971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25543" y="0"/>
                  </a:moveTo>
                  <a:lnTo>
                    <a:pt x="0" y="0"/>
                  </a:lnTo>
                  <a:lnTo>
                    <a:pt x="0" y="9947"/>
                  </a:lnTo>
                  <a:lnTo>
                    <a:pt x="25543" y="9947"/>
                  </a:lnTo>
                  <a:lnTo>
                    <a:pt x="25543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75411" y="3239971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0" y="9947"/>
                  </a:moveTo>
                  <a:lnTo>
                    <a:pt x="25543" y="9947"/>
                  </a:lnTo>
                  <a:lnTo>
                    <a:pt x="25543" y="0"/>
                  </a:lnTo>
                  <a:lnTo>
                    <a:pt x="0" y="0"/>
                  </a:lnTo>
                  <a:lnTo>
                    <a:pt x="0" y="9947"/>
                  </a:lnTo>
                  <a:close/>
                </a:path>
                <a:path w="26034" h="10160">
                  <a:moveTo>
                    <a:pt x="25534" y="1"/>
                  </a:moveTo>
                  <a:lnTo>
                    <a:pt x="0" y="1"/>
                  </a:lnTo>
                  <a:lnTo>
                    <a:pt x="0" y="9947"/>
                  </a:lnTo>
                  <a:lnTo>
                    <a:pt x="25534" y="9947"/>
                  </a:lnTo>
                  <a:lnTo>
                    <a:pt x="25534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61133" y="3365563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788"/>
                  </a:lnTo>
                  <a:lnTo>
                    <a:pt x="186872" y="39788"/>
                  </a:lnTo>
                  <a:lnTo>
                    <a:pt x="18687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61133" y="3365551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0" y="39800"/>
                  </a:moveTo>
                  <a:lnTo>
                    <a:pt x="186872" y="39800"/>
                  </a:lnTo>
                  <a:lnTo>
                    <a:pt x="186872" y="11"/>
                  </a:lnTo>
                  <a:lnTo>
                    <a:pt x="0" y="11"/>
                  </a:lnTo>
                  <a:lnTo>
                    <a:pt x="0" y="39800"/>
                  </a:lnTo>
                  <a:close/>
                </a:path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800"/>
                  </a:lnTo>
                  <a:lnTo>
                    <a:pt x="186872" y="39800"/>
                  </a:lnTo>
                  <a:lnTo>
                    <a:pt x="1868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76454" y="3366307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155949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155949" y="23623"/>
                  </a:lnTo>
                  <a:lnTo>
                    <a:pt x="155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76454" y="3366305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0" y="23625"/>
                  </a:moveTo>
                  <a:lnTo>
                    <a:pt x="155949" y="23625"/>
                  </a:lnTo>
                  <a:lnTo>
                    <a:pt x="155949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156209" h="24129">
                  <a:moveTo>
                    <a:pt x="155960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155960" y="23625"/>
                  </a:lnTo>
                  <a:lnTo>
                    <a:pt x="155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479151" y="3366795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50571" y="0"/>
                  </a:moveTo>
                  <a:lnTo>
                    <a:pt x="0" y="0"/>
                  </a:lnTo>
                  <a:lnTo>
                    <a:pt x="0" y="22381"/>
                  </a:lnTo>
                  <a:lnTo>
                    <a:pt x="150571" y="22381"/>
                  </a:lnTo>
                  <a:lnTo>
                    <a:pt x="150571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460324" y="3366795"/>
              <a:ext cx="187325" cy="37465"/>
            </a:xfrm>
            <a:custGeom>
              <a:avLst/>
              <a:gdLst/>
              <a:ahLst/>
              <a:cxnLst/>
              <a:rect l="l" t="t" r="r" b="b"/>
              <a:pathLst>
                <a:path w="187325" h="37464">
                  <a:moveTo>
                    <a:pt x="18827" y="22381"/>
                  </a:moveTo>
                  <a:lnTo>
                    <a:pt x="169398" y="22381"/>
                  </a:lnTo>
                  <a:lnTo>
                    <a:pt x="169398" y="0"/>
                  </a:lnTo>
                  <a:lnTo>
                    <a:pt x="18827" y="0"/>
                  </a:lnTo>
                  <a:lnTo>
                    <a:pt x="18827" y="22381"/>
                  </a:lnTo>
                  <a:close/>
                </a:path>
                <a:path w="187325" h="37464">
                  <a:moveTo>
                    <a:pt x="169393" y="11"/>
                  </a:moveTo>
                  <a:lnTo>
                    <a:pt x="18827" y="11"/>
                  </a:lnTo>
                  <a:lnTo>
                    <a:pt x="18827" y="22381"/>
                  </a:lnTo>
                  <a:lnTo>
                    <a:pt x="169393" y="22381"/>
                  </a:lnTo>
                  <a:lnTo>
                    <a:pt x="169393" y="11"/>
                  </a:lnTo>
                </a:path>
                <a:path w="187325" h="37464">
                  <a:moveTo>
                    <a:pt x="16130" y="21142"/>
                  </a:moveTo>
                  <a:lnTo>
                    <a:pt x="0" y="37300"/>
                  </a:lnTo>
                </a:path>
                <a:path w="187325" h="37464">
                  <a:moveTo>
                    <a:pt x="169393" y="23620"/>
                  </a:moveTo>
                  <a:lnTo>
                    <a:pt x="186872" y="37300"/>
                  </a:lnTo>
                </a:path>
                <a:path w="187325" h="37464">
                  <a:moveTo>
                    <a:pt x="17478" y="26115"/>
                  </a:moveTo>
                  <a:lnTo>
                    <a:pt x="168044" y="26115"/>
                  </a:lnTo>
                </a:path>
                <a:path w="187325" h="37464">
                  <a:moveTo>
                    <a:pt x="10753" y="29849"/>
                  </a:moveTo>
                  <a:lnTo>
                    <a:pt x="170742" y="29849"/>
                  </a:lnTo>
                </a:path>
                <a:path w="187325" h="37464">
                  <a:moveTo>
                    <a:pt x="6725" y="33583"/>
                  </a:moveTo>
                  <a:lnTo>
                    <a:pt x="177467" y="335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94653" y="3392417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19" y="0"/>
                  </a:moveTo>
                  <a:lnTo>
                    <a:pt x="0" y="0"/>
                  </a:lnTo>
                  <a:lnTo>
                    <a:pt x="0" y="36057"/>
                  </a:lnTo>
                  <a:lnTo>
                    <a:pt x="285019" y="36057"/>
                  </a:lnTo>
                  <a:lnTo>
                    <a:pt x="28501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94653" y="3392417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0" y="36057"/>
                  </a:moveTo>
                  <a:lnTo>
                    <a:pt x="285019" y="36057"/>
                  </a:lnTo>
                  <a:lnTo>
                    <a:pt x="285019" y="0"/>
                  </a:lnTo>
                  <a:lnTo>
                    <a:pt x="0" y="0"/>
                  </a:lnTo>
                  <a:lnTo>
                    <a:pt x="0" y="36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094653" y="3392409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01" y="0"/>
                  </a:moveTo>
                  <a:lnTo>
                    <a:pt x="0" y="0"/>
                  </a:lnTo>
                  <a:lnTo>
                    <a:pt x="0" y="36066"/>
                  </a:lnTo>
                  <a:lnTo>
                    <a:pt x="285001" y="36066"/>
                  </a:lnTo>
                  <a:lnTo>
                    <a:pt x="285001" y="0"/>
                  </a:lnTo>
                </a:path>
              </a:pathLst>
            </a:custGeom>
            <a:ln w="3175">
              <a:solidFill>
                <a:srgbClr val="EBF7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91956" y="3263598"/>
              <a:ext cx="657860" cy="836930"/>
            </a:xfrm>
            <a:custGeom>
              <a:avLst/>
              <a:gdLst/>
              <a:ahLst/>
              <a:cxnLst/>
              <a:rect l="l" t="t" r="r" b="b"/>
              <a:pathLst>
                <a:path w="657859" h="836929">
                  <a:moveTo>
                    <a:pt x="2697" y="190243"/>
                  </a:moveTo>
                  <a:lnTo>
                    <a:pt x="286368" y="190243"/>
                  </a:lnTo>
                </a:path>
                <a:path w="657859" h="836929">
                  <a:moveTo>
                    <a:pt x="2697" y="218842"/>
                  </a:moveTo>
                  <a:lnTo>
                    <a:pt x="286368" y="218842"/>
                  </a:lnTo>
                </a:path>
                <a:path w="657859" h="836929">
                  <a:moveTo>
                    <a:pt x="2697" y="244945"/>
                  </a:moveTo>
                  <a:lnTo>
                    <a:pt x="286368" y="244945"/>
                  </a:lnTo>
                </a:path>
                <a:path w="657859" h="836929">
                  <a:moveTo>
                    <a:pt x="2697" y="273544"/>
                  </a:moveTo>
                  <a:lnTo>
                    <a:pt x="286368" y="273544"/>
                  </a:lnTo>
                </a:path>
                <a:path w="657859" h="836929">
                  <a:moveTo>
                    <a:pt x="2697" y="302142"/>
                  </a:moveTo>
                  <a:lnTo>
                    <a:pt x="286368" y="302142"/>
                  </a:lnTo>
                </a:path>
                <a:path w="657859" h="836929">
                  <a:moveTo>
                    <a:pt x="2697" y="331980"/>
                  </a:moveTo>
                  <a:lnTo>
                    <a:pt x="286368" y="331980"/>
                  </a:lnTo>
                </a:path>
                <a:path w="657859" h="836929">
                  <a:moveTo>
                    <a:pt x="2697" y="359339"/>
                  </a:moveTo>
                  <a:lnTo>
                    <a:pt x="286368" y="359339"/>
                  </a:lnTo>
                </a:path>
                <a:path w="657859" h="836929">
                  <a:moveTo>
                    <a:pt x="2697" y="387938"/>
                  </a:moveTo>
                  <a:lnTo>
                    <a:pt x="286368" y="387938"/>
                  </a:lnTo>
                </a:path>
                <a:path w="657859" h="836929">
                  <a:moveTo>
                    <a:pt x="2697" y="416536"/>
                  </a:moveTo>
                  <a:lnTo>
                    <a:pt x="286368" y="416536"/>
                  </a:lnTo>
                </a:path>
                <a:path w="657859" h="836929">
                  <a:moveTo>
                    <a:pt x="2697" y="443879"/>
                  </a:moveTo>
                  <a:lnTo>
                    <a:pt x="286368" y="443879"/>
                  </a:lnTo>
                </a:path>
                <a:path w="657859" h="836929">
                  <a:moveTo>
                    <a:pt x="2697" y="472478"/>
                  </a:moveTo>
                  <a:lnTo>
                    <a:pt x="286368" y="472478"/>
                  </a:lnTo>
                </a:path>
                <a:path w="657859" h="836929">
                  <a:moveTo>
                    <a:pt x="2697" y="499837"/>
                  </a:moveTo>
                  <a:lnTo>
                    <a:pt x="286368" y="499837"/>
                  </a:lnTo>
                </a:path>
                <a:path w="657859" h="836929">
                  <a:moveTo>
                    <a:pt x="2697" y="527196"/>
                  </a:moveTo>
                  <a:lnTo>
                    <a:pt x="286368" y="527196"/>
                  </a:lnTo>
                </a:path>
                <a:path w="657859" h="836929">
                  <a:moveTo>
                    <a:pt x="2697" y="555795"/>
                  </a:moveTo>
                  <a:lnTo>
                    <a:pt x="286368" y="555795"/>
                  </a:lnTo>
                </a:path>
                <a:path w="657859" h="836929">
                  <a:moveTo>
                    <a:pt x="2697" y="584393"/>
                  </a:moveTo>
                  <a:lnTo>
                    <a:pt x="286368" y="584393"/>
                  </a:lnTo>
                </a:path>
                <a:path w="657859" h="836929">
                  <a:moveTo>
                    <a:pt x="2697" y="611736"/>
                  </a:moveTo>
                  <a:lnTo>
                    <a:pt x="286368" y="611736"/>
                  </a:lnTo>
                </a:path>
                <a:path w="657859" h="836929">
                  <a:moveTo>
                    <a:pt x="2697" y="640335"/>
                  </a:moveTo>
                  <a:lnTo>
                    <a:pt x="286368" y="640335"/>
                  </a:lnTo>
                </a:path>
                <a:path w="657859" h="836929">
                  <a:moveTo>
                    <a:pt x="2697" y="667694"/>
                  </a:moveTo>
                  <a:lnTo>
                    <a:pt x="286368" y="667694"/>
                  </a:lnTo>
                </a:path>
                <a:path w="657859" h="836929">
                  <a:moveTo>
                    <a:pt x="2697" y="696293"/>
                  </a:moveTo>
                  <a:lnTo>
                    <a:pt x="286368" y="696293"/>
                  </a:lnTo>
                </a:path>
                <a:path w="657859" h="836929">
                  <a:moveTo>
                    <a:pt x="2697" y="723652"/>
                  </a:moveTo>
                  <a:lnTo>
                    <a:pt x="286368" y="723652"/>
                  </a:lnTo>
                </a:path>
                <a:path w="657859" h="836929">
                  <a:moveTo>
                    <a:pt x="2697" y="754729"/>
                  </a:moveTo>
                  <a:lnTo>
                    <a:pt x="286368" y="754729"/>
                  </a:lnTo>
                </a:path>
                <a:path w="657859" h="836929">
                  <a:moveTo>
                    <a:pt x="0" y="779593"/>
                  </a:moveTo>
                  <a:lnTo>
                    <a:pt x="657415" y="779593"/>
                  </a:lnTo>
                </a:path>
                <a:path w="657859" h="836929">
                  <a:moveTo>
                    <a:pt x="0" y="809431"/>
                  </a:moveTo>
                  <a:lnTo>
                    <a:pt x="657415" y="809431"/>
                  </a:lnTo>
                </a:path>
                <a:path w="657859" h="836929">
                  <a:moveTo>
                    <a:pt x="0" y="836790"/>
                  </a:moveTo>
                  <a:lnTo>
                    <a:pt x="657415" y="836790"/>
                  </a:lnTo>
                </a:path>
                <a:path w="657859" h="836929">
                  <a:moveTo>
                    <a:pt x="314600" y="95741"/>
                  </a:moveTo>
                  <a:lnTo>
                    <a:pt x="617081" y="95741"/>
                  </a:lnTo>
                </a:path>
                <a:path w="657859" h="836929">
                  <a:moveTo>
                    <a:pt x="314600" y="0"/>
                  </a:moveTo>
                  <a:lnTo>
                    <a:pt x="617081" y="0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406557" y="3716192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303829" y="7460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06557" y="3716184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0" y="7467"/>
                  </a:moveTo>
                  <a:lnTo>
                    <a:pt x="303829" y="7467"/>
                  </a:lnTo>
                  <a:lnTo>
                    <a:pt x="303829" y="7"/>
                  </a:lnTo>
                  <a:lnTo>
                    <a:pt x="0" y="7"/>
                  </a:lnTo>
                  <a:lnTo>
                    <a:pt x="0" y="7467"/>
                  </a:lnTo>
                  <a:close/>
                </a:path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303829" y="7467"/>
                  </a:lnTo>
                  <a:lnTo>
                    <a:pt x="3038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06557" y="3709473"/>
              <a:ext cx="304165" cy="8890"/>
            </a:xfrm>
            <a:custGeom>
              <a:avLst/>
              <a:gdLst/>
              <a:ahLst/>
              <a:cxnLst/>
              <a:rect l="l" t="t" r="r" b="b"/>
              <a:pathLst>
                <a:path w="304165" h="8889">
                  <a:moveTo>
                    <a:pt x="303829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303829" y="8703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406557" y="3463285"/>
              <a:ext cx="304165" cy="255270"/>
            </a:xfrm>
            <a:custGeom>
              <a:avLst/>
              <a:gdLst/>
              <a:ahLst/>
              <a:cxnLst/>
              <a:rect l="l" t="t" r="r" b="b"/>
              <a:pathLst>
                <a:path w="304165" h="255270">
                  <a:moveTo>
                    <a:pt x="0" y="254891"/>
                  </a:moveTo>
                  <a:lnTo>
                    <a:pt x="303829" y="254891"/>
                  </a:lnTo>
                  <a:lnTo>
                    <a:pt x="303829" y="246188"/>
                  </a:lnTo>
                  <a:lnTo>
                    <a:pt x="0" y="246188"/>
                  </a:lnTo>
                  <a:lnTo>
                    <a:pt x="0" y="254891"/>
                  </a:lnTo>
                  <a:close/>
                </a:path>
                <a:path w="304165" h="255270">
                  <a:moveTo>
                    <a:pt x="303829" y="246184"/>
                  </a:moveTo>
                  <a:lnTo>
                    <a:pt x="0" y="246184"/>
                  </a:lnTo>
                  <a:lnTo>
                    <a:pt x="0" y="254891"/>
                  </a:lnTo>
                  <a:lnTo>
                    <a:pt x="303829" y="254891"/>
                  </a:lnTo>
                  <a:lnTo>
                    <a:pt x="303829" y="246184"/>
                  </a:lnTo>
                </a:path>
                <a:path w="304165" h="255270">
                  <a:moveTo>
                    <a:pt x="2679" y="244192"/>
                  </a:moveTo>
                  <a:lnTo>
                    <a:pt x="2679" y="502"/>
                  </a:lnTo>
                  <a:lnTo>
                    <a:pt x="65869" y="502"/>
                  </a:lnTo>
                  <a:lnTo>
                    <a:pt x="65869" y="12926"/>
                  </a:lnTo>
                  <a:lnTo>
                    <a:pt x="99478" y="12926"/>
                  </a:lnTo>
                  <a:lnTo>
                    <a:pt x="99478" y="244192"/>
                  </a:lnTo>
                  <a:lnTo>
                    <a:pt x="2679" y="244192"/>
                  </a:lnTo>
                </a:path>
                <a:path w="304165" h="255270">
                  <a:moveTo>
                    <a:pt x="54576" y="2494"/>
                  </a:moveTo>
                  <a:lnTo>
                    <a:pt x="54306" y="1490"/>
                  </a:lnTo>
                  <a:lnTo>
                    <a:pt x="53767" y="753"/>
                  </a:lnTo>
                  <a:lnTo>
                    <a:pt x="52957" y="251"/>
                  </a:lnTo>
                  <a:lnTo>
                    <a:pt x="51896" y="0"/>
                  </a:lnTo>
                  <a:lnTo>
                    <a:pt x="10213" y="0"/>
                  </a:lnTo>
                  <a:lnTo>
                    <a:pt x="9135" y="251"/>
                  </a:lnTo>
                  <a:lnTo>
                    <a:pt x="8325" y="753"/>
                  </a:lnTo>
                  <a:lnTo>
                    <a:pt x="7786" y="1490"/>
                  </a:lnTo>
                  <a:lnTo>
                    <a:pt x="7516" y="2494"/>
                  </a:lnTo>
                  <a:lnTo>
                    <a:pt x="7516" y="147965"/>
                  </a:lnTo>
                  <a:lnTo>
                    <a:pt x="7786" y="148953"/>
                  </a:lnTo>
                  <a:lnTo>
                    <a:pt x="8325" y="149706"/>
                  </a:lnTo>
                  <a:lnTo>
                    <a:pt x="9135" y="150192"/>
                  </a:lnTo>
                  <a:lnTo>
                    <a:pt x="10213" y="150443"/>
                  </a:lnTo>
                  <a:lnTo>
                    <a:pt x="51896" y="150443"/>
                  </a:lnTo>
                  <a:lnTo>
                    <a:pt x="52957" y="150192"/>
                  </a:lnTo>
                  <a:lnTo>
                    <a:pt x="53767" y="149706"/>
                  </a:lnTo>
                  <a:lnTo>
                    <a:pt x="54306" y="148953"/>
                  </a:lnTo>
                  <a:lnTo>
                    <a:pt x="54576" y="147965"/>
                  </a:lnTo>
                  <a:lnTo>
                    <a:pt x="5457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414073" y="3566988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414073" y="3527933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427524" y="3468265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427524" y="3468258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414073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14073" y="3463285"/>
              <a:ext cx="193040" cy="244475"/>
            </a:xfrm>
            <a:custGeom>
              <a:avLst/>
              <a:gdLst/>
              <a:ahLst/>
              <a:cxnLst/>
              <a:rect l="l" t="t" r="r" b="b"/>
              <a:pathLst>
                <a:path w="19304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3040" h="244475">
                  <a:moveTo>
                    <a:pt x="47059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59" y="66389"/>
                  </a:lnTo>
                  <a:lnTo>
                    <a:pt x="47059" y="51470"/>
                  </a:lnTo>
                </a:path>
                <a:path w="193040" h="244475">
                  <a:moveTo>
                    <a:pt x="95989" y="244192"/>
                  </a:moveTo>
                  <a:lnTo>
                    <a:pt x="95989" y="502"/>
                  </a:lnTo>
                  <a:lnTo>
                    <a:pt x="159179" y="502"/>
                  </a:lnTo>
                  <a:lnTo>
                    <a:pt x="159179" y="12926"/>
                  </a:lnTo>
                  <a:lnTo>
                    <a:pt x="192788" y="12926"/>
                  </a:lnTo>
                  <a:lnTo>
                    <a:pt x="192788" y="244192"/>
                  </a:lnTo>
                  <a:lnTo>
                    <a:pt x="95989" y="244192"/>
                  </a:lnTo>
                </a:path>
                <a:path w="193040" h="244475">
                  <a:moveTo>
                    <a:pt x="147886" y="2494"/>
                  </a:moveTo>
                  <a:lnTo>
                    <a:pt x="147616" y="1490"/>
                  </a:lnTo>
                  <a:lnTo>
                    <a:pt x="147077" y="753"/>
                  </a:lnTo>
                  <a:lnTo>
                    <a:pt x="146268" y="251"/>
                  </a:lnTo>
                  <a:lnTo>
                    <a:pt x="145207" y="0"/>
                  </a:lnTo>
                  <a:lnTo>
                    <a:pt x="103524" y="0"/>
                  </a:lnTo>
                  <a:lnTo>
                    <a:pt x="102445" y="251"/>
                  </a:lnTo>
                  <a:lnTo>
                    <a:pt x="101636" y="753"/>
                  </a:lnTo>
                  <a:lnTo>
                    <a:pt x="101096" y="1490"/>
                  </a:lnTo>
                  <a:lnTo>
                    <a:pt x="100844" y="2494"/>
                  </a:lnTo>
                  <a:lnTo>
                    <a:pt x="100844" y="147965"/>
                  </a:lnTo>
                  <a:lnTo>
                    <a:pt x="101096" y="148953"/>
                  </a:lnTo>
                  <a:lnTo>
                    <a:pt x="101636" y="149706"/>
                  </a:lnTo>
                  <a:lnTo>
                    <a:pt x="102445" y="150192"/>
                  </a:lnTo>
                  <a:lnTo>
                    <a:pt x="103524" y="150443"/>
                  </a:lnTo>
                  <a:lnTo>
                    <a:pt x="145207" y="150443"/>
                  </a:lnTo>
                  <a:lnTo>
                    <a:pt x="146268" y="150192"/>
                  </a:lnTo>
                  <a:lnTo>
                    <a:pt x="147077" y="149706"/>
                  </a:lnTo>
                  <a:lnTo>
                    <a:pt x="147616" y="148953"/>
                  </a:lnTo>
                  <a:lnTo>
                    <a:pt x="147886" y="147965"/>
                  </a:lnTo>
                  <a:lnTo>
                    <a:pt x="14788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514918" y="3566988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514918" y="3527933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41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41" y="46514"/>
                  </a:lnTo>
                  <a:lnTo>
                    <a:pt x="47041" y="39046"/>
                  </a:lnTo>
                </a:path>
                <a:path w="47625" h="46989">
                  <a:moveTo>
                    <a:pt x="47041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41" y="38544"/>
                  </a:lnTo>
                  <a:lnTo>
                    <a:pt x="4704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528351" y="3468265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528351" y="3468258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76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76" y="46012"/>
                  </a:lnTo>
                  <a:lnTo>
                    <a:pt x="201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514918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514918" y="3463285"/>
              <a:ext cx="191770" cy="244475"/>
            </a:xfrm>
            <a:custGeom>
              <a:avLst/>
              <a:gdLst/>
              <a:ahLst/>
              <a:cxnLst/>
              <a:rect l="l" t="t" r="r" b="b"/>
              <a:pathLst>
                <a:path w="19177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1770" h="244475">
                  <a:moveTo>
                    <a:pt x="47041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41" y="66389"/>
                  </a:lnTo>
                  <a:lnTo>
                    <a:pt x="47041" y="51470"/>
                  </a:lnTo>
                </a:path>
                <a:path w="191770" h="244475">
                  <a:moveTo>
                    <a:pt x="94640" y="244192"/>
                  </a:moveTo>
                  <a:lnTo>
                    <a:pt x="94640" y="502"/>
                  </a:lnTo>
                  <a:lnTo>
                    <a:pt x="157830" y="502"/>
                  </a:lnTo>
                  <a:lnTo>
                    <a:pt x="157830" y="12926"/>
                  </a:lnTo>
                  <a:lnTo>
                    <a:pt x="191439" y="12926"/>
                  </a:lnTo>
                  <a:lnTo>
                    <a:pt x="191439" y="244192"/>
                  </a:lnTo>
                  <a:lnTo>
                    <a:pt x="94640" y="244192"/>
                  </a:lnTo>
                </a:path>
                <a:path w="191770" h="244475">
                  <a:moveTo>
                    <a:pt x="143840" y="2494"/>
                  </a:moveTo>
                  <a:lnTo>
                    <a:pt x="143570" y="1490"/>
                  </a:lnTo>
                  <a:lnTo>
                    <a:pt x="143031" y="753"/>
                  </a:lnTo>
                  <a:lnTo>
                    <a:pt x="142222" y="251"/>
                  </a:lnTo>
                  <a:lnTo>
                    <a:pt x="141161" y="0"/>
                  </a:lnTo>
                  <a:lnTo>
                    <a:pt x="99478" y="0"/>
                  </a:lnTo>
                  <a:lnTo>
                    <a:pt x="98399" y="251"/>
                  </a:lnTo>
                  <a:lnTo>
                    <a:pt x="97590" y="753"/>
                  </a:lnTo>
                  <a:lnTo>
                    <a:pt x="97050" y="1490"/>
                  </a:lnTo>
                  <a:lnTo>
                    <a:pt x="96780" y="2494"/>
                  </a:lnTo>
                  <a:lnTo>
                    <a:pt x="96780" y="147965"/>
                  </a:lnTo>
                  <a:lnTo>
                    <a:pt x="97050" y="148953"/>
                  </a:lnTo>
                  <a:lnTo>
                    <a:pt x="97590" y="149706"/>
                  </a:lnTo>
                  <a:lnTo>
                    <a:pt x="98399" y="150192"/>
                  </a:lnTo>
                  <a:lnTo>
                    <a:pt x="99478" y="150443"/>
                  </a:lnTo>
                  <a:lnTo>
                    <a:pt x="141161" y="150443"/>
                  </a:lnTo>
                  <a:lnTo>
                    <a:pt x="142222" y="150192"/>
                  </a:lnTo>
                  <a:lnTo>
                    <a:pt x="143031" y="149706"/>
                  </a:lnTo>
                  <a:lnTo>
                    <a:pt x="143570" y="148953"/>
                  </a:lnTo>
                  <a:lnTo>
                    <a:pt x="143840" y="147965"/>
                  </a:lnTo>
                  <a:lnTo>
                    <a:pt x="143840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611699" y="3566988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611699" y="3527933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625150" y="3468265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625150" y="3468258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611699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611699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0" y="14920"/>
                  </a:moveTo>
                  <a:lnTo>
                    <a:pt x="47054" y="14920"/>
                  </a:lnTo>
                  <a:lnTo>
                    <a:pt x="47054" y="0"/>
                  </a:lnTo>
                  <a:lnTo>
                    <a:pt x="0" y="0"/>
                  </a:lnTo>
                  <a:lnTo>
                    <a:pt x="0" y="14920"/>
                  </a:lnTo>
                  <a:close/>
                </a:path>
                <a:path w="47625" h="15239">
                  <a:moveTo>
                    <a:pt x="47059" y="1"/>
                  </a:moveTo>
                  <a:lnTo>
                    <a:pt x="0" y="1"/>
                  </a:lnTo>
                  <a:lnTo>
                    <a:pt x="0" y="14920"/>
                  </a:lnTo>
                  <a:lnTo>
                    <a:pt x="47059" y="14920"/>
                  </a:lnTo>
                  <a:lnTo>
                    <a:pt x="47059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407988" y="3732350"/>
              <a:ext cx="299618" cy="2461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424827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76" y="10682"/>
                  </a:lnTo>
                  <a:lnTo>
                    <a:pt x="5646" y="11436"/>
                  </a:lnTo>
                  <a:lnTo>
                    <a:pt x="10231" y="12423"/>
                  </a:lnTo>
                  <a:lnTo>
                    <a:pt x="15338" y="12423"/>
                  </a:lnTo>
                  <a:lnTo>
                    <a:pt x="25552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94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424827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  <a:close/>
                </a:path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433440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433440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525672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893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60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65" y="4972"/>
                  </a:lnTo>
                  <a:lnTo>
                    <a:pt x="24455" y="3717"/>
                  </a:lnTo>
                  <a:lnTo>
                    <a:pt x="21776" y="1724"/>
                  </a:lnTo>
                  <a:lnTo>
                    <a:pt x="17730" y="485"/>
                  </a:lnTo>
                  <a:lnTo>
                    <a:pt x="1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525672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534267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534267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625150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76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625150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631066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424827" y="3276776"/>
              <a:ext cx="270510" cy="243204"/>
            </a:xfrm>
            <a:custGeom>
              <a:avLst/>
              <a:gdLst/>
              <a:ahLst/>
              <a:cxnLst/>
              <a:rect l="l" t="t" r="r" b="b"/>
              <a:pathLst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  <a:close/>
                </a:path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</a:path>
                <a:path w="270509" h="243204">
                  <a:moveTo>
                    <a:pt x="270238" y="2494"/>
                  </a:moveTo>
                  <a:lnTo>
                    <a:pt x="269968" y="1490"/>
                  </a:lnTo>
                  <a:lnTo>
                    <a:pt x="269429" y="753"/>
                  </a:lnTo>
                  <a:lnTo>
                    <a:pt x="268619" y="251"/>
                  </a:lnTo>
                  <a:lnTo>
                    <a:pt x="267540" y="0"/>
                  </a:lnTo>
                  <a:lnTo>
                    <a:pt x="2697" y="0"/>
                  </a:lnTo>
                  <a:lnTo>
                    <a:pt x="1618" y="251"/>
                  </a:lnTo>
                  <a:lnTo>
                    <a:pt x="809" y="753"/>
                  </a:lnTo>
                  <a:lnTo>
                    <a:pt x="269" y="1490"/>
                  </a:lnTo>
                  <a:lnTo>
                    <a:pt x="0" y="2494"/>
                  </a:lnTo>
                  <a:lnTo>
                    <a:pt x="0" y="43517"/>
                  </a:lnTo>
                  <a:lnTo>
                    <a:pt x="269" y="44521"/>
                  </a:lnTo>
                  <a:lnTo>
                    <a:pt x="809" y="45258"/>
                  </a:lnTo>
                  <a:lnTo>
                    <a:pt x="1618" y="45760"/>
                  </a:lnTo>
                  <a:lnTo>
                    <a:pt x="2697" y="46012"/>
                  </a:lnTo>
                  <a:lnTo>
                    <a:pt x="267540" y="46012"/>
                  </a:lnTo>
                  <a:lnTo>
                    <a:pt x="268619" y="45760"/>
                  </a:lnTo>
                  <a:lnTo>
                    <a:pt x="269429" y="45258"/>
                  </a:lnTo>
                  <a:lnTo>
                    <a:pt x="269968" y="44521"/>
                  </a:lnTo>
                  <a:lnTo>
                    <a:pt x="270238" y="43517"/>
                  </a:lnTo>
                  <a:lnTo>
                    <a:pt x="270238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464352" y="3422250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464352" y="3422246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0" y="3733"/>
                  </a:moveTo>
                  <a:lnTo>
                    <a:pt x="10755" y="3733"/>
                  </a:lnTo>
                  <a:lnTo>
                    <a:pt x="10755" y="3"/>
                  </a:lnTo>
                  <a:lnTo>
                    <a:pt x="0" y="3"/>
                  </a:lnTo>
                  <a:lnTo>
                    <a:pt x="0" y="3733"/>
                  </a:lnTo>
                  <a:close/>
                </a:path>
                <a:path w="10795" h="3810">
                  <a:moveTo>
                    <a:pt x="10771" y="0"/>
                  </a:moveTo>
                  <a:lnTo>
                    <a:pt x="0" y="0"/>
                  </a:lnTo>
                  <a:lnTo>
                    <a:pt x="0" y="3733"/>
                  </a:lnTo>
                  <a:lnTo>
                    <a:pt x="10771" y="3733"/>
                  </a:lnTo>
                  <a:lnTo>
                    <a:pt x="107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500658" y="3422250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500658" y="3196455"/>
              <a:ext cx="134620" cy="229870"/>
            </a:xfrm>
            <a:custGeom>
              <a:avLst/>
              <a:gdLst/>
              <a:ahLst/>
              <a:cxnLst/>
              <a:rect l="l" t="t" r="r" b="b"/>
              <a:pathLst>
                <a:path w="134620" h="229870">
                  <a:moveTo>
                    <a:pt x="0" y="229524"/>
                  </a:moveTo>
                  <a:lnTo>
                    <a:pt x="10755" y="229524"/>
                  </a:lnTo>
                  <a:lnTo>
                    <a:pt x="10755" y="225794"/>
                  </a:lnTo>
                  <a:lnTo>
                    <a:pt x="0" y="225794"/>
                  </a:lnTo>
                  <a:lnTo>
                    <a:pt x="0" y="229524"/>
                  </a:lnTo>
                  <a:close/>
                </a:path>
                <a:path w="134620" h="229870">
                  <a:moveTo>
                    <a:pt x="10753" y="225790"/>
                  </a:moveTo>
                  <a:lnTo>
                    <a:pt x="0" y="225790"/>
                  </a:lnTo>
                  <a:lnTo>
                    <a:pt x="0" y="229524"/>
                  </a:lnTo>
                  <a:lnTo>
                    <a:pt x="10753" y="229524"/>
                  </a:lnTo>
                  <a:lnTo>
                    <a:pt x="10753" y="225790"/>
                  </a:lnTo>
                </a:path>
                <a:path w="134620" h="229870">
                  <a:moveTo>
                    <a:pt x="134435" y="0"/>
                  </a:moveTo>
                  <a:lnTo>
                    <a:pt x="134435" y="67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141713" y="3230782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83351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83351" y="23623"/>
                  </a:lnTo>
                  <a:lnTo>
                    <a:pt x="83351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141713" y="3230780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0" y="23625"/>
                  </a:moveTo>
                  <a:lnTo>
                    <a:pt x="83351" y="23625"/>
                  </a:lnTo>
                  <a:lnTo>
                    <a:pt x="83351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83820" h="24129">
                  <a:moveTo>
                    <a:pt x="83348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83348" y="23625"/>
                  </a:lnTo>
                  <a:lnTo>
                    <a:pt x="833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178811" y="3230782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9410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9410" y="23623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178811" y="3230780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0" y="23625"/>
                  </a:moveTo>
                  <a:lnTo>
                    <a:pt x="9410" y="23625"/>
                  </a:lnTo>
                  <a:lnTo>
                    <a:pt x="9410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9525" h="24129">
                  <a:moveTo>
                    <a:pt x="9404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9404" y="23625"/>
                  </a:lnTo>
                  <a:lnTo>
                    <a:pt x="94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235815" y="3218343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235815" y="3218339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270772" y="3218343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270772" y="3218339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308409" y="3218343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308409" y="3218339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419989" y="3712451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5249" y="0"/>
                  </a:moveTo>
                  <a:lnTo>
                    <a:pt x="4405" y="0"/>
                  </a:lnTo>
                  <a:lnTo>
                    <a:pt x="0" y="4068"/>
                  </a:lnTo>
                  <a:lnTo>
                    <a:pt x="0" y="14098"/>
                  </a:lnTo>
                  <a:lnTo>
                    <a:pt x="4405" y="18167"/>
                  </a:lnTo>
                  <a:lnTo>
                    <a:pt x="15249" y="18167"/>
                  </a:lnTo>
                  <a:lnTo>
                    <a:pt x="19636" y="14098"/>
                  </a:lnTo>
                  <a:lnTo>
                    <a:pt x="19636" y="406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419989" y="3712451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422687" y="3714945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1059" y="0"/>
                  </a:moveTo>
                  <a:lnTo>
                    <a:pt x="3182" y="0"/>
                  </a:lnTo>
                  <a:lnTo>
                    <a:pt x="0" y="2946"/>
                  </a:lnTo>
                  <a:lnTo>
                    <a:pt x="0" y="10230"/>
                  </a:lnTo>
                  <a:lnTo>
                    <a:pt x="3182" y="13177"/>
                  </a:lnTo>
                  <a:lnTo>
                    <a:pt x="11059" y="13177"/>
                  </a:lnTo>
                  <a:lnTo>
                    <a:pt x="14241" y="10230"/>
                  </a:lnTo>
                  <a:lnTo>
                    <a:pt x="14241" y="2946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422687" y="3714945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077175" y="4121520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80271" y="0"/>
                  </a:moveTo>
                  <a:lnTo>
                    <a:pt x="10753" y="0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0" y="9962"/>
                  </a:lnTo>
                  <a:lnTo>
                    <a:pt x="0" y="12440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10753" y="22386"/>
                  </a:lnTo>
                  <a:lnTo>
                    <a:pt x="680271" y="22386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91024" y="12440"/>
                  </a:lnTo>
                  <a:lnTo>
                    <a:pt x="690484" y="7970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6708" y="2494"/>
                  </a:lnTo>
                  <a:lnTo>
                    <a:pt x="684838" y="1255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077175" y="4121520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  <a:close/>
                </a:path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477803" y="3603046"/>
              <a:ext cx="220979" cy="15240"/>
            </a:xfrm>
            <a:custGeom>
              <a:avLst/>
              <a:gdLst/>
              <a:ahLst/>
              <a:cxnLst/>
              <a:rect l="l" t="t" r="r" b="b"/>
              <a:pathLst>
                <a:path w="220979" h="15239">
                  <a:moveTo>
                    <a:pt x="220481" y="0"/>
                  </a:moveTo>
                  <a:lnTo>
                    <a:pt x="193597" y="0"/>
                  </a:lnTo>
                  <a:lnTo>
                    <a:pt x="193597" y="14918"/>
                  </a:lnTo>
                  <a:lnTo>
                    <a:pt x="220481" y="14918"/>
                  </a:lnTo>
                  <a:lnTo>
                    <a:pt x="220481" y="0"/>
                  </a:lnTo>
                </a:path>
                <a:path w="220979" h="15239">
                  <a:moveTo>
                    <a:pt x="123682" y="0"/>
                  </a:moveTo>
                  <a:lnTo>
                    <a:pt x="96798" y="0"/>
                  </a:lnTo>
                  <a:lnTo>
                    <a:pt x="96798" y="14918"/>
                  </a:lnTo>
                  <a:lnTo>
                    <a:pt x="123682" y="14918"/>
                  </a:lnTo>
                  <a:lnTo>
                    <a:pt x="123682" y="0"/>
                  </a:lnTo>
                </a:path>
                <a:path w="220979" h="15239">
                  <a:moveTo>
                    <a:pt x="26883" y="0"/>
                  </a:moveTo>
                  <a:lnTo>
                    <a:pt x="0" y="0"/>
                  </a:lnTo>
                  <a:lnTo>
                    <a:pt x="0" y="14918"/>
                  </a:lnTo>
                  <a:lnTo>
                    <a:pt x="26883" y="14918"/>
                  </a:lnTo>
                  <a:lnTo>
                    <a:pt x="26883" y="0"/>
                  </a:lnTo>
                </a:path>
              </a:pathLst>
            </a:custGeom>
            <a:ln w="3175">
              <a:solidFill>
                <a:srgbClr val="EBF7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/>
          <p:nvPr/>
        </p:nvSpPr>
        <p:spPr>
          <a:xfrm>
            <a:off x="502566" y="2980584"/>
            <a:ext cx="878055" cy="3544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961644" y="3226435"/>
            <a:ext cx="367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474709" y="3302634"/>
            <a:ext cx="367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179056" y="4217289"/>
            <a:ext cx="363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96633"/>
                </a:solidFill>
                <a:latin typeface="Arial" panose="020B0604020202020204"/>
                <a:cs typeface="Arial" panose="020B0604020202020204"/>
              </a:rPr>
              <a:t>AS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179716" y="3894984"/>
            <a:ext cx="878055" cy="354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8392032" y="4279772"/>
            <a:ext cx="594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22" baseline="14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300" spc="15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384550" y="3619500"/>
            <a:ext cx="2889250" cy="228600"/>
          </a:xfrm>
          <a:custGeom>
            <a:avLst/>
            <a:gdLst/>
            <a:ahLst/>
            <a:cxnLst/>
            <a:rect l="l" t="t" r="r" b="b"/>
            <a:pathLst>
              <a:path w="2889250" h="228600">
                <a:moveTo>
                  <a:pt x="2660650" y="0"/>
                </a:moveTo>
                <a:lnTo>
                  <a:pt x="2660650" y="228600"/>
                </a:lnTo>
                <a:lnTo>
                  <a:pt x="2813050" y="152400"/>
                </a:lnTo>
                <a:lnTo>
                  <a:pt x="2698750" y="152400"/>
                </a:lnTo>
                <a:lnTo>
                  <a:pt x="2698750" y="76200"/>
                </a:lnTo>
                <a:lnTo>
                  <a:pt x="2813050" y="76200"/>
                </a:lnTo>
                <a:lnTo>
                  <a:pt x="2660650" y="0"/>
                </a:lnTo>
                <a:close/>
              </a:path>
              <a:path w="2889250" h="228600">
                <a:moveTo>
                  <a:pt x="266065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660650" y="152400"/>
                </a:lnTo>
                <a:lnTo>
                  <a:pt x="2660650" y="76200"/>
                </a:lnTo>
                <a:close/>
              </a:path>
              <a:path w="2889250" h="228600">
                <a:moveTo>
                  <a:pt x="2813050" y="76200"/>
                </a:moveTo>
                <a:lnTo>
                  <a:pt x="2698750" y="76200"/>
                </a:lnTo>
                <a:lnTo>
                  <a:pt x="2698750" y="152400"/>
                </a:lnTo>
                <a:lnTo>
                  <a:pt x="2813050" y="152400"/>
                </a:lnTo>
                <a:lnTo>
                  <a:pt x="2889250" y="114300"/>
                </a:lnTo>
                <a:lnTo>
                  <a:pt x="2813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292094" y="2888361"/>
            <a:ext cx="1786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 </a:t>
            </a:r>
            <a:r>
              <a:rPr sz="2000" spc="5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r>
              <a:rPr sz="1950" spc="-104" baseline="-21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||TS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1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250941" y="4658614"/>
            <a:ext cx="3483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6633"/>
                </a:solidFill>
                <a:latin typeface="Arial" panose="020B0604020202020204"/>
                <a:cs typeface="Arial" panose="020B0604020202020204"/>
              </a:rPr>
              <a:t>Kerberos authentication</a:t>
            </a:r>
            <a:r>
              <a:rPr sz="2000" spc="-114" dirty="0">
                <a:solidFill>
                  <a:srgbClr val="9966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996633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First step: C </a:t>
            </a:r>
            <a:r>
              <a:rPr dirty="0"/>
              <a:t>to</a:t>
            </a:r>
            <a:r>
              <a:rPr spc="-105" dirty="0"/>
              <a:t> </a:t>
            </a:r>
            <a:r>
              <a:rPr spc="-5" dirty="0"/>
              <a:t>AS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2266" y="2980584"/>
            <a:ext cx="878055" cy="3544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367" y="2980584"/>
            <a:ext cx="1895047" cy="8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456434" y="3154757"/>
            <a:ext cx="696595" cy="1009650"/>
            <a:chOff x="7456434" y="3154757"/>
            <a:chExt cx="696595" cy="1009650"/>
          </a:xfrm>
        </p:grpSpPr>
        <p:sp>
          <p:nvSpPr>
            <p:cNvPr id="5" name="object 5"/>
            <p:cNvSpPr/>
            <p:nvPr/>
          </p:nvSpPr>
          <p:spPr>
            <a:xfrm>
              <a:off x="7467803" y="3157394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668168" y="0"/>
                  </a:moveTo>
                  <a:lnTo>
                    <a:pt x="0" y="0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67803" y="3157394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0" y="1003408"/>
                  </a:moveTo>
                  <a:lnTo>
                    <a:pt x="668168" y="1003408"/>
                  </a:lnTo>
                  <a:lnTo>
                    <a:pt x="668168" y="0"/>
                  </a:lnTo>
                  <a:lnTo>
                    <a:pt x="0" y="0"/>
                  </a:lnTo>
                  <a:lnTo>
                    <a:pt x="0" y="1003408"/>
                  </a:lnTo>
                  <a:close/>
                </a:path>
                <a:path w="668654" h="1003935">
                  <a:moveTo>
                    <a:pt x="668168" y="16"/>
                  </a:moveTo>
                  <a:lnTo>
                    <a:pt x="0" y="16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16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10025" y="3205901"/>
              <a:ext cx="588010" cy="800100"/>
            </a:xfrm>
            <a:custGeom>
              <a:avLst/>
              <a:gdLst/>
              <a:ahLst/>
              <a:cxnLst/>
              <a:rect l="l" t="t" r="r" b="b"/>
              <a:pathLst>
                <a:path w="588009" h="800100">
                  <a:moveTo>
                    <a:pt x="1348" y="102455"/>
                  </a:moveTo>
                  <a:lnTo>
                    <a:pt x="248713" y="102455"/>
                  </a:lnTo>
                </a:path>
                <a:path w="588009" h="800100">
                  <a:moveTo>
                    <a:pt x="247364" y="3733"/>
                  </a:moveTo>
                  <a:lnTo>
                    <a:pt x="247364" y="2980"/>
                  </a:lnTo>
                  <a:lnTo>
                    <a:pt x="247095" y="2243"/>
                  </a:lnTo>
                  <a:lnTo>
                    <a:pt x="246555" y="1741"/>
                  </a:lnTo>
                  <a:lnTo>
                    <a:pt x="246285" y="1239"/>
                  </a:lnTo>
                  <a:lnTo>
                    <a:pt x="245494" y="736"/>
                  </a:lnTo>
                  <a:lnTo>
                    <a:pt x="244955" y="251"/>
                  </a:lnTo>
                  <a:lnTo>
                    <a:pt x="244145" y="0"/>
                  </a:lnTo>
                  <a:lnTo>
                    <a:pt x="243336" y="0"/>
                  </a:lnTo>
                  <a:lnTo>
                    <a:pt x="4028" y="0"/>
                  </a:lnTo>
                  <a:lnTo>
                    <a:pt x="3218" y="0"/>
                  </a:lnTo>
                  <a:lnTo>
                    <a:pt x="2427" y="251"/>
                  </a:lnTo>
                  <a:lnTo>
                    <a:pt x="1888" y="736"/>
                  </a:lnTo>
                  <a:lnTo>
                    <a:pt x="1348" y="1239"/>
                  </a:lnTo>
                  <a:lnTo>
                    <a:pt x="809" y="1741"/>
                  </a:lnTo>
                  <a:lnTo>
                    <a:pt x="269" y="2243"/>
                  </a:lnTo>
                  <a:lnTo>
                    <a:pt x="0" y="2980"/>
                  </a:lnTo>
                  <a:lnTo>
                    <a:pt x="0" y="3733"/>
                  </a:lnTo>
                  <a:lnTo>
                    <a:pt x="0" y="184014"/>
                  </a:lnTo>
                  <a:lnTo>
                    <a:pt x="0" y="184768"/>
                  </a:lnTo>
                  <a:lnTo>
                    <a:pt x="269" y="185505"/>
                  </a:lnTo>
                  <a:lnTo>
                    <a:pt x="809" y="186007"/>
                  </a:lnTo>
                  <a:lnTo>
                    <a:pt x="1348" y="186760"/>
                  </a:lnTo>
                  <a:lnTo>
                    <a:pt x="1888" y="186995"/>
                  </a:lnTo>
                  <a:lnTo>
                    <a:pt x="2427" y="187497"/>
                  </a:lnTo>
                  <a:lnTo>
                    <a:pt x="3218" y="187748"/>
                  </a:lnTo>
                  <a:lnTo>
                    <a:pt x="4028" y="187748"/>
                  </a:lnTo>
                  <a:lnTo>
                    <a:pt x="243336" y="187748"/>
                  </a:lnTo>
                  <a:lnTo>
                    <a:pt x="244145" y="187748"/>
                  </a:lnTo>
                  <a:lnTo>
                    <a:pt x="244955" y="187497"/>
                  </a:lnTo>
                  <a:lnTo>
                    <a:pt x="245494" y="186995"/>
                  </a:lnTo>
                  <a:lnTo>
                    <a:pt x="246285" y="186760"/>
                  </a:lnTo>
                  <a:lnTo>
                    <a:pt x="246555" y="186007"/>
                  </a:lnTo>
                  <a:lnTo>
                    <a:pt x="247095" y="185505"/>
                  </a:lnTo>
                  <a:lnTo>
                    <a:pt x="247364" y="184768"/>
                  </a:lnTo>
                  <a:lnTo>
                    <a:pt x="247364" y="184014"/>
                  </a:lnTo>
                  <a:lnTo>
                    <a:pt x="247364" y="3733"/>
                  </a:lnTo>
                </a:path>
                <a:path w="588009" h="800100">
                  <a:moveTo>
                    <a:pt x="272917" y="799485"/>
                  </a:moveTo>
                  <a:lnTo>
                    <a:pt x="587500" y="799485"/>
                  </a:lnTo>
                  <a:lnTo>
                    <a:pt x="587500" y="2478"/>
                  </a:lnTo>
                  <a:lnTo>
                    <a:pt x="272917" y="2478"/>
                  </a:lnTo>
                  <a:lnTo>
                    <a:pt x="272917" y="799485"/>
                  </a:lnTo>
                  <a:close/>
                </a:path>
                <a:path w="588009" h="800100">
                  <a:moveTo>
                    <a:pt x="587500" y="2478"/>
                  </a:moveTo>
                  <a:lnTo>
                    <a:pt x="272917" y="2478"/>
                  </a:lnTo>
                  <a:lnTo>
                    <a:pt x="272917" y="799485"/>
                  </a:lnTo>
                  <a:lnTo>
                    <a:pt x="587500" y="799485"/>
                  </a:lnTo>
                  <a:lnTo>
                    <a:pt x="587500" y="2478"/>
                  </a:lnTo>
                </a:path>
                <a:path w="588009" h="800100">
                  <a:moveTo>
                    <a:pt x="277754" y="795014"/>
                  </a:moveTo>
                  <a:lnTo>
                    <a:pt x="582932" y="795014"/>
                  </a:lnTo>
                  <a:lnTo>
                    <a:pt x="582932" y="6714"/>
                  </a:lnTo>
                  <a:lnTo>
                    <a:pt x="277754" y="6714"/>
                  </a:lnTo>
                  <a:lnTo>
                    <a:pt x="277754" y="795014"/>
                  </a:lnTo>
                  <a:close/>
                </a:path>
                <a:path w="588009" h="800100">
                  <a:moveTo>
                    <a:pt x="582932" y="6714"/>
                  </a:moveTo>
                  <a:lnTo>
                    <a:pt x="277754" y="6714"/>
                  </a:lnTo>
                  <a:lnTo>
                    <a:pt x="277754" y="795014"/>
                  </a:lnTo>
                  <a:lnTo>
                    <a:pt x="582932" y="795014"/>
                  </a:lnTo>
                  <a:lnTo>
                    <a:pt x="582932" y="6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88319" y="3468746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80" y="0"/>
                  </a:lnTo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96376" y="3228274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204351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96376" y="3228274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0" y="8703"/>
                  </a:moveTo>
                  <a:lnTo>
                    <a:pt x="204351" y="8703"/>
                  </a:lnTo>
                  <a:lnTo>
                    <a:pt x="204351" y="0"/>
                  </a:lnTo>
                  <a:lnTo>
                    <a:pt x="0" y="0"/>
                  </a:lnTo>
                  <a:lnTo>
                    <a:pt x="0" y="8703"/>
                  </a:lnTo>
                  <a:close/>
                </a:path>
                <a:path w="204470" h="8889">
                  <a:moveTo>
                    <a:pt x="204351" y="13"/>
                  </a:moveTo>
                  <a:lnTo>
                    <a:pt x="0" y="13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64942" y="3236980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67219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67219" y="13677"/>
                  </a:lnTo>
                  <a:lnTo>
                    <a:pt x="6721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64942" y="3236977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0" y="13679"/>
                  </a:moveTo>
                  <a:lnTo>
                    <a:pt x="67219" y="13679"/>
                  </a:lnTo>
                  <a:lnTo>
                    <a:pt x="67219" y="2"/>
                  </a:lnTo>
                  <a:lnTo>
                    <a:pt x="0" y="2"/>
                  </a:lnTo>
                  <a:lnTo>
                    <a:pt x="0" y="13679"/>
                  </a:lnTo>
                  <a:close/>
                </a:path>
                <a:path w="67309" h="13969">
                  <a:moveTo>
                    <a:pt x="67217" y="0"/>
                  </a:moveTo>
                  <a:lnTo>
                    <a:pt x="0" y="0"/>
                  </a:lnTo>
                  <a:lnTo>
                    <a:pt x="0" y="13679"/>
                  </a:lnTo>
                  <a:lnTo>
                    <a:pt x="67217" y="13679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63593" y="3225039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63593" y="3225039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33509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33509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67639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67639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  <a:close/>
                </a:path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929481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2679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929481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  <a:close/>
                </a:path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19231" y="3254386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21510" y="0"/>
                  </a:moveTo>
                  <a:lnTo>
                    <a:pt x="0" y="0"/>
                  </a:lnTo>
                  <a:lnTo>
                    <a:pt x="0" y="6216"/>
                  </a:lnTo>
                  <a:lnTo>
                    <a:pt x="21510" y="6216"/>
                  </a:lnTo>
                  <a:lnTo>
                    <a:pt x="21510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19231" y="3254386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0" y="6216"/>
                  </a:moveTo>
                  <a:lnTo>
                    <a:pt x="21510" y="6216"/>
                  </a:lnTo>
                  <a:lnTo>
                    <a:pt x="21510" y="0"/>
                  </a:lnTo>
                  <a:lnTo>
                    <a:pt x="0" y="0"/>
                  </a:lnTo>
                  <a:lnTo>
                    <a:pt x="0" y="6216"/>
                  </a:lnTo>
                  <a:close/>
                </a:path>
                <a:path w="21590" h="6350">
                  <a:moveTo>
                    <a:pt x="21506" y="4"/>
                  </a:moveTo>
                  <a:lnTo>
                    <a:pt x="0" y="4"/>
                  </a:lnTo>
                  <a:lnTo>
                    <a:pt x="0" y="6216"/>
                  </a:lnTo>
                  <a:lnTo>
                    <a:pt x="21506" y="6216"/>
                  </a:lnTo>
                  <a:lnTo>
                    <a:pt x="21506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797724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797724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957173" y="3257370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25543" y="0"/>
                  </a:moveTo>
                  <a:lnTo>
                    <a:pt x="0" y="0"/>
                  </a:lnTo>
                  <a:lnTo>
                    <a:pt x="0" y="9947"/>
                  </a:lnTo>
                  <a:lnTo>
                    <a:pt x="25543" y="9947"/>
                  </a:lnTo>
                  <a:lnTo>
                    <a:pt x="25543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957173" y="3257370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0" y="9947"/>
                  </a:moveTo>
                  <a:lnTo>
                    <a:pt x="25543" y="9947"/>
                  </a:lnTo>
                  <a:lnTo>
                    <a:pt x="25543" y="0"/>
                  </a:lnTo>
                  <a:lnTo>
                    <a:pt x="0" y="0"/>
                  </a:lnTo>
                  <a:lnTo>
                    <a:pt x="0" y="9947"/>
                  </a:lnTo>
                  <a:close/>
                </a:path>
                <a:path w="26034" h="10160">
                  <a:moveTo>
                    <a:pt x="25534" y="1"/>
                  </a:moveTo>
                  <a:lnTo>
                    <a:pt x="0" y="1"/>
                  </a:lnTo>
                  <a:lnTo>
                    <a:pt x="0" y="9947"/>
                  </a:lnTo>
                  <a:lnTo>
                    <a:pt x="25534" y="9947"/>
                  </a:lnTo>
                  <a:lnTo>
                    <a:pt x="25534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842896" y="3382962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788"/>
                  </a:lnTo>
                  <a:lnTo>
                    <a:pt x="186872" y="39788"/>
                  </a:lnTo>
                  <a:lnTo>
                    <a:pt x="18687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842896" y="3382950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0" y="39800"/>
                  </a:moveTo>
                  <a:lnTo>
                    <a:pt x="186872" y="39800"/>
                  </a:lnTo>
                  <a:lnTo>
                    <a:pt x="186872" y="11"/>
                  </a:lnTo>
                  <a:lnTo>
                    <a:pt x="0" y="11"/>
                  </a:lnTo>
                  <a:lnTo>
                    <a:pt x="0" y="39800"/>
                  </a:lnTo>
                  <a:close/>
                </a:path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800"/>
                  </a:lnTo>
                  <a:lnTo>
                    <a:pt x="186872" y="39800"/>
                  </a:lnTo>
                  <a:lnTo>
                    <a:pt x="1868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858217" y="3383706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155949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155949" y="23623"/>
                  </a:lnTo>
                  <a:lnTo>
                    <a:pt x="155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858217" y="3383704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0" y="23625"/>
                  </a:moveTo>
                  <a:lnTo>
                    <a:pt x="155949" y="23625"/>
                  </a:lnTo>
                  <a:lnTo>
                    <a:pt x="155949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156209" h="24129">
                  <a:moveTo>
                    <a:pt x="155960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155960" y="23625"/>
                  </a:lnTo>
                  <a:lnTo>
                    <a:pt x="155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860914" y="3384194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50571" y="0"/>
                  </a:moveTo>
                  <a:lnTo>
                    <a:pt x="0" y="0"/>
                  </a:lnTo>
                  <a:lnTo>
                    <a:pt x="0" y="22381"/>
                  </a:lnTo>
                  <a:lnTo>
                    <a:pt x="150571" y="22381"/>
                  </a:lnTo>
                  <a:lnTo>
                    <a:pt x="150571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842087" y="3384194"/>
              <a:ext cx="187325" cy="37465"/>
            </a:xfrm>
            <a:custGeom>
              <a:avLst/>
              <a:gdLst/>
              <a:ahLst/>
              <a:cxnLst/>
              <a:rect l="l" t="t" r="r" b="b"/>
              <a:pathLst>
                <a:path w="187325" h="37464">
                  <a:moveTo>
                    <a:pt x="18827" y="22381"/>
                  </a:moveTo>
                  <a:lnTo>
                    <a:pt x="169398" y="22381"/>
                  </a:lnTo>
                  <a:lnTo>
                    <a:pt x="169398" y="0"/>
                  </a:lnTo>
                  <a:lnTo>
                    <a:pt x="18827" y="0"/>
                  </a:lnTo>
                  <a:lnTo>
                    <a:pt x="18827" y="22381"/>
                  </a:lnTo>
                  <a:close/>
                </a:path>
                <a:path w="187325" h="37464">
                  <a:moveTo>
                    <a:pt x="169393" y="11"/>
                  </a:moveTo>
                  <a:lnTo>
                    <a:pt x="18827" y="11"/>
                  </a:lnTo>
                  <a:lnTo>
                    <a:pt x="18827" y="22381"/>
                  </a:lnTo>
                  <a:lnTo>
                    <a:pt x="169393" y="22381"/>
                  </a:lnTo>
                  <a:lnTo>
                    <a:pt x="169393" y="11"/>
                  </a:lnTo>
                </a:path>
                <a:path w="187325" h="37464">
                  <a:moveTo>
                    <a:pt x="16130" y="21142"/>
                  </a:moveTo>
                  <a:lnTo>
                    <a:pt x="0" y="37300"/>
                  </a:lnTo>
                </a:path>
                <a:path w="187325" h="37464">
                  <a:moveTo>
                    <a:pt x="169393" y="23620"/>
                  </a:moveTo>
                  <a:lnTo>
                    <a:pt x="186872" y="37300"/>
                  </a:lnTo>
                </a:path>
                <a:path w="187325" h="37464">
                  <a:moveTo>
                    <a:pt x="17478" y="26115"/>
                  </a:moveTo>
                  <a:lnTo>
                    <a:pt x="168044" y="26115"/>
                  </a:lnTo>
                </a:path>
                <a:path w="187325" h="37464">
                  <a:moveTo>
                    <a:pt x="10753" y="29849"/>
                  </a:moveTo>
                  <a:lnTo>
                    <a:pt x="170742" y="29849"/>
                  </a:lnTo>
                </a:path>
                <a:path w="187325" h="37464">
                  <a:moveTo>
                    <a:pt x="6725" y="33583"/>
                  </a:moveTo>
                  <a:lnTo>
                    <a:pt x="177467" y="335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76416" y="3409816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19" y="0"/>
                  </a:moveTo>
                  <a:lnTo>
                    <a:pt x="0" y="0"/>
                  </a:lnTo>
                  <a:lnTo>
                    <a:pt x="0" y="36057"/>
                  </a:lnTo>
                  <a:lnTo>
                    <a:pt x="285019" y="36057"/>
                  </a:lnTo>
                  <a:lnTo>
                    <a:pt x="28501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476416" y="3409816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0" y="36057"/>
                  </a:moveTo>
                  <a:lnTo>
                    <a:pt x="285019" y="36057"/>
                  </a:lnTo>
                  <a:lnTo>
                    <a:pt x="285019" y="0"/>
                  </a:lnTo>
                  <a:lnTo>
                    <a:pt x="0" y="0"/>
                  </a:lnTo>
                  <a:lnTo>
                    <a:pt x="0" y="36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476416" y="3409808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01" y="0"/>
                  </a:moveTo>
                  <a:lnTo>
                    <a:pt x="0" y="0"/>
                  </a:lnTo>
                  <a:lnTo>
                    <a:pt x="0" y="36066"/>
                  </a:lnTo>
                  <a:lnTo>
                    <a:pt x="285001" y="36066"/>
                  </a:lnTo>
                  <a:lnTo>
                    <a:pt x="285001" y="0"/>
                  </a:lnTo>
                </a:path>
              </a:pathLst>
            </a:custGeom>
            <a:ln w="3175">
              <a:solidFill>
                <a:srgbClr val="EBF7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73719" y="3280997"/>
              <a:ext cx="657860" cy="836930"/>
            </a:xfrm>
            <a:custGeom>
              <a:avLst/>
              <a:gdLst/>
              <a:ahLst/>
              <a:cxnLst/>
              <a:rect l="l" t="t" r="r" b="b"/>
              <a:pathLst>
                <a:path w="657859" h="836929">
                  <a:moveTo>
                    <a:pt x="2697" y="190243"/>
                  </a:moveTo>
                  <a:lnTo>
                    <a:pt x="286368" y="190243"/>
                  </a:lnTo>
                </a:path>
                <a:path w="657859" h="836929">
                  <a:moveTo>
                    <a:pt x="2697" y="218842"/>
                  </a:moveTo>
                  <a:lnTo>
                    <a:pt x="286368" y="218842"/>
                  </a:lnTo>
                </a:path>
                <a:path w="657859" h="836929">
                  <a:moveTo>
                    <a:pt x="2697" y="244945"/>
                  </a:moveTo>
                  <a:lnTo>
                    <a:pt x="286368" y="244945"/>
                  </a:lnTo>
                </a:path>
                <a:path w="657859" h="836929">
                  <a:moveTo>
                    <a:pt x="2697" y="273544"/>
                  </a:moveTo>
                  <a:lnTo>
                    <a:pt x="286368" y="273544"/>
                  </a:lnTo>
                </a:path>
                <a:path w="657859" h="836929">
                  <a:moveTo>
                    <a:pt x="2697" y="302142"/>
                  </a:moveTo>
                  <a:lnTo>
                    <a:pt x="286368" y="302142"/>
                  </a:lnTo>
                </a:path>
                <a:path w="657859" h="836929">
                  <a:moveTo>
                    <a:pt x="2697" y="331980"/>
                  </a:moveTo>
                  <a:lnTo>
                    <a:pt x="286368" y="331980"/>
                  </a:lnTo>
                </a:path>
                <a:path w="657859" h="836929">
                  <a:moveTo>
                    <a:pt x="2697" y="359339"/>
                  </a:moveTo>
                  <a:lnTo>
                    <a:pt x="286368" y="359339"/>
                  </a:lnTo>
                </a:path>
                <a:path w="657859" h="836929">
                  <a:moveTo>
                    <a:pt x="2697" y="387938"/>
                  </a:moveTo>
                  <a:lnTo>
                    <a:pt x="286368" y="387938"/>
                  </a:lnTo>
                </a:path>
                <a:path w="657859" h="836929">
                  <a:moveTo>
                    <a:pt x="2697" y="416536"/>
                  </a:moveTo>
                  <a:lnTo>
                    <a:pt x="286368" y="416536"/>
                  </a:lnTo>
                </a:path>
                <a:path w="657859" h="836929">
                  <a:moveTo>
                    <a:pt x="2697" y="443879"/>
                  </a:moveTo>
                  <a:lnTo>
                    <a:pt x="286368" y="443879"/>
                  </a:lnTo>
                </a:path>
                <a:path w="657859" h="836929">
                  <a:moveTo>
                    <a:pt x="2697" y="472478"/>
                  </a:moveTo>
                  <a:lnTo>
                    <a:pt x="286368" y="472478"/>
                  </a:lnTo>
                </a:path>
                <a:path w="657859" h="836929">
                  <a:moveTo>
                    <a:pt x="2697" y="499837"/>
                  </a:moveTo>
                  <a:lnTo>
                    <a:pt x="286368" y="499837"/>
                  </a:lnTo>
                </a:path>
                <a:path w="657859" h="836929">
                  <a:moveTo>
                    <a:pt x="2697" y="527196"/>
                  </a:moveTo>
                  <a:lnTo>
                    <a:pt x="286368" y="527196"/>
                  </a:lnTo>
                </a:path>
                <a:path w="657859" h="836929">
                  <a:moveTo>
                    <a:pt x="2697" y="555795"/>
                  </a:moveTo>
                  <a:lnTo>
                    <a:pt x="286368" y="555795"/>
                  </a:lnTo>
                </a:path>
                <a:path w="657859" h="836929">
                  <a:moveTo>
                    <a:pt x="2697" y="584393"/>
                  </a:moveTo>
                  <a:lnTo>
                    <a:pt x="286368" y="584393"/>
                  </a:lnTo>
                </a:path>
                <a:path w="657859" h="836929">
                  <a:moveTo>
                    <a:pt x="2697" y="611736"/>
                  </a:moveTo>
                  <a:lnTo>
                    <a:pt x="286368" y="611736"/>
                  </a:lnTo>
                </a:path>
                <a:path w="657859" h="836929">
                  <a:moveTo>
                    <a:pt x="2697" y="640335"/>
                  </a:moveTo>
                  <a:lnTo>
                    <a:pt x="286368" y="640335"/>
                  </a:lnTo>
                </a:path>
                <a:path w="657859" h="836929">
                  <a:moveTo>
                    <a:pt x="2697" y="667694"/>
                  </a:moveTo>
                  <a:lnTo>
                    <a:pt x="286368" y="667694"/>
                  </a:lnTo>
                </a:path>
                <a:path w="657859" h="836929">
                  <a:moveTo>
                    <a:pt x="2697" y="696293"/>
                  </a:moveTo>
                  <a:lnTo>
                    <a:pt x="286368" y="696293"/>
                  </a:lnTo>
                </a:path>
                <a:path w="657859" h="836929">
                  <a:moveTo>
                    <a:pt x="2697" y="723652"/>
                  </a:moveTo>
                  <a:lnTo>
                    <a:pt x="286368" y="723652"/>
                  </a:lnTo>
                </a:path>
                <a:path w="657859" h="836929">
                  <a:moveTo>
                    <a:pt x="2697" y="754729"/>
                  </a:moveTo>
                  <a:lnTo>
                    <a:pt x="286368" y="754729"/>
                  </a:lnTo>
                </a:path>
                <a:path w="657859" h="836929">
                  <a:moveTo>
                    <a:pt x="0" y="779593"/>
                  </a:moveTo>
                  <a:lnTo>
                    <a:pt x="657415" y="779593"/>
                  </a:lnTo>
                </a:path>
                <a:path w="657859" h="836929">
                  <a:moveTo>
                    <a:pt x="0" y="809431"/>
                  </a:moveTo>
                  <a:lnTo>
                    <a:pt x="657415" y="809431"/>
                  </a:lnTo>
                </a:path>
                <a:path w="657859" h="836929">
                  <a:moveTo>
                    <a:pt x="0" y="836790"/>
                  </a:moveTo>
                  <a:lnTo>
                    <a:pt x="657415" y="836790"/>
                  </a:lnTo>
                </a:path>
                <a:path w="657859" h="836929">
                  <a:moveTo>
                    <a:pt x="314600" y="95741"/>
                  </a:moveTo>
                  <a:lnTo>
                    <a:pt x="617081" y="95741"/>
                  </a:lnTo>
                </a:path>
                <a:path w="657859" h="836929">
                  <a:moveTo>
                    <a:pt x="314600" y="0"/>
                  </a:moveTo>
                  <a:lnTo>
                    <a:pt x="617081" y="0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788319" y="3733591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303829" y="7460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788319" y="3733583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0" y="7467"/>
                  </a:moveTo>
                  <a:lnTo>
                    <a:pt x="303829" y="7467"/>
                  </a:lnTo>
                  <a:lnTo>
                    <a:pt x="303829" y="7"/>
                  </a:lnTo>
                  <a:lnTo>
                    <a:pt x="0" y="7"/>
                  </a:lnTo>
                  <a:lnTo>
                    <a:pt x="0" y="7467"/>
                  </a:lnTo>
                  <a:close/>
                </a:path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303829" y="7467"/>
                  </a:lnTo>
                  <a:lnTo>
                    <a:pt x="3038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788319" y="3726872"/>
              <a:ext cx="304165" cy="8890"/>
            </a:xfrm>
            <a:custGeom>
              <a:avLst/>
              <a:gdLst/>
              <a:ahLst/>
              <a:cxnLst/>
              <a:rect l="l" t="t" r="r" b="b"/>
              <a:pathLst>
                <a:path w="304165" h="8889">
                  <a:moveTo>
                    <a:pt x="303829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303829" y="8703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788319" y="3480684"/>
              <a:ext cx="304165" cy="255270"/>
            </a:xfrm>
            <a:custGeom>
              <a:avLst/>
              <a:gdLst/>
              <a:ahLst/>
              <a:cxnLst/>
              <a:rect l="l" t="t" r="r" b="b"/>
              <a:pathLst>
                <a:path w="304165" h="255270">
                  <a:moveTo>
                    <a:pt x="0" y="254891"/>
                  </a:moveTo>
                  <a:lnTo>
                    <a:pt x="303829" y="254891"/>
                  </a:lnTo>
                  <a:lnTo>
                    <a:pt x="303829" y="246188"/>
                  </a:lnTo>
                  <a:lnTo>
                    <a:pt x="0" y="246188"/>
                  </a:lnTo>
                  <a:lnTo>
                    <a:pt x="0" y="254891"/>
                  </a:lnTo>
                  <a:close/>
                </a:path>
                <a:path w="304165" h="255270">
                  <a:moveTo>
                    <a:pt x="303829" y="246184"/>
                  </a:moveTo>
                  <a:lnTo>
                    <a:pt x="0" y="246184"/>
                  </a:lnTo>
                  <a:lnTo>
                    <a:pt x="0" y="254891"/>
                  </a:lnTo>
                  <a:lnTo>
                    <a:pt x="303829" y="254891"/>
                  </a:lnTo>
                  <a:lnTo>
                    <a:pt x="303829" y="246184"/>
                  </a:lnTo>
                </a:path>
                <a:path w="304165" h="255270">
                  <a:moveTo>
                    <a:pt x="2679" y="244192"/>
                  </a:moveTo>
                  <a:lnTo>
                    <a:pt x="2679" y="502"/>
                  </a:lnTo>
                  <a:lnTo>
                    <a:pt x="65869" y="502"/>
                  </a:lnTo>
                  <a:lnTo>
                    <a:pt x="65869" y="12926"/>
                  </a:lnTo>
                  <a:lnTo>
                    <a:pt x="99478" y="12926"/>
                  </a:lnTo>
                  <a:lnTo>
                    <a:pt x="99478" y="244192"/>
                  </a:lnTo>
                  <a:lnTo>
                    <a:pt x="2679" y="244192"/>
                  </a:lnTo>
                </a:path>
                <a:path w="304165" h="255270">
                  <a:moveTo>
                    <a:pt x="54576" y="2494"/>
                  </a:moveTo>
                  <a:lnTo>
                    <a:pt x="54306" y="1490"/>
                  </a:lnTo>
                  <a:lnTo>
                    <a:pt x="53767" y="753"/>
                  </a:lnTo>
                  <a:lnTo>
                    <a:pt x="52957" y="251"/>
                  </a:lnTo>
                  <a:lnTo>
                    <a:pt x="51896" y="0"/>
                  </a:lnTo>
                  <a:lnTo>
                    <a:pt x="10213" y="0"/>
                  </a:lnTo>
                  <a:lnTo>
                    <a:pt x="9135" y="251"/>
                  </a:lnTo>
                  <a:lnTo>
                    <a:pt x="8325" y="753"/>
                  </a:lnTo>
                  <a:lnTo>
                    <a:pt x="7786" y="1490"/>
                  </a:lnTo>
                  <a:lnTo>
                    <a:pt x="7516" y="2494"/>
                  </a:lnTo>
                  <a:lnTo>
                    <a:pt x="7516" y="147965"/>
                  </a:lnTo>
                  <a:lnTo>
                    <a:pt x="7786" y="148953"/>
                  </a:lnTo>
                  <a:lnTo>
                    <a:pt x="8325" y="149706"/>
                  </a:lnTo>
                  <a:lnTo>
                    <a:pt x="9135" y="150192"/>
                  </a:lnTo>
                  <a:lnTo>
                    <a:pt x="10213" y="150443"/>
                  </a:lnTo>
                  <a:lnTo>
                    <a:pt x="51896" y="150443"/>
                  </a:lnTo>
                  <a:lnTo>
                    <a:pt x="52957" y="150192"/>
                  </a:lnTo>
                  <a:lnTo>
                    <a:pt x="53767" y="149706"/>
                  </a:lnTo>
                  <a:lnTo>
                    <a:pt x="54306" y="148953"/>
                  </a:lnTo>
                  <a:lnTo>
                    <a:pt x="54576" y="147965"/>
                  </a:lnTo>
                  <a:lnTo>
                    <a:pt x="5457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795836" y="3584386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795836" y="354533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809287" y="3485664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809287" y="3485657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795836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795836" y="3480684"/>
              <a:ext cx="193040" cy="244475"/>
            </a:xfrm>
            <a:custGeom>
              <a:avLst/>
              <a:gdLst/>
              <a:ahLst/>
              <a:cxnLst/>
              <a:rect l="l" t="t" r="r" b="b"/>
              <a:pathLst>
                <a:path w="19304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3040" h="244475">
                  <a:moveTo>
                    <a:pt x="47059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59" y="66389"/>
                  </a:lnTo>
                  <a:lnTo>
                    <a:pt x="47059" y="51470"/>
                  </a:lnTo>
                </a:path>
                <a:path w="193040" h="244475">
                  <a:moveTo>
                    <a:pt x="95989" y="244192"/>
                  </a:moveTo>
                  <a:lnTo>
                    <a:pt x="95989" y="502"/>
                  </a:lnTo>
                  <a:lnTo>
                    <a:pt x="159179" y="502"/>
                  </a:lnTo>
                  <a:lnTo>
                    <a:pt x="159179" y="12926"/>
                  </a:lnTo>
                  <a:lnTo>
                    <a:pt x="192788" y="12926"/>
                  </a:lnTo>
                  <a:lnTo>
                    <a:pt x="192788" y="244192"/>
                  </a:lnTo>
                  <a:lnTo>
                    <a:pt x="95989" y="244192"/>
                  </a:lnTo>
                </a:path>
                <a:path w="193040" h="244475">
                  <a:moveTo>
                    <a:pt x="147886" y="2494"/>
                  </a:moveTo>
                  <a:lnTo>
                    <a:pt x="147616" y="1490"/>
                  </a:lnTo>
                  <a:lnTo>
                    <a:pt x="147077" y="753"/>
                  </a:lnTo>
                  <a:lnTo>
                    <a:pt x="146268" y="251"/>
                  </a:lnTo>
                  <a:lnTo>
                    <a:pt x="145207" y="0"/>
                  </a:lnTo>
                  <a:lnTo>
                    <a:pt x="103524" y="0"/>
                  </a:lnTo>
                  <a:lnTo>
                    <a:pt x="102445" y="251"/>
                  </a:lnTo>
                  <a:lnTo>
                    <a:pt x="101636" y="753"/>
                  </a:lnTo>
                  <a:lnTo>
                    <a:pt x="101096" y="1490"/>
                  </a:lnTo>
                  <a:lnTo>
                    <a:pt x="100844" y="2494"/>
                  </a:lnTo>
                  <a:lnTo>
                    <a:pt x="100844" y="147965"/>
                  </a:lnTo>
                  <a:lnTo>
                    <a:pt x="101096" y="148953"/>
                  </a:lnTo>
                  <a:lnTo>
                    <a:pt x="101636" y="149706"/>
                  </a:lnTo>
                  <a:lnTo>
                    <a:pt x="102445" y="150192"/>
                  </a:lnTo>
                  <a:lnTo>
                    <a:pt x="103524" y="150443"/>
                  </a:lnTo>
                  <a:lnTo>
                    <a:pt x="145207" y="150443"/>
                  </a:lnTo>
                  <a:lnTo>
                    <a:pt x="146268" y="150192"/>
                  </a:lnTo>
                  <a:lnTo>
                    <a:pt x="147077" y="149706"/>
                  </a:lnTo>
                  <a:lnTo>
                    <a:pt x="147616" y="148953"/>
                  </a:lnTo>
                  <a:lnTo>
                    <a:pt x="147886" y="147965"/>
                  </a:lnTo>
                  <a:lnTo>
                    <a:pt x="14788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896681" y="3584386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896681" y="354533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41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41" y="46514"/>
                  </a:lnTo>
                  <a:lnTo>
                    <a:pt x="47041" y="39046"/>
                  </a:lnTo>
                </a:path>
                <a:path w="47625" h="46989">
                  <a:moveTo>
                    <a:pt x="47041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41" y="38544"/>
                  </a:lnTo>
                  <a:lnTo>
                    <a:pt x="4704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910114" y="3485664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910114" y="3485657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76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76" y="46012"/>
                  </a:lnTo>
                  <a:lnTo>
                    <a:pt x="201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896681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896681" y="3480684"/>
              <a:ext cx="191770" cy="244475"/>
            </a:xfrm>
            <a:custGeom>
              <a:avLst/>
              <a:gdLst/>
              <a:ahLst/>
              <a:cxnLst/>
              <a:rect l="l" t="t" r="r" b="b"/>
              <a:pathLst>
                <a:path w="19177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1770" h="244475">
                  <a:moveTo>
                    <a:pt x="47041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41" y="66389"/>
                  </a:lnTo>
                  <a:lnTo>
                    <a:pt x="47041" y="51470"/>
                  </a:lnTo>
                </a:path>
                <a:path w="191770" h="244475">
                  <a:moveTo>
                    <a:pt x="94640" y="244192"/>
                  </a:moveTo>
                  <a:lnTo>
                    <a:pt x="94640" y="502"/>
                  </a:lnTo>
                  <a:lnTo>
                    <a:pt x="157830" y="502"/>
                  </a:lnTo>
                  <a:lnTo>
                    <a:pt x="157830" y="12926"/>
                  </a:lnTo>
                  <a:lnTo>
                    <a:pt x="191439" y="12926"/>
                  </a:lnTo>
                  <a:lnTo>
                    <a:pt x="191439" y="244192"/>
                  </a:lnTo>
                  <a:lnTo>
                    <a:pt x="94640" y="244192"/>
                  </a:lnTo>
                </a:path>
                <a:path w="191770" h="244475">
                  <a:moveTo>
                    <a:pt x="143840" y="2494"/>
                  </a:moveTo>
                  <a:lnTo>
                    <a:pt x="143570" y="1490"/>
                  </a:lnTo>
                  <a:lnTo>
                    <a:pt x="143031" y="753"/>
                  </a:lnTo>
                  <a:lnTo>
                    <a:pt x="142222" y="251"/>
                  </a:lnTo>
                  <a:lnTo>
                    <a:pt x="141161" y="0"/>
                  </a:lnTo>
                  <a:lnTo>
                    <a:pt x="99478" y="0"/>
                  </a:lnTo>
                  <a:lnTo>
                    <a:pt x="98399" y="251"/>
                  </a:lnTo>
                  <a:lnTo>
                    <a:pt x="97590" y="753"/>
                  </a:lnTo>
                  <a:lnTo>
                    <a:pt x="97050" y="1490"/>
                  </a:lnTo>
                  <a:lnTo>
                    <a:pt x="96780" y="2494"/>
                  </a:lnTo>
                  <a:lnTo>
                    <a:pt x="96780" y="147965"/>
                  </a:lnTo>
                  <a:lnTo>
                    <a:pt x="97050" y="148953"/>
                  </a:lnTo>
                  <a:lnTo>
                    <a:pt x="97590" y="149706"/>
                  </a:lnTo>
                  <a:lnTo>
                    <a:pt x="98399" y="150192"/>
                  </a:lnTo>
                  <a:lnTo>
                    <a:pt x="99478" y="150443"/>
                  </a:lnTo>
                  <a:lnTo>
                    <a:pt x="141161" y="150443"/>
                  </a:lnTo>
                  <a:lnTo>
                    <a:pt x="142222" y="150192"/>
                  </a:lnTo>
                  <a:lnTo>
                    <a:pt x="143031" y="149706"/>
                  </a:lnTo>
                  <a:lnTo>
                    <a:pt x="143570" y="148953"/>
                  </a:lnTo>
                  <a:lnTo>
                    <a:pt x="143840" y="147965"/>
                  </a:lnTo>
                  <a:lnTo>
                    <a:pt x="143840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993462" y="3584386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993462" y="354533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006912" y="3485664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006912" y="3485657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993462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993462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0" y="14920"/>
                  </a:moveTo>
                  <a:lnTo>
                    <a:pt x="47054" y="14920"/>
                  </a:lnTo>
                  <a:lnTo>
                    <a:pt x="47054" y="0"/>
                  </a:lnTo>
                  <a:lnTo>
                    <a:pt x="0" y="0"/>
                  </a:lnTo>
                  <a:lnTo>
                    <a:pt x="0" y="14920"/>
                  </a:lnTo>
                  <a:close/>
                </a:path>
                <a:path w="47625" h="15239">
                  <a:moveTo>
                    <a:pt x="47059" y="1"/>
                  </a:moveTo>
                  <a:lnTo>
                    <a:pt x="0" y="1"/>
                  </a:lnTo>
                  <a:lnTo>
                    <a:pt x="0" y="14920"/>
                  </a:lnTo>
                  <a:lnTo>
                    <a:pt x="47059" y="14920"/>
                  </a:lnTo>
                  <a:lnTo>
                    <a:pt x="47059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789750" y="3749749"/>
              <a:ext cx="299618" cy="2461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806589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76" y="10682"/>
                  </a:lnTo>
                  <a:lnTo>
                    <a:pt x="5646" y="11436"/>
                  </a:lnTo>
                  <a:lnTo>
                    <a:pt x="10231" y="12423"/>
                  </a:lnTo>
                  <a:lnTo>
                    <a:pt x="15338" y="12423"/>
                  </a:lnTo>
                  <a:lnTo>
                    <a:pt x="25552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94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806589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  <a:close/>
                </a:path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815203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815203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907434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893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60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65" y="4972"/>
                  </a:lnTo>
                  <a:lnTo>
                    <a:pt x="24455" y="3717"/>
                  </a:lnTo>
                  <a:lnTo>
                    <a:pt x="21776" y="1724"/>
                  </a:lnTo>
                  <a:lnTo>
                    <a:pt x="17730" y="485"/>
                  </a:lnTo>
                  <a:lnTo>
                    <a:pt x="1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907434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916030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916030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006912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76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006912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012829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806589" y="3294174"/>
              <a:ext cx="270510" cy="243204"/>
            </a:xfrm>
            <a:custGeom>
              <a:avLst/>
              <a:gdLst/>
              <a:ahLst/>
              <a:cxnLst/>
              <a:rect l="l" t="t" r="r" b="b"/>
              <a:pathLst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  <a:close/>
                </a:path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</a:path>
                <a:path w="270509" h="243204">
                  <a:moveTo>
                    <a:pt x="270238" y="2494"/>
                  </a:moveTo>
                  <a:lnTo>
                    <a:pt x="269968" y="1490"/>
                  </a:lnTo>
                  <a:lnTo>
                    <a:pt x="269429" y="753"/>
                  </a:lnTo>
                  <a:lnTo>
                    <a:pt x="268619" y="251"/>
                  </a:lnTo>
                  <a:lnTo>
                    <a:pt x="267540" y="0"/>
                  </a:lnTo>
                  <a:lnTo>
                    <a:pt x="2697" y="0"/>
                  </a:lnTo>
                  <a:lnTo>
                    <a:pt x="1618" y="251"/>
                  </a:lnTo>
                  <a:lnTo>
                    <a:pt x="809" y="753"/>
                  </a:lnTo>
                  <a:lnTo>
                    <a:pt x="269" y="1490"/>
                  </a:lnTo>
                  <a:lnTo>
                    <a:pt x="0" y="2494"/>
                  </a:lnTo>
                  <a:lnTo>
                    <a:pt x="0" y="43517"/>
                  </a:lnTo>
                  <a:lnTo>
                    <a:pt x="269" y="44521"/>
                  </a:lnTo>
                  <a:lnTo>
                    <a:pt x="809" y="45258"/>
                  </a:lnTo>
                  <a:lnTo>
                    <a:pt x="1618" y="45760"/>
                  </a:lnTo>
                  <a:lnTo>
                    <a:pt x="2697" y="46012"/>
                  </a:lnTo>
                  <a:lnTo>
                    <a:pt x="267540" y="46012"/>
                  </a:lnTo>
                  <a:lnTo>
                    <a:pt x="268619" y="45760"/>
                  </a:lnTo>
                  <a:lnTo>
                    <a:pt x="269429" y="45258"/>
                  </a:lnTo>
                  <a:lnTo>
                    <a:pt x="269968" y="44521"/>
                  </a:lnTo>
                  <a:lnTo>
                    <a:pt x="270238" y="43517"/>
                  </a:lnTo>
                  <a:lnTo>
                    <a:pt x="270238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846115" y="3439649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846115" y="3439645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0" y="3733"/>
                  </a:moveTo>
                  <a:lnTo>
                    <a:pt x="10755" y="3733"/>
                  </a:lnTo>
                  <a:lnTo>
                    <a:pt x="10755" y="3"/>
                  </a:lnTo>
                  <a:lnTo>
                    <a:pt x="0" y="3"/>
                  </a:lnTo>
                  <a:lnTo>
                    <a:pt x="0" y="3733"/>
                  </a:lnTo>
                  <a:close/>
                </a:path>
                <a:path w="10795" h="3810">
                  <a:moveTo>
                    <a:pt x="10771" y="0"/>
                  </a:moveTo>
                  <a:lnTo>
                    <a:pt x="0" y="0"/>
                  </a:lnTo>
                  <a:lnTo>
                    <a:pt x="0" y="3733"/>
                  </a:lnTo>
                  <a:lnTo>
                    <a:pt x="10771" y="3733"/>
                  </a:lnTo>
                  <a:lnTo>
                    <a:pt x="107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882421" y="3439649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83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882421" y="3213854"/>
              <a:ext cx="134620" cy="229870"/>
            </a:xfrm>
            <a:custGeom>
              <a:avLst/>
              <a:gdLst/>
              <a:ahLst/>
              <a:cxnLst/>
              <a:rect l="l" t="t" r="r" b="b"/>
              <a:pathLst>
                <a:path w="134620" h="229870">
                  <a:moveTo>
                    <a:pt x="0" y="229524"/>
                  </a:moveTo>
                  <a:lnTo>
                    <a:pt x="10755" y="229524"/>
                  </a:lnTo>
                  <a:lnTo>
                    <a:pt x="10755" y="225794"/>
                  </a:lnTo>
                  <a:lnTo>
                    <a:pt x="0" y="225794"/>
                  </a:lnTo>
                  <a:lnTo>
                    <a:pt x="0" y="229524"/>
                  </a:lnTo>
                  <a:close/>
                </a:path>
                <a:path w="134620" h="229870">
                  <a:moveTo>
                    <a:pt x="10753" y="225790"/>
                  </a:moveTo>
                  <a:lnTo>
                    <a:pt x="0" y="225790"/>
                  </a:lnTo>
                  <a:lnTo>
                    <a:pt x="0" y="229524"/>
                  </a:lnTo>
                  <a:lnTo>
                    <a:pt x="10753" y="229524"/>
                  </a:lnTo>
                  <a:lnTo>
                    <a:pt x="10753" y="225790"/>
                  </a:lnTo>
                </a:path>
                <a:path w="134620" h="229870">
                  <a:moveTo>
                    <a:pt x="134435" y="0"/>
                  </a:moveTo>
                  <a:lnTo>
                    <a:pt x="134435" y="67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523476" y="3248181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83351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83351" y="23623"/>
                  </a:lnTo>
                  <a:lnTo>
                    <a:pt x="83351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523476" y="3248179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0" y="23625"/>
                  </a:moveTo>
                  <a:lnTo>
                    <a:pt x="83351" y="23625"/>
                  </a:lnTo>
                  <a:lnTo>
                    <a:pt x="83351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83820" h="24129">
                  <a:moveTo>
                    <a:pt x="83348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83348" y="23625"/>
                  </a:lnTo>
                  <a:lnTo>
                    <a:pt x="833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560573" y="3248181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9410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9410" y="23623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560573" y="3248179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0" y="23625"/>
                  </a:moveTo>
                  <a:lnTo>
                    <a:pt x="9410" y="23625"/>
                  </a:lnTo>
                  <a:lnTo>
                    <a:pt x="9410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9525" h="24129">
                  <a:moveTo>
                    <a:pt x="9404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9404" y="23625"/>
                  </a:lnTo>
                  <a:lnTo>
                    <a:pt x="94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617577" y="3235742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617577" y="3235738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652535" y="3235742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652535" y="3235738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690172" y="3235742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690172" y="3235738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801752" y="3729849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5249" y="0"/>
                  </a:moveTo>
                  <a:lnTo>
                    <a:pt x="4405" y="0"/>
                  </a:lnTo>
                  <a:lnTo>
                    <a:pt x="0" y="4068"/>
                  </a:lnTo>
                  <a:lnTo>
                    <a:pt x="0" y="14098"/>
                  </a:lnTo>
                  <a:lnTo>
                    <a:pt x="4405" y="18167"/>
                  </a:lnTo>
                  <a:lnTo>
                    <a:pt x="15249" y="18167"/>
                  </a:lnTo>
                  <a:lnTo>
                    <a:pt x="19636" y="14098"/>
                  </a:lnTo>
                  <a:lnTo>
                    <a:pt x="19636" y="406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801752" y="3729849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804450" y="3732344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1059" y="0"/>
                  </a:moveTo>
                  <a:lnTo>
                    <a:pt x="3182" y="0"/>
                  </a:lnTo>
                  <a:lnTo>
                    <a:pt x="0" y="2946"/>
                  </a:lnTo>
                  <a:lnTo>
                    <a:pt x="0" y="10230"/>
                  </a:lnTo>
                  <a:lnTo>
                    <a:pt x="3182" y="13177"/>
                  </a:lnTo>
                  <a:lnTo>
                    <a:pt x="11059" y="13177"/>
                  </a:lnTo>
                  <a:lnTo>
                    <a:pt x="14241" y="10230"/>
                  </a:lnTo>
                  <a:lnTo>
                    <a:pt x="14241" y="2946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804450" y="3732344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458937" y="4138919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80271" y="0"/>
                  </a:moveTo>
                  <a:lnTo>
                    <a:pt x="10753" y="0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0" y="9962"/>
                  </a:lnTo>
                  <a:lnTo>
                    <a:pt x="0" y="12440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10753" y="22386"/>
                  </a:lnTo>
                  <a:lnTo>
                    <a:pt x="680271" y="22386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91024" y="12440"/>
                  </a:lnTo>
                  <a:lnTo>
                    <a:pt x="690484" y="7970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6708" y="2494"/>
                  </a:lnTo>
                  <a:lnTo>
                    <a:pt x="684838" y="1255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458937" y="4138919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  <a:close/>
                </a:path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859565" y="3620445"/>
              <a:ext cx="220979" cy="15240"/>
            </a:xfrm>
            <a:custGeom>
              <a:avLst/>
              <a:gdLst/>
              <a:ahLst/>
              <a:cxnLst/>
              <a:rect l="l" t="t" r="r" b="b"/>
              <a:pathLst>
                <a:path w="220979" h="15239">
                  <a:moveTo>
                    <a:pt x="220481" y="0"/>
                  </a:moveTo>
                  <a:lnTo>
                    <a:pt x="193597" y="0"/>
                  </a:lnTo>
                  <a:lnTo>
                    <a:pt x="193597" y="14918"/>
                  </a:lnTo>
                  <a:lnTo>
                    <a:pt x="220481" y="14918"/>
                  </a:lnTo>
                  <a:lnTo>
                    <a:pt x="220481" y="0"/>
                  </a:lnTo>
                </a:path>
                <a:path w="220979" h="15239">
                  <a:moveTo>
                    <a:pt x="123682" y="0"/>
                  </a:moveTo>
                  <a:lnTo>
                    <a:pt x="96798" y="0"/>
                  </a:lnTo>
                  <a:lnTo>
                    <a:pt x="96798" y="14918"/>
                  </a:lnTo>
                  <a:lnTo>
                    <a:pt x="123682" y="14918"/>
                  </a:lnTo>
                  <a:lnTo>
                    <a:pt x="123682" y="0"/>
                  </a:lnTo>
                </a:path>
                <a:path w="220979" h="15239">
                  <a:moveTo>
                    <a:pt x="26883" y="0"/>
                  </a:moveTo>
                  <a:lnTo>
                    <a:pt x="0" y="0"/>
                  </a:lnTo>
                  <a:lnTo>
                    <a:pt x="0" y="14918"/>
                  </a:lnTo>
                  <a:lnTo>
                    <a:pt x="26883" y="14918"/>
                  </a:lnTo>
                  <a:lnTo>
                    <a:pt x="26883" y="0"/>
                  </a:lnTo>
                </a:path>
              </a:pathLst>
            </a:custGeom>
            <a:ln w="3175">
              <a:solidFill>
                <a:srgbClr val="EBF7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466039" y="3302634"/>
            <a:ext cx="368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610600" y="3226435"/>
            <a:ext cx="367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450963" y="4175886"/>
            <a:ext cx="363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96633"/>
                </a:solidFill>
                <a:latin typeface="Arial" panose="020B0604020202020204"/>
                <a:cs typeface="Arial" panose="020B0604020202020204"/>
              </a:rPr>
              <a:t>AS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262266" y="3666384"/>
            <a:ext cx="878055" cy="354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8309736" y="4127372"/>
            <a:ext cx="594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22" baseline="14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300" spc="15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262266" y="4656984"/>
            <a:ext cx="878055" cy="354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9" name="object 99"/>
          <p:cNvGrpSpPr/>
          <p:nvPr/>
        </p:nvGrpSpPr>
        <p:grpSpPr>
          <a:xfrm>
            <a:off x="1735073" y="3619500"/>
            <a:ext cx="5651500" cy="1598930"/>
            <a:chOff x="1735073" y="3619500"/>
            <a:chExt cx="5651500" cy="1598930"/>
          </a:xfrm>
        </p:grpSpPr>
        <p:sp>
          <p:nvSpPr>
            <p:cNvPr id="100" name="object 100"/>
            <p:cNvSpPr/>
            <p:nvPr/>
          </p:nvSpPr>
          <p:spPr>
            <a:xfrm>
              <a:off x="3384550" y="3619500"/>
              <a:ext cx="2889250" cy="228600"/>
            </a:xfrm>
            <a:custGeom>
              <a:avLst/>
              <a:gdLst/>
              <a:ahLst/>
              <a:cxnLst/>
              <a:rect l="l" t="t" r="r" b="b"/>
              <a:pathLst>
                <a:path w="2889250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2889250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2889250" h="228600">
                  <a:moveTo>
                    <a:pt x="2889250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2889250" y="152400"/>
                  </a:lnTo>
                  <a:lnTo>
                    <a:pt x="28892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754123" y="4437125"/>
              <a:ext cx="5613400" cy="762000"/>
            </a:xfrm>
            <a:custGeom>
              <a:avLst/>
              <a:gdLst/>
              <a:ahLst/>
              <a:cxnLst/>
              <a:rect l="l" t="t" r="r" b="b"/>
              <a:pathLst>
                <a:path w="5613400" h="762000">
                  <a:moveTo>
                    <a:pt x="0" y="762000"/>
                  </a:moveTo>
                  <a:lnTo>
                    <a:pt x="5613400" y="762000"/>
                  </a:lnTo>
                  <a:lnTo>
                    <a:pt x="56134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761390" y="4521983"/>
              <a:ext cx="878055" cy="3544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2042922" y="4621229"/>
            <a:ext cx="7634605" cy="13163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||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dirty="0">
                <a:latin typeface="Arial" panose="020B0604020202020204"/>
                <a:cs typeface="Arial" panose="020B0604020202020204"/>
              </a:rPr>
              <a:t>||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AD</a:t>
            </a:r>
            <a:r>
              <a:rPr sz="1950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baseline="-21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r>
              <a:rPr sz="2000" dirty="0">
                <a:latin typeface="Arial" panose="020B0604020202020204"/>
                <a:cs typeface="Arial" panose="020B0604020202020204"/>
              </a:rPr>
              <a:t>||TS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2000" dirty="0">
                <a:latin typeface="Arial" panose="020B0604020202020204"/>
                <a:cs typeface="Arial" panose="020B0604020202020204"/>
              </a:rPr>
              <a:t>||Lifetime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2</a:t>
            </a:r>
            <a:endParaRPr sz="1950" baseline="-21000">
              <a:latin typeface="Arial" panose="020B0604020202020204"/>
              <a:cs typeface="Arial" panose="020B0604020202020204"/>
            </a:endParaRPr>
          </a:p>
          <a:p>
            <a:pPr marL="5808980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1950" spc="22" baseline="-21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C,TGS</a:t>
            </a:r>
            <a:r>
              <a:rPr sz="2000" spc="1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spc="-7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random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8089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generated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000" spc="-1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Ticket </a:t>
            </a:r>
            <a:r>
              <a:rPr sz="2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for TGS encrypted with key</a:t>
            </a:r>
            <a:r>
              <a:rPr sz="2000" spc="-17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22" baseline="-21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723644" y="1913382"/>
            <a:ext cx="2568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Encrypted with key</a:t>
            </a:r>
            <a:r>
              <a:rPr sz="2000" spc="-10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879600" y="2277236"/>
            <a:ext cx="5486400" cy="3387725"/>
            <a:chOff x="1879600" y="2277236"/>
            <a:chExt cx="5486400" cy="3387725"/>
          </a:xfrm>
        </p:grpSpPr>
        <p:sp>
          <p:nvSpPr>
            <p:cNvPr id="106" name="object 106"/>
            <p:cNvSpPr/>
            <p:nvPr/>
          </p:nvSpPr>
          <p:spPr>
            <a:xfrm>
              <a:off x="2877947" y="2277236"/>
              <a:ext cx="424180" cy="542290"/>
            </a:xfrm>
            <a:custGeom>
              <a:avLst/>
              <a:gdLst/>
              <a:ahLst/>
              <a:cxnLst/>
              <a:rect l="l" t="t" r="r" b="b"/>
              <a:pathLst>
                <a:path w="424179" h="542289">
                  <a:moveTo>
                    <a:pt x="360329" y="483126"/>
                  </a:moveTo>
                  <a:lnTo>
                    <a:pt x="337692" y="500634"/>
                  </a:lnTo>
                  <a:lnTo>
                    <a:pt x="424052" y="542163"/>
                  </a:lnTo>
                  <a:lnTo>
                    <a:pt x="414631" y="494411"/>
                  </a:lnTo>
                  <a:lnTo>
                    <a:pt x="369061" y="494411"/>
                  </a:lnTo>
                  <a:lnTo>
                    <a:pt x="360329" y="483126"/>
                  </a:lnTo>
                  <a:close/>
                </a:path>
                <a:path w="424179" h="542289">
                  <a:moveTo>
                    <a:pt x="382955" y="465627"/>
                  </a:moveTo>
                  <a:lnTo>
                    <a:pt x="360329" y="483126"/>
                  </a:lnTo>
                  <a:lnTo>
                    <a:pt x="369061" y="494411"/>
                  </a:lnTo>
                  <a:lnTo>
                    <a:pt x="391667" y="476885"/>
                  </a:lnTo>
                  <a:lnTo>
                    <a:pt x="382955" y="465627"/>
                  </a:lnTo>
                  <a:close/>
                </a:path>
                <a:path w="424179" h="542289">
                  <a:moveTo>
                    <a:pt x="405511" y="448183"/>
                  </a:moveTo>
                  <a:lnTo>
                    <a:pt x="382955" y="465627"/>
                  </a:lnTo>
                  <a:lnTo>
                    <a:pt x="391667" y="476885"/>
                  </a:lnTo>
                  <a:lnTo>
                    <a:pt x="369061" y="494411"/>
                  </a:lnTo>
                  <a:lnTo>
                    <a:pt x="414631" y="494411"/>
                  </a:lnTo>
                  <a:lnTo>
                    <a:pt x="405511" y="448183"/>
                  </a:lnTo>
                  <a:close/>
                </a:path>
                <a:path w="424179" h="542289">
                  <a:moveTo>
                    <a:pt x="22605" y="0"/>
                  </a:moveTo>
                  <a:lnTo>
                    <a:pt x="0" y="17525"/>
                  </a:lnTo>
                  <a:lnTo>
                    <a:pt x="360329" y="483126"/>
                  </a:lnTo>
                  <a:lnTo>
                    <a:pt x="382955" y="465627"/>
                  </a:lnTo>
                  <a:lnTo>
                    <a:pt x="2260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898650" y="2819399"/>
              <a:ext cx="5448300" cy="762000"/>
            </a:xfrm>
            <a:custGeom>
              <a:avLst/>
              <a:gdLst/>
              <a:ahLst/>
              <a:cxnLst/>
              <a:rect l="l" t="t" r="r" b="b"/>
              <a:pathLst>
                <a:path w="5448300" h="762000">
                  <a:moveTo>
                    <a:pt x="0" y="762000"/>
                  </a:moveTo>
                  <a:lnTo>
                    <a:pt x="5448300" y="762000"/>
                  </a:lnTo>
                  <a:lnTo>
                    <a:pt x="54483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219067" y="5198998"/>
              <a:ext cx="342265" cy="466090"/>
            </a:xfrm>
            <a:custGeom>
              <a:avLst/>
              <a:gdLst/>
              <a:ahLst/>
              <a:cxnLst/>
              <a:rect l="l" t="t" r="r" b="b"/>
              <a:pathLst>
                <a:path w="342264" h="466089">
                  <a:moveTo>
                    <a:pt x="280091" y="61181"/>
                  </a:moveTo>
                  <a:lnTo>
                    <a:pt x="0" y="448894"/>
                  </a:lnTo>
                  <a:lnTo>
                    <a:pt x="23241" y="465632"/>
                  </a:lnTo>
                  <a:lnTo>
                    <a:pt x="303183" y="77857"/>
                  </a:lnTo>
                  <a:lnTo>
                    <a:pt x="280091" y="61181"/>
                  </a:lnTo>
                  <a:close/>
                </a:path>
                <a:path w="342264" h="466089">
                  <a:moveTo>
                    <a:pt x="333691" y="49656"/>
                  </a:moveTo>
                  <a:lnTo>
                    <a:pt x="288417" y="49656"/>
                  </a:lnTo>
                  <a:lnTo>
                    <a:pt x="311531" y="66293"/>
                  </a:lnTo>
                  <a:lnTo>
                    <a:pt x="303183" y="77857"/>
                  </a:lnTo>
                  <a:lnTo>
                    <a:pt x="326390" y="94614"/>
                  </a:lnTo>
                  <a:lnTo>
                    <a:pt x="333691" y="49656"/>
                  </a:lnTo>
                  <a:close/>
                </a:path>
                <a:path w="342264" h="466089">
                  <a:moveTo>
                    <a:pt x="288417" y="49656"/>
                  </a:moveTo>
                  <a:lnTo>
                    <a:pt x="280091" y="61181"/>
                  </a:lnTo>
                  <a:lnTo>
                    <a:pt x="303183" y="77857"/>
                  </a:lnTo>
                  <a:lnTo>
                    <a:pt x="311531" y="66293"/>
                  </a:lnTo>
                  <a:lnTo>
                    <a:pt x="288417" y="49656"/>
                  </a:lnTo>
                  <a:close/>
                </a:path>
                <a:path w="342264" h="466089">
                  <a:moveTo>
                    <a:pt x="341757" y="0"/>
                  </a:moveTo>
                  <a:lnTo>
                    <a:pt x="256921" y="44450"/>
                  </a:lnTo>
                  <a:lnTo>
                    <a:pt x="280091" y="61181"/>
                  </a:lnTo>
                  <a:lnTo>
                    <a:pt x="288417" y="49656"/>
                  </a:lnTo>
                  <a:lnTo>
                    <a:pt x="333691" y="49656"/>
                  </a:lnTo>
                  <a:lnTo>
                    <a:pt x="34175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3012694" y="3029457"/>
            <a:ext cx="3677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||</a:t>
            </a:r>
            <a:r>
              <a:rPr sz="2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baseline="-21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r>
              <a:rPr sz="2000" dirty="0">
                <a:latin typeface="Arial" panose="020B0604020202020204"/>
                <a:cs typeface="Arial" panose="020B0604020202020204"/>
              </a:rPr>
              <a:t>||TS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2000" dirty="0">
                <a:latin typeface="Arial" panose="020B0604020202020204"/>
                <a:cs typeface="Arial" panose="020B0604020202020204"/>
              </a:rPr>
              <a:t>||Lifetime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2000" dirty="0">
                <a:latin typeface="Arial" panose="020B0604020202020204"/>
                <a:cs typeface="Arial" panose="020B0604020202020204"/>
              </a:rPr>
              <a:t>||</a:t>
            </a:r>
            <a:r>
              <a:rPr sz="20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Ticket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TGS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905916" y="3056784"/>
            <a:ext cx="4780915" cy="1515745"/>
            <a:chOff x="1905916" y="3056784"/>
            <a:chExt cx="4780915" cy="1515745"/>
          </a:xfrm>
        </p:grpSpPr>
        <p:sp>
          <p:nvSpPr>
            <p:cNvPr id="111" name="object 111"/>
            <p:cNvSpPr/>
            <p:nvPr/>
          </p:nvSpPr>
          <p:spPr>
            <a:xfrm>
              <a:off x="1905916" y="3056784"/>
              <a:ext cx="878055" cy="3544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5695950" y="3352799"/>
              <a:ext cx="990600" cy="1219200"/>
            </a:xfrm>
            <a:custGeom>
              <a:avLst/>
              <a:gdLst/>
              <a:ahLst/>
              <a:cxnLst/>
              <a:rect l="l" t="t" r="r" b="b"/>
              <a:pathLst>
                <a:path w="990600" h="1219200">
                  <a:moveTo>
                    <a:pt x="20827" y="1125601"/>
                  </a:moveTo>
                  <a:lnTo>
                    <a:pt x="0" y="1219200"/>
                  </a:lnTo>
                  <a:lnTo>
                    <a:pt x="87375" y="1179702"/>
                  </a:lnTo>
                  <a:lnTo>
                    <a:pt x="78784" y="1172718"/>
                  </a:lnTo>
                  <a:lnTo>
                    <a:pt x="56134" y="1172718"/>
                  </a:lnTo>
                  <a:lnTo>
                    <a:pt x="33909" y="1154683"/>
                  </a:lnTo>
                  <a:lnTo>
                    <a:pt x="42936" y="1143574"/>
                  </a:lnTo>
                  <a:lnTo>
                    <a:pt x="20827" y="1125601"/>
                  </a:lnTo>
                  <a:close/>
                </a:path>
                <a:path w="990600" h="1219200">
                  <a:moveTo>
                    <a:pt x="42936" y="1143574"/>
                  </a:moveTo>
                  <a:lnTo>
                    <a:pt x="33909" y="1154683"/>
                  </a:lnTo>
                  <a:lnTo>
                    <a:pt x="56134" y="1172718"/>
                  </a:lnTo>
                  <a:lnTo>
                    <a:pt x="65144" y="1161629"/>
                  </a:lnTo>
                  <a:lnTo>
                    <a:pt x="42936" y="1143574"/>
                  </a:lnTo>
                  <a:close/>
                </a:path>
                <a:path w="990600" h="1219200">
                  <a:moveTo>
                    <a:pt x="65144" y="1161629"/>
                  </a:moveTo>
                  <a:lnTo>
                    <a:pt x="56134" y="1172718"/>
                  </a:lnTo>
                  <a:lnTo>
                    <a:pt x="78784" y="1172718"/>
                  </a:lnTo>
                  <a:lnTo>
                    <a:pt x="65144" y="1161629"/>
                  </a:lnTo>
                  <a:close/>
                </a:path>
                <a:path w="990600" h="1219200">
                  <a:moveTo>
                    <a:pt x="925455" y="57570"/>
                  </a:moveTo>
                  <a:lnTo>
                    <a:pt x="42936" y="1143574"/>
                  </a:lnTo>
                  <a:lnTo>
                    <a:pt x="65144" y="1161629"/>
                  </a:lnTo>
                  <a:lnTo>
                    <a:pt x="947601" y="75575"/>
                  </a:lnTo>
                  <a:lnTo>
                    <a:pt x="925455" y="57570"/>
                  </a:lnTo>
                  <a:close/>
                </a:path>
                <a:path w="990600" h="1219200">
                  <a:moveTo>
                    <a:pt x="980256" y="46482"/>
                  </a:moveTo>
                  <a:lnTo>
                    <a:pt x="934466" y="46482"/>
                  </a:lnTo>
                  <a:lnTo>
                    <a:pt x="956691" y="64388"/>
                  </a:lnTo>
                  <a:lnTo>
                    <a:pt x="947601" y="75575"/>
                  </a:lnTo>
                  <a:lnTo>
                    <a:pt x="969772" y="93599"/>
                  </a:lnTo>
                  <a:lnTo>
                    <a:pt x="980256" y="46482"/>
                  </a:lnTo>
                  <a:close/>
                </a:path>
                <a:path w="990600" h="1219200">
                  <a:moveTo>
                    <a:pt x="934466" y="46482"/>
                  </a:moveTo>
                  <a:lnTo>
                    <a:pt x="925455" y="57570"/>
                  </a:lnTo>
                  <a:lnTo>
                    <a:pt x="947601" y="75575"/>
                  </a:lnTo>
                  <a:lnTo>
                    <a:pt x="956691" y="64388"/>
                  </a:lnTo>
                  <a:lnTo>
                    <a:pt x="934466" y="46482"/>
                  </a:lnTo>
                  <a:close/>
                </a:path>
                <a:path w="990600" h="1219200">
                  <a:moveTo>
                    <a:pt x="990600" y="0"/>
                  </a:moveTo>
                  <a:lnTo>
                    <a:pt x="903224" y="39497"/>
                  </a:lnTo>
                  <a:lnTo>
                    <a:pt x="925455" y="57570"/>
                  </a:lnTo>
                  <a:lnTo>
                    <a:pt x="934466" y="46482"/>
                  </a:lnTo>
                  <a:lnTo>
                    <a:pt x="980256" y="46482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Second step: AS </a:t>
            </a:r>
            <a:r>
              <a:rPr dirty="0"/>
              <a:t>to</a:t>
            </a:r>
            <a:r>
              <a:rPr spc="-100" dirty="0"/>
              <a:t> </a:t>
            </a:r>
            <a:r>
              <a:rPr spc="-5" dirty="0"/>
              <a:t>C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8648" y="3058629"/>
            <a:ext cx="1176415" cy="8778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56434" y="3154757"/>
            <a:ext cx="696595" cy="1009650"/>
            <a:chOff x="7456434" y="3154757"/>
            <a:chExt cx="696595" cy="1009650"/>
          </a:xfrm>
        </p:grpSpPr>
        <p:sp>
          <p:nvSpPr>
            <p:cNvPr id="4" name="object 4"/>
            <p:cNvSpPr/>
            <p:nvPr/>
          </p:nvSpPr>
          <p:spPr>
            <a:xfrm>
              <a:off x="7467803" y="3157394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668168" y="0"/>
                  </a:moveTo>
                  <a:lnTo>
                    <a:pt x="0" y="0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67803" y="3157394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0" y="1003408"/>
                  </a:moveTo>
                  <a:lnTo>
                    <a:pt x="668168" y="1003408"/>
                  </a:lnTo>
                  <a:lnTo>
                    <a:pt x="668168" y="0"/>
                  </a:lnTo>
                  <a:lnTo>
                    <a:pt x="0" y="0"/>
                  </a:lnTo>
                  <a:lnTo>
                    <a:pt x="0" y="1003408"/>
                  </a:lnTo>
                  <a:close/>
                </a:path>
                <a:path w="668654" h="1003935">
                  <a:moveTo>
                    <a:pt x="668168" y="16"/>
                  </a:moveTo>
                  <a:lnTo>
                    <a:pt x="0" y="16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16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10025" y="3205901"/>
              <a:ext cx="588010" cy="800100"/>
            </a:xfrm>
            <a:custGeom>
              <a:avLst/>
              <a:gdLst/>
              <a:ahLst/>
              <a:cxnLst/>
              <a:rect l="l" t="t" r="r" b="b"/>
              <a:pathLst>
                <a:path w="588009" h="800100">
                  <a:moveTo>
                    <a:pt x="1348" y="102455"/>
                  </a:moveTo>
                  <a:lnTo>
                    <a:pt x="248713" y="102455"/>
                  </a:lnTo>
                </a:path>
                <a:path w="588009" h="800100">
                  <a:moveTo>
                    <a:pt x="247364" y="3733"/>
                  </a:moveTo>
                  <a:lnTo>
                    <a:pt x="247364" y="2980"/>
                  </a:lnTo>
                  <a:lnTo>
                    <a:pt x="247095" y="2243"/>
                  </a:lnTo>
                  <a:lnTo>
                    <a:pt x="246555" y="1741"/>
                  </a:lnTo>
                  <a:lnTo>
                    <a:pt x="246285" y="1239"/>
                  </a:lnTo>
                  <a:lnTo>
                    <a:pt x="245494" y="736"/>
                  </a:lnTo>
                  <a:lnTo>
                    <a:pt x="244955" y="251"/>
                  </a:lnTo>
                  <a:lnTo>
                    <a:pt x="244145" y="0"/>
                  </a:lnTo>
                  <a:lnTo>
                    <a:pt x="243336" y="0"/>
                  </a:lnTo>
                  <a:lnTo>
                    <a:pt x="4028" y="0"/>
                  </a:lnTo>
                  <a:lnTo>
                    <a:pt x="3218" y="0"/>
                  </a:lnTo>
                  <a:lnTo>
                    <a:pt x="2427" y="251"/>
                  </a:lnTo>
                  <a:lnTo>
                    <a:pt x="1888" y="736"/>
                  </a:lnTo>
                  <a:lnTo>
                    <a:pt x="1348" y="1239"/>
                  </a:lnTo>
                  <a:lnTo>
                    <a:pt x="809" y="1741"/>
                  </a:lnTo>
                  <a:lnTo>
                    <a:pt x="269" y="2243"/>
                  </a:lnTo>
                  <a:lnTo>
                    <a:pt x="0" y="2980"/>
                  </a:lnTo>
                  <a:lnTo>
                    <a:pt x="0" y="3733"/>
                  </a:lnTo>
                  <a:lnTo>
                    <a:pt x="0" y="184014"/>
                  </a:lnTo>
                  <a:lnTo>
                    <a:pt x="0" y="184768"/>
                  </a:lnTo>
                  <a:lnTo>
                    <a:pt x="269" y="185505"/>
                  </a:lnTo>
                  <a:lnTo>
                    <a:pt x="809" y="186007"/>
                  </a:lnTo>
                  <a:lnTo>
                    <a:pt x="1348" y="186760"/>
                  </a:lnTo>
                  <a:lnTo>
                    <a:pt x="1888" y="186995"/>
                  </a:lnTo>
                  <a:lnTo>
                    <a:pt x="2427" y="187497"/>
                  </a:lnTo>
                  <a:lnTo>
                    <a:pt x="3218" y="187748"/>
                  </a:lnTo>
                  <a:lnTo>
                    <a:pt x="4028" y="187748"/>
                  </a:lnTo>
                  <a:lnTo>
                    <a:pt x="243336" y="187748"/>
                  </a:lnTo>
                  <a:lnTo>
                    <a:pt x="244145" y="187748"/>
                  </a:lnTo>
                  <a:lnTo>
                    <a:pt x="244955" y="187497"/>
                  </a:lnTo>
                  <a:lnTo>
                    <a:pt x="245494" y="186995"/>
                  </a:lnTo>
                  <a:lnTo>
                    <a:pt x="246285" y="186760"/>
                  </a:lnTo>
                  <a:lnTo>
                    <a:pt x="246555" y="186007"/>
                  </a:lnTo>
                  <a:lnTo>
                    <a:pt x="247095" y="185505"/>
                  </a:lnTo>
                  <a:lnTo>
                    <a:pt x="247364" y="184768"/>
                  </a:lnTo>
                  <a:lnTo>
                    <a:pt x="247364" y="184014"/>
                  </a:lnTo>
                  <a:lnTo>
                    <a:pt x="247364" y="3733"/>
                  </a:lnTo>
                </a:path>
                <a:path w="588009" h="800100">
                  <a:moveTo>
                    <a:pt x="272917" y="799485"/>
                  </a:moveTo>
                  <a:lnTo>
                    <a:pt x="587500" y="799485"/>
                  </a:lnTo>
                  <a:lnTo>
                    <a:pt x="587500" y="2478"/>
                  </a:lnTo>
                  <a:lnTo>
                    <a:pt x="272917" y="2478"/>
                  </a:lnTo>
                  <a:lnTo>
                    <a:pt x="272917" y="799485"/>
                  </a:lnTo>
                  <a:close/>
                </a:path>
                <a:path w="588009" h="800100">
                  <a:moveTo>
                    <a:pt x="587500" y="2478"/>
                  </a:moveTo>
                  <a:lnTo>
                    <a:pt x="272917" y="2478"/>
                  </a:lnTo>
                  <a:lnTo>
                    <a:pt x="272917" y="799485"/>
                  </a:lnTo>
                  <a:lnTo>
                    <a:pt x="587500" y="799485"/>
                  </a:lnTo>
                  <a:lnTo>
                    <a:pt x="587500" y="2478"/>
                  </a:lnTo>
                </a:path>
                <a:path w="588009" h="800100">
                  <a:moveTo>
                    <a:pt x="277754" y="795014"/>
                  </a:moveTo>
                  <a:lnTo>
                    <a:pt x="582932" y="795014"/>
                  </a:lnTo>
                  <a:lnTo>
                    <a:pt x="582932" y="6714"/>
                  </a:lnTo>
                  <a:lnTo>
                    <a:pt x="277754" y="6714"/>
                  </a:lnTo>
                  <a:lnTo>
                    <a:pt x="277754" y="795014"/>
                  </a:lnTo>
                  <a:close/>
                </a:path>
                <a:path w="588009" h="800100">
                  <a:moveTo>
                    <a:pt x="582932" y="6714"/>
                  </a:moveTo>
                  <a:lnTo>
                    <a:pt x="277754" y="6714"/>
                  </a:lnTo>
                  <a:lnTo>
                    <a:pt x="277754" y="795014"/>
                  </a:lnTo>
                  <a:lnTo>
                    <a:pt x="582932" y="795014"/>
                  </a:lnTo>
                  <a:lnTo>
                    <a:pt x="582932" y="6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88319" y="3468746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80" y="0"/>
                  </a:lnTo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96376" y="3228274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204351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96376" y="3228274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0" y="8703"/>
                  </a:moveTo>
                  <a:lnTo>
                    <a:pt x="204351" y="8703"/>
                  </a:lnTo>
                  <a:lnTo>
                    <a:pt x="204351" y="0"/>
                  </a:lnTo>
                  <a:lnTo>
                    <a:pt x="0" y="0"/>
                  </a:lnTo>
                  <a:lnTo>
                    <a:pt x="0" y="8703"/>
                  </a:lnTo>
                  <a:close/>
                </a:path>
                <a:path w="204470" h="8889">
                  <a:moveTo>
                    <a:pt x="204351" y="13"/>
                  </a:moveTo>
                  <a:lnTo>
                    <a:pt x="0" y="13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64942" y="3236980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67219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67219" y="13677"/>
                  </a:lnTo>
                  <a:lnTo>
                    <a:pt x="6721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64942" y="3236977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0" y="13679"/>
                  </a:moveTo>
                  <a:lnTo>
                    <a:pt x="67219" y="13679"/>
                  </a:lnTo>
                  <a:lnTo>
                    <a:pt x="67219" y="2"/>
                  </a:lnTo>
                  <a:lnTo>
                    <a:pt x="0" y="2"/>
                  </a:lnTo>
                  <a:lnTo>
                    <a:pt x="0" y="13679"/>
                  </a:lnTo>
                  <a:close/>
                </a:path>
                <a:path w="67309" h="13969">
                  <a:moveTo>
                    <a:pt x="67217" y="0"/>
                  </a:moveTo>
                  <a:lnTo>
                    <a:pt x="0" y="0"/>
                  </a:lnTo>
                  <a:lnTo>
                    <a:pt x="0" y="13679"/>
                  </a:lnTo>
                  <a:lnTo>
                    <a:pt x="67217" y="13679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63593" y="3225039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63593" y="3225039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33509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33509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67639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67639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  <a:close/>
                </a:path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929481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2679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929481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  <a:close/>
                </a:path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19231" y="3254386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21510" y="0"/>
                  </a:moveTo>
                  <a:lnTo>
                    <a:pt x="0" y="0"/>
                  </a:lnTo>
                  <a:lnTo>
                    <a:pt x="0" y="6216"/>
                  </a:lnTo>
                  <a:lnTo>
                    <a:pt x="21510" y="6216"/>
                  </a:lnTo>
                  <a:lnTo>
                    <a:pt x="215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19231" y="3254386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0" y="6216"/>
                  </a:moveTo>
                  <a:lnTo>
                    <a:pt x="21510" y="6216"/>
                  </a:lnTo>
                  <a:lnTo>
                    <a:pt x="21510" y="0"/>
                  </a:lnTo>
                  <a:lnTo>
                    <a:pt x="0" y="0"/>
                  </a:lnTo>
                  <a:lnTo>
                    <a:pt x="0" y="6216"/>
                  </a:lnTo>
                  <a:close/>
                </a:path>
                <a:path w="21590" h="6350">
                  <a:moveTo>
                    <a:pt x="21506" y="4"/>
                  </a:moveTo>
                  <a:lnTo>
                    <a:pt x="0" y="4"/>
                  </a:lnTo>
                  <a:lnTo>
                    <a:pt x="0" y="6216"/>
                  </a:lnTo>
                  <a:lnTo>
                    <a:pt x="21506" y="6216"/>
                  </a:lnTo>
                  <a:lnTo>
                    <a:pt x="21506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797724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797724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957173" y="3257370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25543" y="0"/>
                  </a:moveTo>
                  <a:lnTo>
                    <a:pt x="0" y="0"/>
                  </a:lnTo>
                  <a:lnTo>
                    <a:pt x="0" y="9947"/>
                  </a:lnTo>
                  <a:lnTo>
                    <a:pt x="25543" y="9947"/>
                  </a:lnTo>
                  <a:lnTo>
                    <a:pt x="2554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957173" y="3257370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0" y="9947"/>
                  </a:moveTo>
                  <a:lnTo>
                    <a:pt x="25543" y="9947"/>
                  </a:lnTo>
                  <a:lnTo>
                    <a:pt x="25543" y="0"/>
                  </a:lnTo>
                  <a:lnTo>
                    <a:pt x="0" y="0"/>
                  </a:lnTo>
                  <a:lnTo>
                    <a:pt x="0" y="9947"/>
                  </a:lnTo>
                  <a:close/>
                </a:path>
                <a:path w="26034" h="10160">
                  <a:moveTo>
                    <a:pt x="25534" y="1"/>
                  </a:moveTo>
                  <a:lnTo>
                    <a:pt x="0" y="1"/>
                  </a:lnTo>
                  <a:lnTo>
                    <a:pt x="0" y="9947"/>
                  </a:lnTo>
                  <a:lnTo>
                    <a:pt x="25534" y="9947"/>
                  </a:lnTo>
                  <a:lnTo>
                    <a:pt x="25534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842896" y="3382962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788"/>
                  </a:lnTo>
                  <a:lnTo>
                    <a:pt x="186872" y="39788"/>
                  </a:lnTo>
                  <a:lnTo>
                    <a:pt x="18687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842896" y="3382950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0" y="39800"/>
                  </a:moveTo>
                  <a:lnTo>
                    <a:pt x="186872" y="39800"/>
                  </a:lnTo>
                  <a:lnTo>
                    <a:pt x="186872" y="11"/>
                  </a:lnTo>
                  <a:lnTo>
                    <a:pt x="0" y="11"/>
                  </a:lnTo>
                  <a:lnTo>
                    <a:pt x="0" y="39800"/>
                  </a:lnTo>
                  <a:close/>
                </a:path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800"/>
                  </a:lnTo>
                  <a:lnTo>
                    <a:pt x="186872" y="39800"/>
                  </a:lnTo>
                  <a:lnTo>
                    <a:pt x="1868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858217" y="3383706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155949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155949" y="23623"/>
                  </a:lnTo>
                  <a:lnTo>
                    <a:pt x="155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858217" y="3383704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0" y="23625"/>
                  </a:moveTo>
                  <a:lnTo>
                    <a:pt x="155949" y="23625"/>
                  </a:lnTo>
                  <a:lnTo>
                    <a:pt x="155949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156209" h="24129">
                  <a:moveTo>
                    <a:pt x="155960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155960" y="23625"/>
                  </a:lnTo>
                  <a:lnTo>
                    <a:pt x="155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860914" y="3384194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50571" y="0"/>
                  </a:moveTo>
                  <a:lnTo>
                    <a:pt x="0" y="0"/>
                  </a:lnTo>
                  <a:lnTo>
                    <a:pt x="0" y="22381"/>
                  </a:lnTo>
                  <a:lnTo>
                    <a:pt x="150571" y="22381"/>
                  </a:lnTo>
                  <a:lnTo>
                    <a:pt x="15057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842087" y="3384194"/>
              <a:ext cx="187325" cy="37465"/>
            </a:xfrm>
            <a:custGeom>
              <a:avLst/>
              <a:gdLst/>
              <a:ahLst/>
              <a:cxnLst/>
              <a:rect l="l" t="t" r="r" b="b"/>
              <a:pathLst>
                <a:path w="187325" h="37464">
                  <a:moveTo>
                    <a:pt x="18827" y="22381"/>
                  </a:moveTo>
                  <a:lnTo>
                    <a:pt x="169398" y="22381"/>
                  </a:lnTo>
                  <a:lnTo>
                    <a:pt x="169398" y="0"/>
                  </a:lnTo>
                  <a:lnTo>
                    <a:pt x="18827" y="0"/>
                  </a:lnTo>
                  <a:lnTo>
                    <a:pt x="18827" y="22381"/>
                  </a:lnTo>
                  <a:close/>
                </a:path>
                <a:path w="187325" h="37464">
                  <a:moveTo>
                    <a:pt x="169393" y="11"/>
                  </a:moveTo>
                  <a:lnTo>
                    <a:pt x="18827" y="11"/>
                  </a:lnTo>
                  <a:lnTo>
                    <a:pt x="18827" y="22381"/>
                  </a:lnTo>
                  <a:lnTo>
                    <a:pt x="169393" y="22381"/>
                  </a:lnTo>
                  <a:lnTo>
                    <a:pt x="169393" y="11"/>
                  </a:lnTo>
                </a:path>
                <a:path w="187325" h="37464">
                  <a:moveTo>
                    <a:pt x="16130" y="21142"/>
                  </a:moveTo>
                  <a:lnTo>
                    <a:pt x="0" y="37300"/>
                  </a:lnTo>
                </a:path>
                <a:path w="187325" h="37464">
                  <a:moveTo>
                    <a:pt x="169393" y="23620"/>
                  </a:moveTo>
                  <a:lnTo>
                    <a:pt x="186872" y="37300"/>
                  </a:lnTo>
                </a:path>
                <a:path w="187325" h="37464">
                  <a:moveTo>
                    <a:pt x="17478" y="26115"/>
                  </a:moveTo>
                  <a:lnTo>
                    <a:pt x="168044" y="26115"/>
                  </a:lnTo>
                </a:path>
                <a:path w="187325" h="37464">
                  <a:moveTo>
                    <a:pt x="10753" y="29849"/>
                  </a:moveTo>
                  <a:lnTo>
                    <a:pt x="170742" y="29849"/>
                  </a:lnTo>
                </a:path>
                <a:path w="187325" h="37464">
                  <a:moveTo>
                    <a:pt x="6725" y="33583"/>
                  </a:moveTo>
                  <a:lnTo>
                    <a:pt x="177467" y="335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476416" y="3409816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19" y="0"/>
                  </a:moveTo>
                  <a:lnTo>
                    <a:pt x="0" y="0"/>
                  </a:lnTo>
                  <a:lnTo>
                    <a:pt x="0" y="36057"/>
                  </a:lnTo>
                  <a:lnTo>
                    <a:pt x="285019" y="36057"/>
                  </a:lnTo>
                  <a:lnTo>
                    <a:pt x="28501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76416" y="3409816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0" y="36057"/>
                  </a:moveTo>
                  <a:lnTo>
                    <a:pt x="285019" y="36057"/>
                  </a:lnTo>
                  <a:lnTo>
                    <a:pt x="285019" y="0"/>
                  </a:lnTo>
                  <a:lnTo>
                    <a:pt x="0" y="0"/>
                  </a:lnTo>
                  <a:lnTo>
                    <a:pt x="0" y="36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476416" y="3409808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01" y="0"/>
                  </a:moveTo>
                  <a:lnTo>
                    <a:pt x="0" y="0"/>
                  </a:lnTo>
                  <a:lnTo>
                    <a:pt x="0" y="36066"/>
                  </a:lnTo>
                  <a:lnTo>
                    <a:pt x="285001" y="36066"/>
                  </a:lnTo>
                  <a:lnTo>
                    <a:pt x="285001" y="0"/>
                  </a:lnTo>
                </a:path>
              </a:pathLst>
            </a:custGeom>
            <a:ln w="31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473719" y="3280997"/>
              <a:ext cx="657860" cy="836930"/>
            </a:xfrm>
            <a:custGeom>
              <a:avLst/>
              <a:gdLst/>
              <a:ahLst/>
              <a:cxnLst/>
              <a:rect l="l" t="t" r="r" b="b"/>
              <a:pathLst>
                <a:path w="657859" h="836929">
                  <a:moveTo>
                    <a:pt x="2697" y="190243"/>
                  </a:moveTo>
                  <a:lnTo>
                    <a:pt x="286368" y="190243"/>
                  </a:lnTo>
                </a:path>
                <a:path w="657859" h="836929">
                  <a:moveTo>
                    <a:pt x="2697" y="218842"/>
                  </a:moveTo>
                  <a:lnTo>
                    <a:pt x="286368" y="218842"/>
                  </a:lnTo>
                </a:path>
                <a:path w="657859" h="836929">
                  <a:moveTo>
                    <a:pt x="2697" y="244945"/>
                  </a:moveTo>
                  <a:lnTo>
                    <a:pt x="286368" y="244945"/>
                  </a:lnTo>
                </a:path>
                <a:path w="657859" h="836929">
                  <a:moveTo>
                    <a:pt x="2697" y="273544"/>
                  </a:moveTo>
                  <a:lnTo>
                    <a:pt x="286368" y="273544"/>
                  </a:lnTo>
                </a:path>
                <a:path w="657859" h="836929">
                  <a:moveTo>
                    <a:pt x="2697" y="302142"/>
                  </a:moveTo>
                  <a:lnTo>
                    <a:pt x="286368" y="302142"/>
                  </a:lnTo>
                </a:path>
                <a:path w="657859" h="836929">
                  <a:moveTo>
                    <a:pt x="2697" y="331980"/>
                  </a:moveTo>
                  <a:lnTo>
                    <a:pt x="286368" y="331980"/>
                  </a:lnTo>
                </a:path>
                <a:path w="657859" h="836929">
                  <a:moveTo>
                    <a:pt x="2697" y="359339"/>
                  </a:moveTo>
                  <a:lnTo>
                    <a:pt x="286368" y="359339"/>
                  </a:lnTo>
                </a:path>
                <a:path w="657859" h="836929">
                  <a:moveTo>
                    <a:pt x="2697" y="387938"/>
                  </a:moveTo>
                  <a:lnTo>
                    <a:pt x="286368" y="387938"/>
                  </a:lnTo>
                </a:path>
                <a:path w="657859" h="836929">
                  <a:moveTo>
                    <a:pt x="2697" y="416536"/>
                  </a:moveTo>
                  <a:lnTo>
                    <a:pt x="286368" y="416536"/>
                  </a:lnTo>
                </a:path>
                <a:path w="657859" h="836929">
                  <a:moveTo>
                    <a:pt x="2697" y="443879"/>
                  </a:moveTo>
                  <a:lnTo>
                    <a:pt x="286368" y="443879"/>
                  </a:lnTo>
                </a:path>
                <a:path w="657859" h="836929">
                  <a:moveTo>
                    <a:pt x="2697" y="472478"/>
                  </a:moveTo>
                  <a:lnTo>
                    <a:pt x="286368" y="472478"/>
                  </a:lnTo>
                </a:path>
                <a:path w="657859" h="836929">
                  <a:moveTo>
                    <a:pt x="2697" y="499837"/>
                  </a:moveTo>
                  <a:lnTo>
                    <a:pt x="286368" y="499837"/>
                  </a:lnTo>
                </a:path>
                <a:path w="657859" h="836929">
                  <a:moveTo>
                    <a:pt x="2697" y="527196"/>
                  </a:moveTo>
                  <a:lnTo>
                    <a:pt x="286368" y="527196"/>
                  </a:lnTo>
                </a:path>
                <a:path w="657859" h="836929">
                  <a:moveTo>
                    <a:pt x="2697" y="555795"/>
                  </a:moveTo>
                  <a:lnTo>
                    <a:pt x="286368" y="555795"/>
                  </a:lnTo>
                </a:path>
                <a:path w="657859" h="836929">
                  <a:moveTo>
                    <a:pt x="2697" y="584393"/>
                  </a:moveTo>
                  <a:lnTo>
                    <a:pt x="286368" y="584393"/>
                  </a:lnTo>
                </a:path>
                <a:path w="657859" h="836929">
                  <a:moveTo>
                    <a:pt x="2697" y="611736"/>
                  </a:moveTo>
                  <a:lnTo>
                    <a:pt x="286368" y="611736"/>
                  </a:lnTo>
                </a:path>
                <a:path w="657859" h="836929">
                  <a:moveTo>
                    <a:pt x="2697" y="640335"/>
                  </a:moveTo>
                  <a:lnTo>
                    <a:pt x="286368" y="640335"/>
                  </a:lnTo>
                </a:path>
                <a:path w="657859" h="836929">
                  <a:moveTo>
                    <a:pt x="2697" y="667694"/>
                  </a:moveTo>
                  <a:lnTo>
                    <a:pt x="286368" y="667694"/>
                  </a:lnTo>
                </a:path>
                <a:path w="657859" h="836929">
                  <a:moveTo>
                    <a:pt x="2697" y="696293"/>
                  </a:moveTo>
                  <a:lnTo>
                    <a:pt x="286368" y="696293"/>
                  </a:lnTo>
                </a:path>
                <a:path w="657859" h="836929">
                  <a:moveTo>
                    <a:pt x="2697" y="723652"/>
                  </a:moveTo>
                  <a:lnTo>
                    <a:pt x="286368" y="723652"/>
                  </a:lnTo>
                </a:path>
                <a:path w="657859" h="836929">
                  <a:moveTo>
                    <a:pt x="2697" y="754729"/>
                  </a:moveTo>
                  <a:lnTo>
                    <a:pt x="286368" y="754729"/>
                  </a:lnTo>
                </a:path>
                <a:path w="657859" h="836929">
                  <a:moveTo>
                    <a:pt x="0" y="779593"/>
                  </a:moveTo>
                  <a:lnTo>
                    <a:pt x="657415" y="779593"/>
                  </a:lnTo>
                </a:path>
                <a:path w="657859" h="836929">
                  <a:moveTo>
                    <a:pt x="0" y="809431"/>
                  </a:moveTo>
                  <a:lnTo>
                    <a:pt x="657415" y="809431"/>
                  </a:lnTo>
                </a:path>
                <a:path w="657859" h="836929">
                  <a:moveTo>
                    <a:pt x="0" y="836790"/>
                  </a:moveTo>
                  <a:lnTo>
                    <a:pt x="657415" y="836790"/>
                  </a:lnTo>
                </a:path>
                <a:path w="657859" h="836929">
                  <a:moveTo>
                    <a:pt x="314600" y="95741"/>
                  </a:moveTo>
                  <a:lnTo>
                    <a:pt x="617081" y="95741"/>
                  </a:lnTo>
                </a:path>
                <a:path w="657859" h="836929">
                  <a:moveTo>
                    <a:pt x="314600" y="0"/>
                  </a:moveTo>
                  <a:lnTo>
                    <a:pt x="617081" y="0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788319" y="3733591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303829" y="7460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788319" y="3733583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0" y="7467"/>
                  </a:moveTo>
                  <a:lnTo>
                    <a:pt x="303829" y="7467"/>
                  </a:lnTo>
                  <a:lnTo>
                    <a:pt x="303829" y="7"/>
                  </a:lnTo>
                  <a:lnTo>
                    <a:pt x="0" y="7"/>
                  </a:lnTo>
                  <a:lnTo>
                    <a:pt x="0" y="7467"/>
                  </a:lnTo>
                  <a:close/>
                </a:path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303829" y="7467"/>
                  </a:lnTo>
                  <a:lnTo>
                    <a:pt x="3038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788319" y="3726872"/>
              <a:ext cx="304165" cy="8890"/>
            </a:xfrm>
            <a:custGeom>
              <a:avLst/>
              <a:gdLst/>
              <a:ahLst/>
              <a:cxnLst/>
              <a:rect l="l" t="t" r="r" b="b"/>
              <a:pathLst>
                <a:path w="304165" h="8889">
                  <a:moveTo>
                    <a:pt x="303829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303829" y="8703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788319" y="3480684"/>
              <a:ext cx="304165" cy="255270"/>
            </a:xfrm>
            <a:custGeom>
              <a:avLst/>
              <a:gdLst/>
              <a:ahLst/>
              <a:cxnLst/>
              <a:rect l="l" t="t" r="r" b="b"/>
              <a:pathLst>
                <a:path w="304165" h="255270">
                  <a:moveTo>
                    <a:pt x="0" y="254891"/>
                  </a:moveTo>
                  <a:lnTo>
                    <a:pt x="303829" y="254891"/>
                  </a:lnTo>
                  <a:lnTo>
                    <a:pt x="303829" y="246188"/>
                  </a:lnTo>
                  <a:lnTo>
                    <a:pt x="0" y="246188"/>
                  </a:lnTo>
                  <a:lnTo>
                    <a:pt x="0" y="254891"/>
                  </a:lnTo>
                  <a:close/>
                </a:path>
                <a:path w="304165" h="255270">
                  <a:moveTo>
                    <a:pt x="303829" y="246184"/>
                  </a:moveTo>
                  <a:lnTo>
                    <a:pt x="0" y="246184"/>
                  </a:lnTo>
                  <a:lnTo>
                    <a:pt x="0" y="254891"/>
                  </a:lnTo>
                  <a:lnTo>
                    <a:pt x="303829" y="254891"/>
                  </a:lnTo>
                  <a:lnTo>
                    <a:pt x="303829" y="246184"/>
                  </a:lnTo>
                </a:path>
                <a:path w="304165" h="255270">
                  <a:moveTo>
                    <a:pt x="2679" y="244192"/>
                  </a:moveTo>
                  <a:lnTo>
                    <a:pt x="2679" y="502"/>
                  </a:lnTo>
                  <a:lnTo>
                    <a:pt x="65869" y="502"/>
                  </a:lnTo>
                  <a:lnTo>
                    <a:pt x="65869" y="12926"/>
                  </a:lnTo>
                  <a:lnTo>
                    <a:pt x="99478" y="12926"/>
                  </a:lnTo>
                  <a:lnTo>
                    <a:pt x="99478" y="244192"/>
                  </a:lnTo>
                  <a:lnTo>
                    <a:pt x="2679" y="244192"/>
                  </a:lnTo>
                </a:path>
                <a:path w="304165" h="255270">
                  <a:moveTo>
                    <a:pt x="54576" y="2494"/>
                  </a:moveTo>
                  <a:lnTo>
                    <a:pt x="54306" y="1490"/>
                  </a:lnTo>
                  <a:lnTo>
                    <a:pt x="53767" y="753"/>
                  </a:lnTo>
                  <a:lnTo>
                    <a:pt x="52957" y="251"/>
                  </a:lnTo>
                  <a:lnTo>
                    <a:pt x="51896" y="0"/>
                  </a:lnTo>
                  <a:lnTo>
                    <a:pt x="10213" y="0"/>
                  </a:lnTo>
                  <a:lnTo>
                    <a:pt x="9135" y="251"/>
                  </a:lnTo>
                  <a:lnTo>
                    <a:pt x="8325" y="753"/>
                  </a:lnTo>
                  <a:lnTo>
                    <a:pt x="7786" y="1490"/>
                  </a:lnTo>
                  <a:lnTo>
                    <a:pt x="7516" y="2494"/>
                  </a:lnTo>
                  <a:lnTo>
                    <a:pt x="7516" y="147965"/>
                  </a:lnTo>
                  <a:lnTo>
                    <a:pt x="7786" y="148953"/>
                  </a:lnTo>
                  <a:lnTo>
                    <a:pt x="8325" y="149706"/>
                  </a:lnTo>
                  <a:lnTo>
                    <a:pt x="9135" y="150192"/>
                  </a:lnTo>
                  <a:lnTo>
                    <a:pt x="10213" y="150443"/>
                  </a:lnTo>
                  <a:lnTo>
                    <a:pt x="51896" y="150443"/>
                  </a:lnTo>
                  <a:lnTo>
                    <a:pt x="52957" y="150192"/>
                  </a:lnTo>
                  <a:lnTo>
                    <a:pt x="53767" y="149706"/>
                  </a:lnTo>
                  <a:lnTo>
                    <a:pt x="54306" y="148953"/>
                  </a:lnTo>
                  <a:lnTo>
                    <a:pt x="54576" y="147965"/>
                  </a:lnTo>
                  <a:lnTo>
                    <a:pt x="5457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795836" y="3584386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795836" y="354533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809287" y="3485664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809287" y="3485657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795836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795836" y="3480684"/>
              <a:ext cx="193040" cy="244475"/>
            </a:xfrm>
            <a:custGeom>
              <a:avLst/>
              <a:gdLst/>
              <a:ahLst/>
              <a:cxnLst/>
              <a:rect l="l" t="t" r="r" b="b"/>
              <a:pathLst>
                <a:path w="19304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3040" h="244475">
                  <a:moveTo>
                    <a:pt x="47059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59" y="66389"/>
                  </a:lnTo>
                  <a:lnTo>
                    <a:pt x="47059" y="51470"/>
                  </a:lnTo>
                </a:path>
                <a:path w="193040" h="244475">
                  <a:moveTo>
                    <a:pt x="95989" y="244192"/>
                  </a:moveTo>
                  <a:lnTo>
                    <a:pt x="95989" y="502"/>
                  </a:lnTo>
                  <a:lnTo>
                    <a:pt x="159179" y="502"/>
                  </a:lnTo>
                  <a:lnTo>
                    <a:pt x="159179" y="12926"/>
                  </a:lnTo>
                  <a:lnTo>
                    <a:pt x="192788" y="12926"/>
                  </a:lnTo>
                  <a:lnTo>
                    <a:pt x="192788" y="244192"/>
                  </a:lnTo>
                  <a:lnTo>
                    <a:pt x="95989" y="244192"/>
                  </a:lnTo>
                </a:path>
                <a:path w="193040" h="244475">
                  <a:moveTo>
                    <a:pt x="147886" y="2494"/>
                  </a:moveTo>
                  <a:lnTo>
                    <a:pt x="147616" y="1490"/>
                  </a:lnTo>
                  <a:lnTo>
                    <a:pt x="147077" y="753"/>
                  </a:lnTo>
                  <a:lnTo>
                    <a:pt x="146268" y="251"/>
                  </a:lnTo>
                  <a:lnTo>
                    <a:pt x="145207" y="0"/>
                  </a:lnTo>
                  <a:lnTo>
                    <a:pt x="103524" y="0"/>
                  </a:lnTo>
                  <a:lnTo>
                    <a:pt x="102445" y="251"/>
                  </a:lnTo>
                  <a:lnTo>
                    <a:pt x="101636" y="753"/>
                  </a:lnTo>
                  <a:lnTo>
                    <a:pt x="101096" y="1490"/>
                  </a:lnTo>
                  <a:lnTo>
                    <a:pt x="100844" y="2494"/>
                  </a:lnTo>
                  <a:lnTo>
                    <a:pt x="100844" y="147965"/>
                  </a:lnTo>
                  <a:lnTo>
                    <a:pt x="101096" y="148953"/>
                  </a:lnTo>
                  <a:lnTo>
                    <a:pt x="101636" y="149706"/>
                  </a:lnTo>
                  <a:lnTo>
                    <a:pt x="102445" y="150192"/>
                  </a:lnTo>
                  <a:lnTo>
                    <a:pt x="103524" y="150443"/>
                  </a:lnTo>
                  <a:lnTo>
                    <a:pt x="145207" y="150443"/>
                  </a:lnTo>
                  <a:lnTo>
                    <a:pt x="146268" y="150192"/>
                  </a:lnTo>
                  <a:lnTo>
                    <a:pt x="147077" y="149706"/>
                  </a:lnTo>
                  <a:lnTo>
                    <a:pt x="147616" y="148953"/>
                  </a:lnTo>
                  <a:lnTo>
                    <a:pt x="147886" y="147965"/>
                  </a:lnTo>
                  <a:lnTo>
                    <a:pt x="14788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896681" y="3584386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896681" y="354533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41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41" y="46514"/>
                  </a:lnTo>
                  <a:lnTo>
                    <a:pt x="47041" y="39046"/>
                  </a:lnTo>
                </a:path>
                <a:path w="47625" h="46989">
                  <a:moveTo>
                    <a:pt x="47041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41" y="38544"/>
                  </a:lnTo>
                  <a:lnTo>
                    <a:pt x="4704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910114" y="3485664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910114" y="3485657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76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76" y="46012"/>
                  </a:lnTo>
                  <a:lnTo>
                    <a:pt x="201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896681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896681" y="3480684"/>
              <a:ext cx="191770" cy="244475"/>
            </a:xfrm>
            <a:custGeom>
              <a:avLst/>
              <a:gdLst/>
              <a:ahLst/>
              <a:cxnLst/>
              <a:rect l="l" t="t" r="r" b="b"/>
              <a:pathLst>
                <a:path w="19177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1770" h="244475">
                  <a:moveTo>
                    <a:pt x="47041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41" y="66389"/>
                  </a:lnTo>
                  <a:lnTo>
                    <a:pt x="47041" y="51470"/>
                  </a:lnTo>
                </a:path>
                <a:path w="191770" h="244475">
                  <a:moveTo>
                    <a:pt x="94640" y="244192"/>
                  </a:moveTo>
                  <a:lnTo>
                    <a:pt x="94640" y="502"/>
                  </a:lnTo>
                  <a:lnTo>
                    <a:pt x="157830" y="502"/>
                  </a:lnTo>
                  <a:lnTo>
                    <a:pt x="157830" y="12926"/>
                  </a:lnTo>
                  <a:lnTo>
                    <a:pt x="191439" y="12926"/>
                  </a:lnTo>
                  <a:lnTo>
                    <a:pt x="191439" y="244192"/>
                  </a:lnTo>
                  <a:lnTo>
                    <a:pt x="94640" y="244192"/>
                  </a:lnTo>
                </a:path>
                <a:path w="191770" h="244475">
                  <a:moveTo>
                    <a:pt x="143840" y="2494"/>
                  </a:moveTo>
                  <a:lnTo>
                    <a:pt x="143570" y="1490"/>
                  </a:lnTo>
                  <a:lnTo>
                    <a:pt x="143031" y="753"/>
                  </a:lnTo>
                  <a:lnTo>
                    <a:pt x="142222" y="251"/>
                  </a:lnTo>
                  <a:lnTo>
                    <a:pt x="141161" y="0"/>
                  </a:lnTo>
                  <a:lnTo>
                    <a:pt x="99478" y="0"/>
                  </a:lnTo>
                  <a:lnTo>
                    <a:pt x="98399" y="251"/>
                  </a:lnTo>
                  <a:lnTo>
                    <a:pt x="97590" y="753"/>
                  </a:lnTo>
                  <a:lnTo>
                    <a:pt x="97050" y="1490"/>
                  </a:lnTo>
                  <a:lnTo>
                    <a:pt x="96780" y="2494"/>
                  </a:lnTo>
                  <a:lnTo>
                    <a:pt x="96780" y="147965"/>
                  </a:lnTo>
                  <a:lnTo>
                    <a:pt x="97050" y="148953"/>
                  </a:lnTo>
                  <a:lnTo>
                    <a:pt x="97590" y="149706"/>
                  </a:lnTo>
                  <a:lnTo>
                    <a:pt x="98399" y="150192"/>
                  </a:lnTo>
                  <a:lnTo>
                    <a:pt x="99478" y="150443"/>
                  </a:lnTo>
                  <a:lnTo>
                    <a:pt x="141161" y="150443"/>
                  </a:lnTo>
                  <a:lnTo>
                    <a:pt x="142222" y="150192"/>
                  </a:lnTo>
                  <a:lnTo>
                    <a:pt x="143031" y="149706"/>
                  </a:lnTo>
                  <a:lnTo>
                    <a:pt x="143570" y="148953"/>
                  </a:lnTo>
                  <a:lnTo>
                    <a:pt x="143840" y="147965"/>
                  </a:lnTo>
                  <a:lnTo>
                    <a:pt x="143840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993462" y="3584386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993462" y="354533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006912" y="3485664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006912" y="3485657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993462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993462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0" y="14920"/>
                  </a:moveTo>
                  <a:lnTo>
                    <a:pt x="47054" y="14920"/>
                  </a:lnTo>
                  <a:lnTo>
                    <a:pt x="47054" y="0"/>
                  </a:lnTo>
                  <a:lnTo>
                    <a:pt x="0" y="0"/>
                  </a:lnTo>
                  <a:lnTo>
                    <a:pt x="0" y="14920"/>
                  </a:lnTo>
                  <a:close/>
                </a:path>
                <a:path w="47625" h="15239">
                  <a:moveTo>
                    <a:pt x="47059" y="1"/>
                  </a:moveTo>
                  <a:lnTo>
                    <a:pt x="0" y="1"/>
                  </a:lnTo>
                  <a:lnTo>
                    <a:pt x="0" y="14920"/>
                  </a:lnTo>
                  <a:lnTo>
                    <a:pt x="47059" y="14920"/>
                  </a:lnTo>
                  <a:lnTo>
                    <a:pt x="47059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789750" y="3749749"/>
              <a:ext cx="299618" cy="2461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806589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76" y="10682"/>
                  </a:lnTo>
                  <a:lnTo>
                    <a:pt x="5646" y="11436"/>
                  </a:lnTo>
                  <a:lnTo>
                    <a:pt x="10231" y="12423"/>
                  </a:lnTo>
                  <a:lnTo>
                    <a:pt x="15338" y="12423"/>
                  </a:lnTo>
                  <a:lnTo>
                    <a:pt x="25552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94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806589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  <a:close/>
                </a:path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815203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815203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907434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893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60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65" y="4972"/>
                  </a:lnTo>
                  <a:lnTo>
                    <a:pt x="24455" y="3717"/>
                  </a:lnTo>
                  <a:lnTo>
                    <a:pt x="21776" y="1724"/>
                  </a:lnTo>
                  <a:lnTo>
                    <a:pt x="17730" y="485"/>
                  </a:lnTo>
                  <a:lnTo>
                    <a:pt x="1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907434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916030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916030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006912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76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006912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012829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806589" y="3294174"/>
              <a:ext cx="270510" cy="243204"/>
            </a:xfrm>
            <a:custGeom>
              <a:avLst/>
              <a:gdLst/>
              <a:ahLst/>
              <a:cxnLst/>
              <a:rect l="l" t="t" r="r" b="b"/>
              <a:pathLst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  <a:close/>
                </a:path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</a:path>
                <a:path w="270509" h="243204">
                  <a:moveTo>
                    <a:pt x="270238" y="2494"/>
                  </a:moveTo>
                  <a:lnTo>
                    <a:pt x="269968" y="1490"/>
                  </a:lnTo>
                  <a:lnTo>
                    <a:pt x="269429" y="753"/>
                  </a:lnTo>
                  <a:lnTo>
                    <a:pt x="268619" y="251"/>
                  </a:lnTo>
                  <a:lnTo>
                    <a:pt x="267540" y="0"/>
                  </a:lnTo>
                  <a:lnTo>
                    <a:pt x="2697" y="0"/>
                  </a:lnTo>
                  <a:lnTo>
                    <a:pt x="1618" y="251"/>
                  </a:lnTo>
                  <a:lnTo>
                    <a:pt x="809" y="753"/>
                  </a:lnTo>
                  <a:lnTo>
                    <a:pt x="269" y="1490"/>
                  </a:lnTo>
                  <a:lnTo>
                    <a:pt x="0" y="2494"/>
                  </a:lnTo>
                  <a:lnTo>
                    <a:pt x="0" y="43517"/>
                  </a:lnTo>
                  <a:lnTo>
                    <a:pt x="269" y="44521"/>
                  </a:lnTo>
                  <a:lnTo>
                    <a:pt x="809" y="45258"/>
                  </a:lnTo>
                  <a:lnTo>
                    <a:pt x="1618" y="45760"/>
                  </a:lnTo>
                  <a:lnTo>
                    <a:pt x="2697" y="46012"/>
                  </a:lnTo>
                  <a:lnTo>
                    <a:pt x="267540" y="46012"/>
                  </a:lnTo>
                  <a:lnTo>
                    <a:pt x="268619" y="45760"/>
                  </a:lnTo>
                  <a:lnTo>
                    <a:pt x="269429" y="45258"/>
                  </a:lnTo>
                  <a:lnTo>
                    <a:pt x="269968" y="44521"/>
                  </a:lnTo>
                  <a:lnTo>
                    <a:pt x="270238" y="43517"/>
                  </a:lnTo>
                  <a:lnTo>
                    <a:pt x="270238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846115" y="3439649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846115" y="3439645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0" y="3733"/>
                  </a:moveTo>
                  <a:lnTo>
                    <a:pt x="10755" y="3733"/>
                  </a:lnTo>
                  <a:lnTo>
                    <a:pt x="10755" y="3"/>
                  </a:lnTo>
                  <a:lnTo>
                    <a:pt x="0" y="3"/>
                  </a:lnTo>
                  <a:lnTo>
                    <a:pt x="0" y="3733"/>
                  </a:lnTo>
                  <a:close/>
                </a:path>
                <a:path w="10795" h="3810">
                  <a:moveTo>
                    <a:pt x="10771" y="0"/>
                  </a:moveTo>
                  <a:lnTo>
                    <a:pt x="0" y="0"/>
                  </a:lnTo>
                  <a:lnTo>
                    <a:pt x="0" y="3733"/>
                  </a:lnTo>
                  <a:lnTo>
                    <a:pt x="10771" y="3733"/>
                  </a:lnTo>
                  <a:lnTo>
                    <a:pt x="107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882421" y="3439649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882421" y="3213854"/>
              <a:ext cx="134620" cy="229870"/>
            </a:xfrm>
            <a:custGeom>
              <a:avLst/>
              <a:gdLst/>
              <a:ahLst/>
              <a:cxnLst/>
              <a:rect l="l" t="t" r="r" b="b"/>
              <a:pathLst>
                <a:path w="134620" h="229870">
                  <a:moveTo>
                    <a:pt x="0" y="229524"/>
                  </a:moveTo>
                  <a:lnTo>
                    <a:pt x="10755" y="229524"/>
                  </a:lnTo>
                  <a:lnTo>
                    <a:pt x="10755" y="225794"/>
                  </a:lnTo>
                  <a:lnTo>
                    <a:pt x="0" y="225794"/>
                  </a:lnTo>
                  <a:lnTo>
                    <a:pt x="0" y="229524"/>
                  </a:lnTo>
                  <a:close/>
                </a:path>
                <a:path w="134620" h="229870">
                  <a:moveTo>
                    <a:pt x="10753" y="225790"/>
                  </a:moveTo>
                  <a:lnTo>
                    <a:pt x="0" y="225790"/>
                  </a:lnTo>
                  <a:lnTo>
                    <a:pt x="0" y="229524"/>
                  </a:lnTo>
                  <a:lnTo>
                    <a:pt x="10753" y="229524"/>
                  </a:lnTo>
                  <a:lnTo>
                    <a:pt x="10753" y="225790"/>
                  </a:lnTo>
                </a:path>
                <a:path w="134620" h="229870">
                  <a:moveTo>
                    <a:pt x="134435" y="0"/>
                  </a:moveTo>
                  <a:lnTo>
                    <a:pt x="134435" y="67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523476" y="3248181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83351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83351" y="23623"/>
                  </a:lnTo>
                  <a:lnTo>
                    <a:pt x="833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523476" y="3248179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0" y="23625"/>
                  </a:moveTo>
                  <a:lnTo>
                    <a:pt x="83351" y="23625"/>
                  </a:lnTo>
                  <a:lnTo>
                    <a:pt x="83351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83820" h="24129">
                  <a:moveTo>
                    <a:pt x="83348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83348" y="23625"/>
                  </a:lnTo>
                  <a:lnTo>
                    <a:pt x="833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560573" y="3248181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9410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9410" y="23623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560573" y="3248179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0" y="23625"/>
                  </a:moveTo>
                  <a:lnTo>
                    <a:pt x="9410" y="23625"/>
                  </a:lnTo>
                  <a:lnTo>
                    <a:pt x="9410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9525" h="24129">
                  <a:moveTo>
                    <a:pt x="9404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9404" y="23625"/>
                  </a:lnTo>
                  <a:lnTo>
                    <a:pt x="94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617577" y="3235742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617577" y="3235738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652535" y="3235742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652535" y="3235738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690172" y="3235742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690172" y="3235738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801752" y="3729849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5249" y="0"/>
                  </a:moveTo>
                  <a:lnTo>
                    <a:pt x="4405" y="0"/>
                  </a:lnTo>
                  <a:lnTo>
                    <a:pt x="0" y="4068"/>
                  </a:lnTo>
                  <a:lnTo>
                    <a:pt x="0" y="14098"/>
                  </a:lnTo>
                  <a:lnTo>
                    <a:pt x="4405" y="18167"/>
                  </a:lnTo>
                  <a:lnTo>
                    <a:pt x="15249" y="18167"/>
                  </a:lnTo>
                  <a:lnTo>
                    <a:pt x="19636" y="14098"/>
                  </a:lnTo>
                  <a:lnTo>
                    <a:pt x="19636" y="406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801752" y="3729849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804450" y="3732344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1059" y="0"/>
                  </a:moveTo>
                  <a:lnTo>
                    <a:pt x="3182" y="0"/>
                  </a:lnTo>
                  <a:lnTo>
                    <a:pt x="0" y="2946"/>
                  </a:lnTo>
                  <a:lnTo>
                    <a:pt x="0" y="10230"/>
                  </a:lnTo>
                  <a:lnTo>
                    <a:pt x="3182" y="13177"/>
                  </a:lnTo>
                  <a:lnTo>
                    <a:pt x="11059" y="13177"/>
                  </a:lnTo>
                  <a:lnTo>
                    <a:pt x="14241" y="10230"/>
                  </a:lnTo>
                  <a:lnTo>
                    <a:pt x="14241" y="294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804450" y="3732344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458937" y="4138919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80271" y="0"/>
                  </a:moveTo>
                  <a:lnTo>
                    <a:pt x="10753" y="0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0" y="9962"/>
                  </a:lnTo>
                  <a:lnTo>
                    <a:pt x="0" y="12440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10753" y="22386"/>
                  </a:lnTo>
                  <a:lnTo>
                    <a:pt x="680271" y="22386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91024" y="12440"/>
                  </a:lnTo>
                  <a:lnTo>
                    <a:pt x="690484" y="7970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6708" y="2494"/>
                  </a:lnTo>
                  <a:lnTo>
                    <a:pt x="684838" y="125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458937" y="4138919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  <a:close/>
                </a:path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859565" y="3620445"/>
              <a:ext cx="220979" cy="15240"/>
            </a:xfrm>
            <a:custGeom>
              <a:avLst/>
              <a:gdLst/>
              <a:ahLst/>
              <a:cxnLst/>
              <a:rect l="l" t="t" r="r" b="b"/>
              <a:pathLst>
                <a:path w="220979" h="15239">
                  <a:moveTo>
                    <a:pt x="220481" y="0"/>
                  </a:moveTo>
                  <a:lnTo>
                    <a:pt x="193597" y="0"/>
                  </a:lnTo>
                  <a:lnTo>
                    <a:pt x="193597" y="14918"/>
                  </a:lnTo>
                  <a:lnTo>
                    <a:pt x="220481" y="14918"/>
                  </a:lnTo>
                  <a:lnTo>
                    <a:pt x="220481" y="0"/>
                  </a:lnTo>
                </a:path>
                <a:path w="220979" h="15239">
                  <a:moveTo>
                    <a:pt x="123682" y="0"/>
                  </a:moveTo>
                  <a:lnTo>
                    <a:pt x="96798" y="0"/>
                  </a:lnTo>
                  <a:lnTo>
                    <a:pt x="96798" y="14918"/>
                  </a:lnTo>
                  <a:lnTo>
                    <a:pt x="123682" y="14918"/>
                  </a:lnTo>
                  <a:lnTo>
                    <a:pt x="123682" y="0"/>
                  </a:lnTo>
                </a:path>
                <a:path w="220979" h="15239">
                  <a:moveTo>
                    <a:pt x="26883" y="0"/>
                  </a:moveTo>
                  <a:lnTo>
                    <a:pt x="0" y="0"/>
                  </a:lnTo>
                  <a:lnTo>
                    <a:pt x="0" y="14918"/>
                  </a:lnTo>
                  <a:lnTo>
                    <a:pt x="26883" y="14918"/>
                  </a:lnTo>
                  <a:lnTo>
                    <a:pt x="26883" y="0"/>
                  </a:lnTo>
                </a:path>
              </a:pathLst>
            </a:custGeom>
            <a:ln w="31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/>
          <p:nvPr/>
        </p:nvSpPr>
        <p:spPr>
          <a:xfrm>
            <a:off x="172367" y="2980584"/>
            <a:ext cx="878055" cy="354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383743" y="3302634"/>
            <a:ext cx="367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262266" y="3056784"/>
            <a:ext cx="878055" cy="354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8557259" y="3365119"/>
            <a:ext cx="594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22" baseline="14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300" spc="15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889250" y="3619500"/>
            <a:ext cx="3962400" cy="228600"/>
          </a:xfrm>
          <a:custGeom>
            <a:avLst/>
            <a:gdLst/>
            <a:ahLst/>
            <a:cxnLst/>
            <a:rect l="l" t="t" r="r" b="b"/>
            <a:pathLst>
              <a:path w="3962400" h="228600">
                <a:moveTo>
                  <a:pt x="3733800" y="0"/>
                </a:moveTo>
                <a:lnTo>
                  <a:pt x="3733800" y="228600"/>
                </a:lnTo>
                <a:lnTo>
                  <a:pt x="3886200" y="152400"/>
                </a:lnTo>
                <a:lnTo>
                  <a:pt x="3771900" y="152400"/>
                </a:lnTo>
                <a:lnTo>
                  <a:pt x="3771900" y="76200"/>
                </a:lnTo>
                <a:lnTo>
                  <a:pt x="3886200" y="76200"/>
                </a:lnTo>
                <a:lnTo>
                  <a:pt x="3733800" y="0"/>
                </a:lnTo>
                <a:close/>
              </a:path>
              <a:path w="3962400" h="228600">
                <a:moveTo>
                  <a:pt x="37338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3800" y="152400"/>
                </a:lnTo>
                <a:lnTo>
                  <a:pt x="3733800" y="76200"/>
                </a:lnTo>
                <a:close/>
              </a:path>
              <a:path w="3962400" h="228600">
                <a:moveTo>
                  <a:pt x="3886200" y="76200"/>
                </a:moveTo>
                <a:lnTo>
                  <a:pt x="3771900" y="76200"/>
                </a:lnTo>
                <a:lnTo>
                  <a:pt x="3771900" y="152400"/>
                </a:lnTo>
                <a:lnTo>
                  <a:pt x="3886200" y="152400"/>
                </a:lnTo>
                <a:lnTo>
                  <a:pt x="3962400" y="114300"/>
                </a:lnTo>
                <a:lnTo>
                  <a:pt x="388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262266" y="3742584"/>
            <a:ext cx="878055" cy="354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5343905" y="4060545"/>
            <a:ext cx="3218815" cy="94996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119630">
              <a:lnSpc>
                <a:spcPct val="100000"/>
              </a:lnSpc>
              <a:spcBef>
                <a:spcPts val="1335"/>
              </a:spcBef>
            </a:pPr>
            <a:r>
              <a:rPr sz="2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spc="-1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Ticket </a:t>
            </a:r>
            <a:r>
              <a:rPr sz="2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granting server</a:t>
            </a:r>
            <a:r>
              <a:rPr sz="2000" spc="-135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(TGS)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639809" y="4141089"/>
            <a:ext cx="358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7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93801" y="5876645"/>
            <a:ext cx="5090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Authenticator</a:t>
            </a:r>
            <a:r>
              <a:rPr sz="1950" spc="7" baseline="-21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C,TGS </a:t>
            </a:r>
            <a:r>
              <a:rPr sz="2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encrypted with key K</a:t>
            </a:r>
            <a:r>
              <a:rPr sz="2000" spc="-31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spc="30" baseline="-21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C,TGS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302000" y="5334000"/>
            <a:ext cx="424180" cy="542290"/>
          </a:xfrm>
          <a:custGeom>
            <a:avLst/>
            <a:gdLst/>
            <a:ahLst/>
            <a:cxnLst/>
            <a:rect l="l" t="t" r="r" b="b"/>
            <a:pathLst>
              <a:path w="424179" h="542289">
                <a:moveTo>
                  <a:pt x="63723" y="59036"/>
                </a:moveTo>
                <a:lnTo>
                  <a:pt x="41097" y="76535"/>
                </a:lnTo>
                <a:lnTo>
                  <a:pt x="401447" y="542137"/>
                </a:lnTo>
                <a:lnTo>
                  <a:pt x="424052" y="524649"/>
                </a:lnTo>
                <a:lnTo>
                  <a:pt x="63723" y="59036"/>
                </a:lnTo>
                <a:close/>
              </a:path>
              <a:path w="424179" h="542289">
                <a:moveTo>
                  <a:pt x="0" y="0"/>
                </a:moveTo>
                <a:lnTo>
                  <a:pt x="18541" y="93980"/>
                </a:lnTo>
                <a:lnTo>
                  <a:pt x="41097" y="76535"/>
                </a:lnTo>
                <a:lnTo>
                  <a:pt x="32385" y="65278"/>
                </a:lnTo>
                <a:lnTo>
                  <a:pt x="54990" y="47752"/>
                </a:lnTo>
                <a:lnTo>
                  <a:pt x="78313" y="47752"/>
                </a:lnTo>
                <a:lnTo>
                  <a:pt x="86360" y="41528"/>
                </a:lnTo>
                <a:lnTo>
                  <a:pt x="0" y="0"/>
                </a:lnTo>
                <a:close/>
              </a:path>
              <a:path w="424179" h="542289">
                <a:moveTo>
                  <a:pt x="54990" y="47752"/>
                </a:moveTo>
                <a:lnTo>
                  <a:pt x="32385" y="65278"/>
                </a:lnTo>
                <a:lnTo>
                  <a:pt x="41097" y="76535"/>
                </a:lnTo>
                <a:lnTo>
                  <a:pt x="63723" y="59036"/>
                </a:lnTo>
                <a:lnTo>
                  <a:pt x="54990" y="47752"/>
                </a:lnTo>
                <a:close/>
              </a:path>
              <a:path w="424179" h="542289">
                <a:moveTo>
                  <a:pt x="78313" y="47752"/>
                </a:moveTo>
                <a:lnTo>
                  <a:pt x="54990" y="47752"/>
                </a:lnTo>
                <a:lnTo>
                  <a:pt x="63723" y="59036"/>
                </a:lnTo>
                <a:lnTo>
                  <a:pt x="78313" y="4775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72367" y="3742584"/>
            <a:ext cx="878055" cy="354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301142" y="4203572"/>
            <a:ext cx="833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000" spc="-112" baseline="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C,TGS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273807" y="3105657"/>
            <a:ext cx="4398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dirty="0">
                <a:latin typeface="Arial" panose="020B0604020202020204"/>
                <a:cs typeface="Arial" panose="020B0604020202020204"/>
              </a:rPr>
              <a:t>||</a:t>
            </a: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Ticket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TGS</a:t>
            </a:r>
            <a:r>
              <a:rPr sz="2000" dirty="0">
                <a:latin typeface="Arial" panose="020B0604020202020204"/>
                <a:cs typeface="Arial" panose="020B0604020202020204"/>
              </a:rPr>
              <a:t>||Authenticator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C,TGS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981200" y="4572000"/>
            <a:ext cx="2641600" cy="762000"/>
          </a:xfrm>
          <a:prstGeom prst="rect">
            <a:avLst/>
          </a:prstGeom>
          <a:ln w="38100">
            <a:solidFill>
              <a:srgbClr val="FF00FF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375"/>
              </a:spcBef>
            </a:pPr>
            <a:r>
              <a:rPr sz="2000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dirty="0">
                <a:latin typeface="Arial" panose="020B0604020202020204"/>
                <a:cs typeface="Arial" panose="020B0604020202020204"/>
              </a:rPr>
              <a:t>||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AD</a:t>
            </a:r>
            <a:r>
              <a:rPr sz="1950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TS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3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457700" y="3505200"/>
            <a:ext cx="1073150" cy="990600"/>
          </a:xfrm>
          <a:custGeom>
            <a:avLst/>
            <a:gdLst/>
            <a:ahLst/>
            <a:cxnLst/>
            <a:rect l="l" t="t" r="r" b="b"/>
            <a:pathLst>
              <a:path w="1073150" h="990600">
                <a:moveTo>
                  <a:pt x="33909" y="900938"/>
                </a:moveTo>
                <a:lnTo>
                  <a:pt x="0" y="990600"/>
                </a:lnTo>
                <a:lnTo>
                  <a:pt x="92075" y="963930"/>
                </a:lnTo>
                <a:lnTo>
                  <a:pt x="81637" y="952626"/>
                </a:lnTo>
                <a:lnTo>
                  <a:pt x="62229" y="952626"/>
                </a:lnTo>
                <a:lnTo>
                  <a:pt x="42799" y="931672"/>
                </a:lnTo>
                <a:lnTo>
                  <a:pt x="53320" y="921959"/>
                </a:lnTo>
                <a:lnTo>
                  <a:pt x="33909" y="900938"/>
                </a:lnTo>
                <a:close/>
              </a:path>
              <a:path w="1073150" h="990600">
                <a:moveTo>
                  <a:pt x="53320" y="921959"/>
                </a:moveTo>
                <a:lnTo>
                  <a:pt x="42799" y="931672"/>
                </a:lnTo>
                <a:lnTo>
                  <a:pt x="62229" y="952626"/>
                </a:lnTo>
                <a:lnTo>
                  <a:pt x="72707" y="942955"/>
                </a:lnTo>
                <a:lnTo>
                  <a:pt x="53320" y="921959"/>
                </a:lnTo>
                <a:close/>
              </a:path>
              <a:path w="1073150" h="990600">
                <a:moveTo>
                  <a:pt x="72707" y="942955"/>
                </a:moveTo>
                <a:lnTo>
                  <a:pt x="62229" y="952626"/>
                </a:lnTo>
                <a:lnTo>
                  <a:pt x="81637" y="952626"/>
                </a:lnTo>
                <a:lnTo>
                  <a:pt x="72707" y="942955"/>
                </a:lnTo>
                <a:close/>
              </a:path>
              <a:path w="1073150" h="990600">
                <a:moveTo>
                  <a:pt x="1000442" y="47644"/>
                </a:moveTo>
                <a:lnTo>
                  <a:pt x="53320" y="921959"/>
                </a:lnTo>
                <a:lnTo>
                  <a:pt x="72707" y="942955"/>
                </a:lnTo>
                <a:lnTo>
                  <a:pt x="1019829" y="68640"/>
                </a:lnTo>
                <a:lnTo>
                  <a:pt x="1000442" y="47644"/>
                </a:lnTo>
                <a:close/>
              </a:path>
              <a:path w="1073150" h="990600">
                <a:moveTo>
                  <a:pt x="1058789" y="37973"/>
                </a:moveTo>
                <a:lnTo>
                  <a:pt x="1010920" y="37973"/>
                </a:lnTo>
                <a:lnTo>
                  <a:pt x="1030351" y="58927"/>
                </a:lnTo>
                <a:lnTo>
                  <a:pt x="1019829" y="68640"/>
                </a:lnTo>
                <a:lnTo>
                  <a:pt x="1039240" y="89662"/>
                </a:lnTo>
                <a:lnTo>
                  <a:pt x="1058789" y="37973"/>
                </a:lnTo>
                <a:close/>
              </a:path>
              <a:path w="1073150" h="990600">
                <a:moveTo>
                  <a:pt x="1010920" y="37973"/>
                </a:moveTo>
                <a:lnTo>
                  <a:pt x="1000442" y="47644"/>
                </a:lnTo>
                <a:lnTo>
                  <a:pt x="1019829" y="68640"/>
                </a:lnTo>
                <a:lnTo>
                  <a:pt x="1030351" y="58927"/>
                </a:lnTo>
                <a:lnTo>
                  <a:pt x="1010920" y="37973"/>
                </a:lnTo>
                <a:close/>
              </a:path>
              <a:path w="1073150" h="990600">
                <a:moveTo>
                  <a:pt x="1073150" y="0"/>
                </a:moveTo>
                <a:lnTo>
                  <a:pt x="981075" y="26670"/>
                </a:lnTo>
                <a:lnTo>
                  <a:pt x="1000442" y="47644"/>
                </a:lnTo>
                <a:lnTo>
                  <a:pt x="1010920" y="37973"/>
                </a:lnTo>
                <a:lnTo>
                  <a:pt x="1058789" y="37973"/>
                </a:lnTo>
                <a:lnTo>
                  <a:pt x="1073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39466" y="1304184"/>
            <a:ext cx="878055" cy="354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3632200" y="1219200"/>
            <a:ext cx="5613400" cy="762000"/>
          </a:xfrm>
          <a:prstGeom prst="rect">
            <a:avLst/>
          </a:prstGeom>
          <a:ln w="38100">
            <a:solidFill>
              <a:srgbClr val="C0504D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 marL="471170" algn="ctr">
              <a:lnSpc>
                <a:spcPct val="100000"/>
              </a:lnSpc>
              <a:spcBef>
                <a:spcPts val="150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||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dirty="0">
                <a:latin typeface="Arial" panose="020B0604020202020204"/>
                <a:cs typeface="Arial" panose="020B0604020202020204"/>
              </a:rPr>
              <a:t>||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AD</a:t>
            </a:r>
            <a:r>
              <a:rPr sz="1950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</a:t>
            </a:r>
            <a:r>
              <a:rPr sz="20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baseline="-21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r>
              <a:rPr sz="2000" dirty="0">
                <a:latin typeface="Arial" panose="020B0604020202020204"/>
                <a:cs typeface="Arial" panose="020B0604020202020204"/>
              </a:rPr>
              <a:t>||TS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2000" dirty="0">
                <a:latin typeface="Arial" panose="020B0604020202020204"/>
                <a:cs typeface="Arial" panose="020B0604020202020204"/>
              </a:rPr>
              <a:t>||Lifetime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2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47802" y="1294002"/>
            <a:ext cx="2737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Remember Ticket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TGS</a:t>
            </a:r>
            <a:r>
              <a:rPr sz="1950" spc="44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is: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Third step: C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TGS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1198" y="3058629"/>
            <a:ext cx="1176415" cy="8778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157221" y="3137358"/>
            <a:ext cx="696595" cy="1009650"/>
            <a:chOff x="7157221" y="3137358"/>
            <a:chExt cx="696595" cy="1009650"/>
          </a:xfrm>
        </p:grpSpPr>
        <p:sp>
          <p:nvSpPr>
            <p:cNvPr id="4" name="object 4"/>
            <p:cNvSpPr/>
            <p:nvPr/>
          </p:nvSpPr>
          <p:spPr>
            <a:xfrm>
              <a:off x="7168590" y="3139995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668168" y="0"/>
                  </a:moveTo>
                  <a:lnTo>
                    <a:pt x="0" y="0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68590" y="3139995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0" y="1003408"/>
                  </a:moveTo>
                  <a:lnTo>
                    <a:pt x="668168" y="1003408"/>
                  </a:lnTo>
                  <a:lnTo>
                    <a:pt x="668168" y="0"/>
                  </a:lnTo>
                  <a:lnTo>
                    <a:pt x="0" y="0"/>
                  </a:lnTo>
                  <a:lnTo>
                    <a:pt x="0" y="1003408"/>
                  </a:lnTo>
                  <a:close/>
                </a:path>
                <a:path w="668654" h="1003935">
                  <a:moveTo>
                    <a:pt x="668168" y="16"/>
                  </a:moveTo>
                  <a:lnTo>
                    <a:pt x="0" y="16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16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10812" y="3188502"/>
              <a:ext cx="588010" cy="800100"/>
            </a:xfrm>
            <a:custGeom>
              <a:avLst/>
              <a:gdLst/>
              <a:ahLst/>
              <a:cxnLst/>
              <a:rect l="l" t="t" r="r" b="b"/>
              <a:pathLst>
                <a:path w="588009" h="800100">
                  <a:moveTo>
                    <a:pt x="1348" y="102455"/>
                  </a:moveTo>
                  <a:lnTo>
                    <a:pt x="248713" y="102455"/>
                  </a:lnTo>
                </a:path>
                <a:path w="588009" h="800100">
                  <a:moveTo>
                    <a:pt x="247364" y="3733"/>
                  </a:moveTo>
                  <a:lnTo>
                    <a:pt x="247364" y="2980"/>
                  </a:lnTo>
                  <a:lnTo>
                    <a:pt x="247095" y="2243"/>
                  </a:lnTo>
                  <a:lnTo>
                    <a:pt x="246555" y="1741"/>
                  </a:lnTo>
                  <a:lnTo>
                    <a:pt x="246285" y="1239"/>
                  </a:lnTo>
                  <a:lnTo>
                    <a:pt x="245494" y="736"/>
                  </a:lnTo>
                  <a:lnTo>
                    <a:pt x="244955" y="251"/>
                  </a:lnTo>
                  <a:lnTo>
                    <a:pt x="244145" y="0"/>
                  </a:lnTo>
                  <a:lnTo>
                    <a:pt x="243336" y="0"/>
                  </a:lnTo>
                  <a:lnTo>
                    <a:pt x="4028" y="0"/>
                  </a:lnTo>
                  <a:lnTo>
                    <a:pt x="3218" y="0"/>
                  </a:lnTo>
                  <a:lnTo>
                    <a:pt x="2427" y="251"/>
                  </a:lnTo>
                  <a:lnTo>
                    <a:pt x="1888" y="736"/>
                  </a:lnTo>
                  <a:lnTo>
                    <a:pt x="1348" y="1239"/>
                  </a:lnTo>
                  <a:lnTo>
                    <a:pt x="809" y="1741"/>
                  </a:lnTo>
                  <a:lnTo>
                    <a:pt x="269" y="2243"/>
                  </a:lnTo>
                  <a:lnTo>
                    <a:pt x="0" y="2980"/>
                  </a:lnTo>
                  <a:lnTo>
                    <a:pt x="0" y="3733"/>
                  </a:lnTo>
                  <a:lnTo>
                    <a:pt x="0" y="184014"/>
                  </a:lnTo>
                  <a:lnTo>
                    <a:pt x="0" y="184768"/>
                  </a:lnTo>
                  <a:lnTo>
                    <a:pt x="269" y="185505"/>
                  </a:lnTo>
                  <a:lnTo>
                    <a:pt x="809" y="186007"/>
                  </a:lnTo>
                  <a:lnTo>
                    <a:pt x="1348" y="186760"/>
                  </a:lnTo>
                  <a:lnTo>
                    <a:pt x="1888" y="186995"/>
                  </a:lnTo>
                  <a:lnTo>
                    <a:pt x="2427" y="187497"/>
                  </a:lnTo>
                  <a:lnTo>
                    <a:pt x="3218" y="187748"/>
                  </a:lnTo>
                  <a:lnTo>
                    <a:pt x="4028" y="187748"/>
                  </a:lnTo>
                  <a:lnTo>
                    <a:pt x="243336" y="187748"/>
                  </a:lnTo>
                  <a:lnTo>
                    <a:pt x="244145" y="187748"/>
                  </a:lnTo>
                  <a:lnTo>
                    <a:pt x="244955" y="187497"/>
                  </a:lnTo>
                  <a:lnTo>
                    <a:pt x="245494" y="186995"/>
                  </a:lnTo>
                  <a:lnTo>
                    <a:pt x="246285" y="186760"/>
                  </a:lnTo>
                  <a:lnTo>
                    <a:pt x="246555" y="186007"/>
                  </a:lnTo>
                  <a:lnTo>
                    <a:pt x="247095" y="185505"/>
                  </a:lnTo>
                  <a:lnTo>
                    <a:pt x="247364" y="184768"/>
                  </a:lnTo>
                  <a:lnTo>
                    <a:pt x="247364" y="184014"/>
                  </a:lnTo>
                  <a:lnTo>
                    <a:pt x="247364" y="3733"/>
                  </a:lnTo>
                </a:path>
                <a:path w="588009" h="800100">
                  <a:moveTo>
                    <a:pt x="272917" y="799485"/>
                  </a:moveTo>
                  <a:lnTo>
                    <a:pt x="587500" y="799485"/>
                  </a:lnTo>
                  <a:lnTo>
                    <a:pt x="587500" y="2478"/>
                  </a:lnTo>
                  <a:lnTo>
                    <a:pt x="272917" y="2478"/>
                  </a:lnTo>
                  <a:lnTo>
                    <a:pt x="272917" y="799485"/>
                  </a:lnTo>
                  <a:close/>
                </a:path>
                <a:path w="588009" h="800100">
                  <a:moveTo>
                    <a:pt x="587500" y="2478"/>
                  </a:moveTo>
                  <a:lnTo>
                    <a:pt x="272917" y="2478"/>
                  </a:lnTo>
                  <a:lnTo>
                    <a:pt x="272917" y="799485"/>
                  </a:lnTo>
                  <a:lnTo>
                    <a:pt x="587500" y="799485"/>
                  </a:lnTo>
                  <a:lnTo>
                    <a:pt x="587500" y="2478"/>
                  </a:lnTo>
                </a:path>
                <a:path w="588009" h="800100">
                  <a:moveTo>
                    <a:pt x="277754" y="795014"/>
                  </a:moveTo>
                  <a:lnTo>
                    <a:pt x="582932" y="795014"/>
                  </a:lnTo>
                  <a:lnTo>
                    <a:pt x="582932" y="6714"/>
                  </a:lnTo>
                  <a:lnTo>
                    <a:pt x="277754" y="6714"/>
                  </a:lnTo>
                  <a:lnTo>
                    <a:pt x="277754" y="795014"/>
                  </a:lnTo>
                  <a:close/>
                </a:path>
                <a:path w="588009" h="800100">
                  <a:moveTo>
                    <a:pt x="582932" y="6714"/>
                  </a:moveTo>
                  <a:lnTo>
                    <a:pt x="277754" y="6714"/>
                  </a:lnTo>
                  <a:lnTo>
                    <a:pt x="277754" y="795014"/>
                  </a:lnTo>
                  <a:lnTo>
                    <a:pt x="582932" y="795014"/>
                  </a:lnTo>
                  <a:lnTo>
                    <a:pt x="582932" y="6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89107" y="345134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80" y="0"/>
                  </a:lnTo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97163" y="3210875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204351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97163" y="3210875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0" y="8703"/>
                  </a:moveTo>
                  <a:lnTo>
                    <a:pt x="204351" y="8703"/>
                  </a:lnTo>
                  <a:lnTo>
                    <a:pt x="204351" y="0"/>
                  </a:lnTo>
                  <a:lnTo>
                    <a:pt x="0" y="0"/>
                  </a:lnTo>
                  <a:lnTo>
                    <a:pt x="0" y="8703"/>
                  </a:lnTo>
                  <a:close/>
                </a:path>
                <a:path w="204470" h="8889">
                  <a:moveTo>
                    <a:pt x="204351" y="13"/>
                  </a:moveTo>
                  <a:lnTo>
                    <a:pt x="0" y="13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65729" y="3219581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67219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67219" y="13677"/>
                  </a:lnTo>
                  <a:lnTo>
                    <a:pt x="6721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65729" y="3219579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0" y="13679"/>
                  </a:moveTo>
                  <a:lnTo>
                    <a:pt x="67219" y="13679"/>
                  </a:lnTo>
                  <a:lnTo>
                    <a:pt x="67219" y="2"/>
                  </a:lnTo>
                  <a:lnTo>
                    <a:pt x="0" y="2"/>
                  </a:lnTo>
                  <a:lnTo>
                    <a:pt x="0" y="13679"/>
                  </a:lnTo>
                  <a:close/>
                </a:path>
                <a:path w="67309" h="13969">
                  <a:moveTo>
                    <a:pt x="67217" y="0"/>
                  </a:moveTo>
                  <a:lnTo>
                    <a:pt x="0" y="0"/>
                  </a:lnTo>
                  <a:lnTo>
                    <a:pt x="0" y="13679"/>
                  </a:lnTo>
                  <a:lnTo>
                    <a:pt x="67217" y="13679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64381" y="3207640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64381" y="3207640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4296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34296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68427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68427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  <a:close/>
                </a:path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30268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2679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30268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  <a:close/>
                </a:path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20018" y="3236987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21510" y="0"/>
                  </a:moveTo>
                  <a:lnTo>
                    <a:pt x="0" y="0"/>
                  </a:lnTo>
                  <a:lnTo>
                    <a:pt x="0" y="6216"/>
                  </a:lnTo>
                  <a:lnTo>
                    <a:pt x="21510" y="6216"/>
                  </a:lnTo>
                  <a:lnTo>
                    <a:pt x="215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20018" y="3236987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0" y="6216"/>
                  </a:moveTo>
                  <a:lnTo>
                    <a:pt x="21510" y="6216"/>
                  </a:lnTo>
                  <a:lnTo>
                    <a:pt x="21510" y="0"/>
                  </a:lnTo>
                  <a:lnTo>
                    <a:pt x="0" y="0"/>
                  </a:lnTo>
                  <a:lnTo>
                    <a:pt x="0" y="6216"/>
                  </a:lnTo>
                  <a:close/>
                </a:path>
                <a:path w="21590" h="6350">
                  <a:moveTo>
                    <a:pt x="21506" y="4"/>
                  </a:moveTo>
                  <a:lnTo>
                    <a:pt x="0" y="4"/>
                  </a:lnTo>
                  <a:lnTo>
                    <a:pt x="0" y="6216"/>
                  </a:lnTo>
                  <a:lnTo>
                    <a:pt x="21506" y="6216"/>
                  </a:lnTo>
                  <a:lnTo>
                    <a:pt x="21506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98511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98511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57961" y="3239971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25543" y="0"/>
                  </a:moveTo>
                  <a:lnTo>
                    <a:pt x="0" y="0"/>
                  </a:lnTo>
                  <a:lnTo>
                    <a:pt x="0" y="9947"/>
                  </a:lnTo>
                  <a:lnTo>
                    <a:pt x="25543" y="9947"/>
                  </a:lnTo>
                  <a:lnTo>
                    <a:pt x="2554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57961" y="3239971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0" y="9947"/>
                  </a:moveTo>
                  <a:lnTo>
                    <a:pt x="25543" y="9947"/>
                  </a:lnTo>
                  <a:lnTo>
                    <a:pt x="25543" y="0"/>
                  </a:lnTo>
                  <a:lnTo>
                    <a:pt x="0" y="0"/>
                  </a:lnTo>
                  <a:lnTo>
                    <a:pt x="0" y="9947"/>
                  </a:lnTo>
                  <a:close/>
                </a:path>
                <a:path w="26034" h="10160">
                  <a:moveTo>
                    <a:pt x="25534" y="1"/>
                  </a:moveTo>
                  <a:lnTo>
                    <a:pt x="0" y="1"/>
                  </a:lnTo>
                  <a:lnTo>
                    <a:pt x="0" y="9947"/>
                  </a:lnTo>
                  <a:lnTo>
                    <a:pt x="25534" y="9947"/>
                  </a:lnTo>
                  <a:lnTo>
                    <a:pt x="25534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43683" y="3365563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788"/>
                  </a:lnTo>
                  <a:lnTo>
                    <a:pt x="186872" y="39788"/>
                  </a:lnTo>
                  <a:lnTo>
                    <a:pt x="18687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543683" y="3365551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0" y="39800"/>
                  </a:moveTo>
                  <a:lnTo>
                    <a:pt x="186872" y="39800"/>
                  </a:lnTo>
                  <a:lnTo>
                    <a:pt x="186872" y="11"/>
                  </a:lnTo>
                  <a:lnTo>
                    <a:pt x="0" y="11"/>
                  </a:lnTo>
                  <a:lnTo>
                    <a:pt x="0" y="39800"/>
                  </a:lnTo>
                  <a:close/>
                </a:path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800"/>
                  </a:lnTo>
                  <a:lnTo>
                    <a:pt x="186872" y="39800"/>
                  </a:lnTo>
                  <a:lnTo>
                    <a:pt x="1868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559004" y="3366307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155949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155949" y="23623"/>
                  </a:lnTo>
                  <a:lnTo>
                    <a:pt x="155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559004" y="3366305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0" y="23625"/>
                  </a:moveTo>
                  <a:lnTo>
                    <a:pt x="155949" y="23625"/>
                  </a:lnTo>
                  <a:lnTo>
                    <a:pt x="155949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156209" h="24129">
                  <a:moveTo>
                    <a:pt x="155960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155960" y="23625"/>
                  </a:lnTo>
                  <a:lnTo>
                    <a:pt x="155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61701" y="3366795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50571" y="0"/>
                  </a:moveTo>
                  <a:lnTo>
                    <a:pt x="0" y="0"/>
                  </a:lnTo>
                  <a:lnTo>
                    <a:pt x="0" y="22381"/>
                  </a:lnTo>
                  <a:lnTo>
                    <a:pt x="150571" y="22381"/>
                  </a:lnTo>
                  <a:lnTo>
                    <a:pt x="15057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542874" y="3366795"/>
              <a:ext cx="187325" cy="37465"/>
            </a:xfrm>
            <a:custGeom>
              <a:avLst/>
              <a:gdLst/>
              <a:ahLst/>
              <a:cxnLst/>
              <a:rect l="l" t="t" r="r" b="b"/>
              <a:pathLst>
                <a:path w="187325" h="37464">
                  <a:moveTo>
                    <a:pt x="18827" y="22381"/>
                  </a:moveTo>
                  <a:lnTo>
                    <a:pt x="169398" y="22381"/>
                  </a:lnTo>
                  <a:lnTo>
                    <a:pt x="169398" y="0"/>
                  </a:lnTo>
                  <a:lnTo>
                    <a:pt x="18827" y="0"/>
                  </a:lnTo>
                  <a:lnTo>
                    <a:pt x="18827" y="22381"/>
                  </a:lnTo>
                  <a:close/>
                </a:path>
                <a:path w="187325" h="37464">
                  <a:moveTo>
                    <a:pt x="169393" y="11"/>
                  </a:moveTo>
                  <a:lnTo>
                    <a:pt x="18827" y="11"/>
                  </a:lnTo>
                  <a:lnTo>
                    <a:pt x="18827" y="22381"/>
                  </a:lnTo>
                  <a:lnTo>
                    <a:pt x="169393" y="22381"/>
                  </a:lnTo>
                  <a:lnTo>
                    <a:pt x="169393" y="11"/>
                  </a:lnTo>
                </a:path>
                <a:path w="187325" h="37464">
                  <a:moveTo>
                    <a:pt x="16130" y="21142"/>
                  </a:moveTo>
                  <a:lnTo>
                    <a:pt x="0" y="37300"/>
                  </a:lnTo>
                </a:path>
                <a:path w="187325" h="37464">
                  <a:moveTo>
                    <a:pt x="169393" y="23620"/>
                  </a:moveTo>
                  <a:lnTo>
                    <a:pt x="186872" y="37300"/>
                  </a:lnTo>
                </a:path>
                <a:path w="187325" h="37464">
                  <a:moveTo>
                    <a:pt x="17478" y="26115"/>
                  </a:moveTo>
                  <a:lnTo>
                    <a:pt x="168044" y="26115"/>
                  </a:lnTo>
                </a:path>
                <a:path w="187325" h="37464">
                  <a:moveTo>
                    <a:pt x="10753" y="29849"/>
                  </a:moveTo>
                  <a:lnTo>
                    <a:pt x="170742" y="29849"/>
                  </a:lnTo>
                </a:path>
                <a:path w="187325" h="37464">
                  <a:moveTo>
                    <a:pt x="6725" y="33583"/>
                  </a:moveTo>
                  <a:lnTo>
                    <a:pt x="177467" y="335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77203" y="3392417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19" y="0"/>
                  </a:moveTo>
                  <a:lnTo>
                    <a:pt x="0" y="0"/>
                  </a:lnTo>
                  <a:lnTo>
                    <a:pt x="0" y="36057"/>
                  </a:lnTo>
                  <a:lnTo>
                    <a:pt x="285019" y="36057"/>
                  </a:lnTo>
                  <a:lnTo>
                    <a:pt x="28501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77203" y="3392417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0" y="36057"/>
                  </a:moveTo>
                  <a:lnTo>
                    <a:pt x="285019" y="36057"/>
                  </a:lnTo>
                  <a:lnTo>
                    <a:pt x="285019" y="0"/>
                  </a:lnTo>
                  <a:lnTo>
                    <a:pt x="0" y="0"/>
                  </a:lnTo>
                  <a:lnTo>
                    <a:pt x="0" y="36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77203" y="3392409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01" y="0"/>
                  </a:moveTo>
                  <a:lnTo>
                    <a:pt x="0" y="0"/>
                  </a:lnTo>
                  <a:lnTo>
                    <a:pt x="0" y="36066"/>
                  </a:lnTo>
                  <a:lnTo>
                    <a:pt x="285001" y="36066"/>
                  </a:lnTo>
                  <a:lnTo>
                    <a:pt x="285001" y="0"/>
                  </a:lnTo>
                </a:path>
              </a:pathLst>
            </a:custGeom>
            <a:ln w="31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74506" y="3263598"/>
              <a:ext cx="657860" cy="836930"/>
            </a:xfrm>
            <a:custGeom>
              <a:avLst/>
              <a:gdLst/>
              <a:ahLst/>
              <a:cxnLst/>
              <a:rect l="l" t="t" r="r" b="b"/>
              <a:pathLst>
                <a:path w="657859" h="836929">
                  <a:moveTo>
                    <a:pt x="2697" y="190243"/>
                  </a:moveTo>
                  <a:lnTo>
                    <a:pt x="286368" y="190243"/>
                  </a:lnTo>
                </a:path>
                <a:path w="657859" h="836929">
                  <a:moveTo>
                    <a:pt x="2697" y="218842"/>
                  </a:moveTo>
                  <a:lnTo>
                    <a:pt x="286368" y="218842"/>
                  </a:lnTo>
                </a:path>
                <a:path w="657859" h="836929">
                  <a:moveTo>
                    <a:pt x="2697" y="244945"/>
                  </a:moveTo>
                  <a:lnTo>
                    <a:pt x="286368" y="244945"/>
                  </a:lnTo>
                </a:path>
                <a:path w="657859" h="836929">
                  <a:moveTo>
                    <a:pt x="2697" y="273544"/>
                  </a:moveTo>
                  <a:lnTo>
                    <a:pt x="286368" y="273544"/>
                  </a:lnTo>
                </a:path>
                <a:path w="657859" h="836929">
                  <a:moveTo>
                    <a:pt x="2697" y="302142"/>
                  </a:moveTo>
                  <a:lnTo>
                    <a:pt x="286368" y="302142"/>
                  </a:lnTo>
                </a:path>
                <a:path w="657859" h="836929">
                  <a:moveTo>
                    <a:pt x="2697" y="331980"/>
                  </a:moveTo>
                  <a:lnTo>
                    <a:pt x="286368" y="331980"/>
                  </a:lnTo>
                </a:path>
                <a:path w="657859" h="836929">
                  <a:moveTo>
                    <a:pt x="2697" y="359339"/>
                  </a:moveTo>
                  <a:lnTo>
                    <a:pt x="286368" y="359339"/>
                  </a:lnTo>
                </a:path>
                <a:path w="657859" h="836929">
                  <a:moveTo>
                    <a:pt x="2697" y="387938"/>
                  </a:moveTo>
                  <a:lnTo>
                    <a:pt x="286368" y="387938"/>
                  </a:lnTo>
                </a:path>
                <a:path w="657859" h="836929">
                  <a:moveTo>
                    <a:pt x="2697" y="416536"/>
                  </a:moveTo>
                  <a:lnTo>
                    <a:pt x="286368" y="416536"/>
                  </a:lnTo>
                </a:path>
                <a:path w="657859" h="836929">
                  <a:moveTo>
                    <a:pt x="2697" y="443879"/>
                  </a:moveTo>
                  <a:lnTo>
                    <a:pt x="286368" y="443879"/>
                  </a:lnTo>
                </a:path>
                <a:path w="657859" h="836929">
                  <a:moveTo>
                    <a:pt x="2697" y="472478"/>
                  </a:moveTo>
                  <a:lnTo>
                    <a:pt x="286368" y="472478"/>
                  </a:lnTo>
                </a:path>
                <a:path w="657859" h="836929">
                  <a:moveTo>
                    <a:pt x="2697" y="499837"/>
                  </a:moveTo>
                  <a:lnTo>
                    <a:pt x="286368" y="499837"/>
                  </a:lnTo>
                </a:path>
                <a:path w="657859" h="836929">
                  <a:moveTo>
                    <a:pt x="2697" y="527196"/>
                  </a:moveTo>
                  <a:lnTo>
                    <a:pt x="286368" y="527196"/>
                  </a:lnTo>
                </a:path>
                <a:path w="657859" h="836929">
                  <a:moveTo>
                    <a:pt x="2697" y="555795"/>
                  </a:moveTo>
                  <a:lnTo>
                    <a:pt x="286368" y="555795"/>
                  </a:lnTo>
                </a:path>
                <a:path w="657859" h="836929">
                  <a:moveTo>
                    <a:pt x="2697" y="584393"/>
                  </a:moveTo>
                  <a:lnTo>
                    <a:pt x="286368" y="584393"/>
                  </a:lnTo>
                </a:path>
                <a:path w="657859" h="836929">
                  <a:moveTo>
                    <a:pt x="2697" y="611736"/>
                  </a:moveTo>
                  <a:lnTo>
                    <a:pt x="286368" y="611736"/>
                  </a:lnTo>
                </a:path>
                <a:path w="657859" h="836929">
                  <a:moveTo>
                    <a:pt x="2697" y="640335"/>
                  </a:moveTo>
                  <a:lnTo>
                    <a:pt x="286368" y="640335"/>
                  </a:lnTo>
                </a:path>
                <a:path w="657859" h="836929">
                  <a:moveTo>
                    <a:pt x="2697" y="667694"/>
                  </a:moveTo>
                  <a:lnTo>
                    <a:pt x="286368" y="667694"/>
                  </a:lnTo>
                </a:path>
                <a:path w="657859" h="836929">
                  <a:moveTo>
                    <a:pt x="2697" y="696293"/>
                  </a:moveTo>
                  <a:lnTo>
                    <a:pt x="286368" y="696293"/>
                  </a:lnTo>
                </a:path>
                <a:path w="657859" h="836929">
                  <a:moveTo>
                    <a:pt x="2697" y="723652"/>
                  </a:moveTo>
                  <a:lnTo>
                    <a:pt x="286368" y="723652"/>
                  </a:lnTo>
                </a:path>
                <a:path w="657859" h="836929">
                  <a:moveTo>
                    <a:pt x="2697" y="754729"/>
                  </a:moveTo>
                  <a:lnTo>
                    <a:pt x="286368" y="754729"/>
                  </a:lnTo>
                </a:path>
                <a:path w="657859" h="836929">
                  <a:moveTo>
                    <a:pt x="0" y="779593"/>
                  </a:moveTo>
                  <a:lnTo>
                    <a:pt x="657415" y="779593"/>
                  </a:lnTo>
                </a:path>
                <a:path w="657859" h="836929">
                  <a:moveTo>
                    <a:pt x="0" y="809431"/>
                  </a:moveTo>
                  <a:lnTo>
                    <a:pt x="657415" y="809431"/>
                  </a:lnTo>
                </a:path>
                <a:path w="657859" h="836929">
                  <a:moveTo>
                    <a:pt x="0" y="836790"/>
                  </a:moveTo>
                  <a:lnTo>
                    <a:pt x="657415" y="836790"/>
                  </a:lnTo>
                </a:path>
                <a:path w="657859" h="836929">
                  <a:moveTo>
                    <a:pt x="314600" y="95741"/>
                  </a:moveTo>
                  <a:lnTo>
                    <a:pt x="617081" y="95741"/>
                  </a:lnTo>
                </a:path>
                <a:path w="657859" h="836929">
                  <a:moveTo>
                    <a:pt x="314600" y="0"/>
                  </a:moveTo>
                  <a:lnTo>
                    <a:pt x="617081" y="0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89107" y="3716192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303829" y="7460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489107" y="3716184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0" y="7467"/>
                  </a:moveTo>
                  <a:lnTo>
                    <a:pt x="303829" y="7467"/>
                  </a:lnTo>
                  <a:lnTo>
                    <a:pt x="303829" y="7"/>
                  </a:lnTo>
                  <a:lnTo>
                    <a:pt x="0" y="7"/>
                  </a:lnTo>
                  <a:lnTo>
                    <a:pt x="0" y="7467"/>
                  </a:lnTo>
                  <a:close/>
                </a:path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303829" y="7467"/>
                  </a:lnTo>
                  <a:lnTo>
                    <a:pt x="3038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89107" y="3709473"/>
              <a:ext cx="304165" cy="8890"/>
            </a:xfrm>
            <a:custGeom>
              <a:avLst/>
              <a:gdLst/>
              <a:ahLst/>
              <a:cxnLst/>
              <a:rect l="l" t="t" r="r" b="b"/>
              <a:pathLst>
                <a:path w="304165" h="8889">
                  <a:moveTo>
                    <a:pt x="303829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303829" y="8703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89107" y="3463285"/>
              <a:ext cx="304165" cy="255270"/>
            </a:xfrm>
            <a:custGeom>
              <a:avLst/>
              <a:gdLst/>
              <a:ahLst/>
              <a:cxnLst/>
              <a:rect l="l" t="t" r="r" b="b"/>
              <a:pathLst>
                <a:path w="304165" h="255270">
                  <a:moveTo>
                    <a:pt x="0" y="254891"/>
                  </a:moveTo>
                  <a:lnTo>
                    <a:pt x="303829" y="254891"/>
                  </a:lnTo>
                  <a:lnTo>
                    <a:pt x="303829" y="246188"/>
                  </a:lnTo>
                  <a:lnTo>
                    <a:pt x="0" y="246188"/>
                  </a:lnTo>
                  <a:lnTo>
                    <a:pt x="0" y="254891"/>
                  </a:lnTo>
                  <a:close/>
                </a:path>
                <a:path w="304165" h="255270">
                  <a:moveTo>
                    <a:pt x="303829" y="246184"/>
                  </a:moveTo>
                  <a:lnTo>
                    <a:pt x="0" y="246184"/>
                  </a:lnTo>
                  <a:lnTo>
                    <a:pt x="0" y="254891"/>
                  </a:lnTo>
                  <a:lnTo>
                    <a:pt x="303829" y="254891"/>
                  </a:lnTo>
                  <a:lnTo>
                    <a:pt x="303829" y="246184"/>
                  </a:lnTo>
                </a:path>
                <a:path w="304165" h="255270">
                  <a:moveTo>
                    <a:pt x="2679" y="244192"/>
                  </a:moveTo>
                  <a:lnTo>
                    <a:pt x="2679" y="502"/>
                  </a:lnTo>
                  <a:lnTo>
                    <a:pt x="65869" y="502"/>
                  </a:lnTo>
                  <a:lnTo>
                    <a:pt x="65869" y="12926"/>
                  </a:lnTo>
                  <a:lnTo>
                    <a:pt x="99478" y="12926"/>
                  </a:lnTo>
                  <a:lnTo>
                    <a:pt x="99478" y="244192"/>
                  </a:lnTo>
                  <a:lnTo>
                    <a:pt x="2679" y="244192"/>
                  </a:lnTo>
                </a:path>
                <a:path w="304165" h="255270">
                  <a:moveTo>
                    <a:pt x="54576" y="2494"/>
                  </a:moveTo>
                  <a:lnTo>
                    <a:pt x="54306" y="1490"/>
                  </a:lnTo>
                  <a:lnTo>
                    <a:pt x="53767" y="753"/>
                  </a:lnTo>
                  <a:lnTo>
                    <a:pt x="52957" y="251"/>
                  </a:lnTo>
                  <a:lnTo>
                    <a:pt x="51896" y="0"/>
                  </a:lnTo>
                  <a:lnTo>
                    <a:pt x="10213" y="0"/>
                  </a:lnTo>
                  <a:lnTo>
                    <a:pt x="9135" y="251"/>
                  </a:lnTo>
                  <a:lnTo>
                    <a:pt x="8325" y="753"/>
                  </a:lnTo>
                  <a:lnTo>
                    <a:pt x="7786" y="1490"/>
                  </a:lnTo>
                  <a:lnTo>
                    <a:pt x="7516" y="2494"/>
                  </a:lnTo>
                  <a:lnTo>
                    <a:pt x="7516" y="147965"/>
                  </a:lnTo>
                  <a:lnTo>
                    <a:pt x="7786" y="148953"/>
                  </a:lnTo>
                  <a:lnTo>
                    <a:pt x="8325" y="149706"/>
                  </a:lnTo>
                  <a:lnTo>
                    <a:pt x="9135" y="150192"/>
                  </a:lnTo>
                  <a:lnTo>
                    <a:pt x="10213" y="150443"/>
                  </a:lnTo>
                  <a:lnTo>
                    <a:pt x="51896" y="150443"/>
                  </a:lnTo>
                  <a:lnTo>
                    <a:pt x="52957" y="150192"/>
                  </a:lnTo>
                  <a:lnTo>
                    <a:pt x="53767" y="149706"/>
                  </a:lnTo>
                  <a:lnTo>
                    <a:pt x="54306" y="148953"/>
                  </a:lnTo>
                  <a:lnTo>
                    <a:pt x="54576" y="147965"/>
                  </a:lnTo>
                  <a:lnTo>
                    <a:pt x="5457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496623" y="3566988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496623" y="3527933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10074" y="3468265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10074" y="3468258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496623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496623" y="3463285"/>
              <a:ext cx="193040" cy="244475"/>
            </a:xfrm>
            <a:custGeom>
              <a:avLst/>
              <a:gdLst/>
              <a:ahLst/>
              <a:cxnLst/>
              <a:rect l="l" t="t" r="r" b="b"/>
              <a:pathLst>
                <a:path w="19304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3040" h="244475">
                  <a:moveTo>
                    <a:pt x="47059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59" y="66389"/>
                  </a:lnTo>
                  <a:lnTo>
                    <a:pt x="47059" y="51470"/>
                  </a:lnTo>
                </a:path>
                <a:path w="193040" h="244475">
                  <a:moveTo>
                    <a:pt x="95989" y="244192"/>
                  </a:moveTo>
                  <a:lnTo>
                    <a:pt x="95989" y="502"/>
                  </a:lnTo>
                  <a:lnTo>
                    <a:pt x="159179" y="502"/>
                  </a:lnTo>
                  <a:lnTo>
                    <a:pt x="159179" y="12926"/>
                  </a:lnTo>
                  <a:lnTo>
                    <a:pt x="192788" y="12926"/>
                  </a:lnTo>
                  <a:lnTo>
                    <a:pt x="192788" y="244192"/>
                  </a:lnTo>
                  <a:lnTo>
                    <a:pt x="95989" y="244192"/>
                  </a:lnTo>
                </a:path>
                <a:path w="193040" h="244475">
                  <a:moveTo>
                    <a:pt x="147886" y="2494"/>
                  </a:moveTo>
                  <a:lnTo>
                    <a:pt x="147616" y="1490"/>
                  </a:lnTo>
                  <a:lnTo>
                    <a:pt x="147077" y="753"/>
                  </a:lnTo>
                  <a:lnTo>
                    <a:pt x="146268" y="251"/>
                  </a:lnTo>
                  <a:lnTo>
                    <a:pt x="145207" y="0"/>
                  </a:lnTo>
                  <a:lnTo>
                    <a:pt x="103524" y="0"/>
                  </a:lnTo>
                  <a:lnTo>
                    <a:pt x="102445" y="251"/>
                  </a:lnTo>
                  <a:lnTo>
                    <a:pt x="101636" y="753"/>
                  </a:lnTo>
                  <a:lnTo>
                    <a:pt x="101096" y="1490"/>
                  </a:lnTo>
                  <a:lnTo>
                    <a:pt x="100844" y="2494"/>
                  </a:lnTo>
                  <a:lnTo>
                    <a:pt x="100844" y="147965"/>
                  </a:lnTo>
                  <a:lnTo>
                    <a:pt x="101096" y="148953"/>
                  </a:lnTo>
                  <a:lnTo>
                    <a:pt x="101636" y="149706"/>
                  </a:lnTo>
                  <a:lnTo>
                    <a:pt x="102445" y="150192"/>
                  </a:lnTo>
                  <a:lnTo>
                    <a:pt x="103524" y="150443"/>
                  </a:lnTo>
                  <a:lnTo>
                    <a:pt x="145207" y="150443"/>
                  </a:lnTo>
                  <a:lnTo>
                    <a:pt x="146268" y="150192"/>
                  </a:lnTo>
                  <a:lnTo>
                    <a:pt x="147077" y="149706"/>
                  </a:lnTo>
                  <a:lnTo>
                    <a:pt x="147616" y="148953"/>
                  </a:lnTo>
                  <a:lnTo>
                    <a:pt x="147886" y="147965"/>
                  </a:lnTo>
                  <a:lnTo>
                    <a:pt x="14788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597468" y="3566988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597468" y="3527933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41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41" y="46514"/>
                  </a:lnTo>
                  <a:lnTo>
                    <a:pt x="47041" y="39046"/>
                  </a:lnTo>
                </a:path>
                <a:path w="47625" h="46989">
                  <a:moveTo>
                    <a:pt x="47041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41" y="38544"/>
                  </a:lnTo>
                  <a:lnTo>
                    <a:pt x="4704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610901" y="3468265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610901" y="3468258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76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76" y="46012"/>
                  </a:lnTo>
                  <a:lnTo>
                    <a:pt x="201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597468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597468" y="3463285"/>
              <a:ext cx="191770" cy="244475"/>
            </a:xfrm>
            <a:custGeom>
              <a:avLst/>
              <a:gdLst/>
              <a:ahLst/>
              <a:cxnLst/>
              <a:rect l="l" t="t" r="r" b="b"/>
              <a:pathLst>
                <a:path w="19177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1770" h="244475">
                  <a:moveTo>
                    <a:pt x="47041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41" y="66389"/>
                  </a:lnTo>
                  <a:lnTo>
                    <a:pt x="47041" y="51470"/>
                  </a:lnTo>
                </a:path>
                <a:path w="191770" h="244475">
                  <a:moveTo>
                    <a:pt x="94640" y="244192"/>
                  </a:moveTo>
                  <a:lnTo>
                    <a:pt x="94640" y="502"/>
                  </a:lnTo>
                  <a:lnTo>
                    <a:pt x="157830" y="502"/>
                  </a:lnTo>
                  <a:lnTo>
                    <a:pt x="157830" y="12926"/>
                  </a:lnTo>
                  <a:lnTo>
                    <a:pt x="191439" y="12926"/>
                  </a:lnTo>
                  <a:lnTo>
                    <a:pt x="191439" y="244192"/>
                  </a:lnTo>
                  <a:lnTo>
                    <a:pt x="94640" y="244192"/>
                  </a:lnTo>
                </a:path>
                <a:path w="191770" h="244475">
                  <a:moveTo>
                    <a:pt x="143840" y="2494"/>
                  </a:moveTo>
                  <a:lnTo>
                    <a:pt x="143570" y="1490"/>
                  </a:lnTo>
                  <a:lnTo>
                    <a:pt x="143031" y="753"/>
                  </a:lnTo>
                  <a:lnTo>
                    <a:pt x="142222" y="251"/>
                  </a:lnTo>
                  <a:lnTo>
                    <a:pt x="141161" y="0"/>
                  </a:lnTo>
                  <a:lnTo>
                    <a:pt x="99478" y="0"/>
                  </a:lnTo>
                  <a:lnTo>
                    <a:pt x="98399" y="251"/>
                  </a:lnTo>
                  <a:lnTo>
                    <a:pt x="97590" y="753"/>
                  </a:lnTo>
                  <a:lnTo>
                    <a:pt x="97050" y="1490"/>
                  </a:lnTo>
                  <a:lnTo>
                    <a:pt x="96780" y="2494"/>
                  </a:lnTo>
                  <a:lnTo>
                    <a:pt x="96780" y="147965"/>
                  </a:lnTo>
                  <a:lnTo>
                    <a:pt x="97050" y="148953"/>
                  </a:lnTo>
                  <a:lnTo>
                    <a:pt x="97590" y="149706"/>
                  </a:lnTo>
                  <a:lnTo>
                    <a:pt x="98399" y="150192"/>
                  </a:lnTo>
                  <a:lnTo>
                    <a:pt x="99478" y="150443"/>
                  </a:lnTo>
                  <a:lnTo>
                    <a:pt x="141161" y="150443"/>
                  </a:lnTo>
                  <a:lnTo>
                    <a:pt x="142222" y="150192"/>
                  </a:lnTo>
                  <a:lnTo>
                    <a:pt x="143031" y="149706"/>
                  </a:lnTo>
                  <a:lnTo>
                    <a:pt x="143570" y="148953"/>
                  </a:lnTo>
                  <a:lnTo>
                    <a:pt x="143840" y="147965"/>
                  </a:lnTo>
                  <a:lnTo>
                    <a:pt x="143840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694249" y="3566988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694249" y="3527933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707700" y="3468265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707700" y="3468258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694249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694249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0" y="14920"/>
                  </a:moveTo>
                  <a:lnTo>
                    <a:pt x="47054" y="14920"/>
                  </a:lnTo>
                  <a:lnTo>
                    <a:pt x="47054" y="0"/>
                  </a:lnTo>
                  <a:lnTo>
                    <a:pt x="0" y="0"/>
                  </a:lnTo>
                  <a:lnTo>
                    <a:pt x="0" y="14920"/>
                  </a:lnTo>
                  <a:close/>
                </a:path>
                <a:path w="47625" h="15239">
                  <a:moveTo>
                    <a:pt x="47059" y="1"/>
                  </a:moveTo>
                  <a:lnTo>
                    <a:pt x="0" y="1"/>
                  </a:lnTo>
                  <a:lnTo>
                    <a:pt x="0" y="14920"/>
                  </a:lnTo>
                  <a:lnTo>
                    <a:pt x="47059" y="14920"/>
                  </a:lnTo>
                  <a:lnTo>
                    <a:pt x="47059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490538" y="3732350"/>
              <a:ext cx="299618" cy="2461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507377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76" y="10682"/>
                  </a:lnTo>
                  <a:lnTo>
                    <a:pt x="5646" y="11436"/>
                  </a:lnTo>
                  <a:lnTo>
                    <a:pt x="10231" y="12423"/>
                  </a:lnTo>
                  <a:lnTo>
                    <a:pt x="15338" y="12423"/>
                  </a:lnTo>
                  <a:lnTo>
                    <a:pt x="25552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94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507377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  <a:close/>
                </a:path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515990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515990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608222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893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60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65" y="4972"/>
                  </a:lnTo>
                  <a:lnTo>
                    <a:pt x="24455" y="3717"/>
                  </a:lnTo>
                  <a:lnTo>
                    <a:pt x="21776" y="1724"/>
                  </a:lnTo>
                  <a:lnTo>
                    <a:pt x="17730" y="485"/>
                  </a:lnTo>
                  <a:lnTo>
                    <a:pt x="1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608222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616817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616817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707700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76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707700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713616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07377" y="3276776"/>
              <a:ext cx="270510" cy="243204"/>
            </a:xfrm>
            <a:custGeom>
              <a:avLst/>
              <a:gdLst/>
              <a:ahLst/>
              <a:cxnLst/>
              <a:rect l="l" t="t" r="r" b="b"/>
              <a:pathLst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  <a:close/>
                </a:path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</a:path>
                <a:path w="270509" h="243204">
                  <a:moveTo>
                    <a:pt x="270238" y="2494"/>
                  </a:moveTo>
                  <a:lnTo>
                    <a:pt x="269968" y="1490"/>
                  </a:lnTo>
                  <a:lnTo>
                    <a:pt x="269429" y="753"/>
                  </a:lnTo>
                  <a:lnTo>
                    <a:pt x="268619" y="251"/>
                  </a:lnTo>
                  <a:lnTo>
                    <a:pt x="267540" y="0"/>
                  </a:lnTo>
                  <a:lnTo>
                    <a:pt x="2697" y="0"/>
                  </a:lnTo>
                  <a:lnTo>
                    <a:pt x="1618" y="251"/>
                  </a:lnTo>
                  <a:lnTo>
                    <a:pt x="809" y="753"/>
                  </a:lnTo>
                  <a:lnTo>
                    <a:pt x="269" y="1490"/>
                  </a:lnTo>
                  <a:lnTo>
                    <a:pt x="0" y="2494"/>
                  </a:lnTo>
                  <a:lnTo>
                    <a:pt x="0" y="43517"/>
                  </a:lnTo>
                  <a:lnTo>
                    <a:pt x="269" y="44521"/>
                  </a:lnTo>
                  <a:lnTo>
                    <a:pt x="809" y="45258"/>
                  </a:lnTo>
                  <a:lnTo>
                    <a:pt x="1618" y="45760"/>
                  </a:lnTo>
                  <a:lnTo>
                    <a:pt x="2697" y="46012"/>
                  </a:lnTo>
                  <a:lnTo>
                    <a:pt x="267540" y="46012"/>
                  </a:lnTo>
                  <a:lnTo>
                    <a:pt x="268619" y="45760"/>
                  </a:lnTo>
                  <a:lnTo>
                    <a:pt x="269429" y="45258"/>
                  </a:lnTo>
                  <a:lnTo>
                    <a:pt x="269968" y="44521"/>
                  </a:lnTo>
                  <a:lnTo>
                    <a:pt x="270238" y="43517"/>
                  </a:lnTo>
                  <a:lnTo>
                    <a:pt x="270238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546902" y="3422250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546902" y="3422246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0" y="3733"/>
                  </a:moveTo>
                  <a:lnTo>
                    <a:pt x="10755" y="3733"/>
                  </a:lnTo>
                  <a:lnTo>
                    <a:pt x="10755" y="3"/>
                  </a:lnTo>
                  <a:lnTo>
                    <a:pt x="0" y="3"/>
                  </a:lnTo>
                  <a:lnTo>
                    <a:pt x="0" y="3733"/>
                  </a:lnTo>
                  <a:close/>
                </a:path>
                <a:path w="10795" h="3810">
                  <a:moveTo>
                    <a:pt x="10771" y="0"/>
                  </a:moveTo>
                  <a:lnTo>
                    <a:pt x="0" y="0"/>
                  </a:lnTo>
                  <a:lnTo>
                    <a:pt x="0" y="3733"/>
                  </a:lnTo>
                  <a:lnTo>
                    <a:pt x="10771" y="3733"/>
                  </a:lnTo>
                  <a:lnTo>
                    <a:pt x="107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583208" y="3422250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583208" y="3196455"/>
              <a:ext cx="134620" cy="229870"/>
            </a:xfrm>
            <a:custGeom>
              <a:avLst/>
              <a:gdLst/>
              <a:ahLst/>
              <a:cxnLst/>
              <a:rect l="l" t="t" r="r" b="b"/>
              <a:pathLst>
                <a:path w="134620" h="229870">
                  <a:moveTo>
                    <a:pt x="0" y="229524"/>
                  </a:moveTo>
                  <a:lnTo>
                    <a:pt x="10755" y="229524"/>
                  </a:lnTo>
                  <a:lnTo>
                    <a:pt x="10755" y="225794"/>
                  </a:lnTo>
                  <a:lnTo>
                    <a:pt x="0" y="225794"/>
                  </a:lnTo>
                  <a:lnTo>
                    <a:pt x="0" y="229524"/>
                  </a:lnTo>
                  <a:close/>
                </a:path>
                <a:path w="134620" h="229870">
                  <a:moveTo>
                    <a:pt x="10753" y="225790"/>
                  </a:moveTo>
                  <a:lnTo>
                    <a:pt x="0" y="225790"/>
                  </a:lnTo>
                  <a:lnTo>
                    <a:pt x="0" y="229524"/>
                  </a:lnTo>
                  <a:lnTo>
                    <a:pt x="10753" y="229524"/>
                  </a:lnTo>
                  <a:lnTo>
                    <a:pt x="10753" y="225790"/>
                  </a:lnTo>
                </a:path>
                <a:path w="134620" h="229870">
                  <a:moveTo>
                    <a:pt x="134435" y="0"/>
                  </a:moveTo>
                  <a:lnTo>
                    <a:pt x="134435" y="67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224263" y="3230782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83351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83351" y="23623"/>
                  </a:lnTo>
                  <a:lnTo>
                    <a:pt x="833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224263" y="3230780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0" y="23625"/>
                  </a:moveTo>
                  <a:lnTo>
                    <a:pt x="83351" y="23625"/>
                  </a:lnTo>
                  <a:lnTo>
                    <a:pt x="83351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83820" h="24129">
                  <a:moveTo>
                    <a:pt x="83348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83348" y="23625"/>
                  </a:lnTo>
                  <a:lnTo>
                    <a:pt x="833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261361" y="3230782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9410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9410" y="23623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261361" y="3230780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0" y="23625"/>
                  </a:moveTo>
                  <a:lnTo>
                    <a:pt x="9410" y="23625"/>
                  </a:lnTo>
                  <a:lnTo>
                    <a:pt x="9410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9525" h="24129">
                  <a:moveTo>
                    <a:pt x="9404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9404" y="23625"/>
                  </a:lnTo>
                  <a:lnTo>
                    <a:pt x="94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318365" y="3218343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318365" y="3218339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353322" y="3218343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353322" y="3218339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390959" y="3218343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390959" y="3218339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502539" y="3712451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5249" y="0"/>
                  </a:moveTo>
                  <a:lnTo>
                    <a:pt x="4405" y="0"/>
                  </a:lnTo>
                  <a:lnTo>
                    <a:pt x="0" y="4068"/>
                  </a:lnTo>
                  <a:lnTo>
                    <a:pt x="0" y="14098"/>
                  </a:lnTo>
                  <a:lnTo>
                    <a:pt x="4405" y="18167"/>
                  </a:lnTo>
                  <a:lnTo>
                    <a:pt x="15249" y="18167"/>
                  </a:lnTo>
                  <a:lnTo>
                    <a:pt x="19636" y="14098"/>
                  </a:lnTo>
                  <a:lnTo>
                    <a:pt x="19636" y="4068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502539" y="3712451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505237" y="3714945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1059" y="0"/>
                  </a:moveTo>
                  <a:lnTo>
                    <a:pt x="3182" y="0"/>
                  </a:lnTo>
                  <a:lnTo>
                    <a:pt x="0" y="2946"/>
                  </a:lnTo>
                  <a:lnTo>
                    <a:pt x="0" y="10230"/>
                  </a:lnTo>
                  <a:lnTo>
                    <a:pt x="3182" y="13177"/>
                  </a:lnTo>
                  <a:lnTo>
                    <a:pt x="11059" y="13177"/>
                  </a:lnTo>
                  <a:lnTo>
                    <a:pt x="14241" y="10230"/>
                  </a:lnTo>
                  <a:lnTo>
                    <a:pt x="14241" y="294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505237" y="3714945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159725" y="4121520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80271" y="0"/>
                  </a:moveTo>
                  <a:lnTo>
                    <a:pt x="10753" y="0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0" y="9962"/>
                  </a:lnTo>
                  <a:lnTo>
                    <a:pt x="0" y="12440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10753" y="22386"/>
                  </a:lnTo>
                  <a:lnTo>
                    <a:pt x="680271" y="22386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91024" y="12440"/>
                  </a:lnTo>
                  <a:lnTo>
                    <a:pt x="690484" y="7970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6708" y="2494"/>
                  </a:lnTo>
                  <a:lnTo>
                    <a:pt x="684838" y="125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159725" y="4121520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  <a:close/>
                </a:path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560353" y="3603046"/>
              <a:ext cx="220979" cy="15240"/>
            </a:xfrm>
            <a:custGeom>
              <a:avLst/>
              <a:gdLst/>
              <a:ahLst/>
              <a:cxnLst/>
              <a:rect l="l" t="t" r="r" b="b"/>
              <a:pathLst>
                <a:path w="220979" h="15239">
                  <a:moveTo>
                    <a:pt x="220481" y="0"/>
                  </a:moveTo>
                  <a:lnTo>
                    <a:pt x="193597" y="0"/>
                  </a:lnTo>
                  <a:lnTo>
                    <a:pt x="193597" y="14918"/>
                  </a:lnTo>
                  <a:lnTo>
                    <a:pt x="220481" y="14918"/>
                  </a:lnTo>
                  <a:lnTo>
                    <a:pt x="220481" y="0"/>
                  </a:lnTo>
                </a:path>
                <a:path w="220979" h="15239">
                  <a:moveTo>
                    <a:pt x="123682" y="0"/>
                  </a:moveTo>
                  <a:lnTo>
                    <a:pt x="96798" y="0"/>
                  </a:lnTo>
                  <a:lnTo>
                    <a:pt x="96798" y="14918"/>
                  </a:lnTo>
                  <a:lnTo>
                    <a:pt x="123682" y="14918"/>
                  </a:lnTo>
                  <a:lnTo>
                    <a:pt x="123682" y="0"/>
                  </a:lnTo>
                </a:path>
                <a:path w="220979" h="15239">
                  <a:moveTo>
                    <a:pt x="26883" y="0"/>
                  </a:moveTo>
                  <a:lnTo>
                    <a:pt x="0" y="0"/>
                  </a:lnTo>
                  <a:lnTo>
                    <a:pt x="0" y="14918"/>
                  </a:lnTo>
                  <a:lnTo>
                    <a:pt x="26883" y="14918"/>
                  </a:lnTo>
                  <a:lnTo>
                    <a:pt x="26883" y="0"/>
                  </a:lnTo>
                </a:path>
              </a:pathLst>
            </a:custGeom>
            <a:ln w="31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/>
          <p:nvPr/>
        </p:nvSpPr>
        <p:spPr>
          <a:xfrm>
            <a:off x="172367" y="2980584"/>
            <a:ext cx="878055" cy="354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466039" y="3302634"/>
            <a:ext cx="368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060438" y="4217289"/>
            <a:ext cx="54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303541" y="3056784"/>
            <a:ext cx="878055" cy="354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8474709" y="3441319"/>
            <a:ext cx="594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22" baseline="14000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300" spc="15" dirty="0">
                <a:solidFill>
                  <a:srgbClr val="C0504D"/>
                </a:solidFill>
                <a:latin typeface="Arial" panose="020B0604020202020204"/>
                <a:cs typeface="Arial" panose="020B0604020202020204"/>
              </a:rPr>
              <a:t>TGS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622550" y="2505582"/>
            <a:ext cx="4330700" cy="1343025"/>
            <a:chOff x="2622550" y="2505582"/>
            <a:chExt cx="4330700" cy="1343025"/>
          </a:xfrm>
        </p:grpSpPr>
        <p:sp>
          <p:nvSpPr>
            <p:cNvPr id="98" name="object 98"/>
            <p:cNvSpPr/>
            <p:nvPr/>
          </p:nvSpPr>
          <p:spPr>
            <a:xfrm>
              <a:off x="2641600" y="3619499"/>
              <a:ext cx="4210050" cy="228600"/>
            </a:xfrm>
            <a:custGeom>
              <a:avLst/>
              <a:gdLst/>
              <a:ahLst/>
              <a:cxnLst/>
              <a:rect l="l" t="t" r="r" b="b"/>
              <a:pathLst>
                <a:path w="4210050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4210050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4210050" h="228600">
                  <a:moveTo>
                    <a:pt x="4210050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4210050" y="152400"/>
                  </a:lnTo>
                  <a:lnTo>
                    <a:pt x="421005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896517" y="2904384"/>
              <a:ext cx="878055" cy="354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364101" y="2505582"/>
              <a:ext cx="259079" cy="314325"/>
            </a:xfrm>
            <a:custGeom>
              <a:avLst/>
              <a:gdLst/>
              <a:ahLst/>
              <a:cxnLst/>
              <a:rect l="l" t="t" r="r" b="b"/>
              <a:pathLst>
                <a:path w="259079" h="314325">
                  <a:moveTo>
                    <a:pt x="193554" y="256246"/>
                  </a:moveTo>
                  <a:lnTo>
                    <a:pt x="171323" y="274319"/>
                  </a:lnTo>
                  <a:lnTo>
                    <a:pt x="258699" y="313816"/>
                  </a:lnTo>
                  <a:lnTo>
                    <a:pt x="248355" y="267334"/>
                  </a:lnTo>
                  <a:lnTo>
                    <a:pt x="202564" y="267334"/>
                  </a:lnTo>
                  <a:lnTo>
                    <a:pt x="193554" y="256246"/>
                  </a:lnTo>
                  <a:close/>
                </a:path>
                <a:path w="259079" h="314325">
                  <a:moveTo>
                    <a:pt x="215759" y="238194"/>
                  </a:moveTo>
                  <a:lnTo>
                    <a:pt x="193554" y="256246"/>
                  </a:lnTo>
                  <a:lnTo>
                    <a:pt x="202564" y="267334"/>
                  </a:lnTo>
                  <a:lnTo>
                    <a:pt x="224789" y="249300"/>
                  </a:lnTo>
                  <a:lnTo>
                    <a:pt x="215759" y="238194"/>
                  </a:lnTo>
                  <a:close/>
                </a:path>
                <a:path w="259079" h="314325">
                  <a:moveTo>
                    <a:pt x="237871" y="220217"/>
                  </a:moveTo>
                  <a:lnTo>
                    <a:pt x="215759" y="238194"/>
                  </a:lnTo>
                  <a:lnTo>
                    <a:pt x="224789" y="249300"/>
                  </a:lnTo>
                  <a:lnTo>
                    <a:pt x="202564" y="267334"/>
                  </a:lnTo>
                  <a:lnTo>
                    <a:pt x="248355" y="267334"/>
                  </a:lnTo>
                  <a:lnTo>
                    <a:pt x="237871" y="220217"/>
                  </a:lnTo>
                  <a:close/>
                </a:path>
                <a:path w="259079" h="314325">
                  <a:moveTo>
                    <a:pt x="22098" y="0"/>
                  </a:moveTo>
                  <a:lnTo>
                    <a:pt x="0" y="18033"/>
                  </a:lnTo>
                  <a:lnTo>
                    <a:pt x="193554" y="256246"/>
                  </a:lnTo>
                  <a:lnTo>
                    <a:pt x="215759" y="23819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641600" y="2819399"/>
              <a:ext cx="4292600" cy="762000"/>
            </a:xfrm>
            <a:custGeom>
              <a:avLst/>
              <a:gdLst/>
              <a:ahLst/>
              <a:cxnLst/>
              <a:rect l="l" t="t" r="r" b="b"/>
              <a:pathLst>
                <a:path w="4292600" h="762000">
                  <a:moveTo>
                    <a:pt x="0" y="762000"/>
                  </a:moveTo>
                  <a:lnTo>
                    <a:pt x="4292600" y="762000"/>
                  </a:lnTo>
                  <a:lnTo>
                    <a:pt x="4292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/>
          <p:nvPr/>
        </p:nvSpPr>
        <p:spPr>
          <a:xfrm>
            <a:off x="8303541" y="3742584"/>
            <a:ext cx="878055" cy="354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8639809" y="4064889"/>
            <a:ext cx="358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7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423414" y="2065782"/>
            <a:ext cx="2965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Encrypted with key</a:t>
            </a:r>
            <a:r>
              <a:rPr sz="2000" spc="-7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C,TGS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155700" y="4953000"/>
            <a:ext cx="5778500" cy="762000"/>
          </a:xfrm>
          <a:prstGeom prst="rect">
            <a:avLst/>
          </a:prstGeom>
          <a:ln w="38100">
            <a:solidFill>
              <a:srgbClr val="66FFFF"/>
            </a:solidFill>
          </a:ln>
        </p:spPr>
        <p:txBody>
          <a:bodyPr vert="horz" wrap="square" lIns="0" tIns="25019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970"/>
              </a:spcBef>
            </a:pPr>
            <a:r>
              <a:rPr sz="2000" spc="1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C,V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 </a:t>
            </a:r>
            <a:r>
              <a:rPr sz="2000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 </a:t>
            </a:r>
            <a:r>
              <a:rPr sz="2000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AD</a:t>
            </a:r>
            <a:r>
              <a:rPr sz="1950" spc="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 </a:t>
            </a:r>
            <a:r>
              <a:rPr sz="2000" spc="5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950" spc="150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||TS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4</a:t>
            </a:r>
            <a:r>
              <a:rPr sz="2000" dirty="0">
                <a:latin typeface="Arial" panose="020B0604020202020204"/>
                <a:cs typeface="Arial" panose="020B0604020202020204"/>
              </a:rPr>
              <a:t>||Lifetime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4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7782" y="6029045"/>
            <a:ext cx="6339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Encrypted with key </a:t>
            </a:r>
            <a:r>
              <a:rPr sz="2000" spc="1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2000" spc="-1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Ticket</a:t>
            </a:r>
            <a:r>
              <a:rPr sz="1950" spc="-15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for computational</a:t>
            </a:r>
            <a:r>
              <a:rPr sz="2000" spc="-15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866769" y="5715000"/>
            <a:ext cx="183515" cy="386715"/>
          </a:xfrm>
          <a:custGeom>
            <a:avLst/>
            <a:gdLst/>
            <a:ahLst/>
            <a:cxnLst/>
            <a:rect l="l" t="t" r="r" b="b"/>
            <a:pathLst>
              <a:path w="183514" h="386714">
                <a:moveTo>
                  <a:pt x="130976" y="72968"/>
                </a:moveTo>
                <a:lnTo>
                  <a:pt x="0" y="375323"/>
                </a:lnTo>
                <a:lnTo>
                  <a:pt x="26161" y="386676"/>
                </a:lnTo>
                <a:lnTo>
                  <a:pt x="157244" y="84358"/>
                </a:lnTo>
                <a:lnTo>
                  <a:pt x="130976" y="72968"/>
                </a:lnTo>
                <a:close/>
              </a:path>
              <a:path w="183514" h="386714">
                <a:moveTo>
                  <a:pt x="181438" y="59867"/>
                </a:moveTo>
                <a:lnTo>
                  <a:pt x="136651" y="59867"/>
                </a:lnTo>
                <a:lnTo>
                  <a:pt x="162940" y="71221"/>
                </a:lnTo>
                <a:lnTo>
                  <a:pt x="157244" y="84358"/>
                </a:lnTo>
                <a:lnTo>
                  <a:pt x="183387" y="95694"/>
                </a:lnTo>
                <a:lnTo>
                  <a:pt x="181438" y="59867"/>
                </a:lnTo>
                <a:close/>
              </a:path>
              <a:path w="183514" h="386714">
                <a:moveTo>
                  <a:pt x="136651" y="59867"/>
                </a:moveTo>
                <a:lnTo>
                  <a:pt x="130976" y="72968"/>
                </a:lnTo>
                <a:lnTo>
                  <a:pt x="157244" y="84358"/>
                </a:lnTo>
                <a:lnTo>
                  <a:pt x="162940" y="71221"/>
                </a:lnTo>
                <a:lnTo>
                  <a:pt x="136651" y="59867"/>
                </a:lnTo>
                <a:close/>
              </a:path>
              <a:path w="183514" h="386714">
                <a:moveTo>
                  <a:pt x="178180" y="0"/>
                </a:moveTo>
                <a:lnTo>
                  <a:pt x="104775" y="61607"/>
                </a:lnTo>
                <a:lnTo>
                  <a:pt x="130976" y="72968"/>
                </a:lnTo>
                <a:lnTo>
                  <a:pt x="136651" y="59867"/>
                </a:lnTo>
                <a:lnTo>
                  <a:pt x="181438" y="59867"/>
                </a:lnTo>
                <a:lnTo>
                  <a:pt x="17818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72367" y="3742584"/>
            <a:ext cx="878055" cy="354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383743" y="4203572"/>
            <a:ext cx="833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000" spc="-112" baseline="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C,TGS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303541" y="4504584"/>
            <a:ext cx="878055" cy="354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8392032" y="4889372"/>
            <a:ext cx="763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22" baseline="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300" spc="1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C,TGS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303541" y="5266520"/>
            <a:ext cx="878055" cy="354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8557259" y="5727903"/>
            <a:ext cx="527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15" baseline="14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300" spc="1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C,V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880358" y="2980436"/>
            <a:ext cx="2111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||</a:t>
            </a: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950" spc="247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||TS</a:t>
            </a:r>
            <a:r>
              <a:rPr sz="1950" spc="-7" baseline="-21000" dirty="0">
                <a:latin typeface="Arial" panose="020B0604020202020204"/>
                <a:cs typeface="Arial" panose="020B0604020202020204"/>
              </a:rPr>
              <a:t>4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||Ticket</a:t>
            </a:r>
            <a:r>
              <a:rPr sz="1950" spc="-7" baseline="-21000" dirty="0">
                <a:latin typeface="Arial" panose="020B0604020202020204"/>
                <a:cs typeface="Arial" panose="020B0604020202020204"/>
              </a:rPr>
              <a:t>V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522848" y="3429000"/>
            <a:ext cx="594360" cy="1447800"/>
          </a:xfrm>
          <a:custGeom>
            <a:avLst/>
            <a:gdLst/>
            <a:ahLst/>
            <a:cxnLst/>
            <a:rect l="l" t="t" r="r" b="b"/>
            <a:pathLst>
              <a:path w="594360" h="1447800">
                <a:moveTo>
                  <a:pt x="0" y="1352295"/>
                </a:moveTo>
                <a:lnTo>
                  <a:pt x="8000" y="1447800"/>
                </a:lnTo>
                <a:lnTo>
                  <a:pt x="76632" y="1386713"/>
                </a:lnTo>
                <a:lnTo>
                  <a:pt x="47751" y="1386713"/>
                </a:lnTo>
                <a:lnTo>
                  <a:pt x="21209" y="1376172"/>
                </a:lnTo>
                <a:lnTo>
                  <a:pt x="26518" y="1362869"/>
                </a:lnTo>
                <a:lnTo>
                  <a:pt x="0" y="1352295"/>
                </a:lnTo>
                <a:close/>
              </a:path>
              <a:path w="594360" h="1447800">
                <a:moveTo>
                  <a:pt x="26518" y="1362869"/>
                </a:moveTo>
                <a:lnTo>
                  <a:pt x="21209" y="1376172"/>
                </a:lnTo>
                <a:lnTo>
                  <a:pt x="47751" y="1386713"/>
                </a:lnTo>
                <a:lnTo>
                  <a:pt x="53046" y="1373447"/>
                </a:lnTo>
                <a:lnTo>
                  <a:pt x="26518" y="1362869"/>
                </a:lnTo>
                <a:close/>
              </a:path>
              <a:path w="594360" h="1447800">
                <a:moveTo>
                  <a:pt x="53046" y="1373447"/>
                </a:moveTo>
                <a:lnTo>
                  <a:pt x="47751" y="1386713"/>
                </a:lnTo>
                <a:lnTo>
                  <a:pt x="76632" y="1386713"/>
                </a:lnTo>
                <a:lnTo>
                  <a:pt x="79628" y="1384045"/>
                </a:lnTo>
                <a:lnTo>
                  <a:pt x="53046" y="1373447"/>
                </a:lnTo>
                <a:close/>
              </a:path>
              <a:path w="594360" h="1447800">
                <a:moveTo>
                  <a:pt x="540805" y="74352"/>
                </a:moveTo>
                <a:lnTo>
                  <a:pt x="26518" y="1362869"/>
                </a:lnTo>
                <a:lnTo>
                  <a:pt x="53046" y="1373447"/>
                </a:lnTo>
                <a:lnTo>
                  <a:pt x="567333" y="84930"/>
                </a:lnTo>
                <a:lnTo>
                  <a:pt x="540805" y="74352"/>
                </a:lnTo>
                <a:close/>
              </a:path>
              <a:path w="594360" h="1447800">
                <a:moveTo>
                  <a:pt x="590968" y="61087"/>
                </a:moveTo>
                <a:lnTo>
                  <a:pt x="546100" y="61087"/>
                </a:lnTo>
                <a:lnTo>
                  <a:pt x="572642" y="71627"/>
                </a:lnTo>
                <a:lnTo>
                  <a:pt x="567333" y="84930"/>
                </a:lnTo>
                <a:lnTo>
                  <a:pt x="593851" y="95503"/>
                </a:lnTo>
                <a:lnTo>
                  <a:pt x="590968" y="61087"/>
                </a:lnTo>
                <a:close/>
              </a:path>
              <a:path w="594360" h="1447800">
                <a:moveTo>
                  <a:pt x="546100" y="61087"/>
                </a:moveTo>
                <a:lnTo>
                  <a:pt x="540805" y="74352"/>
                </a:lnTo>
                <a:lnTo>
                  <a:pt x="567333" y="84930"/>
                </a:lnTo>
                <a:lnTo>
                  <a:pt x="572642" y="71627"/>
                </a:lnTo>
                <a:lnTo>
                  <a:pt x="546100" y="61087"/>
                </a:lnTo>
                <a:close/>
              </a:path>
              <a:path w="594360" h="1447800">
                <a:moveTo>
                  <a:pt x="585851" y="0"/>
                </a:moveTo>
                <a:lnTo>
                  <a:pt x="514223" y="63753"/>
                </a:lnTo>
                <a:lnTo>
                  <a:pt x="540805" y="74352"/>
                </a:lnTo>
                <a:lnTo>
                  <a:pt x="546100" y="61087"/>
                </a:lnTo>
                <a:lnTo>
                  <a:pt x="590968" y="61087"/>
                </a:lnTo>
                <a:lnTo>
                  <a:pt x="585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Fourth step: TGS to</a:t>
            </a:r>
            <a:r>
              <a:rPr spc="-35" dirty="0"/>
              <a:t> </a:t>
            </a:r>
            <a:r>
              <a:rPr spc="-5" dirty="0"/>
              <a:t>C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933" y="4502150"/>
            <a:ext cx="1390015" cy="1587500"/>
          </a:xfrm>
          <a:prstGeom prst="rect">
            <a:avLst/>
          </a:prstGeom>
          <a:solidFill>
            <a:srgbClr val="EDEBE0"/>
          </a:solidFill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16764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 panose="020B0604020202020204"/>
                <a:cs typeface="Arial" panose="020B0604020202020204"/>
              </a:rPr>
              <a:t>Alice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1457" y="4502150"/>
            <a:ext cx="1390015" cy="1587500"/>
          </a:xfrm>
          <a:prstGeom prst="rect">
            <a:avLst/>
          </a:prstGeom>
          <a:solidFill>
            <a:srgbClr val="EDEBE0"/>
          </a:solidFill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33401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 panose="020B0604020202020204"/>
                <a:cs typeface="Arial" panose="020B0604020202020204"/>
              </a:rPr>
              <a:t>Bob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933" y="2139950"/>
            <a:ext cx="1390015" cy="1587500"/>
          </a:xfrm>
          <a:prstGeom prst="rect">
            <a:avLst/>
          </a:prstGeom>
          <a:solidFill>
            <a:srgbClr val="EDEBE0"/>
          </a:solidFill>
          <a:ln w="12700">
            <a:solidFill>
              <a:srgbClr val="000000"/>
            </a:solidFill>
          </a:ln>
        </p:spPr>
        <p:txBody>
          <a:bodyPr vert="horz" wrap="square" lIns="0" tIns="259079" rIns="0" bIns="0" rtlCol="0">
            <a:spAutoFit/>
          </a:bodyPr>
          <a:lstStyle/>
          <a:p>
            <a:pPr marL="160655" marR="234315">
              <a:lnSpc>
                <a:spcPct val="100000"/>
              </a:lnSpc>
              <a:spcBef>
                <a:spcPts val="2040"/>
              </a:spcBef>
            </a:pPr>
            <a:r>
              <a:rPr sz="2800" spc="-110" dirty="0">
                <a:latin typeface="Arial" panose="020B0604020202020204"/>
                <a:cs typeface="Arial" panose="020B0604020202020204"/>
              </a:rPr>
              <a:t>Tom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(KDC)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150" y="37338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8100" y="76200"/>
                </a:moveTo>
                <a:lnTo>
                  <a:pt x="31750" y="84666"/>
                </a:lnTo>
                <a:lnTo>
                  <a:pt x="31750" y="762000"/>
                </a:lnTo>
                <a:lnTo>
                  <a:pt x="44450" y="762000"/>
                </a:lnTo>
                <a:lnTo>
                  <a:pt x="44450" y="84666"/>
                </a:lnTo>
                <a:lnTo>
                  <a:pt x="38100" y="76200"/>
                </a:lnTo>
                <a:close/>
              </a:path>
              <a:path w="76200" h="762000">
                <a:moveTo>
                  <a:pt x="38100" y="0"/>
                </a:moveTo>
                <a:lnTo>
                  <a:pt x="0" y="127000"/>
                </a:lnTo>
                <a:lnTo>
                  <a:pt x="31749" y="84666"/>
                </a:lnTo>
                <a:lnTo>
                  <a:pt x="31750" y="76200"/>
                </a:lnTo>
                <a:lnTo>
                  <a:pt x="60959" y="76200"/>
                </a:lnTo>
                <a:lnTo>
                  <a:pt x="38100" y="0"/>
                </a:lnTo>
                <a:close/>
              </a:path>
              <a:path w="76200" h="762000">
                <a:moveTo>
                  <a:pt x="60959" y="76200"/>
                </a:moveTo>
                <a:lnTo>
                  <a:pt x="44450" y="76200"/>
                </a:lnTo>
                <a:lnTo>
                  <a:pt x="44450" y="84666"/>
                </a:lnTo>
                <a:lnTo>
                  <a:pt x="76200" y="127000"/>
                </a:lnTo>
                <a:lnTo>
                  <a:pt x="60959" y="76200"/>
                </a:lnTo>
                <a:close/>
              </a:path>
              <a:path w="76200" h="762000">
                <a:moveTo>
                  <a:pt x="38100" y="76200"/>
                </a:moveTo>
                <a:lnTo>
                  <a:pt x="31750" y="76200"/>
                </a:lnTo>
                <a:lnTo>
                  <a:pt x="31750" y="84666"/>
                </a:lnTo>
                <a:lnTo>
                  <a:pt x="38100" y="76200"/>
                </a:lnTo>
                <a:close/>
              </a:path>
              <a:path w="76200" h="762000">
                <a:moveTo>
                  <a:pt x="44450" y="76200"/>
                </a:moveTo>
                <a:lnTo>
                  <a:pt x="38100" y="76200"/>
                </a:lnTo>
                <a:lnTo>
                  <a:pt x="44450" y="84666"/>
                </a:lnTo>
                <a:lnTo>
                  <a:pt x="444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78000" y="37338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0" y="635000"/>
                </a:moveTo>
                <a:lnTo>
                  <a:pt x="38100" y="762000"/>
                </a:lnTo>
                <a:lnTo>
                  <a:pt x="60960" y="685800"/>
                </a:lnTo>
                <a:lnTo>
                  <a:pt x="31750" y="685800"/>
                </a:lnTo>
                <a:lnTo>
                  <a:pt x="31750" y="677333"/>
                </a:lnTo>
                <a:lnTo>
                  <a:pt x="0" y="635000"/>
                </a:lnTo>
                <a:close/>
              </a:path>
              <a:path w="76200" h="762000">
                <a:moveTo>
                  <a:pt x="31750" y="677333"/>
                </a:moveTo>
                <a:lnTo>
                  <a:pt x="31750" y="685800"/>
                </a:lnTo>
                <a:lnTo>
                  <a:pt x="38100" y="685800"/>
                </a:lnTo>
                <a:lnTo>
                  <a:pt x="31750" y="677333"/>
                </a:lnTo>
                <a:close/>
              </a:path>
              <a:path w="76200" h="762000">
                <a:moveTo>
                  <a:pt x="44450" y="0"/>
                </a:moveTo>
                <a:lnTo>
                  <a:pt x="31750" y="0"/>
                </a:lnTo>
                <a:lnTo>
                  <a:pt x="31750" y="677333"/>
                </a:lnTo>
                <a:lnTo>
                  <a:pt x="38100" y="685800"/>
                </a:lnTo>
                <a:lnTo>
                  <a:pt x="44450" y="677333"/>
                </a:lnTo>
                <a:lnTo>
                  <a:pt x="44450" y="0"/>
                </a:lnTo>
                <a:close/>
              </a:path>
              <a:path w="76200" h="762000">
                <a:moveTo>
                  <a:pt x="44450" y="677333"/>
                </a:moveTo>
                <a:lnTo>
                  <a:pt x="38100" y="685800"/>
                </a:lnTo>
                <a:lnTo>
                  <a:pt x="44450" y="685800"/>
                </a:lnTo>
                <a:lnTo>
                  <a:pt x="44450" y="677333"/>
                </a:lnTo>
                <a:close/>
              </a:path>
              <a:path w="76200" h="762000">
                <a:moveTo>
                  <a:pt x="76200" y="635000"/>
                </a:moveTo>
                <a:lnTo>
                  <a:pt x="44450" y="677333"/>
                </a:lnTo>
                <a:lnTo>
                  <a:pt x="44450" y="685800"/>
                </a:lnTo>
                <a:lnTo>
                  <a:pt x="60960" y="685800"/>
                </a:lnTo>
                <a:lnTo>
                  <a:pt x="76200" y="63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11400" y="5905500"/>
            <a:ext cx="5283200" cy="76200"/>
          </a:xfrm>
          <a:custGeom>
            <a:avLst/>
            <a:gdLst/>
            <a:ahLst/>
            <a:cxnLst/>
            <a:rect l="l" t="t" r="r" b="b"/>
            <a:pathLst>
              <a:path w="5283200" h="76200">
                <a:moveTo>
                  <a:pt x="5207000" y="38100"/>
                </a:moveTo>
                <a:lnTo>
                  <a:pt x="5156200" y="76200"/>
                </a:lnTo>
                <a:lnTo>
                  <a:pt x="5262033" y="44450"/>
                </a:lnTo>
                <a:lnTo>
                  <a:pt x="5207000" y="44450"/>
                </a:lnTo>
                <a:lnTo>
                  <a:pt x="5207000" y="38100"/>
                </a:lnTo>
                <a:close/>
              </a:path>
              <a:path w="5283200" h="76200">
                <a:moveTo>
                  <a:pt x="519853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198533" y="44450"/>
                </a:lnTo>
                <a:lnTo>
                  <a:pt x="5207000" y="38100"/>
                </a:lnTo>
                <a:lnTo>
                  <a:pt x="5198533" y="31750"/>
                </a:lnTo>
                <a:close/>
              </a:path>
              <a:path w="5283200" h="76200">
                <a:moveTo>
                  <a:pt x="5262033" y="31750"/>
                </a:moveTo>
                <a:lnTo>
                  <a:pt x="5207000" y="31750"/>
                </a:lnTo>
                <a:lnTo>
                  <a:pt x="5207000" y="44450"/>
                </a:lnTo>
                <a:lnTo>
                  <a:pt x="5262033" y="44450"/>
                </a:lnTo>
                <a:lnTo>
                  <a:pt x="5283200" y="38100"/>
                </a:lnTo>
                <a:lnTo>
                  <a:pt x="5262033" y="31750"/>
                </a:lnTo>
                <a:close/>
              </a:path>
              <a:path w="5283200" h="76200">
                <a:moveTo>
                  <a:pt x="5156200" y="0"/>
                </a:moveTo>
                <a:lnTo>
                  <a:pt x="5207000" y="38100"/>
                </a:lnTo>
                <a:lnTo>
                  <a:pt x="5207000" y="31750"/>
                </a:lnTo>
                <a:lnTo>
                  <a:pt x="5262033" y="31750"/>
                </a:lnTo>
                <a:lnTo>
                  <a:pt x="515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1400" y="5372100"/>
            <a:ext cx="5283200" cy="76200"/>
          </a:xfrm>
          <a:custGeom>
            <a:avLst/>
            <a:gdLst/>
            <a:ahLst/>
            <a:cxnLst/>
            <a:rect l="l" t="t" r="r" b="b"/>
            <a:pathLst>
              <a:path w="5283200" h="76200">
                <a:moveTo>
                  <a:pt x="127000" y="0"/>
                </a:moveTo>
                <a:lnTo>
                  <a:pt x="0" y="38100"/>
                </a:lnTo>
                <a:lnTo>
                  <a:pt x="127000" y="76200"/>
                </a:lnTo>
                <a:lnTo>
                  <a:pt x="84666" y="44450"/>
                </a:lnTo>
                <a:lnTo>
                  <a:pt x="76200" y="44450"/>
                </a:lnTo>
                <a:lnTo>
                  <a:pt x="76200" y="31750"/>
                </a:lnTo>
                <a:lnTo>
                  <a:pt x="84666" y="31750"/>
                </a:lnTo>
                <a:lnTo>
                  <a:pt x="127000" y="0"/>
                </a:lnTo>
                <a:close/>
              </a:path>
              <a:path w="5283200" h="76200">
                <a:moveTo>
                  <a:pt x="76200" y="38100"/>
                </a:moveTo>
                <a:lnTo>
                  <a:pt x="76200" y="44450"/>
                </a:lnTo>
                <a:lnTo>
                  <a:pt x="84666" y="44450"/>
                </a:lnTo>
                <a:lnTo>
                  <a:pt x="76200" y="38100"/>
                </a:lnTo>
                <a:close/>
              </a:path>
              <a:path w="5283200" h="76200">
                <a:moveTo>
                  <a:pt x="5283200" y="31750"/>
                </a:moveTo>
                <a:lnTo>
                  <a:pt x="84666" y="31750"/>
                </a:lnTo>
                <a:lnTo>
                  <a:pt x="76200" y="38100"/>
                </a:lnTo>
                <a:lnTo>
                  <a:pt x="84666" y="44450"/>
                </a:lnTo>
                <a:lnTo>
                  <a:pt x="5283200" y="44450"/>
                </a:lnTo>
                <a:lnTo>
                  <a:pt x="5283200" y="31750"/>
                </a:lnTo>
                <a:close/>
              </a:path>
              <a:path w="5283200" h="76200">
                <a:moveTo>
                  <a:pt x="84666" y="31750"/>
                </a:moveTo>
                <a:lnTo>
                  <a:pt x="76200" y="31750"/>
                </a:lnTo>
                <a:lnTo>
                  <a:pt x="76200" y="38100"/>
                </a:lnTo>
                <a:lnTo>
                  <a:pt x="8466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5052" y="398907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1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8583" y="397319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2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4852" y="44458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3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4852" y="50554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4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4852" y="558921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5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6197" y="1628775"/>
            <a:ext cx="6604000" cy="2049780"/>
          </a:xfrm>
          <a:prstGeom prst="rect">
            <a:avLst/>
          </a:prstGeom>
          <a:solidFill>
            <a:srgbClr val="FBD4B5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785"/>
              </a:lnSpc>
              <a:tabLst>
                <a:tab pos="1286510" algn="l"/>
                <a:tab pos="175895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(1)</a:t>
            </a:r>
            <a:r>
              <a:rPr sz="2400" dirty="0">
                <a:latin typeface="Arial" panose="020B0604020202020204"/>
                <a:cs typeface="Arial" panose="020B0604020202020204"/>
              </a:rPr>
              <a:t> A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730" dirty="0">
                <a:latin typeface="Arial" panose="020B0604020202020204"/>
                <a:cs typeface="Arial" panose="020B0604020202020204"/>
              </a:rPr>
              <a:t>!	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T:	</a:t>
            </a: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|| </a:t>
            </a:r>
            <a:r>
              <a:rPr sz="2400" dirty="0">
                <a:latin typeface="Arial" panose="020B0604020202020204"/>
                <a:cs typeface="Arial" panose="020B0604020202020204"/>
              </a:rPr>
              <a:t>B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||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A</a:t>
            </a:r>
            <a:endParaRPr sz="2400" baseline="-21000" dirty="0">
              <a:latin typeface="Arial" panose="020B0604020202020204"/>
              <a:cs typeface="Arial" panose="020B0604020202020204"/>
            </a:endParaRPr>
          </a:p>
          <a:p>
            <a:pPr marL="92075">
              <a:lnSpc>
                <a:spcPct val="100000"/>
              </a:lnSpc>
              <a:spcBef>
                <a:spcPts val="285"/>
              </a:spcBef>
              <a:tabLst>
                <a:tab pos="1270000" algn="l"/>
                <a:tab pos="180848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(2)</a:t>
            </a:r>
            <a:r>
              <a:rPr sz="2400" dirty="0">
                <a:latin typeface="Arial" panose="020B0604020202020204"/>
                <a:cs typeface="Arial" panose="020B0604020202020204"/>
              </a:rPr>
              <a:t> T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730" dirty="0">
                <a:latin typeface="Arial" panose="020B0604020202020204"/>
                <a:cs typeface="Arial" panose="020B0604020202020204"/>
              </a:rPr>
              <a:t>!	</a:t>
            </a:r>
            <a:r>
              <a:rPr sz="2400" dirty="0">
                <a:latin typeface="Arial" panose="020B0604020202020204"/>
                <a:cs typeface="Arial" panose="020B0604020202020204"/>
              </a:rPr>
              <a:t>A: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{N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|| </a:t>
            </a:r>
            <a:r>
              <a:rPr sz="2400" dirty="0">
                <a:latin typeface="Arial" panose="020B0604020202020204"/>
                <a:cs typeface="Arial" panose="020B0604020202020204"/>
              </a:rPr>
              <a:t>B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|| </a:t>
            </a:r>
            <a:r>
              <a:rPr sz="2400" dirty="0">
                <a:latin typeface="Arial" panose="020B0604020202020204"/>
                <a:cs typeface="Arial" panose="020B0604020202020204"/>
              </a:rPr>
              <a:t>K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|| </a:t>
            </a:r>
            <a:r>
              <a:rPr sz="2400" dirty="0">
                <a:latin typeface="Arial" panose="020B0604020202020204"/>
                <a:cs typeface="Arial" panose="020B0604020202020204"/>
              </a:rPr>
              <a:t>{K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||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A}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K</a:t>
            </a:r>
            <a:r>
              <a:rPr sz="2400" spc="-7" baseline="-42000" dirty="0">
                <a:latin typeface="Arial" panose="020B0604020202020204"/>
                <a:cs typeface="Arial" panose="020B0604020202020204"/>
              </a:rPr>
              <a:t>B,T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}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K</a:t>
            </a:r>
            <a:r>
              <a:rPr sz="2400" spc="-7" baseline="-42000" dirty="0">
                <a:latin typeface="Arial" panose="020B0604020202020204"/>
                <a:cs typeface="Arial" panose="020B0604020202020204"/>
              </a:rPr>
              <a:t>A,T</a:t>
            </a:r>
            <a:endParaRPr sz="2400" baseline="-42000" dirty="0">
              <a:latin typeface="Arial" panose="020B0604020202020204"/>
              <a:cs typeface="Arial" panose="020B0604020202020204"/>
            </a:endParaRPr>
          </a:p>
          <a:p>
            <a:pPr marL="549275" indent="-457200">
              <a:lnSpc>
                <a:spcPct val="100000"/>
              </a:lnSpc>
              <a:spcBef>
                <a:spcPts val="290"/>
              </a:spcBef>
              <a:buAutoNum type="arabicParenBoth" startAt="3"/>
              <a:tabLst>
                <a:tab pos="549275" algn="l"/>
                <a:tab pos="1292860" algn="l"/>
                <a:tab pos="183197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735" dirty="0">
                <a:latin typeface="Arial" panose="020B0604020202020204"/>
                <a:cs typeface="Arial" panose="020B0604020202020204"/>
              </a:rPr>
              <a:t>!	</a:t>
            </a:r>
            <a:r>
              <a:rPr sz="2400" dirty="0">
                <a:latin typeface="Arial" panose="020B0604020202020204"/>
                <a:cs typeface="Arial" panose="020B0604020202020204"/>
              </a:rPr>
              <a:t>B:	{K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||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A}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K</a:t>
            </a:r>
            <a:r>
              <a:rPr sz="2400" spc="-7" baseline="-42000" dirty="0">
                <a:latin typeface="Arial" panose="020B0604020202020204"/>
                <a:cs typeface="Arial" panose="020B0604020202020204"/>
              </a:rPr>
              <a:t>B,T</a:t>
            </a:r>
            <a:endParaRPr sz="2400" baseline="-42000" dirty="0">
              <a:latin typeface="Arial" panose="020B0604020202020204"/>
              <a:cs typeface="Arial" panose="020B0604020202020204"/>
            </a:endParaRPr>
          </a:p>
          <a:p>
            <a:pPr marL="549275" indent="-457200">
              <a:lnSpc>
                <a:spcPct val="100000"/>
              </a:lnSpc>
              <a:spcBef>
                <a:spcPts val="290"/>
              </a:spcBef>
              <a:buAutoNum type="arabicParenBoth" startAt="3"/>
              <a:tabLst>
                <a:tab pos="549275" algn="l"/>
                <a:tab pos="1294130" algn="l"/>
                <a:tab pos="183197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B </a:t>
            </a:r>
            <a:r>
              <a:rPr sz="2400" spc="1730" dirty="0">
                <a:latin typeface="Arial" panose="020B0604020202020204"/>
                <a:cs typeface="Arial" panose="020B0604020202020204"/>
              </a:rPr>
              <a:t>!	</a:t>
            </a:r>
            <a:r>
              <a:rPr sz="2400" dirty="0">
                <a:latin typeface="Arial" panose="020B0604020202020204"/>
                <a:cs typeface="Arial" panose="020B0604020202020204"/>
              </a:rPr>
              <a:t>A:	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B</a:t>
            </a:r>
            <a:endParaRPr sz="2400" baseline="-21000" dirty="0">
              <a:latin typeface="Arial" panose="020B0604020202020204"/>
              <a:cs typeface="Arial" panose="020B0604020202020204"/>
            </a:endParaRPr>
          </a:p>
          <a:p>
            <a:pPr marL="549275" indent="-457200">
              <a:lnSpc>
                <a:spcPct val="100000"/>
              </a:lnSpc>
              <a:spcBef>
                <a:spcPts val="285"/>
              </a:spcBef>
              <a:buAutoNum type="arabicParenBoth" startAt="3"/>
              <a:tabLst>
                <a:tab pos="549275" algn="l"/>
                <a:tab pos="1292860" algn="l"/>
                <a:tab pos="183197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730" dirty="0">
                <a:latin typeface="Arial" panose="020B0604020202020204"/>
                <a:cs typeface="Arial" panose="020B0604020202020204"/>
              </a:rPr>
              <a:t>!	</a:t>
            </a:r>
            <a:r>
              <a:rPr sz="2400" dirty="0">
                <a:latin typeface="Arial" panose="020B0604020202020204"/>
                <a:cs typeface="Arial" panose="020B0604020202020204"/>
              </a:rPr>
              <a:t>B:	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{N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||B}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K</a:t>
            </a:r>
            <a:endParaRPr sz="2400" baseline="-21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11400" y="4838700"/>
            <a:ext cx="5283200" cy="76200"/>
          </a:xfrm>
          <a:custGeom>
            <a:avLst/>
            <a:gdLst/>
            <a:ahLst/>
            <a:cxnLst/>
            <a:rect l="l" t="t" r="r" b="b"/>
            <a:pathLst>
              <a:path w="5283200" h="76200">
                <a:moveTo>
                  <a:pt x="5207000" y="38100"/>
                </a:moveTo>
                <a:lnTo>
                  <a:pt x="5156200" y="76200"/>
                </a:lnTo>
                <a:lnTo>
                  <a:pt x="5262033" y="44450"/>
                </a:lnTo>
                <a:lnTo>
                  <a:pt x="5207000" y="44450"/>
                </a:lnTo>
                <a:lnTo>
                  <a:pt x="5207000" y="38100"/>
                </a:lnTo>
                <a:close/>
              </a:path>
              <a:path w="5283200" h="76200">
                <a:moveTo>
                  <a:pt x="519853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198533" y="44450"/>
                </a:lnTo>
                <a:lnTo>
                  <a:pt x="5207000" y="38100"/>
                </a:lnTo>
                <a:lnTo>
                  <a:pt x="5198533" y="31750"/>
                </a:lnTo>
                <a:close/>
              </a:path>
              <a:path w="5283200" h="76200">
                <a:moveTo>
                  <a:pt x="5262033" y="31750"/>
                </a:moveTo>
                <a:lnTo>
                  <a:pt x="5207000" y="31750"/>
                </a:lnTo>
                <a:lnTo>
                  <a:pt x="5207000" y="44450"/>
                </a:lnTo>
                <a:lnTo>
                  <a:pt x="5262033" y="44450"/>
                </a:lnTo>
                <a:lnTo>
                  <a:pt x="5283200" y="38100"/>
                </a:lnTo>
                <a:lnTo>
                  <a:pt x="5262033" y="31750"/>
                </a:lnTo>
                <a:close/>
              </a:path>
              <a:path w="5283200" h="76200">
                <a:moveTo>
                  <a:pt x="5156200" y="0"/>
                </a:moveTo>
                <a:lnTo>
                  <a:pt x="5207000" y="38100"/>
                </a:lnTo>
                <a:lnTo>
                  <a:pt x="5207000" y="31750"/>
                </a:lnTo>
                <a:lnTo>
                  <a:pt x="5262033" y="31750"/>
                </a:lnTo>
                <a:lnTo>
                  <a:pt x="515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0984" y="939800"/>
            <a:ext cx="17513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N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Number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used  once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(nonce);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Arial" panose="020B0604020202020204"/>
                <a:cs typeface="Arial" panose="020B0604020202020204"/>
              </a:rPr>
              <a:t>||: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 concatenation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Needham-Schroeder</a:t>
            </a:r>
            <a:r>
              <a:rPr sz="24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protocol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1398" y="3058629"/>
            <a:ext cx="1176415" cy="8778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157221" y="3137358"/>
            <a:ext cx="696595" cy="1009650"/>
            <a:chOff x="7157221" y="3137358"/>
            <a:chExt cx="696595" cy="1009650"/>
          </a:xfrm>
        </p:grpSpPr>
        <p:sp>
          <p:nvSpPr>
            <p:cNvPr id="4" name="object 4"/>
            <p:cNvSpPr/>
            <p:nvPr/>
          </p:nvSpPr>
          <p:spPr>
            <a:xfrm>
              <a:off x="7168590" y="3139995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668168" y="0"/>
                  </a:moveTo>
                  <a:lnTo>
                    <a:pt x="0" y="0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68590" y="3139995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0" y="1003408"/>
                  </a:moveTo>
                  <a:lnTo>
                    <a:pt x="668168" y="1003408"/>
                  </a:lnTo>
                  <a:lnTo>
                    <a:pt x="668168" y="0"/>
                  </a:lnTo>
                  <a:lnTo>
                    <a:pt x="0" y="0"/>
                  </a:lnTo>
                  <a:lnTo>
                    <a:pt x="0" y="1003408"/>
                  </a:lnTo>
                  <a:close/>
                </a:path>
                <a:path w="668654" h="1003935">
                  <a:moveTo>
                    <a:pt x="668168" y="16"/>
                  </a:moveTo>
                  <a:lnTo>
                    <a:pt x="0" y="16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16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10812" y="3188502"/>
              <a:ext cx="588010" cy="800100"/>
            </a:xfrm>
            <a:custGeom>
              <a:avLst/>
              <a:gdLst/>
              <a:ahLst/>
              <a:cxnLst/>
              <a:rect l="l" t="t" r="r" b="b"/>
              <a:pathLst>
                <a:path w="588009" h="800100">
                  <a:moveTo>
                    <a:pt x="1348" y="102455"/>
                  </a:moveTo>
                  <a:lnTo>
                    <a:pt x="248713" y="102455"/>
                  </a:lnTo>
                </a:path>
                <a:path w="588009" h="800100">
                  <a:moveTo>
                    <a:pt x="247364" y="3733"/>
                  </a:moveTo>
                  <a:lnTo>
                    <a:pt x="247364" y="2980"/>
                  </a:lnTo>
                  <a:lnTo>
                    <a:pt x="247095" y="2243"/>
                  </a:lnTo>
                  <a:lnTo>
                    <a:pt x="246555" y="1741"/>
                  </a:lnTo>
                  <a:lnTo>
                    <a:pt x="246285" y="1239"/>
                  </a:lnTo>
                  <a:lnTo>
                    <a:pt x="245494" y="736"/>
                  </a:lnTo>
                  <a:lnTo>
                    <a:pt x="244955" y="251"/>
                  </a:lnTo>
                  <a:lnTo>
                    <a:pt x="244145" y="0"/>
                  </a:lnTo>
                  <a:lnTo>
                    <a:pt x="243336" y="0"/>
                  </a:lnTo>
                  <a:lnTo>
                    <a:pt x="4028" y="0"/>
                  </a:lnTo>
                  <a:lnTo>
                    <a:pt x="3218" y="0"/>
                  </a:lnTo>
                  <a:lnTo>
                    <a:pt x="2427" y="251"/>
                  </a:lnTo>
                  <a:lnTo>
                    <a:pt x="1888" y="736"/>
                  </a:lnTo>
                  <a:lnTo>
                    <a:pt x="1348" y="1239"/>
                  </a:lnTo>
                  <a:lnTo>
                    <a:pt x="809" y="1741"/>
                  </a:lnTo>
                  <a:lnTo>
                    <a:pt x="269" y="2243"/>
                  </a:lnTo>
                  <a:lnTo>
                    <a:pt x="0" y="2980"/>
                  </a:lnTo>
                  <a:lnTo>
                    <a:pt x="0" y="3733"/>
                  </a:lnTo>
                  <a:lnTo>
                    <a:pt x="0" y="184014"/>
                  </a:lnTo>
                  <a:lnTo>
                    <a:pt x="0" y="184768"/>
                  </a:lnTo>
                  <a:lnTo>
                    <a:pt x="269" y="185505"/>
                  </a:lnTo>
                  <a:lnTo>
                    <a:pt x="809" y="186007"/>
                  </a:lnTo>
                  <a:lnTo>
                    <a:pt x="1348" y="186760"/>
                  </a:lnTo>
                  <a:lnTo>
                    <a:pt x="1888" y="186995"/>
                  </a:lnTo>
                  <a:lnTo>
                    <a:pt x="2427" y="187497"/>
                  </a:lnTo>
                  <a:lnTo>
                    <a:pt x="3218" y="187748"/>
                  </a:lnTo>
                  <a:lnTo>
                    <a:pt x="4028" y="187748"/>
                  </a:lnTo>
                  <a:lnTo>
                    <a:pt x="243336" y="187748"/>
                  </a:lnTo>
                  <a:lnTo>
                    <a:pt x="244145" y="187748"/>
                  </a:lnTo>
                  <a:lnTo>
                    <a:pt x="244955" y="187497"/>
                  </a:lnTo>
                  <a:lnTo>
                    <a:pt x="245494" y="186995"/>
                  </a:lnTo>
                  <a:lnTo>
                    <a:pt x="246285" y="186760"/>
                  </a:lnTo>
                  <a:lnTo>
                    <a:pt x="246555" y="186007"/>
                  </a:lnTo>
                  <a:lnTo>
                    <a:pt x="247095" y="185505"/>
                  </a:lnTo>
                  <a:lnTo>
                    <a:pt x="247364" y="184768"/>
                  </a:lnTo>
                  <a:lnTo>
                    <a:pt x="247364" y="184014"/>
                  </a:lnTo>
                  <a:lnTo>
                    <a:pt x="247364" y="3733"/>
                  </a:lnTo>
                </a:path>
                <a:path w="588009" h="800100">
                  <a:moveTo>
                    <a:pt x="272917" y="799485"/>
                  </a:moveTo>
                  <a:lnTo>
                    <a:pt x="587500" y="799485"/>
                  </a:lnTo>
                  <a:lnTo>
                    <a:pt x="587500" y="2478"/>
                  </a:lnTo>
                  <a:lnTo>
                    <a:pt x="272917" y="2478"/>
                  </a:lnTo>
                  <a:lnTo>
                    <a:pt x="272917" y="799485"/>
                  </a:lnTo>
                  <a:close/>
                </a:path>
                <a:path w="588009" h="800100">
                  <a:moveTo>
                    <a:pt x="587500" y="2478"/>
                  </a:moveTo>
                  <a:lnTo>
                    <a:pt x="272917" y="2478"/>
                  </a:lnTo>
                  <a:lnTo>
                    <a:pt x="272917" y="799485"/>
                  </a:lnTo>
                  <a:lnTo>
                    <a:pt x="587500" y="799485"/>
                  </a:lnTo>
                  <a:lnTo>
                    <a:pt x="587500" y="2478"/>
                  </a:lnTo>
                </a:path>
                <a:path w="588009" h="800100">
                  <a:moveTo>
                    <a:pt x="277754" y="795014"/>
                  </a:moveTo>
                  <a:lnTo>
                    <a:pt x="582932" y="795014"/>
                  </a:lnTo>
                  <a:lnTo>
                    <a:pt x="582932" y="6714"/>
                  </a:lnTo>
                  <a:lnTo>
                    <a:pt x="277754" y="6714"/>
                  </a:lnTo>
                  <a:lnTo>
                    <a:pt x="277754" y="795014"/>
                  </a:lnTo>
                  <a:close/>
                </a:path>
                <a:path w="588009" h="800100">
                  <a:moveTo>
                    <a:pt x="582932" y="6714"/>
                  </a:moveTo>
                  <a:lnTo>
                    <a:pt x="277754" y="6714"/>
                  </a:lnTo>
                  <a:lnTo>
                    <a:pt x="277754" y="795014"/>
                  </a:lnTo>
                  <a:lnTo>
                    <a:pt x="582932" y="795014"/>
                  </a:lnTo>
                  <a:lnTo>
                    <a:pt x="582932" y="6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89107" y="345134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80" y="0"/>
                  </a:lnTo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97163" y="3210875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204351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97163" y="3210875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0" y="8703"/>
                  </a:moveTo>
                  <a:lnTo>
                    <a:pt x="204351" y="8703"/>
                  </a:lnTo>
                  <a:lnTo>
                    <a:pt x="204351" y="0"/>
                  </a:lnTo>
                  <a:lnTo>
                    <a:pt x="0" y="0"/>
                  </a:lnTo>
                  <a:lnTo>
                    <a:pt x="0" y="8703"/>
                  </a:lnTo>
                  <a:close/>
                </a:path>
                <a:path w="204470" h="8889">
                  <a:moveTo>
                    <a:pt x="204351" y="13"/>
                  </a:moveTo>
                  <a:lnTo>
                    <a:pt x="0" y="13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65729" y="3219581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67219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67219" y="13677"/>
                  </a:lnTo>
                  <a:lnTo>
                    <a:pt x="6721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65729" y="3219579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0" y="13679"/>
                  </a:moveTo>
                  <a:lnTo>
                    <a:pt x="67219" y="13679"/>
                  </a:lnTo>
                  <a:lnTo>
                    <a:pt x="67219" y="2"/>
                  </a:lnTo>
                  <a:lnTo>
                    <a:pt x="0" y="2"/>
                  </a:lnTo>
                  <a:lnTo>
                    <a:pt x="0" y="13679"/>
                  </a:lnTo>
                  <a:close/>
                </a:path>
                <a:path w="67309" h="13969">
                  <a:moveTo>
                    <a:pt x="67217" y="0"/>
                  </a:moveTo>
                  <a:lnTo>
                    <a:pt x="0" y="0"/>
                  </a:lnTo>
                  <a:lnTo>
                    <a:pt x="0" y="13679"/>
                  </a:lnTo>
                  <a:lnTo>
                    <a:pt x="67217" y="13679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64381" y="3207640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64381" y="3207640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4296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34296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68427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68427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  <a:close/>
                </a:path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30268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2679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30268" y="3220081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  <a:close/>
                </a:path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20018" y="3236987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21510" y="0"/>
                  </a:moveTo>
                  <a:lnTo>
                    <a:pt x="0" y="0"/>
                  </a:lnTo>
                  <a:lnTo>
                    <a:pt x="0" y="6216"/>
                  </a:lnTo>
                  <a:lnTo>
                    <a:pt x="21510" y="6216"/>
                  </a:lnTo>
                  <a:lnTo>
                    <a:pt x="2151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20018" y="3236987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0" y="6216"/>
                  </a:moveTo>
                  <a:lnTo>
                    <a:pt x="21510" y="6216"/>
                  </a:lnTo>
                  <a:lnTo>
                    <a:pt x="21510" y="0"/>
                  </a:lnTo>
                  <a:lnTo>
                    <a:pt x="0" y="0"/>
                  </a:lnTo>
                  <a:lnTo>
                    <a:pt x="0" y="6216"/>
                  </a:lnTo>
                  <a:close/>
                </a:path>
                <a:path w="21590" h="6350">
                  <a:moveTo>
                    <a:pt x="21506" y="4"/>
                  </a:moveTo>
                  <a:lnTo>
                    <a:pt x="0" y="4"/>
                  </a:lnTo>
                  <a:lnTo>
                    <a:pt x="0" y="6216"/>
                  </a:lnTo>
                  <a:lnTo>
                    <a:pt x="21506" y="6216"/>
                  </a:lnTo>
                  <a:lnTo>
                    <a:pt x="21506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98511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98511" y="3216347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57961" y="3239971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25543" y="0"/>
                  </a:moveTo>
                  <a:lnTo>
                    <a:pt x="0" y="0"/>
                  </a:lnTo>
                  <a:lnTo>
                    <a:pt x="0" y="9947"/>
                  </a:lnTo>
                  <a:lnTo>
                    <a:pt x="25543" y="9947"/>
                  </a:lnTo>
                  <a:lnTo>
                    <a:pt x="25543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57961" y="3239971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0" y="9947"/>
                  </a:moveTo>
                  <a:lnTo>
                    <a:pt x="25543" y="9947"/>
                  </a:lnTo>
                  <a:lnTo>
                    <a:pt x="25543" y="0"/>
                  </a:lnTo>
                  <a:lnTo>
                    <a:pt x="0" y="0"/>
                  </a:lnTo>
                  <a:lnTo>
                    <a:pt x="0" y="9947"/>
                  </a:lnTo>
                  <a:close/>
                </a:path>
                <a:path w="26034" h="10160">
                  <a:moveTo>
                    <a:pt x="25534" y="1"/>
                  </a:moveTo>
                  <a:lnTo>
                    <a:pt x="0" y="1"/>
                  </a:lnTo>
                  <a:lnTo>
                    <a:pt x="0" y="9947"/>
                  </a:lnTo>
                  <a:lnTo>
                    <a:pt x="25534" y="9947"/>
                  </a:lnTo>
                  <a:lnTo>
                    <a:pt x="25534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43683" y="3365563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788"/>
                  </a:lnTo>
                  <a:lnTo>
                    <a:pt x="186872" y="39788"/>
                  </a:lnTo>
                  <a:lnTo>
                    <a:pt x="186872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543683" y="3365551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0" y="39800"/>
                  </a:moveTo>
                  <a:lnTo>
                    <a:pt x="186872" y="39800"/>
                  </a:lnTo>
                  <a:lnTo>
                    <a:pt x="186872" y="11"/>
                  </a:lnTo>
                  <a:lnTo>
                    <a:pt x="0" y="11"/>
                  </a:lnTo>
                  <a:lnTo>
                    <a:pt x="0" y="39800"/>
                  </a:lnTo>
                  <a:close/>
                </a:path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800"/>
                  </a:lnTo>
                  <a:lnTo>
                    <a:pt x="186872" y="39800"/>
                  </a:lnTo>
                  <a:lnTo>
                    <a:pt x="1868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559004" y="3366307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155949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155949" y="23623"/>
                  </a:lnTo>
                  <a:lnTo>
                    <a:pt x="155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559004" y="3366305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0" y="23625"/>
                  </a:moveTo>
                  <a:lnTo>
                    <a:pt x="155949" y="23625"/>
                  </a:lnTo>
                  <a:lnTo>
                    <a:pt x="155949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156209" h="24129">
                  <a:moveTo>
                    <a:pt x="155960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155960" y="23625"/>
                  </a:lnTo>
                  <a:lnTo>
                    <a:pt x="155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61701" y="3366795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50571" y="0"/>
                  </a:moveTo>
                  <a:lnTo>
                    <a:pt x="0" y="0"/>
                  </a:lnTo>
                  <a:lnTo>
                    <a:pt x="0" y="22381"/>
                  </a:lnTo>
                  <a:lnTo>
                    <a:pt x="150571" y="22381"/>
                  </a:lnTo>
                  <a:lnTo>
                    <a:pt x="150571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542874" y="3366795"/>
              <a:ext cx="187325" cy="37465"/>
            </a:xfrm>
            <a:custGeom>
              <a:avLst/>
              <a:gdLst/>
              <a:ahLst/>
              <a:cxnLst/>
              <a:rect l="l" t="t" r="r" b="b"/>
              <a:pathLst>
                <a:path w="187325" h="37464">
                  <a:moveTo>
                    <a:pt x="18827" y="22381"/>
                  </a:moveTo>
                  <a:lnTo>
                    <a:pt x="169398" y="22381"/>
                  </a:lnTo>
                  <a:lnTo>
                    <a:pt x="169398" y="0"/>
                  </a:lnTo>
                  <a:lnTo>
                    <a:pt x="18827" y="0"/>
                  </a:lnTo>
                  <a:lnTo>
                    <a:pt x="18827" y="22381"/>
                  </a:lnTo>
                  <a:close/>
                </a:path>
                <a:path w="187325" h="37464">
                  <a:moveTo>
                    <a:pt x="169393" y="11"/>
                  </a:moveTo>
                  <a:lnTo>
                    <a:pt x="18827" y="11"/>
                  </a:lnTo>
                  <a:lnTo>
                    <a:pt x="18827" y="22381"/>
                  </a:lnTo>
                  <a:lnTo>
                    <a:pt x="169393" y="22381"/>
                  </a:lnTo>
                  <a:lnTo>
                    <a:pt x="169393" y="11"/>
                  </a:lnTo>
                </a:path>
                <a:path w="187325" h="37464">
                  <a:moveTo>
                    <a:pt x="16130" y="21142"/>
                  </a:moveTo>
                  <a:lnTo>
                    <a:pt x="0" y="37300"/>
                  </a:lnTo>
                </a:path>
                <a:path w="187325" h="37464">
                  <a:moveTo>
                    <a:pt x="169393" y="23620"/>
                  </a:moveTo>
                  <a:lnTo>
                    <a:pt x="186872" y="37300"/>
                  </a:lnTo>
                </a:path>
                <a:path w="187325" h="37464">
                  <a:moveTo>
                    <a:pt x="17478" y="26115"/>
                  </a:moveTo>
                  <a:lnTo>
                    <a:pt x="168044" y="26115"/>
                  </a:lnTo>
                </a:path>
                <a:path w="187325" h="37464">
                  <a:moveTo>
                    <a:pt x="10753" y="29849"/>
                  </a:moveTo>
                  <a:lnTo>
                    <a:pt x="170742" y="29849"/>
                  </a:lnTo>
                </a:path>
                <a:path w="187325" h="37464">
                  <a:moveTo>
                    <a:pt x="6725" y="33583"/>
                  </a:moveTo>
                  <a:lnTo>
                    <a:pt x="177467" y="335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77203" y="3392417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19" y="0"/>
                  </a:moveTo>
                  <a:lnTo>
                    <a:pt x="0" y="0"/>
                  </a:lnTo>
                  <a:lnTo>
                    <a:pt x="0" y="36057"/>
                  </a:lnTo>
                  <a:lnTo>
                    <a:pt x="285019" y="36057"/>
                  </a:lnTo>
                  <a:lnTo>
                    <a:pt x="28501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77203" y="3392417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0" y="36057"/>
                  </a:moveTo>
                  <a:lnTo>
                    <a:pt x="285019" y="36057"/>
                  </a:lnTo>
                  <a:lnTo>
                    <a:pt x="285019" y="0"/>
                  </a:lnTo>
                  <a:lnTo>
                    <a:pt x="0" y="0"/>
                  </a:lnTo>
                  <a:lnTo>
                    <a:pt x="0" y="36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77203" y="3392409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01" y="0"/>
                  </a:moveTo>
                  <a:lnTo>
                    <a:pt x="0" y="0"/>
                  </a:lnTo>
                  <a:lnTo>
                    <a:pt x="0" y="36066"/>
                  </a:lnTo>
                  <a:lnTo>
                    <a:pt x="285001" y="36066"/>
                  </a:lnTo>
                  <a:lnTo>
                    <a:pt x="285001" y="0"/>
                  </a:lnTo>
                </a:path>
              </a:pathLst>
            </a:custGeom>
            <a:ln w="3175">
              <a:solidFill>
                <a:srgbClr val="66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74506" y="3263598"/>
              <a:ext cx="657860" cy="836930"/>
            </a:xfrm>
            <a:custGeom>
              <a:avLst/>
              <a:gdLst/>
              <a:ahLst/>
              <a:cxnLst/>
              <a:rect l="l" t="t" r="r" b="b"/>
              <a:pathLst>
                <a:path w="657859" h="836929">
                  <a:moveTo>
                    <a:pt x="2697" y="190243"/>
                  </a:moveTo>
                  <a:lnTo>
                    <a:pt x="286368" y="190243"/>
                  </a:lnTo>
                </a:path>
                <a:path w="657859" h="836929">
                  <a:moveTo>
                    <a:pt x="2697" y="218842"/>
                  </a:moveTo>
                  <a:lnTo>
                    <a:pt x="286368" y="218842"/>
                  </a:lnTo>
                </a:path>
                <a:path w="657859" h="836929">
                  <a:moveTo>
                    <a:pt x="2697" y="244945"/>
                  </a:moveTo>
                  <a:lnTo>
                    <a:pt x="286368" y="244945"/>
                  </a:lnTo>
                </a:path>
                <a:path w="657859" h="836929">
                  <a:moveTo>
                    <a:pt x="2697" y="273544"/>
                  </a:moveTo>
                  <a:lnTo>
                    <a:pt x="286368" y="273544"/>
                  </a:lnTo>
                </a:path>
                <a:path w="657859" h="836929">
                  <a:moveTo>
                    <a:pt x="2697" y="302142"/>
                  </a:moveTo>
                  <a:lnTo>
                    <a:pt x="286368" y="302142"/>
                  </a:lnTo>
                </a:path>
                <a:path w="657859" h="836929">
                  <a:moveTo>
                    <a:pt x="2697" y="331980"/>
                  </a:moveTo>
                  <a:lnTo>
                    <a:pt x="286368" y="331980"/>
                  </a:lnTo>
                </a:path>
                <a:path w="657859" h="836929">
                  <a:moveTo>
                    <a:pt x="2697" y="359339"/>
                  </a:moveTo>
                  <a:lnTo>
                    <a:pt x="286368" y="359339"/>
                  </a:lnTo>
                </a:path>
                <a:path w="657859" h="836929">
                  <a:moveTo>
                    <a:pt x="2697" y="387938"/>
                  </a:moveTo>
                  <a:lnTo>
                    <a:pt x="286368" y="387938"/>
                  </a:lnTo>
                </a:path>
                <a:path w="657859" h="836929">
                  <a:moveTo>
                    <a:pt x="2697" y="416536"/>
                  </a:moveTo>
                  <a:lnTo>
                    <a:pt x="286368" y="416536"/>
                  </a:lnTo>
                </a:path>
                <a:path w="657859" h="836929">
                  <a:moveTo>
                    <a:pt x="2697" y="443879"/>
                  </a:moveTo>
                  <a:lnTo>
                    <a:pt x="286368" y="443879"/>
                  </a:lnTo>
                </a:path>
                <a:path w="657859" h="836929">
                  <a:moveTo>
                    <a:pt x="2697" y="472478"/>
                  </a:moveTo>
                  <a:lnTo>
                    <a:pt x="286368" y="472478"/>
                  </a:lnTo>
                </a:path>
                <a:path w="657859" h="836929">
                  <a:moveTo>
                    <a:pt x="2697" y="499837"/>
                  </a:moveTo>
                  <a:lnTo>
                    <a:pt x="286368" y="499837"/>
                  </a:lnTo>
                </a:path>
                <a:path w="657859" h="836929">
                  <a:moveTo>
                    <a:pt x="2697" y="527196"/>
                  </a:moveTo>
                  <a:lnTo>
                    <a:pt x="286368" y="527196"/>
                  </a:lnTo>
                </a:path>
                <a:path w="657859" h="836929">
                  <a:moveTo>
                    <a:pt x="2697" y="555795"/>
                  </a:moveTo>
                  <a:lnTo>
                    <a:pt x="286368" y="555795"/>
                  </a:lnTo>
                </a:path>
                <a:path w="657859" h="836929">
                  <a:moveTo>
                    <a:pt x="2697" y="584393"/>
                  </a:moveTo>
                  <a:lnTo>
                    <a:pt x="286368" y="584393"/>
                  </a:lnTo>
                </a:path>
                <a:path w="657859" h="836929">
                  <a:moveTo>
                    <a:pt x="2697" y="611736"/>
                  </a:moveTo>
                  <a:lnTo>
                    <a:pt x="286368" y="611736"/>
                  </a:lnTo>
                </a:path>
                <a:path w="657859" h="836929">
                  <a:moveTo>
                    <a:pt x="2697" y="640335"/>
                  </a:moveTo>
                  <a:lnTo>
                    <a:pt x="286368" y="640335"/>
                  </a:lnTo>
                </a:path>
                <a:path w="657859" h="836929">
                  <a:moveTo>
                    <a:pt x="2697" y="667694"/>
                  </a:moveTo>
                  <a:lnTo>
                    <a:pt x="286368" y="667694"/>
                  </a:lnTo>
                </a:path>
                <a:path w="657859" h="836929">
                  <a:moveTo>
                    <a:pt x="2697" y="696293"/>
                  </a:moveTo>
                  <a:lnTo>
                    <a:pt x="286368" y="696293"/>
                  </a:lnTo>
                </a:path>
                <a:path w="657859" h="836929">
                  <a:moveTo>
                    <a:pt x="2697" y="723652"/>
                  </a:moveTo>
                  <a:lnTo>
                    <a:pt x="286368" y="723652"/>
                  </a:lnTo>
                </a:path>
                <a:path w="657859" h="836929">
                  <a:moveTo>
                    <a:pt x="2697" y="754729"/>
                  </a:moveTo>
                  <a:lnTo>
                    <a:pt x="286368" y="754729"/>
                  </a:lnTo>
                </a:path>
                <a:path w="657859" h="836929">
                  <a:moveTo>
                    <a:pt x="0" y="779593"/>
                  </a:moveTo>
                  <a:lnTo>
                    <a:pt x="657415" y="779593"/>
                  </a:lnTo>
                </a:path>
                <a:path w="657859" h="836929">
                  <a:moveTo>
                    <a:pt x="0" y="809431"/>
                  </a:moveTo>
                  <a:lnTo>
                    <a:pt x="657415" y="809431"/>
                  </a:lnTo>
                </a:path>
                <a:path w="657859" h="836929">
                  <a:moveTo>
                    <a:pt x="0" y="836790"/>
                  </a:moveTo>
                  <a:lnTo>
                    <a:pt x="657415" y="836790"/>
                  </a:lnTo>
                </a:path>
                <a:path w="657859" h="836929">
                  <a:moveTo>
                    <a:pt x="314600" y="95741"/>
                  </a:moveTo>
                  <a:lnTo>
                    <a:pt x="617081" y="95741"/>
                  </a:lnTo>
                </a:path>
                <a:path w="657859" h="836929">
                  <a:moveTo>
                    <a:pt x="314600" y="0"/>
                  </a:moveTo>
                  <a:lnTo>
                    <a:pt x="617081" y="0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89107" y="3716192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303829" y="7460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489107" y="3716184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0" y="7467"/>
                  </a:moveTo>
                  <a:lnTo>
                    <a:pt x="303829" y="7467"/>
                  </a:lnTo>
                  <a:lnTo>
                    <a:pt x="303829" y="7"/>
                  </a:lnTo>
                  <a:lnTo>
                    <a:pt x="0" y="7"/>
                  </a:lnTo>
                  <a:lnTo>
                    <a:pt x="0" y="7467"/>
                  </a:lnTo>
                  <a:close/>
                </a:path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303829" y="7467"/>
                  </a:lnTo>
                  <a:lnTo>
                    <a:pt x="3038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89107" y="3709473"/>
              <a:ext cx="304165" cy="8890"/>
            </a:xfrm>
            <a:custGeom>
              <a:avLst/>
              <a:gdLst/>
              <a:ahLst/>
              <a:cxnLst/>
              <a:rect l="l" t="t" r="r" b="b"/>
              <a:pathLst>
                <a:path w="304165" h="8889">
                  <a:moveTo>
                    <a:pt x="303829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303829" y="8703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89107" y="3463285"/>
              <a:ext cx="304165" cy="255270"/>
            </a:xfrm>
            <a:custGeom>
              <a:avLst/>
              <a:gdLst/>
              <a:ahLst/>
              <a:cxnLst/>
              <a:rect l="l" t="t" r="r" b="b"/>
              <a:pathLst>
                <a:path w="304165" h="255270">
                  <a:moveTo>
                    <a:pt x="0" y="254891"/>
                  </a:moveTo>
                  <a:lnTo>
                    <a:pt x="303829" y="254891"/>
                  </a:lnTo>
                  <a:lnTo>
                    <a:pt x="303829" y="246188"/>
                  </a:lnTo>
                  <a:lnTo>
                    <a:pt x="0" y="246188"/>
                  </a:lnTo>
                  <a:lnTo>
                    <a:pt x="0" y="254891"/>
                  </a:lnTo>
                  <a:close/>
                </a:path>
                <a:path w="304165" h="255270">
                  <a:moveTo>
                    <a:pt x="303829" y="246184"/>
                  </a:moveTo>
                  <a:lnTo>
                    <a:pt x="0" y="246184"/>
                  </a:lnTo>
                  <a:lnTo>
                    <a:pt x="0" y="254891"/>
                  </a:lnTo>
                  <a:lnTo>
                    <a:pt x="303829" y="254891"/>
                  </a:lnTo>
                  <a:lnTo>
                    <a:pt x="303829" y="246184"/>
                  </a:lnTo>
                </a:path>
                <a:path w="304165" h="255270">
                  <a:moveTo>
                    <a:pt x="2679" y="244192"/>
                  </a:moveTo>
                  <a:lnTo>
                    <a:pt x="2679" y="502"/>
                  </a:lnTo>
                  <a:lnTo>
                    <a:pt x="65869" y="502"/>
                  </a:lnTo>
                  <a:lnTo>
                    <a:pt x="65869" y="12926"/>
                  </a:lnTo>
                  <a:lnTo>
                    <a:pt x="99478" y="12926"/>
                  </a:lnTo>
                  <a:lnTo>
                    <a:pt x="99478" y="244192"/>
                  </a:lnTo>
                  <a:lnTo>
                    <a:pt x="2679" y="244192"/>
                  </a:lnTo>
                </a:path>
                <a:path w="304165" h="255270">
                  <a:moveTo>
                    <a:pt x="54576" y="2494"/>
                  </a:moveTo>
                  <a:lnTo>
                    <a:pt x="54306" y="1490"/>
                  </a:lnTo>
                  <a:lnTo>
                    <a:pt x="53767" y="753"/>
                  </a:lnTo>
                  <a:lnTo>
                    <a:pt x="52957" y="251"/>
                  </a:lnTo>
                  <a:lnTo>
                    <a:pt x="51896" y="0"/>
                  </a:lnTo>
                  <a:lnTo>
                    <a:pt x="10213" y="0"/>
                  </a:lnTo>
                  <a:lnTo>
                    <a:pt x="9135" y="251"/>
                  </a:lnTo>
                  <a:lnTo>
                    <a:pt x="8325" y="753"/>
                  </a:lnTo>
                  <a:lnTo>
                    <a:pt x="7786" y="1490"/>
                  </a:lnTo>
                  <a:lnTo>
                    <a:pt x="7516" y="2494"/>
                  </a:lnTo>
                  <a:lnTo>
                    <a:pt x="7516" y="147965"/>
                  </a:lnTo>
                  <a:lnTo>
                    <a:pt x="7786" y="148953"/>
                  </a:lnTo>
                  <a:lnTo>
                    <a:pt x="8325" y="149706"/>
                  </a:lnTo>
                  <a:lnTo>
                    <a:pt x="9135" y="150192"/>
                  </a:lnTo>
                  <a:lnTo>
                    <a:pt x="10213" y="150443"/>
                  </a:lnTo>
                  <a:lnTo>
                    <a:pt x="51896" y="150443"/>
                  </a:lnTo>
                  <a:lnTo>
                    <a:pt x="52957" y="150192"/>
                  </a:lnTo>
                  <a:lnTo>
                    <a:pt x="53767" y="149706"/>
                  </a:lnTo>
                  <a:lnTo>
                    <a:pt x="54306" y="148953"/>
                  </a:lnTo>
                  <a:lnTo>
                    <a:pt x="54576" y="147965"/>
                  </a:lnTo>
                  <a:lnTo>
                    <a:pt x="5457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496623" y="3566988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496623" y="3527933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10074" y="3468265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10074" y="3468258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496623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496623" y="3463285"/>
              <a:ext cx="193040" cy="244475"/>
            </a:xfrm>
            <a:custGeom>
              <a:avLst/>
              <a:gdLst/>
              <a:ahLst/>
              <a:cxnLst/>
              <a:rect l="l" t="t" r="r" b="b"/>
              <a:pathLst>
                <a:path w="19304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3040" h="244475">
                  <a:moveTo>
                    <a:pt x="47059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59" y="66389"/>
                  </a:lnTo>
                  <a:lnTo>
                    <a:pt x="47059" y="51470"/>
                  </a:lnTo>
                </a:path>
                <a:path w="193040" h="244475">
                  <a:moveTo>
                    <a:pt x="95989" y="244192"/>
                  </a:moveTo>
                  <a:lnTo>
                    <a:pt x="95989" y="502"/>
                  </a:lnTo>
                  <a:lnTo>
                    <a:pt x="159179" y="502"/>
                  </a:lnTo>
                  <a:lnTo>
                    <a:pt x="159179" y="12926"/>
                  </a:lnTo>
                  <a:lnTo>
                    <a:pt x="192788" y="12926"/>
                  </a:lnTo>
                  <a:lnTo>
                    <a:pt x="192788" y="244192"/>
                  </a:lnTo>
                  <a:lnTo>
                    <a:pt x="95989" y="244192"/>
                  </a:lnTo>
                </a:path>
                <a:path w="193040" h="244475">
                  <a:moveTo>
                    <a:pt x="147886" y="2494"/>
                  </a:moveTo>
                  <a:lnTo>
                    <a:pt x="147616" y="1490"/>
                  </a:lnTo>
                  <a:lnTo>
                    <a:pt x="147077" y="753"/>
                  </a:lnTo>
                  <a:lnTo>
                    <a:pt x="146268" y="251"/>
                  </a:lnTo>
                  <a:lnTo>
                    <a:pt x="145207" y="0"/>
                  </a:lnTo>
                  <a:lnTo>
                    <a:pt x="103524" y="0"/>
                  </a:lnTo>
                  <a:lnTo>
                    <a:pt x="102445" y="251"/>
                  </a:lnTo>
                  <a:lnTo>
                    <a:pt x="101636" y="753"/>
                  </a:lnTo>
                  <a:lnTo>
                    <a:pt x="101096" y="1490"/>
                  </a:lnTo>
                  <a:lnTo>
                    <a:pt x="100844" y="2494"/>
                  </a:lnTo>
                  <a:lnTo>
                    <a:pt x="100844" y="147965"/>
                  </a:lnTo>
                  <a:lnTo>
                    <a:pt x="101096" y="148953"/>
                  </a:lnTo>
                  <a:lnTo>
                    <a:pt x="101636" y="149706"/>
                  </a:lnTo>
                  <a:lnTo>
                    <a:pt x="102445" y="150192"/>
                  </a:lnTo>
                  <a:lnTo>
                    <a:pt x="103524" y="150443"/>
                  </a:lnTo>
                  <a:lnTo>
                    <a:pt x="145207" y="150443"/>
                  </a:lnTo>
                  <a:lnTo>
                    <a:pt x="146268" y="150192"/>
                  </a:lnTo>
                  <a:lnTo>
                    <a:pt x="147077" y="149706"/>
                  </a:lnTo>
                  <a:lnTo>
                    <a:pt x="147616" y="148953"/>
                  </a:lnTo>
                  <a:lnTo>
                    <a:pt x="147886" y="147965"/>
                  </a:lnTo>
                  <a:lnTo>
                    <a:pt x="14788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597468" y="3566988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597468" y="3527933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41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41" y="46514"/>
                  </a:lnTo>
                  <a:lnTo>
                    <a:pt x="47041" y="39046"/>
                  </a:lnTo>
                </a:path>
                <a:path w="47625" h="46989">
                  <a:moveTo>
                    <a:pt x="47041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41" y="38544"/>
                  </a:lnTo>
                  <a:lnTo>
                    <a:pt x="4704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610901" y="3468265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610901" y="3468258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76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76" y="46012"/>
                  </a:lnTo>
                  <a:lnTo>
                    <a:pt x="201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597468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597468" y="3463285"/>
              <a:ext cx="191770" cy="244475"/>
            </a:xfrm>
            <a:custGeom>
              <a:avLst/>
              <a:gdLst/>
              <a:ahLst/>
              <a:cxnLst/>
              <a:rect l="l" t="t" r="r" b="b"/>
              <a:pathLst>
                <a:path w="19177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1770" h="244475">
                  <a:moveTo>
                    <a:pt x="47041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41" y="66389"/>
                  </a:lnTo>
                  <a:lnTo>
                    <a:pt x="47041" y="51470"/>
                  </a:lnTo>
                </a:path>
                <a:path w="191770" h="244475">
                  <a:moveTo>
                    <a:pt x="94640" y="244192"/>
                  </a:moveTo>
                  <a:lnTo>
                    <a:pt x="94640" y="502"/>
                  </a:lnTo>
                  <a:lnTo>
                    <a:pt x="157830" y="502"/>
                  </a:lnTo>
                  <a:lnTo>
                    <a:pt x="157830" y="12926"/>
                  </a:lnTo>
                  <a:lnTo>
                    <a:pt x="191439" y="12926"/>
                  </a:lnTo>
                  <a:lnTo>
                    <a:pt x="191439" y="244192"/>
                  </a:lnTo>
                  <a:lnTo>
                    <a:pt x="94640" y="244192"/>
                  </a:lnTo>
                </a:path>
                <a:path w="191770" h="244475">
                  <a:moveTo>
                    <a:pt x="143840" y="2494"/>
                  </a:moveTo>
                  <a:lnTo>
                    <a:pt x="143570" y="1490"/>
                  </a:lnTo>
                  <a:lnTo>
                    <a:pt x="143031" y="753"/>
                  </a:lnTo>
                  <a:lnTo>
                    <a:pt x="142222" y="251"/>
                  </a:lnTo>
                  <a:lnTo>
                    <a:pt x="141161" y="0"/>
                  </a:lnTo>
                  <a:lnTo>
                    <a:pt x="99478" y="0"/>
                  </a:lnTo>
                  <a:lnTo>
                    <a:pt x="98399" y="251"/>
                  </a:lnTo>
                  <a:lnTo>
                    <a:pt x="97590" y="753"/>
                  </a:lnTo>
                  <a:lnTo>
                    <a:pt x="97050" y="1490"/>
                  </a:lnTo>
                  <a:lnTo>
                    <a:pt x="96780" y="2494"/>
                  </a:lnTo>
                  <a:lnTo>
                    <a:pt x="96780" y="147965"/>
                  </a:lnTo>
                  <a:lnTo>
                    <a:pt x="97050" y="148953"/>
                  </a:lnTo>
                  <a:lnTo>
                    <a:pt x="97590" y="149706"/>
                  </a:lnTo>
                  <a:lnTo>
                    <a:pt x="98399" y="150192"/>
                  </a:lnTo>
                  <a:lnTo>
                    <a:pt x="99478" y="150443"/>
                  </a:lnTo>
                  <a:lnTo>
                    <a:pt x="141161" y="150443"/>
                  </a:lnTo>
                  <a:lnTo>
                    <a:pt x="142222" y="150192"/>
                  </a:lnTo>
                  <a:lnTo>
                    <a:pt x="143031" y="149706"/>
                  </a:lnTo>
                  <a:lnTo>
                    <a:pt x="143570" y="148953"/>
                  </a:lnTo>
                  <a:lnTo>
                    <a:pt x="143840" y="147965"/>
                  </a:lnTo>
                  <a:lnTo>
                    <a:pt x="143840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694249" y="3566988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694249" y="3527933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707700" y="3468265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707700" y="3468258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694249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694249" y="3514754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0" y="14920"/>
                  </a:moveTo>
                  <a:lnTo>
                    <a:pt x="47054" y="14920"/>
                  </a:lnTo>
                  <a:lnTo>
                    <a:pt x="47054" y="0"/>
                  </a:lnTo>
                  <a:lnTo>
                    <a:pt x="0" y="0"/>
                  </a:lnTo>
                  <a:lnTo>
                    <a:pt x="0" y="14920"/>
                  </a:lnTo>
                  <a:close/>
                </a:path>
                <a:path w="47625" h="15239">
                  <a:moveTo>
                    <a:pt x="47059" y="1"/>
                  </a:moveTo>
                  <a:lnTo>
                    <a:pt x="0" y="1"/>
                  </a:lnTo>
                  <a:lnTo>
                    <a:pt x="0" y="14920"/>
                  </a:lnTo>
                  <a:lnTo>
                    <a:pt x="47059" y="14920"/>
                  </a:lnTo>
                  <a:lnTo>
                    <a:pt x="47059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490538" y="3732350"/>
              <a:ext cx="299618" cy="2461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507377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76" y="10682"/>
                  </a:lnTo>
                  <a:lnTo>
                    <a:pt x="5646" y="11436"/>
                  </a:lnTo>
                  <a:lnTo>
                    <a:pt x="10231" y="12423"/>
                  </a:lnTo>
                  <a:lnTo>
                    <a:pt x="15338" y="12423"/>
                  </a:lnTo>
                  <a:lnTo>
                    <a:pt x="25552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94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507377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  <a:close/>
                </a:path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515990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515990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608222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893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60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65" y="4972"/>
                  </a:lnTo>
                  <a:lnTo>
                    <a:pt x="24455" y="3717"/>
                  </a:lnTo>
                  <a:lnTo>
                    <a:pt x="21776" y="1724"/>
                  </a:lnTo>
                  <a:lnTo>
                    <a:pt x="17730" y="485"/>
                  </a:lnTo>
                  <a:lnTo>
                    <a:pt x="1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608222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616817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616817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707700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76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707700" y="3511039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713616" y="3502332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07377" y="3276776"/>
              <a:ext cx="270510" cy="243204"/>
            </a:xfrm>
            <a:custGeom>
              <a:avLst/>
              <a:gdLst/>
              <a:ahLst/>
              <a:cxnLst/>
              <a:rect l="l" t="t" r="r" b="b"/>
              <a:pathLst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  <a:close/>
                </a:path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</a:path>
                <a:path w="270509" h="243204">
                  <a:moveTo>
                    <a:pt x="270238" y="2494"/>
                  </a:moveTo>
                  <a:lnTo>
                    <a:pt x="269968" y="1490"/>
                  </a:lnTo>
                  <a:lnTo>
                    <a:pt x="269429" y="753"/>
                  </a:lnTo>
                  <a:lnTo>
                    <a:pt x="268619" y="251"/>
                  </a:lnTo>
                  <a:lnTo>
                    <a:pt x="267540" y="0"/>
                  </a:lnTo>
                  <a:lnTo>
                    <a:pt x="2697" y="0"/>
                  </a:lnTo>
                  <a:lnTo>
                    <a:pt x="1618" y="251"/>
                  </a:lnTo>
                  <a:lnTo>
                    <a:pt x="809" y="753"/>
                  </a:lnTo>
                  <a:lnTo>
                    <a:pt x="269" y="1490"/>
                  </a:lnTo>
                  <a:lnTo>
                    <a:pt x="0" y="2494"/>
                  </a:lnTo>
                  <a:lnTo>
                    <a:pt x="0" y="43517"/>
                  </a:lnTo>
                  <a:lnTo>
                    <a:pt x="269" y="44521"/>
                  </a:lnTo>
                  <a:lnTo>
                    <a:pt x="809" y="45258"/>
                  </a:lnTo>
                  <a:lnTo>
                    <a:pt x="1618" y="45760"/>
                  </a:lnTo>
                  <a:lnTo>
                    <a:pt x="2697" y="46012"/>
                  </a:lnTo>
                  <a:lnTo>
                    <a:pt x="267540" y="46012"/>
                  </a:lnTo>
                  <a:lnTo>
                    <a:pt x="268619" y="45760"/>
                  </a:lnTo>
                  <a:lnTo>
                    <a:pt x="269429" y="45258"/>
                  </a:lnTo>
                  <a:lnTo>
                    <a:pt x="269968" y="44521"/>
                  </a:lnTo>
                  <a:lnTo>
                    <a:pt x="270238" y="43517"/>
                  </a:lnTo>
                  <a:lnTo>
                    <a:pt x="270238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546902" y="3422250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546902" y="3422246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0" y="3733"/>
                  </a:moveTo>
                  <a:lnTo>
                    <a:pt x="10755" y="3733"/>
                  </a:lnTo>
                  <a:lnTo>
                    <a:pt x="10755" y="3"/>
                  </a:lnTo>
                  <a:lnTo>
                    <a:pt x="0" y="3"/>
                  </a:lnTo>
                  <a:lnTo>
                    <a:pt x="0" y="3733"/>
                  </a:lnTo>
                  <a:close/>
                </a:path>
                <a:path w="10795" h="3810">
                  <a:moveTo>
                    <a:pt x="10771" y="0"/>
                  </a:moveTo>
                  <a:lnTo>
                    <a:pt x="0" y="0"/>
                  </a:lnTo>
                  <a:lnTo>
                    <a:pt x="0" y="3733"/>
                  </a:lnTo>
                  <a:lnTo>
                    <a:pt x="10771" y="3733"/>
                  </a:lnTo>
                  <a:lnTo>
                    <a:pt x="107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583208" y="3422250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583208" y="3196455"/>
              <a:ext cx="134620" cy="229870"/>
            </a:xfrm>
            <a:custGeom>
              <a:avLst/>
              <a:gdLst/>
              <a:ahLst/>
              <a:cxnLst/>
              <a:rect l="l" t="t" r="r" b="b"/>
              <a:pathLst>
                <a:path w="134620" h="229870">
                  <a:moveTo>
                    <a:pt x="0" y="229524"/>
                  </a:moveTo>
                  <a:lnTo>
                    <a:pt x="10755" y="229524"/>
                  </a:lnTo>
                  <a:lnTo>
                    <a:pt x="10755" y="225794"/>
                  </a:lnTo>
                  <a:lnTo>
                    <a:pt x="0" y="225794"/>
                  </a:lnTo>
                  <a:lnTo>
                    <a:pt x="0" y="229524"/>
                  </a:lnTo>
                  <a:close/>
                </a:path>
                <a:path w="134620" h="229870">
                  <a:moveTo>
                    <a:pt x="10753" y="225790"/>
                  </a:moveTo>
                  <a:lnTo>
                    <a:pt x="0" y="225790"/>
                  </a:lnTo>
                  <a:lnTo>
                    <a:pt x="0" y="229524"/>
                  </a:lnTo>
                  <a:lnTo>
                    <a:pt x="10753" y="229524"/>
                  </a:lnTo>
                  <a:lnTo>
                    <a:pt x="10753" y="225790"/>
                  </a:lnTo>
                </a:path>
                <a:path w="134620" h="229870">
                  <a:moveTo>
                    <a:pt x="134435" y="0"/>
                  </a:moveTo>
                  <a:lnTo>
                    <a:pt x="134435" y="67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224263" y="3230782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83351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83351" y="23623"/>
                  </a:lnTo>
                  <a:lnTo>
                    <a:pt x="83351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224263" y="3230780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0" y="23625"/>
                  </a:moveTo>
                  <a:lnTo>
                    <a:pt x="83351" y="23625"/>
                  </a:lnTo>
                  <a:lnTo>
                    <a:pt x="83351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83820" h="24129">
                  <a:moveTo>
                    <a:pt x="83348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83348" y="23625"/>
                  </a:lnTo>
                  <a:lnTo>
                    <a:pt x="833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261361" y="3230782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9410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9410" y="23623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261361" y="3230780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0" y="23625"/>
                  </a:moveTo>
                  <a:lnTo>
                    <a:pt x="9410" y="23625"/>
                  </a:lnTo>
                  <a:lnTo>
                    <a:pt x="9410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9525" h="24129">
                  <a:moveTo>
                    <a:pt x="9404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9404" y="23625"/>
                  </a:lnTo>
                  <a:lnTo>
                    <a:pt x="94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318365" y="3218343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318365" y="3218339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353322" y="3218343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353322" y="3218339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390959" y="3218343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390959" y="3218339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502539" y="3712451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5249" y="0"/>
                  </a:moveTo>
                  <a:lnTo>
                    <a:pt x="4405" y="0"/>
                  </a:lnTo>
                  <a:lnTo>
                    <a:pt x="0" y="4068"/>
                  </a:lnTo>
                  <a:lnTo>
                    <a:pt x="0" y="14098"/>
                  </a:lnTo>
                  <a:lnTo>
                    <a:pt x="4405" y="18167"/>
                  </a:lnTo>
                  <a:lnTo>
                    <a:pt x="15249" y="18167"/>
                  </a:lnTo>
                  <a:lnTo>
                    <a:pt x="19636" y="14098"/>
                  </a:lnTo>
                  <a:lnTo>
                    <a:pt x="19636" y="4068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502539" y="3712451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505237" y="3714945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1059" y="0"/>
                  </a:moveTo>
                  <a:lnTo>
                    <a:pt x="3182" y="0"/>
                  </a:lnTo>
                  <a:lnTo>
                    <a:pt x="0" y="2946"/>
                  </a:lnTo>
                  <a:lnTo>
                    <a:pt x="0" y="10230"/>
                  </a:lnTo>
                  <a:lnTo>
                    <a:pt x="3182" y="13177"/>
                  </a:lnTo>
                  <a:lnTo>
                    <a:pt x="11059" y="13177"/>
                  </a:lnTo>
                  <a:lnTo>
                    <a:pt x="14241" y="10230"/>
                  </a:lnTo>
                  <a:lnTo>
                    <a:pt x="14241" y="2946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505237" y="3714945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159725" y="4121520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80271" y="0"/>
                  </a:moveTo>
                  <a:lnTo>
                    <a:pt x="10753" y="0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0" y="9962"/>
                  </a:lnTo>
                  <a:lnTo>
                    <a:pt x="0" y="12440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10753" y="22386"/>
                  </a:lnTo>
                  <a:lnTo>
                    <a:pt x="680271" y="22386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91024" y="12440"/>
                  </a:lnTo>
                  <a:lnTo>
                    <a:pt x="690484" y="7970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6708" y="2494"/>
                  </a:lnTo>
                  <a:lnTo>
                    <a:pt x="684838" y="1255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159725" y="4121520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  <a:close/>
                </a:path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560353" y="3603046"/>
              <a:ext cx="220979" cy="15240"/>
            </a:xfrm>
            <a:custGeom>
              <a:avLst/>
              <a:gdLst/>
              <a:ahLst/>
              <a:cxnLst/>
              <a:rect l="l" t="t" r="r" b="b"/>
              <a:pathLst>
                <a:path w="220979" h="15239">
                  <a:moveTo>
                    <a:pt x="220481" y="0"/>
                  </a:moveTo>
                  <a:lnTo>
                    <a:pt x="193597" y="0"/>
                  </a:lnTo>
                  <a:lnTo>
                    <a:pt x="193597" y="14918"/>
                  </a:lnTo>
                  <a:lnTo>
                    <a:pt x="220481" y="14918"/>
                  </a:lnTo>
                  <a:lnTo>
                    <a:pt x="220481" y="0"/>
                  </a:lnTo>
                </a:path>
                <a:path w="220979" h="15239">
                  <a:moveTo>
                    <a:pt x="123682" y="0"/>
                  </a:moveTo>
                  <a:lnTo>
                    <a:pt x="96798" y="0"/>
                  </a:lnTo>
                  <a:lnTo>
                    <a:pt x="96798" y="14918"/>
                  </a:lnTo>
                  <a:lnTo>
                    <a:pt x="123682" y="14918"/>
                  </a:lnTo>
                  <a:lnTo>
                    <a:pt x="123682" y="0"/>
                  </a:lnTo>
                </a:path>
                <a:path w="220979" h="15239">
                  <a:moveTo>
                    <a:pt x="26883" y="0"/>
                  </a:moveTo>
                  <a:lnTo>
                    <a:pt x="0" y="0"/>
                  </a:lnTo>
                  <a:lnTo>
                    <a:pt x="0" y="14918"/>
                  </a:lnTo>
                  <a:lnTo>
                    <a:pt x="26883" y="14918"/>
                  </a:lnTo>
                  <a:lnTo>
                    <a:pt x="26883" y="0"/>
                  </a:lnTo>
                </a:path>
              </a:pathLst>
            </a:custGeom>
            <a:ln w="3175">
              <a:solidFill>
                <a:srgbClr val="66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/>
          <p:nvPr/>
        </p:nvSpPr>
        <p:spPr>
          <a:xfrm>
            <a:off x="420016" y="2980584"/>
            <a:ext cx="878055" cy="354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739241" y="3226435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08405" y="3374263"/>
            <a:ext cx="1479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018021" y="4082897"/>
            <a:ext cx="2441575" cy="9055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571500" algn="ctr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Computational</a:t>
            </a:r>
            <a:r>
              <a:rPr sz="2000" spc="-85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889250" y="3619500"/>
            <a:ext cx="3962400" cy="228600"/>
          </a:xfrm>
          <a:custGeom>
            <a:avLst/>
            <a:gdLst/>
            <a:ahLst/>
            <a:cxnLst/>
            <a:rect l="l" t="t" r="r" b="b"/>
            <a:pathLst>
              <a:path w="3962400" h="228600">
                <a:moveTo>
                  <a:pt x="3733800" y="0"/>
                </a:moveTo>
                <a:lnTo>
                  <a:pt x="3733800" y="228600"/>
                </a:lnTo>
                <a:lnTo>
                  <a:pt x="3886200" y="152400"/>
                </a:lnTo>
                <a:lnTo>
                  <a:pt x="3771900" y="152400"/>
                </a:lnTo>
                <a:lnTo>
                  <a:pt x="3771900" y="76200"/>
                </a:lnTo>
                <a:lnTo>
                  <a:pt x="3886200" y="76200"/>
                </a:lnTo>
                <a:lnTo>
                  <a:pt x="3733800" y="0"/>
                </a:lnTo>
                <a:close/>
              </a:path>
              <a:path w="3962400" h="228600">
                <a:moveTo>
                  <a:pt x="37338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733800" y="152400"/>
                </a:lnTo>
                <a:lnTo>
                  <a:pt x="3733800" y="76200"/>
                </a:lnTo>
                <a:close/>
              </a:path>
              <a:path w="3962400" h="228600">
                <a:moveTo>
                  <a:pt x="3886200" y="76200"/>
                </a:moveTo>
                <a:lnTo>
                  <a:pt x="3771900" y="76200"/>
                </a:lnTo>
                <a:lnTo>
                  <a:pt x="3771900" y="152400"/>
                </a:lnTo>
                <a:lnTo>
                  <a:pt x="3886200" y="152400"/>
                </a:lnTo>
                <a:lnTo>
                  <a:pt x="3962400" y="114300"/>
                </a:lnTo>
                <a:lnTo>
                  <a:pt x="388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344816" y="3132984"/>
            <a:ext cx="878055" cy="354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8639809" y="3531234"/>
            <a:ext cx="358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7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56282" y="5800140"/>
            <a:ext cx="45491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Authenticator</a:t>
            </a:r>
            <a:r>
              <a:rPr sz="1950" baseline="-21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C,V </a:t>
            </a:r>
            <a:r>
              <a:rPr sz="2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encrypted with key</a:t>
            </a:r>
            <a:r>
              <a:rPr sz="2000" spc="-265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22" baseline="-21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C,V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292600" y="5486400"/>
            <a:ext cx="259079" cy="314325"/>
          </a:xfrm>
          <a:custGeom>
            <a:avLst/>
            <a:gdLst/>
            <a:ahLst/>
            <a:cxnLst/>
            <a:rect l="l" t="t" r="r" b="b"/>
            <a:pathLst>
              <a:path w="259079" h="314325">
                <a:moveTo>
                  <a:pt x="65144" y="57570"/>
                </a:moveTo>
                <a:lnTo>
                  <a:pt x="42999" y="75574"/>
                </a:lnTo>
                <a:lnTo>
                  <a:pt x="236600" y="313804"/>
                </a:lnTo>
                <a:lnTo>
                  <a:pt x="258699" y="295783"/>
                </a:lnTo>
                <a:lnTo>
                  <a:pt x="65144" y="57570"/>
                </a:lnTo>
                <a:close/>
              </a:path>
              <a:path w="259079" h="314325">
                <a:moveTo>
                  <a:pt x="0" y="0"/>
                </a:moveTo>
                <a:lnTo>
                  <a:pt x="20827" y="93599"/>
                </a:lnTo>
                <a:lnTo>
                  <a:pt x="42999" y="75574"/>
                </a:lnTo>
                <a:lnTo>
                  <a:pt x="33909" y="64388"/>
                </a:lnTo>
                <a:lnTo>
                  <a:pt x="56134" y="46481"/>
                </a:lnTo>
                <a:lnTo>
                  <a:pt x="78784" y="46481"/>
                </a:lnTo>
                <a:lnTo>
                  <a:pt x="87375" y="39496"/>
                </a:lnTo>
                <a:lnTo>
                  <a:pt x="0" y="0"/>
                </a:lnTo>
                <a:close/>
              </a:path>
              <a:path w="259079" h="314325">
                <a:moveTo>
                  <a:pt x="56134" y="46481"/>
                </a:moveTo>
                <a:lnTo>
                  <a:pt x="33909" y="64388"/>
                </a:lnTo>
                <a:lnTo>
                  <a:pt x="42999" y="75574"/>
                </a:lnTo>
                <a:lnTo>
                  <a:pt x="65144" y="57570"/>
                </a:lnTo>
                <a:lnTo>
                  <a:pt x="56134" y="46481"/>
                </a:lnTo>
                <a:close/>
              </a:path>
              <a:path w="259079" h="314325">
                <a:moveTo>
                  <a:pt x="78784" y="46481"/>
                </a:moveTo>
                <a:lnTo>
                  <a:pt x="56134" y="46481"/>
                </a:lnTo>
                <a:lnTo>
                  <a:pt x="65144" y="57570"/>
                </a:lnTo>
                <a:lnTo>
                  <a:pt x="78784" y="46481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20016" y="3742584"/>
            <a:ext cx="878055" cy="354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548640" y="4203572"/>
            <a:ext cx="763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22" baseline="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300" spc="1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C,TGS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20016" y="4656984"/>
            <a:ext cx="878055" cy="354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74040" y="5055489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43204" y="5203316"/>
            <a:ext cx="3079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C,V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606039" y="3056636"/>
            <a:ext cx="3390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||Ticket</a:t>
            </a:r>
            <a:r>
              <a:rPr sz="1950" spc="-7" baseline="-21000" dirty="0">
                <a:latin typeface="Arial" panose="020B0604020202020204"/>
                <a:cs typeface="Arial" panose="020B0604020202020204"/>
              </a:rPr>
              <a:t>V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</a:t>
            </a:r>
            <a:r>
              <a:rPr sz="2000" spc="-4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Authenticator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C,V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136900" y="4724400"/>
            <a:ext cx="2393950" cy="762000"/>
          </a:xfrm>
          <a:prstGeom prst="rect">
            <a:avLst/>
          </a:prstGeom>
          <a:ln w="38100">
            <a:solidFill>
              <a:srgbClr val="CCCC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375"/>
              </a:spcBef>
            </a:pPr>
            <a:r>
              <a:rPr sz="2000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</a:t>
            </a:r>
            <a:r>
              <a:rPr sz="2000" spc="-3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AD</a:t>
            </a:r>
            <a:r>
              <a:rPr sz="1950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dirty="0">
                <a:latin typeface="Arial" panose="020B0604020202020204"/>
                <a:cs typeface="Arial" panose="020B0604020202020204"/>
              </a:rPr>
              <a:t>||TS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5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393185" y="1196975"/>
            <a:ext cx="5778500" cy="762000"/>
          </a:xfrm>
          <a:prstGeom prst="rect">
            <a:avLst/>
          </a:prstGeom>
          <a:ln w="38100">
            <a:solidFill>
              <a:srgbClr val="66FFFF"/>
            </a:solidFill>
          </a:ln>
        </p:spPr>
        <p:txBody>
          <a:bodyPr vert="horz" wrap="square" lIns="0" tIns="25019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970"/>
              </a:spcBef>
            </a:pPr>
            <a:r>
              <a:rPr sz="2000" spc="1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C,V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 </a:t>
            </a:r>
            <a:r>
              <a:rPr sz="2000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 </a:t>
            </a:r>
            <a:r>
              <a:rPr sz="2000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AD</a:t>
            </a:r>
            <a:r>
              <a:rPr sz="1950" spc="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 </a:t>
            </a:r>
            <a:r>
              <a:rPr sz="2000" spc="5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950" spc="142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||TS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4</a:t>
            </a:r>
            <a:r>
              <a:rPr sz="2000" dirty="0">
                <a:latin typeface="Arial" panose="020B0604020202020204"/>
                <a:cs typeface="Arial" panose="020B0604020202020204"/>
              </a:rPr>
              <a:t>||Lifetime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4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47802" y="1294002"/>
            <a:ext cx="2319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Remember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Ticket</a:t>
            </a:r>
            <a:r>
              <a:rPr sz="1950" spc="-7" baseline="-21000" dirty="0">
                <a:latin typeface="Arial" panose="020B0604020202020204"/>
                <a:cs typeface="Arial" panose="020B0604020202020204"/>
              </a:rPr>
              <a:t>V</a:t>
            </a:r>
            <a:r>
              <a:rPr sz="1950" spc="52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dirty="0"/>
              <a:t>Fifth </a:t>
            </a:r>
            <a:r>
              <a:rPr spc="-5" dirty="0"/>
              <a:t>step: C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V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1398" y="3058629"/>
            <a:ext cx="1176415" cy="8778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145156" y="3154757"/>
            <a:ext cx="696595" cy="1009650"/>
            <a:chOff x="7145156" y="3154757"/>
            <a:chExt cx="696595" cy="1009650"/>
          </a:xfrm>
        </p:grpSpPr>
        <p:sp>
          <p:nvSpPr>
            <p:cNvPr id="4" name="object 4"/>
            <p:cNvSpPr/>
            <p:nvPr/>
          </p:nvSpPr>
          <p:spPr>
            <a:xfrm>
              <a:off x="7156526" y="3157394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668168" y="0"/>
                  </a:moveTo>
                  <a:lnTo>
                    <a:pt x="0" y="0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56526" y="3157394"/>
              <a:ext cx="668655" cy="1003935"/>
            </a:xfrm>
            <a:custGeom>
              <a:avLst/>
              <a:gdLst/>
              <a:ahLst/>
              <a:cxnLst/>
              <a:rect l="l" t="t" r="r" b="b"/>
              <a:pathLst>
                <a:path w="668654" h="1003935">
                  <a:moveTo>
                    <a:pt x="0" y="1003408"/>
                  </a:moveTo>
                  <a:lnTo>
                    <a:pt x="668168" y="1003408"/>
                  </a:lnTo>
                  <a:lnTo>
                    <a:pt x="668168" y="0"/>
                  </a:lnTo>
                  <a:lnTo>
                    <a:pt x="0" y="0"/>
                  </a:lnTo>
                  <a:lnTo>
                    <a:pt x="0" y="1003408"/>
                  </a:lnTo>
                  <a:close/>
                </a:path>
                <a:path w="668654" h="1003935">
                  <a:moveTo>
                    <a:pt x="668168" y="16"/>
                  </a:moveTo>
                  <a:lnTo>
                    <a:pt x="0" y="16"/>
                  </a:lnTo>
                  <a:lnTo>
                    <a:pt x="0" y="1003408"/>
                  </a:lnTo>
                  <a:lnTo>
                    <a:pt x="668168" y="1003408"/>
                  </a:lnTo>
                  <a:lnTo>
                    <a:pt x="668168" y="16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98748" y="3205901"/>
              <a:ext cx="588010" cy="800100"/>
            </a:xfrm>
            <a:custGeom>
              <a:avLst/>
              <a:gdLst/>
              <a:ahLst/>
              <a:cxnLst/>
              <a:rect l="l" t="t" r="r" b="b"/>
              <a:pathLst>
                <a:path w="588009" h="800100">
                  <a:moveTo>
                    <a:pt x="1348" y="102455"/>
                  </a:moveTo>
                  <a:lnTo>
                    <a:pt x="248713" y="102455"/>
                  </a:lnTo>
                </a:path>
                <a:path w="588009" h="800100">
                  <a:moveTo>
                    <a:pt x="247364" y="3733"/>
                  </a:moveTo>
                  <a:lnTo>
                    <a:pt x="247364" y="2980"/>
                  </a:lnTo>
                  <a:lnTo>
                    <a:pt x="247095" y="2243"/>
                  </a:lnTo>
                  <a:lnTo>
                    <a:pt x="246555" y="1741"/>
                  </a:lnTo>
                  <a:lnTo>
                    <a:pt x="246285" y="1239"/>
                  </a:lnTo>
                  <a:lnTo>
                    <a:pt x="245494" y="736"/>
                  </a:lnTo>
                  <a:lnTo>
                    <a:pt x="244955" y="251"/>
                  </a:lnTo>
                  <a:lnTo>
                    <a:pt x="244145" y="0"/>
                  </a:lnTo>
                  <a:lnTo>
                    <a:pt x="243336" y="0"/>
                  </a:lnTo>
                  <a:lnTo>
                    <a:pt x="4028" y="0"/>
                  </a:lnTo>
                  <a:lnTo>
                    <a:pt x="3218" y="0"/>
                  </a:lnTo>
                  <a:lnTo>
                    <a:pt x="2427" y="251"/>
                  </a:lnTo>
                  <a:lnTo>
                    <a:pt x="1888" y="736"/>
                  </a:lnTo>
                  <a:lnTo>
                    <a:pt x="1348" y="1239"/>
                  </a:lnTo>
                  <a:lnTo>
                    <a:pt x="809" y="1741"/>
                  </a:lnTo>
                  <a:lnTo>
                    <a:pt x="269" y="2243"/>
                  </a:lnTo>
                  <a:lnTo>
                    <a:pt x="0" y="2980"/>
                  </a:lnTo>
                  <a:lnTo>
                    <a:pt x="0" y="3733"/>
                  </a:lnTo>
                  <a:lnTo>
                    <a:pt x="0" y="184014"/>
                  </a:lnTo>
                  <a:lnTo>
                    <a:pt x="0" y="184768"/>
                  </a:lnTo>
                  <a:lnTo>
                    <a:pt x="269" y="185505"/>
                  </a:lnTo>
                  <a:lnTo>
                    <a:pt x="809" y="186007"/>
                  </a:lnTo>
                  <a:lnTo>
                    <a:pt x="1348" y="186760"/>
                  </a:lnTo>
                  <a:lnTo>
                    <a:pt x="1888" y="186995"/>
                  </a:lnTo>
                  <a:lnTo>
                    <a:pt x="2427" y="187497"/>
                  </a:lnTo>
                  <a:lnTo>
                    <a:pt x="3218" y="187748"/>
                  </a:lnTo>
                  <a:lnTo>
                    <a:pt x="4028" y="187748"/>
                  </a:lnTo>
                  <a:lnTo>
                    <a:pt x="243336" y="187748"/>
                  </a:lnTo>
                  <a:lnTo>
                    <a:pt x="244145" y="187748"/>
                  </a:lnTo>
                  <a:lnTo>
                    <a:pt x="244955" y="187497"/>
                  </a:lnTo>
                  <a:lnTo>
                    <a:pt x="245494" y="186995"/>
                  </a:lnTo>
                  <a:lnTo>
                    <a:pt x="246285" y="186760"/>
                  </a:lnTo>
                  <a:lnTo>
                    <a:pt x="246555" y="186007"/>
                  </a:lnTo>
                  <a:lnTo>
                    <a:pt x="247095" y="185505"/>
                  </a:lnTo>
                  <a:lnTo>
                    <a:pt x="247364" y="184768"/>
                  </a:lnTo>
                  <a:lnTo>
                    <a:pt x="247364" y="184014"/>
                  </a:lnTo>
                  <a:lnTo>
                    <a:pt x="247364" y="3733"/>
                  </a:lnTo>
                </a:path>
                <a:path w="588009" h="800100">
                  <a:moveTo>
                    <a:pt x="272917" y="799485"/>
                  </a:moveTo>
                  <a:lnTo>
                    <a:pt x="587500" y="799485"/>
                  </a:lnTo>
                  <a:lnTo>
                    <a:pt x="587500" y="2478"/>
                  </a:lnTo>
                  <a:lnTo>
                    <a:pt x="272917" y="2478"/>
                  </a:lnTo>
                  <a:lnTo>
                    <a:pt x="272917" y="799485"/>
                  </a:lnTo>
                  <a:close/>
                </a:path>
                <a:path w="588009" h="800100">
                  <a:moveTo>
                    <a:pt x="587500" y="2478"/>
                  </a:moveTo>
                  <a:lnTo>
                    <a:pt x="272917" y="2478"/>
                  </a:lnTo>
                  <a:lnTo>
                    <a:pt x="272917" y="799485"/>
                  </a:lnTo>
                  <a:lnTo>
                    <a:pt x="587500" y="799485"/>
                  </a:lnTo>
                  <a:lnTo>
                    <a:pt x="587500" y="2478"/>
                  </a:lnTo>
                </a:path>
                <a:path w="588009" h="800100">
                  <a:moveTo>
                    <a:pt x="277754" y="795014"/>
                  </a:moveTo>
                  <a:lnTo>
                    <a:pt x="582932" y="795014"/>
                  </a:lnTo>
                  <a:lnTo>
                    <a:pt x="582932" y="6714"/>
                  </a:lnTo>
                  <a:lnTo>
                    <a:pt x="277754" y="6714"/>
                  </a:lnTo>
                  <a:lnTo>
                    <a:pt x="277754" y="795014"/>
                  </a:lnTo>
                  <a:close/>
                </a:path>
                <a:path w="588009" h="800100">
                  <a:moveTo>
                    <a:pt x="582932" y="6714"/>
                  </a:moveTo>
                  <a:lnTo>
                    <a:pt x="277754" y="6714"/>
                  </a:lnTo>
                  <a:lnTo>
                    <a:pt x="277754" y="795014"/>
                  </a:lnTo>
                  <a:lnTo>
                    <a:pt x="582932" y="795014"/>
                  </a:lnTo>
                  <a:lnTo>
                    <a:pt x="582932" y="67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77042" y="3468746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80" y="0"/>
                  </a:lnTo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85098" y="3228274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204351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85098" y="3228274"/>
              <a:ext cx="204470" cy="8890"/>
            </a:xfrm>
            <a:custGeom>
              <a:avLst/>
              <a:gdLst/>
              <a:ahLst/>
              <a:cxnLst/>
              <a:rect l="l" t="t" r="r" b="b"/>
              <a:pathLst>
                <a:path w="204470" h="8889">
                  <a:moveTo>
                    <a:pt x="0" y="8703"/>
                  </a:moveTo>
                  <a:lnTo>
                    <a:pt x="204351" y="8703"/>
                  </a:lnTo>
                  <a:lnTo>
                    <a:pt x="204351" y="0"/>
                  </a:lnTo>
                  <a:lnTo>
                    <a:pt x="0" y="0"/>
                  </a:lnTo>
                  <a:lnTo>
                    <a:pt x="0" y="8703"/>
                  </a:lnTo>
                  <a:close/>
                </a:path>
                <a:path w="204470" h="8889">
                  <a:moveTo>
                    <a:pt x="204351" y="13"/>
                  </a:moveTo>
                  <a:lnTo>
                    <a:pt x="0" y="13"/>
                  </a:lnTo>
                  <a:lnTo>
                    <a:pt x="0" y="8703"/>
                  </a:lnTo>
                  <a:lnTo>
                    <a:pt x="204351" y="8703"/>
                  </a:lnTo>
                  <a:lnTo>
                    <a:pt x="204351" y="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3665" y="3236980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67219" y="0"/>
                  </a:moveTo>
                  <a:lnTo>
                    <a:pt x="0" y="0"/>
                  </a:lnTo>
                  <a:lnTo>
                    <a:pt x="0" y="13677"/>
                  </a:lnTo>
                  <a:lnTo>
                    <a:pt x="67219" y="13677"/>
                  </a:lnTo>
                  <a:lnTo>
                    <a:pt x="6721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53665" y="3236977"/>
              <a:ext cx="67310" cy="13970"/>
            </a:xfrm>
            <a:custGeom>
              <a:avLst/>
              <a:gdLst/>
              <a:ahLst/>
              <a:cxnLst/>
              <a:rect l="l" t="t" r="r" b="b"/>
              <a:pathLst>
                <a:path w="67309" h="13969">
                  <a:moveTo>
                    <a:pt x="0" y="13679"/>
                  </a:moveTo>
                  <a:lnTo>
                    <a:pt x="67219" y="13679"/>
                  </a:lnTo>
                  <a:lnTo>
                    <a:pt x="67219" y="2"/>
                  </a:lnTo>
                  <a:lnTo>
                    <a:pt x="0" y="2"/>
                  </a:lnTo>
                  <a:lnTo>
                    <a:pt x="0" y="13679"/>
                  </a:lnTo>
                  <a:close/>
                </a:path>
                <a:path w="67309" h="13969">
                  <a:moveTo>
                    <a:pt x="67217" y="0"/>
                  </a:moveTo>
                  <a:lnTo>
                    <a:pt x="0" y="0"/>
                  </a:lnTo>
                  <a:lnTo>
                    <a:pt x="0" y="13679"/>
                  </a:lnTo>
                  <a:lnTo>
                    <a:pt x="67217" y="13679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52316" y="3225039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52316" y="3225039"/>
              <a:ext cx="70485" cy="2540"/>
            </a:xfrm>
            <a:custGeom>
              <a:avLst/>
              <a:gdLst/>
              <a:ahLst/>
              <a:cxnLst/>
              <a:rect l="l" t="t" r="r" b="b"/>
              <a:pathLst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  <a:close/>
                </a:path>
                <a:path w="70484" h="2539">
                  <a:moveTo>
                    <a:pt x="67217" y="0"/>
                  </a:moveTo>
                  <a:lnTo>
                    <a:pt x="2697" y="0"/>
                  </a:lnTo>
                  <a:lnTo>
                    <a:pt x="0" y="2494"/>
                  </a:lnTo>
                  <a:lnTo>
                    <a:pt x="69915" y="2494"/>
                  </a:lnTo>
                  <a:lnTo>
                    <a:pt x="67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22232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22232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56362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56362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  <a:close/>
                </a:path>
                <a:path w="3175" h="7619">
                  <a:moveTo>
                    <a:pt x="0" y="0"/>
                  </a:moveTo>
                  <a:lnTo>
                    <a:pt x="0" y="1239"/>
                  </a:lnTo>
                  <a:lnTo>
                    <a:pt x="0" y="7467"/>
                  </a:lnTo>
                  <a:lnTo>
                    <a:pt x="2679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18203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0" y="0"/>
                  </a:lnTo>
                  <a:lnTo>
                    <a:pt x="2679" y="7467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18203" y="3237480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  <a:close/>
                </a:path>
                <a:path w="3175" h="7619">
                  <a:moveTo>
                    <a:pt x="2679" y="0"/>
                  </a:moveTo>
                  <a:lnTo>
                    <a:pt x="2679" y="1239"/>
                  </a:lnTo>
                  <a:lnTo>
                    <a:pt x="2679" y="7467"/>
                  </a:lnTo>
                  <a:lnTo>
                    <a:pt x="0" y="0"/>
                  </a:lnTo>
                  <a:lnTo>
                    <a:pt x="26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07954" y="3254386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21510" y="0"/>
                  </a:moveTo>
                  <a:lnTo>
                    <a:pt x="0" y="0"/>
                  </a:lnTo>
                  <a:lnTo>
                    <a:pt x="0" y="6216"/>
                  </a:lnTo>
                  <a:lnTo>
                    <a:pt x="21510" y="6216"/>
                  </a:lnTo>
                  <a:lnTo>
                    <a:pt x="2151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07954" y="3254386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0" y="6216"/>
                  </a:moveTo>
                  <a:lnTo>
                    <a:pt x="21510" y="6216"/>
                  </a:lnTo>
                  <a:lnTo>
                    <a:pt x="21510" y="0"/>
                  </a:lnTo>
                  <a:lnTo>
                    <a:pt x="0" y="0"/>
                  </a:lnTo>
                  <a:lnTo>
                    <a:pt x="0" y="6216"/>
                  </a:lnTo>
                  <a:close/>
                </a:path>
                <a:path w="21590" h="6350">
                  <a:moveTo>
                    <a:pt x="21506" y="4"/>
                  </a:moveTo>
                  <a:lnTo>
                    <a:pt x="0" y="4"/>
                  </a:lnTo>
                  <a:lnTo>
                    <a:pt x="0" y="6216"/>
                  </a:lnTo>
                  <a:lnTo>
                    <a:pt x="21506" y="6216"/>
                  </a:lnTo>
                  <a:lnTo>
                    <a:pt x="21506" y="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86447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86447" y="3233746"/>
              <a:ext cx="67310" cy="2540"/>
            </a:xfrm>
            <a:custGeom>
              <a:avLst/>
              <a:gdLst/>
              <a:ahLst/>
              <a:cxnLst/>
              <a:rect l="l" t="t" r="r" b="b"/>
              <a:pathLst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  <a:close/>
                </a:path>
                <a:path w="67309" h="2539">
                  <a:moveTo>
                    <a:pt x="65869" y="0"/>
                  </a:moveTo>
                  <a:lnTo>
                    <a:pt x="1348" y="0"/>
                  </a:lnTo>
                  <a:lnTo>
                    <a:pt x="0" y="2494"/>
                  </a:lnTo>
                  <a:lnTo>
                    <a:pt x="67217" y="2494"/>
                  </a:lnTo>
                  <a:lnTo>
                    <a:pt x="658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45896" y="3257370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25543" y="0"/>
                  </a:moveTo>
                  <a:lnTo>
                    <a:pt x="0" y="0"/>
                  </a:lnTo>
                  <a:lnTo>
                    <a:pt x="0" y="9947"/>
                  </a:lnTo>
                  <a:lnTo>
                    <a:pt x="25543" y="9947"/>
                  </a:lnTo>
                  <a:lnTo>
                    <a:pt x="25543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45896" y="3257370"/>
              <a:ext cx="26034" cy="10160"/>
            </a:xfrm>
            <a:custGeom>
              <a:avLst/>
              <a:gdLst/>
              <a:ahLst/>
              <a:cxnLst/>
              <a:rect l="l" t="t" r="r" b="b"/>
              <a:pathLst>
                <a:path w="26034" h="10160">
                  <a:moveTo>
                    <a:pt x="0" y="9947"/>
                  </a:moveTo>
                  <a:lnTo>
                    <a:pt x="25543" y="9947"/>
                  </a:lnTo>
                  <a:lnTo>
                    <a:pt x="25543" y="0"/>
                  </a:lnTo>
                  <a:lnTo>
                    <a:pt x="0" y="0"/>
                  </a:lnTo>
                  <a:lnTo>
                    <a:pt x="0" y="9947"/>
                  </a:lnTo>
                  <a:close/>
                </a:path>
                <a:path w="26034" h="10160">
                  <a:moveTo>
                    <a:pt x="25534" y="1"/>
                  </a:moveTo>
                  <a:lnTo>
                    <a:pt x="0" y="1"/>
                  </a:lnTo>
                  <a:lnTo>
                    <a:pt x="0" y="9947"/>
                  </a:lnTo>
                  <a:lnTo>
                    <a:pt x="25534" y="9947"/>
                  </a:lnTo>
                  <a:lnTo>
                    <a:pt x="25534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31619" y="3382962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788"/>
                  </a:lnTo>
                  <a:lnTo>
                    <a:pt x="186872" y="39788"/>
                  </a:lnTo>
                  <a:lnTo>
                    <a:pt x="186872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531619" y="3382950"/>
              <a:ext cx="187325" cy="40005"/>
            </a:xfrm>
            <a:custGeom>
              <a:avLst/>
              <a:gdLst/>
              <a:ahLst/>
              <a:cxnLst/>
              <a:rect l="l" t="t" r="r" b="b"/>
              <a:pathLst>
                <a:path w="187325" h="40004">
                  <a:moveTo>
                    <a:pt x="0" y="39800"/>
                  </a:moveTo>
                  <a:lnTo>
                    <a:pt x="186872" y="39800"/>
                  </a:lnTo>
                  <a:lnTo>
                    <a:pt x="186872" y="11"/>
                  </a:lnTo>
                  <a:lnTo>
                    <a:pt x="0" y="11"/>
                  </a:lnTo>
                  <a:lnTo>
                    <a:pt x="0" y="39800"/>
                  </a:lnTo>
                  <a:close/>
                </a:path>
                <a:path w="187325" h="40004">
                  <a:moveTo>
                    <a:pt x="186872" y="0"/>
                  </a:moveTo>
                  <a:lnTo>
                    <a:pt x="0" y="0"/>
                  </a:lnTo>
                  <a:lnTo>
                    <a:pt x="0" y="39800"/>
                  </a:lnTo>
                  <a:lnTo>
                    <a:pt x="186872" y="39800"/>
                  </a:lnTo>
                  <a:lnTo>
                    <a:pt x="18687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546940" y="3383706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155949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155949" y="23623"/>
                  </a:lnTo>
                  <a:lnTo>
                    <a:pt x="155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546940" y="3383704"/>
              <a:ext cx="156210" cy="24130"/>
            </a:xfrm>
            <a:custGeom>
              <a:avLst/>
              <a:gdLst/>
              <a:ahLst/>
              <a:cxnLst/>
              <a:rect l="l" t="t" r="r" b="b"/>
              <a:pathLst>
                <a:path w="156209" h="24129">
                  <a:moveTo>
                    <a:pt x="0" y="23625"/>
                  </a:moveTo>
                  <a:lnTo>
                    <a:pt x="155949" y="23625"/>
                  </a:lnTo>
                  <a:lnTo>
                    <a:pt x="155949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156209" h="24129">
                  <a:moveTo>
                    <a:pt x="155960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155960" y="23625"/>
                  </a:lnTo>
                  <a:lnTo>
                    <a:pt x="155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49637" y="3384194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50571" y="0"/>
                  </a:moveTo>
                  <a:lnTo>
                    <a:pt x="0" y="0"/>
                  </a:lnTo>
                  <a:lnTo>
                    <a:pt x="0" y="22381"/>
                  </a:lnTo>
                  <a:lnTo>
                    <a:pt x="150571" y="22381"/>
                  </a:lnTo>
                  <a:lnTo>
                    <a:pt x="150571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530809" y="3384194"/>
              <a:ext cx="187325" cy="37465"/>
            </a:xfrm>
            <a:custGeom>
              <a:avLst/>
              <a:gdLst/>
              <a:ahLst/>
              <a:cxnLst/>
              <a:rect l="l" t="t" r="r" b="b"/>
              <a:pathLst>
                <a:path w="187325" h="37464">
                  <a:moveTo>
                    <a:pt x="18827" y="22381"/>
                  </a:moveTo>
                  <a:lnTo>
                    <a:pt x="169398" y="22381"/>
                  </a:lnTo>
                  <a:lnTo>
                    <a:pt x="169398" y="0"/>
                  </a:lnTo>
                  <a:lnTo>
                    <a:pt x="18827" y="0"/>
                  </a:lnTo>
                  <a:lnTo>
                    <a:pt x="18827" y="22381"/>
                  </a:lnTo>
                  <a:close/>
                </a:path>
                <a:path w="187325" h="37464">
                  <a:moveTo>
                    <a:pt x="169393" y="11"/>
                  </a:moveTo>
                  <a:lnTo>
                    <a:pt x="18827" y="11"/>
                  </a:lnTo>
                  <a:lnTo>
                    <a:pt x="18827" y="22381"/>
                  </a:lnTo>
                  <a:lnTo>
                    <a:pt x="169393" y="22381"/>
                  </a:lnTo>
                  <a:lnTo>
                    <a:pt x="169393" y="11"/>
                  </a:lnTo>
                </a:path>
                <a:path w="187325" h="37464">
                  <a:moveTo>
                    <a:pt x="16130" y="21142"/>
                  </a:moveTo>
                  <a:lnTo>
                    <a:pt x="0" y="37300"/>
                  </a:lnTo>
                </a:path>
                <a:path w="187325" h="37464">
                  <a:moveTo>
                    <a:pt x="169393" y="23620"/>
                  </a:moveTo>
                  <a:lnTo>
                    <a:pt x="186872" y="37300"/>
                  </a:lnTo>
                </a:path>
                <a:path w="187325" h="37464">
                  <a:moveTo>
                    <a:pt x="17478" y="26115"/>
                  </a:moveTo>
                  <a:lnTo>
                    <a:pt x="168044" y="26115"/>
                  </a:lnTo>
                </a:path>
                <a:path w="187325" h="37464">
                  <a:moveTo>
                    <a:pt x="10753" y="29849"/>
                  </a:moveTo>
                  <a:lnTo>
                    <a:pt x="170742" y="29849"/>
                  </a:lnTo>
                </a:path>
                <a:path w="187325" h="37464">
                  <a:moveTo>
                    <a:pt x="6725" y="33583"/>
                  </a:moveTo>
                  <a:lnTo>
                    <a:pt x="177467" y="335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5139" y="3409816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19" y="0"/>
                  </a:moveTo>
                  <a:lnTo>
                    <a:pt x="0" y="0"/>
                  </a:lnTo>
                  <a:lnTo>
                    <a:pt x="0" y="36057"/>
                  </a:lnTo>
                  <a:lnTo>
                    <a:pt x="285019" y="36057"/>
                  </a:lnTo>
                  <a:lnTo>
                    <a:pt x="28501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65139" y="3409816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0" y="36057"/>
                  </a:moveTo>
                  <a:lnTo>
                    <a:pt x="285019" y="36057"/>
                  </a:lnTo>
                  <a:lnTo>
                    <a:pt x="285019" y="0"/>
                  </a:lnTo>
                  <a:lnTo>
                    <a:pt x="0" y="0"/>
                  </a:lnTo>
                  <a:lnTo>
                    <a:pt x="0" y="360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65139" y="3409808"/>
              <a:ext cx="285115" cy="36195"/>
            </a:xfrm>
            <a:custGeom>
              <a:avLst/>
              <a:gdLst/>
              <a:ahLst/>
              <a:cxnLst/>
              <a:rect l="l" t="t" r="r" b="b"/>
              <a:pathLst>
                <a:path w="285115" h="36195">
                  <a:moveTo>
                    <a:pt x="285001" y="0"/>
                  </a:moveTo>
                  <a:lnTo>
                    <a:pt x="0" y="0"/>
                  </a:lnTo>
                  <a:lnTo>
                    <a:pt x="0" y="36066"/>
                  </a:lnTo>
                  <a:lnTo>
                    <a:pt x="285001" y="36066"/>
                  </a:lnTo>
                  <a:lnTo>
                    <a:pt x="285001" y="0"/>
                  </a:lnTo>
                </a:path>
              </a:pathLst>
            </a:custGeom>
            <a:ln w="3175">
              <a:solidFill>
                <a:srgbClr val="66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62442" y="3280997"/>
              <a:ext cx="657860" cy="836930"/>
            </a:xfrm>
            <a:custGeom>
              <a:avLst/>
              <a:gdLst/>
              <a:ahLst/>
              <a:cxnLst/>
              <a:rect l="l" t="t" r="r" b="b"/>
              <a:pathLst>
                <a:path w="657859" h="836929">
                  <a:moveTo>
                    <a:pt x="2697" y="190243"/>
                  </a:moveTo>
                  <a:lnTo>
                    <a:pt x="286368" y="190243"/>
                  </a:lnTo>
                </a:path>
                <a:path w="657859" h="836929">
                  <a:moveTo>
                    <a:pt x="2697" y="218842"/>
                  </a:moveTo>
                  <a:lnTo>
                    <a:pt x="286368" y="218842"/>
                  </a:lnTo>
                </a:path>
                <a:path w="657859" h="836929">
                  <a:moveTo>
                    <a:pt x="2697" y="244945"/>
                  </a:moveTo>
                  <a:lnTo>
                    <a:pt x="286368" y="244945"/>
                  </a:lnTo>
                </a:path>
                <a:path w="657859" h="836929">
                  <a:moveTo>
                    <a:pt x="2697" y="273544"/>
                  </a:moveTo>
                  <a:lnTo>
                    <a:pt x="286368" y="273544"/>
                  </a:lnTo>
                </a:path>
                <a:path w="657859" h="836929">
                  <a:moveTo>
                    <a:pt x="2697" y="302142"/>
                  </a:moveTo>
                  <a:lnTo>
                    <a:pt x="286368" y="302142"/>
                  </a:lnTo>
                </a:path>
                <a:path w="657859" h="836929">
                  <a:moveTo>
                    <a:pt x="2697" y="331980"/>
                  </a:moveTo>
                  <a:lnTo>
                    <a:pt x="286368" y="331980"/>
                  </a:lnTo>
                </a:path>
                <a:path w="657859" h="836929">
                  <a:moveTo>
                    <a:pt x="2697" y="359339"/>
                  </a:moveTo>
                  <a:lnTo>
                    <a:pt x="286368" y="359339"/>
                  </a:lnTo>
                </a:path>
                <a:path w="657859" h="836929">
                  <a:moveTo>
                    <a:pt x="2697" y="387938"/>
                  </a:moveTo>
                  <a:lnTo>
                    <a:pt x="286368" y="387938"/>
                  </a:lnTo>
                </a:path>
                <a:path w="657859" h="836929">
                  <a:moveTo>
                    <a:pt x="2697" y="416536"/>
                  </a:moveTo>
                  <a:lnTo>
                    <a:pt x="286368" y="416536"/>
                  </a:lnTo>
                </a:path>
                <a:path w="657859" h="836929">
                  <a:moveTo>
                    <a:pt x="2697" y="443879"/>
                  </a:moveTo>
                  <a:lnTo>
                    <a:pt x="286368" y="443879"/>
                  </a:lnTo>
                </a:path>
                <a:path w="657859" h="836929">
                  <a:moveTo>
                    <a:pt x="2697" y="472478"/>
                  </a:moveTo>
                  <a:lnTo>
                    <a:pt x="286368" y="472478"/>
                  </a:lnTo>
                </a:path>
                <a:path w="657859" h="836929">
                  <a:moveTo>
                    <a:pt x="2697" y="499837"/>
                  </a:moveTo>
                  <a:lnTo>
                    <a:pt x="286368" y="499837"/>
                  </a:lnTo>
                </a:path>
                <a:path w="657859" h="836929">
                  <a:moveTo>
                    <a:pt x="2697" y="527196"/>
                  </a:moveTo>
                  <a:lnTo>
                    <a:pt x="286368" y="527196"/>
                  </a:lnTo>
                </a:path>
                <a:path w="657859" h="836929">
                  <a:moveTo>
                    <a:pt x="2697" y="555795"/>
                  </a:moveTo>
                  <a:lnTo>
                    <a:pt x="286368" y="555795"/>
                  </a:lnTo>
                </a:path>
                <a:path w="657859" h="836929">
                  <a:moveTo>
                    <a:pt x="2697" y="584393"/>
                  </a:moveTo>
                  <a:lnTo>
                    <a:pt x="286368" y="584393"/>
                  </a:lnTo>
                </a:path>
                <a:path w="657859" h="836929">
                  <a:moveTo>
                    <a:pt x="2697" y="611736"/>
                  </a:moveTo>
                  <a:lnTo>
                    <a:pt x="286368" y="611736"/>
                  </a:lnTo>
                </a:path>
                <a:path w="657859" h="836929">
                  <a:moveTo>
                    <a:pt x="2697" y="640335"/>
                  </a:moveTo>
                  <a:lnTo>
                    <a:pt x="286368" y="640335"/>
                  </a:lnTo>
                </a:path>
                <a:path w="657859" h="836929">
                  <a:moveTo>
                    <a:pt x="2697" y="667694"/>
                  </a:moveTo>
                  <a:lnTo>
                    <a:pt x="286368" y="667694"/>
                  </a:lnTo>
                </a:path>
                <a:path w="657859" h="836929">
                  <a:moveTo>
                    <a:pt x="2697" y="696293"/>
                  </a:moveTo>
                  <a:lnTo>
                    <a:pt x="286368" y="696293"/>
                  </a:lnTo>
                </a:path>
                <a:path w="657859" h="836929">
                  <a:moveTo>
                    <a:pt x="2697" y="723652"/>
                  </a:moveTo>
                  <a:lnTo>
                    <a:pt x="286368" y="723652"/>
                  </a:lnTo>
                </a:path>
                <a:path w="657859" h="836929">
                  <a:moveTo>
                    <a:pt x="2697" y="754729"/>
                  </a:moveTo>
                  <a:lnTo>
                    <a:pt x="286368" y="754729"/>
                  </a:lnTo>
                </a:path>
                <a:path w="657859" h="836929">
                  <a:moveTo>
                    <a:pt x="0" y="779593"/>
                  </a:moveTo>
                  <a:lnTo>
                    <a:pt x="657415" y="779593"/>
                  </a:lnTo>
                </a:path>
                <a:path w="657859" h="836929">
                  <a:moveTo>
                    <a:pt x="0" y="809431"/>
                  </a:moveTo>
                  <a:lnTo>
                    <a:pt x="657415" y="809431"/>
                  </a:lnTo>
                </a:path>
                <a:path w="657859" h="836929">
                  <a:moveTo>
                    <a:pt x="0" y="836790"/>
                  </a:moveTo>
                  <a:lnTo>
                    <a:pt x="657415" y="836790"/>
                  </a:lnTo>
                </a:path>
                <a:path w="657859" h="836929">
                  <a:moveTo>
                    <a:pt x="314600" y="95741"/>
                  </a:moveTo>
                  <a:lnTo>
                    <a:pt x="617081" y="95741"/>
                  </a:lnTo>
                </a:path>
                <a:path w="657859" h="836929">
                  <a:moveTo>
                    <a:pt x="314600" y="0"/>
                  </a:moveTo>
                  <a:lnTo>
                    <a:pt x="617081" y="0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77042" y="3733591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303829" y="7460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477042" y="3733583"/>
              <a:ext cx="304165" cy="7620"/>
            </a:xfrm>
            <a:custGeom>
              <a:avLst/>
              <a:gdLst/>
              <a:ahLst/>
              <a:cxnLst/>
              <a:rect l="l" t="t" r="r" b="b"/>
              <a:pathLst>
                <a:path w="304165" h="7620">
                  <a:moveTo>
                    <a:pt x="0" y="7467"/>
                  </a:moveTo>
                  <a:lnTo>
                    <a:pt x="303829" y="7467"/>
                  </a:lnTo>
                  <a:lnTo>
                    <a:pt x="303829" y="7"/>
                  </a:lnTo>
                  <a:lnTo>
                    <a:pt x="0" y="7"/>
                  </a:lnTo>
                  <a:lnTo>
                    <a:pt x="0" y="7467"/>
                  </a:lnTo>
                  <a:close/>
                </a:path>
                <a:path w="304165" h="7620">
                  <a:moveTo>
                    <a:pt x="303829" y="0"/>
                  </a:moveTo>
                  <a:lnTo>
                    <a:pt x="0" y="0"/>
                  </a:lnTo>
                  <a:lnTo>
                    <a:pt x="0" y="7467"/>
                  </a:lnTo>
                  <a:lnTo>
                    <a:pt x="303829" y="7467"/>
                  </a:lnTo>
                  <a:lnTo>
                    <a:pt x="3038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77042" y="3726872"/>
              <a:ext cx="304165" cy="8890"/>
            </a:xfrm>
            <a:custGeom>
              <a:avLst/>
              <a:gdLst/>
              <a:ahLst/>
              <a:cxnLst/>
              <a:rect l="l" t="t" r="r" b="b"/>
              <a:pathLst>
                <a:path w="304165" h="8889">
                  <a:moveTo>
                    <a:pt x="303829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303829" y="8703"/>
                  </a:lnTo>
                  <a:lnTo>
                    <a:pt x="30382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77042" y="3480684"/>
              <a:ext cx="304165" cy="255270"/>
            </a:xfrm>
            <a:custGeom>
              <a:avLst/>
              <a:gdLst/>
              <a:ahLst/>
              <a:cxnLst/>
              <a:rect l="l" t="t" r="r" b="b"/>
              <a:pathLst>
                <a:path w="304165" h="255270">
                  <a:moveTo>
                    <a:pt x="0" y="254891"/>
                  </a:moveTo>
                  <a:lnTo>
                    <a:pt x="303829" y="254891"/>
                  </a:lnTo>
                  <a:lnTo>
                    <a:pt x="303829" y="246188"/>
                  </a:lnTo>
                  <a:lnTo>
                    <a:pt x="0" y="246188"/>
                  </a:lnTo>
                  <a:lnTo>
                    <a:pt x="0" y="254891"/>
                  </a:lnTo>
                  <a:close/>
                </a:path>
                <a:path w="304165" h="255270">
                  <a:moveTo>
                    <a:pt x="303829" y="246184"/>
                  </a:moveTo>
                  <a:lnTo>
                    <a:pt x="0" y="246184"/>
                  </a:lnTo>
                  <a:lnTo>
                    <a:pt x="0" y="254891"/>
                  </a:lnTo>
                  <a:lnTo>
                    <a:pt x="303829" y="254891"/>
                  </a:lnTo>
                  <a:lnTo>
                    <a:pt x="303829" y="246184"/>
                  </a:lnTo>
                </a:path>
                <a:path w="304165" h="255270">
                  <a:moveTo>
                    <a:pt x="2679" y="244192"/>
                  </a:moveTo>
                  <a:lnTo>
                    <a:pt x="2679" y="502"/>
                  </a:lnTo>
                  <a:lnTo>
                    <a:pt x="65869" y="502"/>
                  </a:lnTo>
                  <a:lnTo>
                    <a:pt x="65869" y="12926"/>
                  </a:lnTo>
                  <a:lnTo>
                    <a:pt x="99478" y="12926"/>
                  </a:lnTo>
                  <a:lnTo>
                    <a:pt x="99478" y="244192"/>
                  </a:lnTo>
                  <a:lnTo>
                    <a:pt x="2679" y="244192"/>
                  </a:lnTo>
                </a:path>
                <a:path w="304165" h="255270">
                  <a:moveTo>
                    <a:pt x="54576" y="2494"/>
                  </a:moveTo>
                  <a:lnTo>
                    <a:pt x="54306" y="1490"/>
                  </a:lnTo>
                  <a:lnTo>
                    <a:pt x="53767" y="753"/>
                  </a:lnTo>
                  <a:lnTo>
                    <a:pt x="52957" y="251"/>
                  </a:lnTo>
                  <a:lnTo>
                    <a:pt x="51896" y="0"/>
                  </a:lnTo>
                  <a:lnTo>
                    <a:pt x="10213" y="0"/>
                  </a:lnTo>
                  <a:lnTo>
                    <a:pt x="9135" y="251"/>
                  </a:lnTo>
                  <a:lnTo>
                    <a:pt x="8325" y="753"/>
                  </a:lnTo>
                  <a:lnTo>
                    <a:pt x="7786" y="1490"/>
                  </a:lnTo>
                  <a:lnTo>
                    <a:pt x="7516" y="2494"/>
                  </a:lnTo>
                  <a:lnTo>
                    <a:pt x="7516" y="147965"/>
                  </a:lnTo>
                  <a:lnTo>
                    <a:pt x="7786" y="148953"/>
                  </a:lnTo>
                  <a:lnTo>
                    <a:pt x="8325" y="149706"/>
                  </a:lnTo>
                  <a:lnTo>
                    <a:pt x="9135" y="150192"/>
                  </a:lnTo>
                  <a:lnTo>
                    <a:pt x="10213" y="150443"/>
                  </a:lnTo>
                  <a:lnTo>
                    <a:pt x="51896" y="150443"/>
                  </a:lnTo>
                  <a:lnTo>
                    <a:pt x="52957" y="150192"/>
                  </a:lnTo>
                  <a:lnTo>
                    <a:pt x="53767" y="149706"/>
                  </a:lnTo>
                  <a:lnTo>
                    <a:pt x="54306" y="148953"/>
                  </a:lnTo>
                  <a:lnTo>
                    <a:pt x="54576" y="147965"/>
                  </a:lnTo>
                  <a:lnTo>
                    <a:pt x="5457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484559" y="3584386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484559" y="354533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498010" y="3485664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498010" y="3485657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484559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484559" y="3480684"/>
              <a:ext cx="193040" cy="244475"/>
            </a:xfrm>
            <a:custGeom>
              <a:avLst/>
              <a:gdLst/>
              <a:ahLst/>
              <a:cxnLst/>
              <a:rect l="l" t="t" r="r" b="b"/>
              <a:pathLst>
                <a:path w="19304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3040" h="244475">
                  <a:moveTo>
                    <a:pt x="47059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59" y="66389"/>
                  </a:lnTo>
                  <a:lnTo>
                    <a:pt x="47059" y="51470"/>
                  </a:lnTo>
                </a:path>
                <a:path w="193040" h="244475">
                  <a:moveTo>
                    <a:pt x="95989" y="244192"/>
                  </a:moveTo>
                  <a:lnTo>
                    <a:pt x="95989" y="502"/>
                  </a:lnTo>
                  <a:lnTo>
                    <a:pt x="159179" y="502"/>
                  </a:lnTo>
                  <a:lnTo>
                    <a:pt x="159179" y="12926"/>
                  </a:lnTo>
                  <a:lnTo>
                    <a:pt x="192788" y="12926"/>
                  </a:lnTo>
                  <a:lnTo>
                    <a:pt x="192788" y="244192"/>
                  </a:lnTo>
                  <a:lnTo>
                    <a:pt x="95989" y="244192"/>
                  </a:lnTo>
                </a:path>
                <a:path w="193040" h="244475">
                  <a:moveTo>
                    <a:pt x="147886" y="2494"/>
                  </a:moveTo>
                  <a:lnTo>
                    <a:pt x="147616" y="1490"/>
                  </a:lnTo>
                  <a:lnTo>
                    <a:pt x="147077" y="753"/>
                  </a:lnTo>
                  <a:lnTo>
                    <a:pt x="146268" y="251"/>
                  </a:lnTo>
                  <a:lnTo>
                    <a:pt x="145207" y="0"/>
                  </a:lnTo>
                  <a:lnTo>
                    <a:pt x="103524" y="0"/>
                  </a:lnTo>
                  <a:lnTo>
                    <a:pt x="102445" y="251"/>
                  </a:lnTo>
                  <a:lnTo>
                    <a:pt x="101636" y="753"/>
                  </a:lnTo>
                  <a:lnTo>
                    <a:pt x="101096" y="1490"/>
                  </a:lnTo>
                  <a:lnTo>
                    <a:pt x="100844" y="2494"/>
                  </a:lnTo>
                  <a:lnTo>
                    <a:pt x="100844" y="147965"/>
                  </a:lnTo>
                  <a:lnTo>
                    <a:pt x="101096" y="148953"/>
                  </a:lnTo>
                  <a:lnTo>
                    <a:pt x="101636" y="149706"/>
                  </a:lnTo>
                  <a:lnTo>
                    <a:pt x="102445" y="150192"/>
                  </a:lnTo>
                  <a:lnTo>
                    <a:pt x="103524" y="150443"/>
                  </a:lnTo>
                  <a:lnTo>
                    <a:pt x="145207" y="150443"/>
                  </a:lnTo>
                  <a:lnTo>
                    <a:pt x="146268" y="150192"/>
                  </a:lnTo>
                  <a:lnTo>
                    <a:pt x="147077" y="149706"/>
                  </a:lnTo>
                  <a:lnTo>
                    <a:pt x="147616" y="148953"/>
                  </a:lnTo>
                  <a:lnTo>
                    <a:pt x="147886" y="147965"/>
                  </a:lnTo>
                  <a:lnTo>
                    <a:pt x="147886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585404" y="3584386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585404" y="354533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41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41" y="46514"/>
                  </a:lnTo>
                  <a:lnTo>
                    <a:pt x="47041" y="39046"/>
                  </a:lnTo>
                </a:path>
                <a:path w="47625" h="46989">
                  <a:moveTo>
                    <a:pt x="47041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41" y="38544"/>
                  </a:lnTo>
                  <a:lnTo>
                    <a:pt x="4704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598837" y="3485664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598837" y="3485657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76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76" y="46012"/>
                  </a:lnTo>
                  <a:lnTo>
                    <a:pt x="201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585404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585404" y="3480684"/>
              <a:ext cx="191770" cy="244475"/>
            </a:xfrm>
            <a:custGeom>
              <a:avLst/>
              <a:gdLst/>
              <a:ahLst/>
              <a:cxnLst/>
              <a:rect l="l" t="t" r="r" b="b"/>
              <a:pathLst>
                <a:path w="191770" h="244475">
                  <a:moveTo>
                    <a:pt x="0" y="66389"/>
                  </a:moveTo>
                  <a:lnTo>
                    <a:pt x="47054" y="66389"/>
                  </a:lnTo>
                  <a:lnTo>
                    <a:pt x="47054" y="51468"/>
                  </a:lnTo>
                  <a:lnTo>
                    <a:pt x="0" y="51468"/>
                  </a:lnTo>
                  <a:lnTo>
                    <a:pt x="0" y="66389"/>
                  </a:lnTo>
                  <a:close/>
                </a:path>
                <a:path w="191770" h="244475">
                  <a:moveTo>
                    <a:pt x="47041" y="51470"/>
                  </a:moveTo>
                  <a:lnTo>
                    <a:pt x="0" y="51470"/>
                  </a:lnTo>
                  <a:lnTo>
                    <a:pt x="0" y="66389"/>
                  </a:lnTo>
                  <a:lnTo>
                    <a:pt x="47041" y="66389"/>
                  </a:lnTo>
                  <a:lnTo>
                    <a:pt x="47041" y="51470"/>
                  </a:lnTo>
                </a:path>
                <a:path w="191770" h="244475">
                  <a:moveTo>
                    <a:pt x="94640" y="244192"/>
                  </a:moveTo>
                  <a:lnTo>
                    <a:pt x="94640" y="502"/>
                  </a:lnTo>
                  <a:lnTo>
                    <a:pt x="157830" y="502"/>
                  </a:lnTo>
                  <a:lnTo>
                    <a:pt x="157830" y="12926"/>
                  </a:lnTo>
                  <a:lnTo>
                    <a:pt x="191439" y="12926"/>
                  </a:lnTo>
                  <a:lnTo>
                    <a:pt x="191439" y="244192"/>
                  </a:lnTo>
                  <a:lnTo>
                    <a:pt x="94640" y="244192"/>
                  </a:lnTo>
                </a:path>
                <a:path w="191770" h="244475">
                  <a:moveTo>
                    <a:pt x="143840" y="2494"/>
                  </a:moveTo>
                  <a:lnTo>
                    <a:pt x="143570" y="1490"/>
                  </a:lnTo>
                  <a:lnTo>
                    <a:pt x="143031" y="753"/>
                  </a:lnTo>
                  <a:lnTo>
                    <a:pt x="142222" y="251"/>
                  </a:lnTo>
                  <a:lnTo>
                    <a:pt x="141161" y="0"/>
                  </a:lnTo>
                  <a:lnTo>
                    <a:pt x="99478" y="0"/>
                  </a:lnTo>
                  <a:lnTo>
                    <a:pt x="98399" y="251"/>
                  </a:lnTo>
                  <a:lnTo>
                    <a:pt x="97590" y="753"/>
                  </a:lnTo>
                  <a:lnTo>
                    <a:pt x="97050" y="1490"/>
                  </a:lnTo>
                  <a:lnTo>
                    <a:pt x="96780" y="2494"/>
                  </a:lnTo>
                  <a:lnTo>
                    <a:pt x="96780" y="147965"/>
                  </a:lnTo>
                  <a:lnTo>
                    <a:pt x="97050" y="148953"/>
                  </a:lnTo>
                  <a:lnTo>
                    <a:pt x="97590" y="149706"/>
                  </a:lnTo>
                  <a:lnTo>
                    <a:pt x="98399" y="150192"/>
                  </a:lnTo>
                  <a:lnTo>
                    <a:pt x="99478" y="150443"/>
                  </a:lnTo>
                  <a:lnTo>
                    <a:pt x="141161" y="150443"/>
                  </a:lnTo>
                  <a:lnTo>
                    <a:pt x="142222" y="150192"/>
                  </a:lnTo>
                  <a:lnTo>
                    <a:pt x="143031" y="149706"/>
                  </a:lnTo>
                  <a:lnTo>
                    <a:pt x="143570" y="148953"/>
                  </a:lnTo>
                  <a:lnTo>
                    <a:pt x="143840" y="147965"/>
                  </a:lnTo>
                  <a:lnTo>
                    <a:pt x="143840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682185" y="3584386"/>
              <a:ext cx="47625" cy="7620"/>
            </a:xfrm>
            <a:custGeom>
              <a:avLst/>
              <a:gdLst/>
              <a:ahLst/>
              <a:cxnLst/>
              <a:rect l="l" t="t" r="r" b="b"/>
              <a:pathLst>
                <a:path w="47625" h="7620">
                  <a:moveTo>
                    <a:pt x="47054" y="0"/>
                  </a:moveTo>
                  <a:lnTo>
                    <a:pt x="0" y="0"/>
                  </a:lnTo>
                  <a:lnTo>
                    <a:pt x="0" y="7460"/>
                  </a:lnTo>
                  <a:lnTo>
                    <a:pt x="47054" y="746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682185" y="3545332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0" y="46514"/>
                  </a:moveTo>
                  <a:lnTo>
                    <a:pt x="47054" y="46514"/>
                  </a:lnTo>
                  <a:lnTo>
                    <a:pt x="47054" y="39054"/>
                  </a:lnTo>
                  <a:lnTo>
                    <a:pt x="0" y="39054"/>
                  </a:lnTo>
                  <a:lnTo>
                    <a:pt x="0" y="46514"/>
                  </a:lnTo>
                  <a:close/>
                </a:path>
                <a:path w="47625" h="46989">
                  <a:moveTo>
                    <a:pt x="47059" y="39046"/>
                  </a:moveTo>
                  <a:lnTo>
                    <a:pt x="0" y="39046"/>
                  </a:lnTo>
                  <a:lnTo>
                    <a:pt x="0" y="46514"/>
                  </a:lnTo>
                  <a:lnTo>
                    <a:pt x="47059" y="46514"/>
                  </a:lnTo>
                  <a:lnTo>
                    <a:pt x="47059" y="39046"/>
                  </a:lnTo>
                </a:path>
                <a:path w="47625" h="46989">
                  <a:moveTo>
                    <a:pt x="47059" y="0"/>
                  </a:moveTo>
                  <a:lnTo>
                    <a:pt x="0" y="0"/>
                  </a:lnTo>
                  <a:lnTo>
                    <a:pt x="0" y="38544"/>
                  </a:lnTo>
                  <a:lnTo>
                    <a:pt x="47059" y="38544"/>
                  </a:lnTo>
                  <a:lnTo>
                    <a:pt x="470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695635" y="3485664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20165" y="0"/>
                  </a:moveTo>
                  <a:lnTo>
                    <a:pt x="0" y="0"/>
                  </a:lnTo>
                  <a:lnTo>
                    <a:pt x="0" y="46005"/>
                  </a:lnTo>
                  <a:lnTo>
                    <a:pt x="20165" y="46005"/>
                  </a:lnTo>
                  <a:lnTo>
                    <a:pt x="20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695635" y="3485657"/>
              <a:ext cx="20320" cy="46355"/>
            </a:xfrm>
            <a:custGeom>
              <a:avLst/>
              <a:gdLst/>
              <a:ahLst/>
              <a:cxnLst/>
              <a:rect l="l" t="t" r="r" b="b"/>
              <a:pathLst>
                <a:path w="20320" h="46354">
                  <a:moveTo>
                    <a:pt x="0" y="46012"/>
                  </a:moveTo>
                  <a:lnTo>
                    <a:pt x="20165" y="46012"/>
                  </a:lnTo>
                  <a:lnTo>
                    <a:pt x="20165" y="6"/>
                  </a:lnTo>
                  <a:lnTo>
                    <a:pt x="0" y="6"/>
                  </a:lnTo>
                  <a:lnTo>
                    <a:pt x="0" y="46012"/>
                  </a:lnTo>
                  <a:close/>
                </a:path>
                <a:path w="20320" h="46354">
                  <a:moveTo>
                    <a:pt x="20158" y="0"/>
                  </a:moveTo>
                  <a:lnTo>
                    <a:pt x="0" y="0"/>
                  </a:lnTo>
                  <a:lnTo>
                    <a:pt x="0" y="46012"/>
                  </a:lnTo>
                  <a:lnTo>
                    <a:pt x="20158" y="46012"/>
                  </a:lnTo>
                  <a:lnTo>
                    <a:pt x="201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682185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47054" y="0"/>
                  </a:moveTo>
                  <a:lnTo>
                    <a:pt x="0" y="0"/>
                  </a:lnTo>
                  <a:lnTo>
                    <a:pt x="0" y="14920"/>
                  </a:lnTo>
                  <a:lnTo>
                    <a:pt x="47054" y="14920"/>
                  </a:lnTo>
                  <a:lnTo>
                    <a:pt x="4705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682185" y="3532153"/>
              <a:ext cx="47625" cy="15240"/>
            </a:xfrm>
            <a:custGeom>
              <a:avLst/>
              <a:gdLst/>
              <a:ahLst/>
              <a:cxnLst/>
              <a:rect l="l" t="t" r="r" b="b"/>
              <a:pathLst>
                <a:path w="47625" h="15239">
                  <a:moveTo>
                    <a:pt x="0" y="14920"/>
                  </a:moveTo>
                  <a:lnTo>
                    <a:pt x="47054" y="14920"/>
                  </a:lnTo>
                  <a:lnTo>
                    <a:pt x="47054" y="0"/>
                  </a:lnTo>
                  <a:lnTo>
                    <a:pt x="0" y="0"/>
                  </a:lnTo>
                  <a:lnTo>
                    <a:pt x="0" y="14920"/>
                  </a:lnTo>
                  <a:close/>
                </a:path>
                <a:path w="47625" h="15239">
                  <a:moveTo>
                    <a:pt x="47059" y="1"/>
                  </a:moveTo>
                  <a:lnTo>
                    <a:pt x="0" y="1"/>
                  </a:lnTo>
                  <a:lnTo>
                    <a:pt x="0" y="14920"/>
                  </a:lnTo>
                  <a:lnTo>
                    <a:pt x="47059" y="14920"/>
                  </a:lnTo>
                  <a:lnTo>
                    <a:pt x="47059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478473" y="3749749"/>
              <a:ext cx="299618" cy="2461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495312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76" y="10682"/>
                  </a:lnTo>
                  <a:lnTo>
                    <a:pt x="5646" y="11436"/>
                  </a:lnTo>
                  <a:lnTo>
                    <a:pt x="10231" y="12423"/>
                  </a:lnTo>
                  <a:lnTo>
                    <a:pt x="15338" y="12423"/>
                  </a:lnTo>
                  <a:lnTo>
                    <a:pt x="25552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94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495312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  <a:close/>
                </a:path>
                <a:path w="26034" h="12700">
                  <a:moveTo>
                    <a:pt x="25552" y="6211"/>
                  </a:moveTo>
                  <a:lnTo>
                    <a:pt x="12911" y="0"/>
                  </a:lnTo>
                  <a:lnTo>
                    <a:pt x="10231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31" y="12423"/>
                  </a:lnTo>
                  <a:lnTo>
                    <a:pt x="12641" y="12423"/>
                  </a:lnTo>
                  <a:lnTo>
                    <a:pt x="15338" y="12423"/>
                  </a:lnTo>
                  <a:lnTo>
                    <a:pt x="25283" y="7451"/>
                  </a:lnTo>
                  <a:lnTo>
                    <a:pt x="25552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503926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503926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596157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893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60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65" y="4972"/>
                  </a:lnTo>
                  <a:lnTo>
                    <a:pt x="24455" y="3717"/>
                  </a:lnTo>
                  <a:lnTo>
                    <a:pt x="21776" y="1724"/>
                  </a:lnTo>
                  <a:lnTo>
                    <a:pt x="17730" y="485"/>
                  </a:lnTo>
                  <a:lnTo>
                    <a:pt x="1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596157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893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23" y="12423"/>
                  </a:lnTo>
                  <a:lnTo>
                    <a:pt x="15320" y="12423"/>
                  </a:lnTo>
                  <a:lnTo>
                    <a:pt x="25265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604753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604753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695635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12911" y="0"/>
                  </a:moveTo>
                  <a:lnTo>
                    <a:pt x="0" y="6211"/>
                  </a:lnTo>
                  <a:lnTo>
                    <a:pt x="269" y="7451"/>
                  </a:lnTo>
                  <a:lnTo>
                    <a:pt x="1078" y="8690"/>
                  </a:lnTo>
                  <a:lnTo>
                    <a:pt x="3758" y="10682"/>
                  </a:lnTo>
                  <a:lnTo>
                    <a:pt x="10213" y="12423"/>
                  </a:lnTo>
                  <a:lnTo>
                    <a:pt x="15320" y="12423"/>
                  </a:lnTo>
                  <a:lnTo>
                    <a:pt x="25534" y="6211"/>
                  </a:lnTo>
                  <a:lnTo>
                    <a:pt x="25283" y="4972"/>
                  </a:lnTo>
                  <a:lnTo>
                    <a:pt x="24473" y="3717"/>
                  </a:lnTo>
                  <a:lnTo>
                    <a:pt x="21776" y="1724"/>
                  </a:lnTo>
                  <a:lnTo>
                    <a:pt x="17748" y="485"/>
                  </a:lnTo>
                  <a:lnTo>
                    <a:pt x="12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695635" y="3528438"/>
              <a:ext cx="26034" cy="12700"/>
            </a:xfrm>
            <a:custGeom>
              <a:avLst/>
              <a:gdLst/>
              <a:ahLst/>
              <a:cxnLst/>
              <a:rect l="l" t="t" r="r" b="b"/>
              <a:pathLst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  <a:close/>
                </a:path>
                <a:path w="26034" h="12700">
                  <a:moveTo>
                    <a:pt x="25534" y="6211"/>
                  </a:moveTo>
                  <a:lnTo>
                    <a:pt x="12911" y="0"/>
                  </a:lnTo>
                  <a:lnTo>
                    <a:pt x="10213" y="234"/>
                  </a:lnTo>
                  <a:lnTo>
                    <a:pt x="0" y="6211"/>
                  </a:lnTo>
                  <a:lnTo>
                    <a:pt x="269" y="7451"/>
                  </a:lnTo>
                  <a:lnTo>
                    <a:pt x="10213" y="12423"/>
                  </a:lnTo>
                  <a:lnTo>
                    <a:pt x="12641" y="12423"/>
                  </a:lnTo>
                  <a:lnTo>
                    <a:pt x="15320" y="12423"/>
                  </a:lnTo>
                  <a:lnTo>
                    <a:pt x="25283" y="7451"/>
                  </a:lnTo>
                  <a:lnTo>
                    <a:pt x="25534" y="62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701552" y="3519731"/>
              <a:ext cx="8255" cy="17780"/>
            </a:xfrm>
            <a:custGeom>
              <a:avLst/>
              <a:gdLst/>
              <a:ahLst/>
              <a:cxnLst/>
              <a:rect l="l" t="t" r="r" b="b"/>
              <a:pathLst>
                <a:path w="8254" h="17779">
                  <a:moveTo>
                    <a:pt x="6725" y="0"/>
                  </a:moveTo>
                  <a:lnTo>
                    <a:pt x="1348" y="0"/>
                  </a:lnTo>
                  <a:lnTo>
                    <a:pt x="0" y="17396"/>
                  </a:lnTo>
                  <a:lnTo>
                    <a:pt x="8074" y="17396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495312" y="3294174"/>
              <a:ext cx="270510" cy="243204"/>
            </a:xfrm>
            <a:custGeom>
              <a:avLst/>
              <a:gdLst/>
              <a:ahLst/>
              <a:cxnLst/>
              <a:rect l="l" t="t" r="r" b="b"/>
              <a:pathLst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  <a:close/>
                </a:path>
                <a:path w="270509" h="243204">
                  <a:moveTo>
                    <a:pt x="212964" y="225556"/>
                  </a:moveTo>
                  <a:lnTo>
                    <a:pt x="207587" y="225556"/>
                  </a:lnTo>
                  <a:lnTo>
                    <a:pt x="206239" y="242953"/>
                  </a:lnTo>
                  <a:lnTo>
                    <a:pt x="214313" y="242953"/>
                  </a:lnTo>
                  <a:lnTo>
                    <a:pt x="212964" y="225556"/>
                  </a:lnTo>
                </a:path>
                <a:path w="270509" h="243204">
                  <a:moveTo>
                    <a:pt x="270238" y="2494"/>
                  </a:moveTo>
                  <a:lnTo>
                    <a:pt x="269968" y="1490"/>
                  </a:lnTo>
                  <a:lnTo>
                    <a:pt x="269429" y="753"/>
                  </a:lnTo>
                  <a:lnTo>
                    <a:pt x="268619" y="251"/>
                  </a:lnTo>
                  <a:lnTo>
                    <a:pt x="267540" y="0"/>
                  </a:lnTo>
                  <a:lnTo>
                    <a:pt x="2697" y="0"/>
                  </a:lnTo>
                  <a:lnTo>
                    <a:pt x="1618" y="251"/>
                  </a:lnTo>
                  <a:lnTo>
                    <a:pt x="809" y="753"/>
                  </a:lnTo>
                  <a:lnTo>
                    <a:pt x="269" y="1490"/>
                  </a:lnTo>
                  <a:lnTo>
                    <a:pt x="0" y="2494"/>
                  </a:lnTo>
                  <a:lnTo>
                    <a:pt x="0" y="43517"/>
                  </a:lnTo>
                  <a:lnTo>
                    <a:pt x="269" y="44521"/>
                  </a:lnTo>
                  <a:lnTo>
                    <a:pt x="809" y="45258"/>
                  </a:lnTo>
                  <a:lnTo>
                    <a:pt x="1618" y="45760"/>
                  </a:lnTo>
                  <a:lnTo>
                    <a:pt x="2697" y="46012"/>
                  </a:lnTo>
                  <a:lnTo>
                    <a:pt x="267540" y="46012"/>
                  </a:lnTo>
                  <a:lnTo>
                    <a:pt x="268619" y="45760"/>
                  </a:lnTo>
                  <a:lnTo>
                    <a:pt x="269429" y="45258"/>
                  </a:lnTo>
                  <a:lnTo>
                    <a:pt x="269968" y="44521"/>
                  </a:lnTo>
                  <a:lnTo>
                    <a:pt x="270238" y="43517"/>
                  </a:lnTo>
                  <a:lnTo>
                    <a:pt x="270238" y="24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534837" y="3439649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534837" y="3439645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0" y="3733"/>
                  </a:moveTo>
                  <a:lnTo>
                    <a:pt x="10755" y="3733"/>
                  </a:lnTo>
                  <a:lnTo>
                    <a:pt x="10755" y="3"/>
                  </a:lnTo>
                  <a:lnTo>
                    <a:pt x="0" y="3"/>
                  </a:lnTo>
                  <a:lnTo>
                    <a:pt x="0" y="3733"/>
                  </a:lnTo>
                  <a:close/>
                </a:path>
                <a:path w="10795" h="3810">
                  <a:moveTo>
                    <a:pt x="10771" y="0"/>
                  </a:moveTo>
                  <a:lnTo>
                    <a:pt x="0" y="0"/>
                  </a:lnTo>
                  <a:lnTo>
                    <a:pt x="0" y="3733"/>
                  </a:lnTo>
                  <a:lnTo>
                    <a:pt x="10771" y="3733"/>
                  </a:lnTo>
                  <a:lnTo>
                    <a:pt x="107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571144" y="3439649"/>
              <a:ext cx="10795" cy="3810"/>
            </a:xfrm>
            <a:custGeom>
              <a:avLst/>
              <a:gdLst/>
              <a:ahLst/>
              <a:cxnLst/>
              <a:rect l="l" t="t" r="r" b="b"/>
              <a:pathLst>
                <a:path w="10795" h="3810">
                  <a:moveTo>
                    <a:pt x="10755" y="0"/>
                  </a:moveTo>
                  <a:lnTo>
                    <a:pt x="0" y="0"/>
                  </a:lnTo>
                  <a:lnTo>
                    <a:pt x="0" y="3730"/>
                  </a:lnTo>
                  <a:lnTo>
                    <a:pt x="10755" y="3730"/>
                  </a:lnTo>
                  <a:lnTo>
                    <a:pt x="1075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571144" y="3213854"/>
              <a:ext cx="134620" cy="229870"/>
            </a:xfrm>
            <a:custGeom>
              <a:avLst/>
              <a:gdLst/>
              <a:ahLst/>
              <a:cxnLst/>
              <a:rect l="l" t="t" r="r" b="b"/>
              <a:pathLst>
                <a:path w="134620" h="229870">
                  <a:moveTo>
                    <a:pt x="0" y="229524"/>
                  </a:moveTo>
                  <a:lnTo>
                    <a:pt x="10755" y="229524"/>
                  </a:lnTo>
                  <a:lnTo>
                    <a:pt x="10755" y="225794"/>
                  </a:lnTo>
                  <a:lnTo>
                    <a:pt x="0" y="225794"/>
                  </a:lnTo>
                  <a:lnTo>
                    <a:pt x="0" y="229524"/>
                  </a:lnTo>
                  <a:close/>
                </a:path>
                <a:path w="134620" h="229870">
                  <a:moveTo>
                    <a:pt x="10753" y="225790"/>
                  </a:moveTo>
                  <a:lnTo>
                    <a:pt x="0" y="225790"/>
                  </a:lnTo>
                  <a:lnTo>
                    <a:pt x="0" y="229524"/>
                  </a:lnTo>
                  <a:lnTo>
                    <a:pt x="10753" y="229524"/>
                  </a:lnTo>
                  <a:lnTo>
                    <a:pt x="10753" y="225790"/>
                  </a:lnTo>
                </a:path>
                <a:path w="134620" h="229870">
                  <a:moveTo>
                    <a:pt x="134435" y="0"/>
                  </a:moveTo>
                  <a:lnTo>
                    <a:pt x="134435" y="671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212199" y="3248181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83351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83351" y="23623"/>
                  </a:lnTo>
                  <a:lnTo>
                    <a:pt x="83351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212199" y="3248179"/>
              <a:ext cx="83820" cy="24130"/>
            </a:xfrm>
            <a:custGeom>
              <a:avLst/>
              <a:gdLst/>
              <a:ahLst/>
              <a:cxnLst/>
              <a:rect l="l" t="t" r="r" b="b"/>
              <a:pathLst>
                <a:path w="83820" h="24129">
                  <a:moveTo>
                    <a:pt x="0" y="23625"/>
                  </a:moveTo>
                  <a:lnTo>
                    <a:pt x="83351" y="23625"/>
                  </a:lnTo>
                  <a:lnTo>
                    <a:pt x="83351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83820" h="24129">
                  <a:moveTo>
                    <a:pt x="83348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83348" y="23625"/>
                  </a:lnTo>
                  <a:lnTo>
                    <a:pt x="833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249296" y="3248181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9410" y="0"/>
                  </a:moveTo>
                  <a:lnTo>
                    <a:pt x="0" y="0"/>
                  </a:lnTo>
                  <a:lnTo>
                    <a:pt x="0" y="23623"/>
                  </a:lnTo>
                  <a:lnTo>
                    <a:pt x="9410" y="23623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249296" y="3248179"/>
              <a:ext cx="9525" cy="24130"/>
            </a:xfrm>
            <a:custGeom>
              <a:avLst/>
              <a:gdLst/>
              <a:ahLst/>
              <a:cxnLst/>
              <a:rect l="l" t="t" r="r" b="b"/>
              <a:pathLst>
                <a:path w="9525" h="24129">
                  <a:moveTo>
                    <a:pt x="0" y="23625"/>
                  </a:moveTo>
                  <a:lnTo>
                    <a:pt x="9410" y="23625"/>
                  </a:lnTo>
                  <a:lnTo>
                    <a:pt x="9410" y="1"/>
                  </a:lnTo>
                  <a:lnTo>
                    <a:pt x="0" y="1"/>
                  </a:lnTo>
                  <a:lnTo>
                    <a:pt x="0" y="23625"/>
                  </a:lnTo>
                  <a:close/>
                </a:path>
                <a:path w="9525" h="24129">
                  <a:moveTo>
                    <a:pt x="9404" y="0"/>
                  </a:moveTo>
                  <a:lnTo>
                    <a:pt x="0" y="0"/>
                  </a:lnTo>
                  <a:lnTo>
                    <a:pt x="0" y="23625"/>
                  </a:lnTo>
                  <a:lnTo>
                    <a:pt x="9404" y="23625"/>
                  </a:lnTo>
                  <a:lnTo>
                    <a:pt x="94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306300" y="3235742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306300" y="3235738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341258" y="3235742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341258" y="3235738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378895" y="3235742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29577" y="0"/>
                  </a:moveTo>
                  <a:lnTo>
                    <a:pt x="0" y="0"/>
                  </a:lnTo>
                  <a:lnTo>
                    <a:pt x="0" y="8703"/>
                  </a:lnTo>
                  <a:lnTo>
                    <a:pt x="29577" y="8703"/>
                  </a:lnTo>
                  <a:lnTo>
                    <a:pt x="29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378895" y="3235738"/>
              <a:ext cx="29845" cy="8890"/>
            </a:xfrm>
            <a:custGeom>
              <a:avLst/>
              <a:gdLst/>
              <a:ahLst/>
              <a:cxnLst/>
              <a:rect l="l" t="t" r="r" b="b"/>
              <a:pathLst>
                <a:path w="29845" h="8889">
                  <a:moveTo>
                    <a:pt x="0" y="8706"/>
                  </a:moveTo>
                  <a:lnTo>
                    <a:pt x="29577" y="8706"/>
                  </a:lnTo>
                  <a:lnTo>
                    <a:pt x="29577" y="3"/>
                  </a:lnTo>
                  <a:lnTo>
                    <a:pt x="0" y="3"/>
                  </a:lnTo>
                  <a:lnTo>
                    <a:pt x="0" y="8706"/>
                  </a:lnTo>
                  <a:close/>
                </a:path>
                <a:path w="29845" h="8889">
                  <a:moveTo>
                    <a:pt x="29580" y="0"/>
                  </a:moveTo>
                  <a:lnTo>
                    <a:pt x="0" y="0"/>
                  </a:lnTo>
                  <a:lnTo>
                    <a:pt x="0" y="8706"/>
                  </a:lnTo>
                  <a:lnTo>
                    <a:pt x="29580" y="8706"/>
                  </a:lnTo>
                  <a:lnTo>
                    <a:pt x="295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490475" y="3729849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5249" y="0"/>
                  </a:moveTo>
                  <a:lnTo>
                    <a:pt x="4405" y="0"/>
                  </a:lnTo>
                  <a:lnTo>
                    <a:pt x="0" y="4068"/>
                  </a:lnTo>
                  <a:lnTo>
                    <a:pt x="0" y="14098"/>
                  </a:lnTo>
                  <a:lnTo>
                    <a:pt x="4405" y="18167"/>
                  </a:lnTo>
                  <a:lnTo>
                    <a:pt x="15249" y="18167"/>
                  </a:lnTo>
                  <a:lnTo>
                    <a:pt x="19636" y="14098"/>
                  </a:lnTo>
                  <a:lnTo>
                    <a:pt x="19636" y="4068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490475" y="3729849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  <a:path w="19684" h="18414">
                  <a:moveTo>
                    <a:pt x="19636" y="9091"/>
                  </a:moveTo>
                  <a:lnTo>
                    <a:pt x="19636" y="14098"/>
                  </a:lnTo>
                  <a:lnTo>
                    <a:pt x="15249" y="18167"/>
                  </a:lnTo>
                  <a:lnTo>
                    <a:pt x="9818" y="18167"/>
                  </a:lnTo>
                  <a:lnTo>
                    <a:pt x="4405" y="18167"/>
                  </a:lnTo>
                  <a:lnTo>
                    <a:pt x="0" y="14098"/>
                  </a:lnTo>
                  <a:lnTo>
                    <a:pt x="0" y="9091"/>
                  </a:lnTo>
                  <a:lnTo>
                    <a:pt x="0" y="4068"/>
                  </a:lnTo>
                  <a:lnTo>
                    <a:pt x="4405" y="0"/>
                  </a:lnTo>
                  <a:lnTo>
                    <a:pt x="9818" y="0"/>
                  </a:lnTo>
                  <a:lnTo>
                    <a:pt x="15249" y="0"/>
                  </a:lnTo>
                  <a:lnTo>
                    <a:pt x="19636" y="4068"/>
                  </a:lnTo>
                  <a:lnTo>
                    <a:pt x="19636" y="90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493172" y="3732344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1059" y="0"/>
                  </a:moveTo>
                  <a:lnTo>
                    <a:pt x="3182" y="0"/>
                  </a:lnTo>
                  <a:lnTo>
                    <a:pt x="0" y="2946"/>
                  </a:lnTo>
                  <a:lnTo>
                    <a:pt x="0" y="10230"/>
                  </a:lnTo>
                  <a:lnTo>
                    <a:pt x="3182" y="13177"/>
                  </a:lnTo>
                  <a:lnTo>
                    <a:pt x="11059" y="13177"/>
                  </a:lnTo>
                  <a:lnTo>
                    <a:pt x="14241" y="10230"/>
                  </a:lnTo>
                  <a:lnTo>
                    <a:pt x="14241" y="2946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493172" y="3732344"/>
              <a:ext cx="14604" cy="13335"/>
            </a:xfrm>
            <a:custGeom>
              <a:avLst/>
              <a:gdLst/>
              <a:ahLst/>
              <a:cxnLst/>
              <a:rect l="l" t="t" r="r" b="b"/>
              <a:pathLst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  <a:path w="14604" h="13335">
                  <a:moveTo>
                    <a:pt x="14241" y="6597"/>
                  </a:moveTo>
                  <a:lnTo>
                    <a:pt x="14241" y="10230"/>
                  </a:lnTo>
                  <a:lnTo>
                    <a:pt x="11059" y="13177"/>
                  </a:lnTo>
                  <a:lnTo>
                    <a:pt x="7120" y="13177"/>
                  </a:lnTo>
                  <a:lnTo>
                    <a:pt x="3182" y="13177"/>
                  </a:lnTo>
                  <a:lnTo>
                    <a:pt x="0" y="10230"/>
                  </a:lnTo>
                  <a:lnTo>
                    <a:pt x="0" y="6597"/>
                  </a:lnTo>
                  <a:lnTo>
                    <a:pt x="0" y="2946"/>
                  </a:lnTo>
                  <a:lnTo>
                    <a:pt x="3182" y="0"/>
                  </a:lnTo>
                  <a:lnTo>
                    <a:pt x="7120" y="0"/>
                  </a:lnTo>
                  <a:lnTo>
                    <a:pt x="11059" y="0"/>
                  </a:lnTo>
                  <a:lnTo>
                    <a:pt x="14241" y="2946"/>
                  </a:lnTo>
                  <a:lnTo>
                    <a:pt x="14241" y="65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147660" y="4138919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80271" y="0"/>
                  </a:moveTo>
                  <a:lnTo>
                    <a:pt x="10753" y="0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0" y="9962"/>
                  </a:lnTo>
                  <a:lnTo>
                    <a:pt x="0" y="12440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10753" y="22386"/>
                  </a:lnTo>
                  <a:lnTo>
                    <a:pt x="680271" y="22386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91024" y="12440"/>
                  </a:lnTo>
                  <a:lnTo>
                    <a:pt x="690484" y="7970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6708" y="2494"/>
                  </a:lnTo>
                  <a:lnTo>
                    <a:pt x="684838" y="1255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147660" y="4138919"/>
              <a:ext cx="691515" cy="22860"/>
            </a:xfrm>
            <a:custGeom>
              <a:avLst/>
              <a:gdLst/>
              <a:ahLst/>
              <a:cxnLst/>
              <a:rect l="l" t="t" r="r" b="b"/>
              <a:pathLst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  <a:close/>
                </a:path>
                <a:path w="691515" h="22860">
                  <a:moveTo>
                    <a:pt x="691024" y="11201"/>
                  </a:moveTo>
                  <a:lnTo>
                    <a:pt x="691024" y="9962"/>
                  </a:lnTo>
                  <a:lnTo>
                    <a:pt x="690754" y="8957"/>
                  </a:lnTo>
                  <a:lnTo>
                    <a:pt x="690484" y="7970"/>
                  </a:lnTo>
                  <a:lnTo>
                    <a:pt x="689945" y="6714"/>
                  </a:lnTo>
                  <a:lnTo>
                    <a:pt x="689675" y="5726"/>
                  </a:lnTo>
                  <a:lnTo>
                    <a:pt x="688866" y="4989"/>
                  </a:lnTo>
                  <a:lnTo>
                    <a:pt x="688327" y="3985"/>
                  </a:lnTo>
                  <a:lnTo>
                    <a:pt x="687517" y="3248"/>
                  </a:lnTo>
                  <a:lnTo>
                    <a:pt x="686708" y="2494"/>
                  </a:lnTo>
                  <a:lnTo>
                    <a:pt x="685647" y="1992"/>
                  </a:lnTo>
                  <a:lnTo>
                    <a:pt x="684838" y="1255"/>
                  </a:lnTo>
                  <a:lnTo>
                    <a:pt x="683759" y="1004"/>
                  </a:lnTo>
                  <a:lnTo>
                    <a:pt x="682410" y="502"/>
                  </a:lnTo>
                  <a:lnTo>
                    <a:pt x="681331" y="251"/>
                  </a:lnTo>
                  <a:lnTo>
                    <a:pt x="680271" y="0"/>
                  </a:lnTo>
                  <a:lnTo>
                    <a:pt x="678922" y="0"/>
                  </a:lnTo>
                  <a:lnTo>
                    <a:pt x="12102" y="0"/>
                  </a:lnTo>
                  <a:lnTo>
                    <a:pt x="10753" y="0"/>
                  </a:lnTo>
                  <a:lnTo>
                    <a:pt x="9674" y="251"/>
                  </a:lnTo>
                  <a:lnTo>
                    <a:pt x="8613" y="502"/>
                  </a:lnTo>
                  <a:lnTo>
                    <a:pt x="7264" y="1004"/>
                  </a:lnTo>
                  <a:lnTo>
                    <a:pt x="6185" y="1255"/>
                  </a:lnTo>
                  <a:lnTo>
                    <a:pt x="5376" y="1992"/>
                  </a:lnTo>
                  <a:lnTo>
                    <a:pt x="4297" y="2494"/>
                  </a:lnTo>
                  <a:lnTo>
                    <a:pt x="3488" y="3248"/>
                  </a:lnTo>
                  <a:lnTo>
                    <a:pt x="2697" y="3985"/>
                  </a:lnTo>
                  <a:lnTo>
                    <a:pt x="2157" y="4989"/>
                  </a:lnTo>
                  <a:lnTo>
                    <a:pt x="1348" y="5726"/>
                  </a:lnTo>
                  <a:lnTo>
                    <a:pt x="1078" y="6714"/>
                  </a:lnTo>
                  <a:lnTo>
                    <a:pt x="539" y="7970"/>
                  </a:lnTo>
                  <a:lnTo>
                    <a:pt x="269" y="8957"/>
                  </a:lnTo>
                  <a:lnTo>
                    <a:pt x="0" y="9962"/>
                  </a:lnTo>
                  <a:lnTo>
                    <a:pt x="0" y="11201"/>
                  </a:lnTo>
                  <a:lnTo>
                    <a:pt x="0" y="12440"/>
                  </a:lnTo>
                  <a:lnTo>
                    <a:pt x="269" y="13428"/>
                  </a:lnTo>
                  <a:lnTo>
                    <a:pt x="539" y="14433"/>
                  </a:lnTo>
                  <a:lnTo>
                    <a:pt x="1078" y="15672"/>
                  </a:lnTo>
                  <a:lnTo>
                    <a:pt x="1348" y="16676"/>
                  </a:lnTo>
                  <a:lnTo>
                    <a:pt x="2157" y="17413"/>
                  </a:lnTo>
                  <a:lnTo>
                    <a:pt x="2697" y="18418"/>
                  </a:lnTo>
                  <a:lnTo>
                    <a:pt x="3488" y="19154"/>
                  </a:lnTo>
                  <a:lnTo>
                    <a:pt x="4297" y="19908"/>
                  </a:lnTo>
                  <a:lnTo>
                    <a:pt x="5376" y="20394"/>
                  </a:lnTo>
                  <a:lnTo>
                    <a:pt x="6185" y="21147"/>
                  </a:lnTo>
                  <a:lnTo>
                    <a:pt x="7264" y="21398"/>
                  </a:lnTo>
                  <a:lnTo>
                    <a:pt x="8613" y="21884"/>
                  </a:lnTo>
                  <a:lnTo>
                    <a:pt x="9674" y="22135"/>
                  </a:lnTo>
                  <a:lnTo>
                    <a:pt x="10753" y="22386"/>
                  </a:lnTo>
                  <a:lnTo>
                    <a:pt x="12102" y="22386"/>
                  </a:lnTo>
                  <a:lnTo>
                    <a:pt x="678922" y="22386"/>
                  </a:lnTo>
                  <a:lnTo>
                    <a:pt x="680271" y="22386"/>
                  </a:lnTo>
                  <a:lnTo>
                    <a:pt x="681331" y="22135"/>
                  </a:lnTo>
                  <a:lnTo>
                    <a:pt x="682410" y="21884"/>
                  </a:lnTo>
                  <a:lnTo>
                    <a:pt x="683759" y="21398"/>
                  </a:lnTo>
                  <a:lnTo>
                    <a:pt x="684838" y="21147"/>
                  </a:lnTo>
                  <a:lnTo>
                    <a:pt x="685647" y="20394"/>
                  </a:lnTo>
                  <a:lnTo>
                    <a:pt x="686708" y="19908"/>
                  </a:lnTo>
                  <a:lnTo>
                    <a:pt x="687517" y="19154"/>
                  </a:lnTo>
                  <a:lnTo>
                    <a:pt x="688327" y="18418"/>
                  </a:lnTo>
                  <a:lnTo>
                    <a:pt x="688866" y="17413"/>
                  </a:lnTo>
                  <a:lnTo>
                    <a:pt x="689675" y="16676"/>
                  </a:lnTo>
                  <a:lnTo>
                    <a:pt x="689945" y="15672"/>
                  </a:lnTo>
                  <a:lnTo>
                    <a:pt x="690484" y="14433"/>
                  </a:lnTo>
                  <a:lnTo>
                    <a:pt x="690754" y="13428"/>
                  </a:lnTo>
                  <a:lnTo>
                    <a:pt x="691024" y="12440"/>
                  </a:lnTo>
                  <a:lnTo>
                    <a:pt x="691024" y="11201"/>
                  </a:lnTo>
                </a:path>
              </a:pathLst>
            </a:custGeom>
            <a:ln w="5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548288" y="3620445"/>
              <a:ext cx="220979" cy="15240"/>
            </a:xfrm>
            <a:custGeom>
              <a:avLst/>
              <a:gdLst/>
              <a:ahLst/>
              <a:cxnLst/>
              <a:rect l="l" t="t" r="r" b="b"/>
              <a:pathLst>
                <a:path w="220979" h="15239">
                  <a:moveTo>
                    <a:pt x="220481" y="0"/>
                  </a:moveTo>
                  <a:lnTo>
                    <a:pt x="193597" y="0"/>
                  </a:lnTo>
                  <a:lnTo>
                    <a:pt x="193597" y="14918"/>
                  </a:lnTo>
                  <a:lnTo>
                    <a:pt x="220481" y="14918"/>
                  </a:lnTo>
                  <a:lnTo>
                    <a:pt x="220481" y="0"/>
                  </a:lnTo>
                </a:path>
                <a:path w="220979" h="15239">
                  <a:moveTo>
                    <a:pt x="123682" y="0"/>
                  </a:moveTo>
                  <a:lnTo>
                    <a:pt x="96798" y="0"/>
                  </a:lnTo>
                  <a:lnTo>
                    <a:pt x="96798" y="14918"/>
                  </a:lnTo>
                  <a:lnTo>
                    <a:pt x="123682" y="14918"/>
                  </a:lnTo>
                  <a:lnTo>
                    <a:pt x="123682" y="0"/>
                  </a:lnTo>
                </a:path>
                <a:path w="220979" h="15239">
                  <a:moveTo>
                    <a:pt x="26883" y="0"/>
                  </a:moveTo>
                  <a:lnTo>
                    <a:pt x="0" y="0"/>
                  </a:lnTo>
                  <a:lnTo>
                    <a:pt x="0" y="14918"/>
                  </a:lnTo>
                  <a:lnTo>
                    <a:pt x="26883" y="14918"/>
                  </a:lnTo>
                  <a:lnTo>
                    <a:pt x="26883" y="0"/>
                  </a:lnTo>
                </a:path>
              </a:pathLst>
            </a:custGeom>
            <a:ln w="3175">
              <a:solidFill>
                <a:srgbClr val="66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/>
          <p:nvPr/>
        </p:nvSpPr>
        <p:spPr>
          <a:xfrm>
            <a:off x="420016" y="2980584"/>
            <a:ext cx="878055" cy="354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713841" y="3226435"/>
            <a:ext cx="367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018021" y="4082897"/>
            <a:ext cx="2441575" cy="9055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571500" algn="ctr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Computational</a:t>
            </a:r>
            <a:r>
              <a:rPr sz="2000" spc="-85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889250" y="3619500"/>
            <a:ext cx="3962400" cy="228600"/>
          </a:xfrm>
          <a:custGeom>
            <a:avLst/>
            <a:gdLst/>
            <a:ahLst/>
            <a:cxnLst/>
            <a:rect l="l" t="t" r="r" b="b"/>
            <a:pathLst>
              <a:path w="39624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39624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3962400" h="228600">
                <a:moveTo>
                  <a:pt x="39624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3962400" y="152400"/>
                </a:lnTo>
                <a:lnTo>
                  <a:pt x="396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344816" y="3132984"/>
            <a:ext cx="878055" cy="354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8639809" y="3531234"/>
            <a:ext cx="358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7" baseline="-21000" dirty="0">
                <a:solidFill>
                  <a:srgbClr val="66FFFF"/>
                </a:solidFill>
                <a:latin typeface="Arial" panose="020B0604020202020204"/>
                <a:cs typeface="Arial" panose="020B0604020202020204"/>
              </a:rPr>
              <a:t>V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103117" y="1760982"/>
            <a:ext cx="2728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Encrypted with key</a:t>
            </a:r>
            <a:r>
              <a:rPr sz="2000" spc="-1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950" spc="15" baseline="-21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C,V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612004" y="2200401"/>
            <a:ext cx="340995" cy="390525"/>
          </a:xfrm>
          <a:custGeom>
            <a:avLst/>
            <a:gdLst/>
            <a:ahLst/>
            <a:cxnLst/>
            <a:rect l="l" t="t" r="r" b="b"/>
            <a:pathLst>
              <a:path w="340995" h="390525">
                <a:moveTo>
                  <a:pt x="274068" y="334981"/>
                </a:moveTo>
                <a:lnTo>
                  <a:pt x="252475" y="353695"/>
                </a:lnTo>
                <a:lnTo>
                  <a:pt x="340995" y="390398"/>
                </a:lnTo>
                <a:lnTo>
                  <a:pt x="329591" y="345821"/>
                </a:lnTo>
                <a:lnTo>
                  <a:pt x="283464" y="345821"/>
                </a:lnTo>
                <a:lnTo>
                  <a:pt x="274068" y="334981"/>
                </a:lnTo>
                <a:close/>
              </a:path>
              <a:path w="340995" h="390525">
                <a:moveTo>
                  <a:pt x="295700" y="316233"/>
                </a:moveTo>
                <a:lnTo>
                  <a:pt x="274068" y="334981"/>
                </a:lnTo>
                <a:lnTo>
                  <a:pt x="283464" y="345821"/>
                </a:lnTo>
                <a:lnTo>
                  <a:pt x="305054" y="327025"/>
                </a:lnTo>
                <a:lnTo>
                  <a:pt x="295700" y="316233"/>
                </a:lnTo>
                <a:close/>
              </a:path>
              <a:path w="340995" h="390525">
                <a:moveTo>
                  <a:pt x="317246" y="297561"/>
                </a:moveTo>
                <a:lnTo>
                  <a:pt x="295700" y="316233"/>
                </a:lnTo>
                <a:lnTo>
                  <a:pt x="305054" y="327025"/>
                </a:lnTo>
                <a:lnTo>
                  <a:pt x="283464" y="345821"/>
                </a:lnTo>
                <a:lnTo>
                  <a:pt x="329591" y="345821"/>
                </a:lnTo>
                <a:lnTo>
                  <a:pt x="317246" y="297561"/>
                </a:lnTo>
                <a:close/>
              </a:path>
              <a:path w="340995" h="390525">
                <a:moveTo>
                  <a:pt x="21590" y="0"/>
                </a:moveTo>
                <a:lnTo>
                  <a:pt x="0" y="18796"/>
                </a:lnTo>
                <a:lnTo>
                  <a:pt x="274068" y="334981"/>
                </a:lnTo>
                <a:lnTo>
                  <a:pt x="295700" y="316233"/>
                </a:lnTo>
                <a:lnTo>
                  <a:pt x="2159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0016" y="3742584"/>
            <a:ext cx="878055" cy="354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548640" y="4203572"/>
            <a:ext cx="763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22" baseline="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300" spc="1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C,TGS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20580" y="4655642"/>
            <a:ext cx="912605" cy="3069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551992" y="5066791"/>
            <a:ext cx="527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15" baseline="14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300" spc="1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C,V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632200" y="2743200"/>
            <a:ext cx="2393950" cy="762000"/>
          </a:xfrm>
          <a:prstGeom prst="rect">
            <a:avLst/>
          </a:prstGeom>
          <a:ln w="38100">
            <a:solidFill>
              <a:srgbClr val="CCCC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640715">
              <a:lnSpc>
                <a:spcPct val="100000"/>
              </a:lnSpc>
              <a:spcBef>
                <a:spcPts val="137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TS</a:t>
            </a:r>
            <a:r>
              <a:rPr sz="1950" baseline="-21000" dirty="0">
                <a:latin typeface="Arial" panose="020B0604020202020204"/>
                <a:cs typeface="Arial" panose="020B0604020202020204"/>
              </a:rPr>
              <a:t>5 </a:t>
            </a:r>
            <a:r>
              <a:rPr sz="2000" dirty="0">
                <a:latin typeface="Arial" panose="020B0604020202020204"/>
                <a:cs typeface="Arial" panose="020B0604020202020204"/>
              </a:rPr>
              <a:t>+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1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428655" y="3894938"/>
            <a:ext cx="1005663" cy="3545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8569452" y="4355972"/>
            <a:ext cx="527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15" baseline="1400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300" spc="10" dirty="0">
                <a:solidFill>
                  <a:srgbClr val="CCCC00"/>
                </a:solidFill>
                <a:latin typeface="Arial" panose="020B0604020202020204"/>
                <a:cs typeface="Arial" panose="020B0604020202020204"/>
              </a:rPr>
              <a:t>C,V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Sixth step: V </a:t>
            </a:r>
            <a:r>
              <a:rPr dirty="0"/>
              <a:t>to</a:t>
            </a:r>
            <a:r>
              <a:rPr spc="-25" dirty="0"/>
              <a:t> </a:t>
            </a:r>
            <a:r>
              <a:rPr spc="-5" dirty="0"/>
              <a:t>C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48003"/>
            <a:ext cx="8718550" cy="47821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08000" marR="281940" indent="-457835">
              <a:lnSpc>
                <a:spcPts val="2160"/>
              </a:lnSpc>
              <a:spcBef>
                <a:spcPts val="375"/>
              </a:spcBef>
              <a:buAutoNum type="alphaLcParenR"/>
              <a:tabLst>
                <a:tab pos="508000" algn="l"/>
                <a:tab pos="5080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Encryption system dependence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(v.4 </a:t>
            </a:r>
            <a:r>
              <a:rPr sz="2000" dirty="0">
                <a:latin typeface="Arial" panose="020B0604020202020204"/>
                <a:cs typeface="Arial" panose="020B0604020202020204"/>
              </a:rPr>
              <a:t>DES with non standard PCBC,</a:t>
            </a:r>
            <a:r>
              <a:rPr sz="20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v.5  </a:t>
            </a:r>
            <a:r>
              <a:rPr sz="2000" dirty="0">
                <a:latin typeface="Arial" panose="020B0604020202020204"/>
                <a:cs typeface="Arial" panose="020B0604020202020204"/>
              </a:rPr>
              <a:t>you can choose the encryption algorithm and use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CBC)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AutoNum type="alphaLcParenR"/>
            </a:pPr>
            <a:endParaRPr sz="2450">
              <a:latin typeface="Arial" panose="020B0604020202020204"/>
              <a:cs typeface="Arial" panose="020B0604020202020204"/>
            </a:endParaRPr>
          </a:p>
          <a:p>
            <a:pPr marL="508000" indent="-457835">
              <a:lnSpc>
                <a:spcPct val="100000"/>
              </a:lnSpc>
              <a:buAutoNum type="alphaLcParenR"/>
              <a:tabLst>
                <a:tab pos="508000" algn="l"/>
                <a:tab pos="5080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Internet protocol dependence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(v.4 </a:t>
            </a:r>
            <a:r>
              <a:rPr sz="2000" dirty="0">
                <a:latin typeface="Arial" panose="020B0604020202020204"/>
                <a:cs typeface="Arial" panose="020B0604020202020204"/>
              </a:rPr>
              <a:t>only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IP;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v.5 </a:t>
            </a:r>
            <a:r>
              <a:rPr sz="2000" dirty="0">
                <a:latin typeface="Arial" panose="020B0604020202020204"/>
                <a:cs typeface="Arial" panose="020B0604020202020204"/>
              </a:rPr>
              <a:t>any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type)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AutoNum type="alphaLcParenR"/>
            </a:pPr>
            <a:endParaRPr sz="2500">
              <a:latin typeface="Arial" panose="020B0604020202020204"/>
              <a:cs typeface="Arial" panose="020B0604020202020204"/>
            </a:endParaRPr>
          </a:p>
          <a:p>
            <a:pPr marL="508000" indent="-457835">
              <a:lnSpc>
                <a:spcPct val="100000"/>
              </a:lnSpc>
              <a:buAutoNum type="alphaLcParenR"/>
              <a:tabLst>
                <a:tab pos="508000" algn="l"/>
                <a:tab pos="5080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Message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byte </a:t>
            </a:r>
            <a:r>
              <a:rPr sz="2000" dirty="0">
                <a:latin typeface="Arial" panose="020B0604020202020204"/>
                <a:cs typeface="Arial" panose="020B0604020202020204"/>
              </a:rPr>
              <a:t>ordering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(v.4 </a:t>
            </a:r>
            <a:r>
              <a:rPr sz="2000" dirty="0">
                <a:latin typeface="Arial" panose="020B0604020202020204"/>
                <a:cs typeface="Arial" panose="020B0604020202020204"/>
              </a:rPr>
              <a:t>arbitrary;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v.5 </a:t>
            </a:r>
            <a:r>
              <a:rPr sz="2000" dirty="0">
                <a:latin typeface="Arial" panose="020B0604020202020204"/>
                <a:cs typeface="Arial" panose="020B0604020202020204"/>
              </a:rPr>
              <a:t>defined by ASN1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Standard)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AutoNum type="alphaLcParenR"/>
            </a:pPr>
            <a:endParaRPr sz="2500">
              <a:latin typeface="Arial" panose="020B0604020202020204"/>
              <a:cs typeface="Arial" panose="020B0604020202020204"/>
            </a:endParaRPr>
          </a:p>
          <a:p>
            <a:pPr marL="508000" indent="-45783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508000" algn="l"/>
                <a:tab pos="508000" algn="l"/>
                <a:tab pos="266446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Ticket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lifetime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(v.4	</a:t>
            </a:r>
            <a:r>
              <a:rPr sz="2000" dirty="0">
                <a:latin typeface="Arial" panose="020B0604020202020204"/>
                <a:cs typeface="Arial" panose="020B0604020202020204"/>
              </a:rPr>
              <a:t>21 h max;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v.5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arbitrary)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AutoNum type="alphaLcParenR"/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L="508000" marR="17780" indent="-457835">
              <a:lnSpc>
                <a:spcPts val="2160"/>
              </a:lnSpc>
              <a:spcBef>
                <a:spcPts val="5"/>
              </a:spcBef>
              <a:buAutoNum type="alphaLcParenR"/>
              <a:tabLst>
                <a:tab pos="508000" algn="l"/>
                <a:tab pos="5080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Authentication forwarding to other hosts 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(v.4 </a:t>
            </a:r>
            <a:r>
              <a:rPr sz="2000" dirty="0">
                <a:latin typeface="Arial" panose="020B0604020202020204"/>
                <a:cs typeface="Arial" panose="020B0604020202020204"/>
              </a:rPr>
              <a:t>no;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v.5 </a:t>
            </a:r>
            <a:r>
              <a:rPr sz="2000" dirty="0">
                <a:latin typeface="Arial" panose="020B0604020202020204"/>
                <a:cs typeface="Arial" panose="020B0604020202020204"/>
              </a:rPr>
              <a:t>yes). Example: A  client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issues </a:t>
            </a:r>
            <a:r>
              <a:rPr sz="2000" dirty="0">
                <a:latin typeface="Arial" panose="020B0604020202020204"/>
                <a:cs typeface="Arial" panose="020B0604020202020204"/>
              </a:rPr>
              <a:t>a request to 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print </a:t>
            </a:r>
            <a:r>
              <a:rPr sz="2000" dirty="0">
                <a:latin typeface="Arial" panose="020B0604020202020204"/>
                <a:cs typeface="Arial" panose="020B0604020202020204"/>
              </a:rPr>
              <a:t>server that then accesses 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client’s</a:t>
            </a:r>
            <a:r>
              <a:rPr sz="2000" spc="-2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file  </a:t>
            </a:r>
            <a:r>
              <a:rPr sz="2000" dirty="0">
                <a:latin typeface="Arial" panose="020B0604020202020204"/>
                <a:cs typeface="Arial" panose="020B0604020202020204"/>
              </a:rPr>
              <a:t>from 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file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server,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using 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client’s </a:t>
            </a:r>
            <a:r>
              <a:rPr sz="2000" dirty="0">
                <a:latin typeface="Arial" panose="020B0604020202020204"/>
                <a:cs typeface="Arial" panose="020B0604020202020204"/>
              </a:rPr>
              <a:t>credentials for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access.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AutoNum type="alphaLcParenR"/>
            </a:pPr>
            <a:endParaRPr sz="2450">
              <a:latin typeface="Arial" panose="020B0604020202020204"/>
              <a:cs typeface="Arial" panose="020B0604020202020204"/>
            </a:endParaRPr>
          </a:p>
          <a:p>
            <a:pPr marL="508000" indent="-457835">
              <a:lnSpc>
                <a:spcPts val="2280"/>
              </a:lnSpc>
              <a:buAutoNum type="alphaLcParenR"/>
              <a:tabLst>
                <a:tab pos="508000" algn="l"/>
                <a:tab pos="508000" algn="l"/>
                <a:tab pos="398208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Inter-realm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authentication: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v.4	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950" spc="15" baseline="26000" dirty="0">
                <a:latin typeface="Arial" panose="020B0604020202020204"/>
                <a:cs typeface="Arial" panose="020B0604020202020204"/>
              </a:rPr>
              <a:t>2 </a:t>
            </a:r>
            <a:r>
              <a:rPr sz="2000" dirty="0">
                <a:latin typeface="Arial" panose="020B0604020202020204"/>
                <a:cs typeface="Arial" panose="020B0604020202020204"/>
              </a:rPr>
              <a:t>(!) realm to realm relationships</a:t>
            </a:r>
            <a:r>
              <a:rPr sz="2000" spc="-3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(v5.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08000">
              <a:lnSpc>
                <a:spcPts val="228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simpler)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dirty="0"/>
              <a:t>Difference between </a:t>
            </a:r>
            <a:r>
              <a:rPr spc="-5" dirty="0"/>
              <a:t>version 4 </a:t>
            </a:r>
            <a:r>
              <a:rPr dirty="0"/>
              <a:t>and</a:t>
            </a:r>
            <a:r>
              <a:rPr spc="-65" dirty="0"/>
              <a:t> </a:t>
            </a:r>
            <a:r>
              <a:rPr spc="-5" dirty="0"/>
              <a:t>5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1184503"/>
            <a:ext cx="8207375" cy="35921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Currently we have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two </a:t>
            </a:r>
            <a:r>
              <a:rPr sz="2000" dirty="0">
                <a:latin typeface="Arial" panose="020B0604020202020204"/>
                <a:cs typeface="Arial" panose="020B0604020202020204"/>
              </a:rPr>
              <a:t>Kerberos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versions: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24790" indent="-212725">
              <a:lnSpc>
                <a:spcPct val="100000"/>
              </a:lnSpc>
              <a:spcBef>
                <a:spcPts val="240"/>
              </a:spcBef>
              <a:buAutoNum type="arabicPlain" startAt="4"/>
              <a:tabLst>
                <a:tab pos="22542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: better restricted to a single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realm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24790" indent="-212725">
              <a:lnSpc>
                <a:spcPct val="100000"/>
              </a:lnSpc>
              <a:spcBef>
                <a:spcPts val="240"/>
              </a:spcBef>
              <a:buAutoNum type="arabicPlain" startAt="4"/>
              <a:tabLst>
                <a:tab pos="22542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: allows inter-realm authentication with less overhead than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v.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4.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L="12700" marR="203835">
              <a:lnSpc>
                <a:spcPts val="2160"/>
              </a:lnSpc>
              <a:spcBef>
                <a:spcPts val="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Kerberos v5 is an Internet standard specified in RFC1510, and used</a:t>
            </a:r>
            <a:r>
              <a:rPr sz="20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by  many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utilities.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spc="-110" dirty="0">
                <a:latin typeface="Arial" panose="020B0604020202020204"/>
                <a:cs typeface="Arial" panose="020B0604020202020204"/>
              </a:rPr>
              <a:t>To </a:t>
            </a:r>
            <a:r>
              <a:rPr sz="2000" dirty="0">
                <a:latin typeface="Arial" panose="020B0604020202020204"/>
                <a:cs typeface="Arial" panose="020B0604020202020204"/>
              </a:rPr>
              <a:t>use</a:t>
            </a:r>
            <a:r>
              <a:rPr sz="20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Kerberos: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indent="-457835">
              <a:lnSpc>
                <a:spcPct val="100000"/>
              </a:lnSpc>
              <a:spcBef>
                <a:spcPts val="240"/>
              </a:spcBef>
              <a:buAutoNum type="alphaLcParenR"/>
              <a:tabLst>
                <a:tab pos="469900" algn="l"/>
                <a:tab pos="46990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you </a:t>
            </a:r>
            <a:r>
              <a:rPr sz="2000" dirty="0">
                <a:latin typeface="Arial" panose="020B0604020202020204"/>
                <a:cs typeface="Arial" panose="020B0604020202020204"/>
              </a:rPr>
              <a:t>need a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KDC </a:t>
            </a:r>
            <a:r>
              <a:rPr sz="2000" dirty="0">
                <a:latin typeface="Arial" panose="020B0604020202020204"/>
                <a:cs typeface="Arial" panose="020B0604020202020204"/>
              </a:rPr>
              <a:t>on your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network;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marR="5080" indent="-457835">
              <a:lnSpc>
                <a:spcPts val="2160"/>
              </a:lnSpc>
              <a:spcBef>
                <a:spcPts val="515"/>
              </a:spcBef>
              <a:buAutoNum type="alphaLcParenR"/>
              <a:tabLst>
                <a:tab pos="469900" algn="l"/>
                <a:tab pos="4699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you should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have </a:t>
            </a:r>
            <a:r>
              <a:rPr sz="2000" dirty="0">
                <a:latin typeface="Arial" panose="020B0604020202020204"/>
                <a:cs typeface="Arial" panose="020B0604020202020204"/>
              </a:rPr>
              <a:t>“</a:t>
            </a:r>
            <a:r>
              <a:rPr sz="2000" i="1" dirty="0">
                <a:latin typeface="Arial" panose="020B0604020202020204"/>
                <a:cs typeface="Arial" panose="020B0604020202020204"/>
              </a:rPr>
              <a:t>kerberised</a:t>
            </a:r>
            <a:r>
              <a:rPr sz="2000" dirty="0">
                <a:latin typeface="Arial" panose="020B0604020202020204"/>
                <a:cs typeface="Arial" panose="020B0604020202020204"/>
              </a:rPr>
              <a:t>”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applications running on all </a:t>
            </a:r>
            <a:r>
              <a:rPr sz="2000" dirty="0">
                <a:latin typeface="Arial" panose="020B0604020202020204"/>
                <a:cs typeface="Arial" panose="020B0604020202020204"/>
              </a:rPr>
              <a:t>participating  systems.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Kerberos </a:t>
            </a:r>
            <a:r>
              <a:rPr spc="-114" dirty="0"/>
              <a:t>V.</a:t>
            </a:r>
            <a:r>
              <a:rPr spc="10" dirty="0"/>
              <a:t> </a:t>
            </a:r>
            <a:r>
              <a:rPr spc="-5" dirty="0"/>
              <a:t>5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Needham-Schroeder </a:t>
            </a:r>
            <a:r>
              <a:rPr dirty="0"/>
              <a:t>protocol</a:t>
            </a:r>
            <a:r>
              <a:rPr spc="15" dirty="0"/>
              <a:t> </a:t>
            </a:r>
            <a:r>
              <a:rPr spc="-5" dirty="0"/>
              <a:t>explained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3651" y="1397253"/>
            <a:ext cx="824103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In messages 1 and 2,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Alice </a:t>
            </a:r>
            <a:r>
              <a:rPr sz="200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Tom </a:t>
            </a:r>
            <a:r>
              <a:rPr sz="2000" dirty="0">
                <a:latin typeface="Arial" panose="020B0604020202020204"/>
                <a:cs typeface="Arial" panose="020B0604020202020204"/>
              </a:rPr>
              <a:t>(the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rusted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</a:t>
            </a:r>
            <a:r>
              <a:rPr sz="2000" dirty="0">
                <a:latin typeface="Arial" panose="020B0604020202020204"/>
                <a:cs typeface="Arial" panose="020B0604020202020204"/>
              </a:rPr>
              <a:t>hird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</a:t>
            </a:r>
            <a:r>
              <a:rPr sz="2000" dirty="0">
                <a:latin typeface="Arial" panose="020B0604020202020204"/>
                <a:cs typeface="Arial" panose="020B0604020202020204"/>
              </a:rPr>
              <a:t>arty</a:t>
            </a:r>
            <a:r>
              <a:rPr sz="2000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(TTP))  interact: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39750">
              <a:lnSpc>
                <a:spcPct val="100000"/>
              </a:lnSpc>
              <a:spcBef>
                <a:spcPts val="385"/>
              </a:spcBef>
              <a:tabLst>
                <a:tab pos="927735" algn="l"/>
              </a:tabLst>
            </a:pPr>
            <a:r>
              <a:rPr sz="2000" spc="1445" dirty="0">
                <a:latin typeface="Arial" panose="020B0604020202020204"/>
                <a:cs typeface="Arial" panose="020B0604020202020204"/>
              </a:rPr>
              <a:t>!	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Tom </a:t>
            </a:r>
            <a:r>
              <a:rPr sz="2000" dirty="0">
                <a:latin typeface="Arial" panose="020B0604020202020204"/>
                <a:cs typeface="Arial" panose="020B0604020202020204"/>
              </a:rPr>
              <a:t>gives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Alice </a:t>
            </a:r>
            <a:r>
              <a:rPr sz="2000" dirty="0">
                <a:latin typeface="Arial" panose="020B0604020202020204"/>
                <a:cs typeface="Arial" panose="020B0604020202020204"/>
              </a:rPr>
              <a:t>a session key K and authenticates</a:t>
            </a:r>
            <a:r>
              <a:rPr sz="20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himself.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22300" indent="-610235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621665" algn="l"/>
                <a:tab pos="62293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In messages 3,4 and 5, the interaction is between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Alice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Bob.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03300" marR="152400" indent="-463550">
              <a:lnSpc>
                <a:spcPct val="104000"/>
              </a:lnSpc>
              <a:spcBef>
                <a:spcPts val="290"/>
              </a:spcBef>
            </a:pPr>
            <a:r>
              <a:rPr sz="2000" spc="1445" dirty="0">
                <a:latin typeface="Arial" panose="020B0604020202020204"/>
                <a:cs typeface="Arial" panose="020B0604020202020204"/>
              </a:rPr>
              <a:t>!</a:t>
            </a:r>
            <a:r>
              <a:rPr sz="2000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Alice </a:t>
            </a:r>
            <a:r>
              <a:rPr sz="2000" dirty="0">
                <a:latin typeface="Arial" panose="020B0604020202020204"/>
                <a:cs typeface="Arial" panose="020B0604020202020204"/>
              </a:rPr>
              <a:t>transfers an encrypted copy of the session key K to Bob in  message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3.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39750">
              <a:lnSpc>
                <a:spcPct val="100000"/>
              </a:lnSpc>
              <a:spcBef>
                <a:spcPts val="385"/>
              </a:spcBef>
            </a:pPr>
            <a:r>
              <a:rPr sz="2000" spc="1445" dirty="0">
                <a:latin typeface="Arial" panose="020B0604020202020204"/>
                <a:cs typeface="Arial" panose="020B0604020202020204"/>
              </a:rPr>
              <a:t>!</a:t>
            </a:r>
            <a:r>
              <a:rPr sz="2000" spc="2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Alice </a:t>
            </a:r>
            <a:r>
              <a:rPr sz="2000" dirty="0">
                <a:latin typeface="Arial" panose="020B0604020202020204"/>
                <a:cs typeface="Arial" panose="020B0604020202020204"/>
              </a:rPr>
              <a:t>is authenticated to Bob in messages 4 and 5 using the key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033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K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2000" dirty="0">
                <a:latin typeface="Arial" panose="020B0604020202020204"/>
                <a:cs typeface="Arial" panose="020B0604020202020204"/>
              </a:rPr>
              <a:t>they now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share.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84300" marR="171450" indent="-387350">
              <a:lnSpc>
                <a:spcPct val="104000"/>
              </a:lnSpc>
              <a:spcBef>
                <a:spcPts val="290"/>
              </a:spcBef>
            </a:pPr>
            <a:r>
              <a:rPr sz="2000" spc="1445" dirty="0">
                <a:latin typeface="Arial" panose="020B0604020202020204"/>
                <a:cs typeface="Arial" panose="020B0604020202020204"/>
              </a:rPr>
              <a:t>!</a:t>
            </a:r>
            <a:r>
              <a:rPr sz="20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Actual Needham-Schroeder protocol uses a slightly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different  </a:t>
            </a:r>
            <a:r>
              <a:rPr sz="2000" dirty="0">
                <a:latin typeface="Arial" panose="020B0604020202020204"/>
                <a:cs typeface="Arial" panose="020B0604020202020204"/>
              </a:rPr>
              <a:t>mechanism 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step.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32" y="1090751"/>
            <a:ext cx="8366125" cy="40805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85800" indent="-61023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685800" algn="l"/>
                <a:tab pos="68643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000" dirty="0">
                <a:latin typeface="Arial" panose="020B0604020202020204"/>
                <a:cs typeface="Arial" panose="020B0604020202020204"/>
              </a:rPr>
              <a:t>authenticated by</a:t>
            </a:r>
            <a:r>
              <a:rPr sz="20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5800" marR="105410" indent="-610235">
              <a:lnSpc>
                <a:spcPts val="2160"/>
              </a:lnSpc>
              <a:spcBef>
                <a:spcPts val="510"/>
              </a:spcBef>
              <a:buAutoNum type="arabicPeriod"/>
              <a:tabLst>
                <a:tab pos="685800" algn="l"/>
                <a:tab pos="68643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is not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authenticated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by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T,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but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can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only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decrypt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message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2 if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she  has the correct key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K</a:t>
            </a:r>
            <a:r>
              <a:rPr sz="1950" spc="-22" baseline="-21000" dirty="0">
                <a:latin typeface="Arial" panose="020B0604020202020204"/>
                <a:cs typeface="Arial" panose="020B0604020202020204"/>
              </a:rPr>
              <a:t>A,T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5800" indent="-610235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685800" algn="l"/>
                <a:tab pos="68643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A is authenticated to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5800" indent="-610235">
              <a:lnSpc>
                <a:spcPts val="2280"/>
              </a:lnSpc>
              <a:spcBef>
                <a:spcPts val="240"/>
              </a:spcBef>
              <a:buAutoNum type="arabicPeriod"/>
              <a:tabLst>
                <a:tab pos="685800" algn="l"/>
                <a:tab pos="68643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If key K is used for subsequent encryption or MAC-ing, then we</a:t>
            </a:r>
            <a:r>
              <a:rPr sz="20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get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5800">
              <a:lnSpc>
                <a:spcPts val="228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implicit authentication of B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66800" marR="81280" indent="-463550">
              <a:lnSpc>
                <a:spcPts val="2240"/>
              </a:lnSpc>
              <a:spcBef>
                <a:spcPts val="365"/>
              </a:spcBef>
              <a:tabLst>
                <a:tab pos="996950" algn="l"/>
              </a:tabLst>
            </a:pPr>
            <a:r>
              <a:rPr sz="2000" spc="1445" dirty="0">
                <a:latin typeface="Arial" panose="020B0604020202020204"/>
                <a:cs typeface="Arial" panose="020B0604020202020204"/>
              </a:rPr>
              <a:t>!	</a:t>
            </a:r>
            <a:r>
              <a:rPr sz="2000" dirty="0">
                <a:latin typeface="Arial" panose="020B0604020202020204"/>
                <a:cs typeface="Arial" panose="020B0604020202020204"/>
              </a:rPr>
              <a:t>Recipient of message 3 can only obtain K if he knows the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correct  key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K</a:t>
            </a:r>
            <a:r>
              <a:rPr sz="1950" spc="-30" baseline="-21000" dirty="0">
                <a:latin typeface="Arial" panose="020B0604020202020204"/>
                <a:cs typeface="Arial" panose="020B0604020202020204"/>
              </a:rPr>
              <a:t>B,T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5800" indent="-610235">
              <a:lnSpc>
                <a:spcPct val="100000"/>
              </a:lnSpc>
              <a:spcBef>
                <a:spcPts val="195"/>
              </a:spcBef>
              <a:buAutoNum type="arabicPeriod" startAt="5"/>
              <a:tabLst>
                <a:tab pos="685800" algn="l"/>
                <a:tab pos="68643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Can make authentication between A and B mutual and</a:t>
            </a:r>
            <a:r>
              <a:rPr sz="2000" spc="-3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explicit.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66800" marR="808355" indent="-463550">
              <a:lnSpc>
                <a:spcPts val="2250"/>
              </a:lnSpc>
              <a:spcBef>
                <a:spcPts val="355"/>
              </a:spcBef>
              <a:tabLst>
                <a:tab pos="1066800" algn="l"/>
              </a:tabLst>
            </a:pPr>
            <a:r>
              <a:rPr sz="2000" spc="1445" dirty="0">
                <a:latin typeface="Arial" panose="020B0604020202020204"/>
                <a:cs typeface="Arial" panose="020B0604020202020204"/>
              </a:rPr>
              <a:t>!	</a:t>
            </a:r>
            <a:r>
              <a:rPr sz="2000" i="1" dirty="0">
                <a:latin typeface="Arial" panose="020B0604020202020204"/>
                <a:cs typeface="Arial" panose="020B0604020202020204"/>
              </a:rPr>
              <a:t>e.g.</a:t>
            </a:r>
            <a:r>
              <a:rPr sz="2000" i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issues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challenge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as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part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of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message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3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  responds in message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4.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85800" marR="419735" indent="-610235">
              <a:lnSpc>
                <a:spcPts val="2160"/>
              </a:lnSpc>
              <a:spcBef>
                <a:spcPts val="460"/>
              </a:spcBef>
              <a:buAutoNum type="arabicPeriod" startAt="6"/>
              <a:tabLst>
                <a:tab pos="685800" algn="l"/>
                <a:tab pos="68643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Session key established: chosen by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T, </a:t>
            </a:r>
            <a:r>
              <a:rPr sz="2000" dirty="0">
                <a:latin typeface="Arial" panose="020B0604020202020204"/>
                <a:cs typeface="Arial" panose="020B0604020202020204"/>
              </a:rPr>
              <a:t>the KDC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K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ey</a:t>
            </a:r>
            <a:r>
              <a:rPr sz="2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</a:t>
            </a:r>
            <a:r>
              <a:rPr sz="2000" dirty="0">
                <a:latin typeface="Arial" panose="020B0604020202020204"/>
                <a:cs typeface="Arial" panose="020B0604020202020204"/>
              </a:rPr>
              <a:t>istribution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C</a:t>
            </a:r>
            <a:r>
              <a:rPr sz="2000" dirty="0">
                <a:latin typeface="Arial" panose="020B0604020202020204"/>
                <a:cs typeface="Arial" panose="020B0604020202020204"/>
              </a:rPr>
              <a:t>entre).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Security</a:t>
            </a:r>
            <a:r>
              <a:rPr dirty="0"/>
              <a:t> </a:t>
            </a:r>
            <a:r>
              <a:rPr spc="-5" dirty="0"/>
              <a:t>issues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551" y="1365314"/>
            <a:ext cx="8260715" cy="29521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60400" indent="-6102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59765" algn="l"/>
                <a:tab pos="66103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Key </a:t>
            </a:r>
            <a:r>
              <a:rPr sz="2400" dirty="0">
                <a:latin typeface="Arial" panose="020B0604020202020204"/>
                <a:cs typeface="Arial" panose="020B0604020202020204"/>
              </a:rPr>
              <a:t>storage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efficiency: </a:t>
            </a:r>
            <a:r>
              <a:rPr sz="2400" dirty="0">
                <a:latin typeface="Arial" panose="020B0604020202020204"/>
                <a:cs typeface="Arial" panose="020B0604020202020204"/>
              </a:rPr>
              <a:t>only n keys 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look </a:t>
            </a:r>
            <a:r>
              <a:rPr sz="2400" dirty="0">
                <a:latin typeface="Arial" panose="020B0604020202020204"/>
                <a:cs typeface="Arial" panose="020B0604020202020204"/>
              </a:rPr>
              <a:t>after at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KDC.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60400" indent="-6102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659765" algn="l"/>
                <a:tab pos="66103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Only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one long-term </a:t>
            </a:r>
            <a:r>
              <a:rPr sz="2400" dirty="0">
                <a:latin typeface="Arial" panose="020B0604020202020204"/>
                <a:cs typeface="Arial" panose="020B0604020202020204"/>
              </a:rPr>
              <a:t>key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per client (K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A,T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) instead </a:t>
            </a:r>
            <a:r>
              <a:rPr sz="2400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n-1.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60400" indent="-6102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659765" algn="l"/>
                <a:tab pos="66103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Only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uses </a:t>
            </a:r>
            <a:r>
              <a:rPr sz="2400" dirty="0">
                <a:latin typeface="Arial" panose="020B0604020202020204"/>
                <a:cs typeface="Arial" panose="020B0604020202020204"/>
              </a:rPr>
              <a:t>symmetric key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cryptography.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60400" marR="55880" indent="-6102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659765" algn="l"/>
                <a:tab pos="661035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Bob can be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off-line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 </a:t>
            </a:r>
            <a:r>
              <a:rPr sz="2400" dirty="0">
                <a:latin typeface="Arial" panose="020B0604020202020204"/>
                <a:cs typeface="Arial" panose="020B0604020202020204"/>
              </a:rPr>
              <a:t>steps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1 and 2 and </a:t>
            </a:r>
            <a:r>
              <a:rPr sz="2400" dirty="0">
                <a:latin typeface="Arial" panose="020B0604020202020204"/>
                <a:cs typeface="Arial" panose="020B0604020202020204"/>
              </a:rPr>
              <a:t>TTP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can be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off-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line </a:t>
            </a:r>
            <a:r>
              <a:rPr sz="2400" dirty="0">
                <a:latin typeface="Arial" panose="020B0604020202020204"/>
                <a:cs typeface="Arial" panose="020B0604020202020204"/>
              </a:rPr>
              <a:t>in steps 3,4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400" dirty="0">
                <a:latin typeface="Arial" panose="020B0604020202020204"/>
                <a:cs typeface="Arial" panose="020B0604020202020204"/>
              </a:rPr>
              <a:t>5.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60400" marR="338455" indent="-6102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659765" algn="l"/>
                <a:tab pos="66103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also possible </a:t>
            </a:r>
            <a:r>
              <a:rPr sz="240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Alice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obtain </a:t>
            </a:r>
            <a:r>
              <a:rPr sz="2400" dirty="0">
                <a:latin typeface="Arial" panose="020B0604020202020204"/>
                <a:cs typeface="Arial" panose="020B0604020202020204"/>
              </a:rPr>
              <a:t>K from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TTP,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cache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it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then use </a:t>
            </a:r>
            <a:r>
              <a:rPr sz="2400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later with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Bob.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Advantages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842" y="1005077"/>
            <a:ext cx="8166100" cy="42322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21665" algn="l"/>
                <a:tab pos="622300" algn="l"/>
                <a:tab pos="49606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KDC is a single point</a:t>
            </a:r>
            <a:r>
              <a:rPr sz="24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failure:	security and</a:t>
            </a:r>
            <a:r>
              <a:rPr sz="24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availability.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21665" marR="653415" indent="-609600">
              <a:lnSpc>
                <a:spcPts val="2590"/>
              </a:lnSpc>
              <a:spcBef>
                <a:spcPts val="62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Potential computation/communication bottleneck </a:t>
            </a:r>
            <a:r>
              <a:rPr sz="2400" dirty="0">
                <a:latin typeface="Arial" panose="020B0604020202020204"/>
                <a:cs typeface="Arial" panose="020B0604020202020204"/>
              </a:rPr>
              <a:t>at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KDC.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21665" indent="-6096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Requirement </a:t>
            </a:r>
            <a:r>
              <a:rPr sz="240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 on-line, </a:t>
            </a:r>
            <a:r>
              <a:rPr sz="2400" dirty="0">
                <a:latin typeface="Arial" panose="020B0604020202020204"/>
                <a:cs typeface="Arial" panose="020B0604020202020204"/>
              </a:rPr>
              <a:t>trusted</a:t>
            </a:r>
            <a:r>
              <a:rPr sz="24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server.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53085">
              <a:lnSpc>
                <a:spcPct val="100000"/>
              </a:lnSpc>
              <a:spcBef>
                <a:spcPts val="180"/>
              </a:spcBef>
            </a:pPr>
            <a:r>
              <a:rPr sz="2400" spc="1730" dirty="0">
                <a:latin typeface="Arial" panose="020B0604020202020204"/>
                <a:cs typeface="Arial" panose="020B0604020202020204"/>
              </a:rPr>
              <a:t>!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TTP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knows all session </a:t>
            </a:r>
            <a:r>
              <a:rPr sz="2400" dirty="0">
                <a:latin typeface="Arial" panose="020B0604020202020204"/>
                <a:cs typeface="Arial" panose="020B0604020202020204"/>
              </a:rPr>
              <a:t>keys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all long-term </a:t>
            </a:r>
            <a:r>
              <a:rPr sz="2400" dirty="0">
                <a:latin typeface="Arial" panose="020B0604020202020204"/>
                <a:cs typeface="Arial" panose="020B0604020202020204"/>
              </a:rPr>
              <a:t>keys.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21665" marR="520065" indent="-609600">
              <a:lnSpc>
                <a:spcPts val="2590"/>
              </a:lnSpc>
              <a:spcBef>
                <a:spcPts val="725"/>
              </a:spcBef>
              <a:buAutoNum type="arabicPeriod" startAt="4"/>
              <a:tabLst>
                <a:tab pos="621665" algn="l"/>
                <a:tab pos="622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How can we ensure clients look </a:t>
            </a:r>
            <a:r>
              <a:rPr sz="2400" dirty="0">
                <a:latin typeface="Arial" panose="020B0604020202020204"/>
                <a:cs typeface="Arial" panose="020B0604020202020204"/>
              </a:rPr>
              <a:t>after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their long-term  </a:t>
            </a:r>
            <a:r>
              <a:rPr sz="2400" dirty="0">
                <a:latin typeface="Arial" panose="020B0604020202020204"/>
                <a:cs typeface="Arial" panose="020B0604020202020204"/>
              </a:rPr>
              <a:t>keys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properly?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002665" marR="387350" indent="-449580">
              <a:lnSpc>
                <a:spcPts val="2700"/>
              </a:lnSpc>
              <a:spcBef>
                <a:spcPts val="385"/>
              </a:spcBef>
            </a:pPr>
            <a:r>
              <a:rPr sz="2400" spc="1730" dirty="0">
                <a:latin typeface="Arial" panose="020B0604020202020204"/>
                <a:cs typeface="Arial" panose="020B0604020202020204"/>
              </a:rPr>
              <a:t>!</a:t>
            </a:r>
            <a:r>
              <a:rPr sz="2400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If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long-term </a:t>
            </a:r>
            <a:r>
              <a:rPr sz="2400" dirty="0">
                <a:latin typeface="Arial" panose="020B0604020202020204"/>
                <a:cs typeface="Arial" panose="020B0604020202020204"/>
              </a:rPr>
              <a:t>key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compromised, then entities can be  impersonated.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553085">
              <a:lnSpc>
                <a:spcPct val="100000"/>
              </a:lnSpc>
              <a:spcBef>
                <a:spcPts val="120"/>
              </a:spcBef>
            </a:pPr>
            <a:r>
              <a:rPr sz="2400" spc="1730" dirty="0">
                <a:latin typeface="Arial" panose="020B0604020202020204"/>
                <a:cs typeface="Arial" panose="020B0604020202020204"/>
              </a:rPr>
              <a:t>!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This is an issue in </a:t>
            </a:r>
            <a:r>
              <a:rPr sz="2400" dirty="0">
                <a:latin typeface="Arial" panose="020B0604020202020204"/>
                <a:cs typeface="Arial" panose="020B0604020202020204"/>
              </a:rPr>
              <a:t>non-TTP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based solutions </a:t>
            </a:r>
            <a:r>
              <a:rPr sz="2400" dirty="0">
                <a:latin typeface="Arial" panose="020B0604020202020204"/>
                <a:cs typeface="Arial" panose="020B0604020202020204"/>
              </a:rPr>
              <a:t>too.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21665" indent="-609600">
              <a:lnSpc>
                <a:spcPct val="100000"/>
              </a:lnSpc>
              <a:spcBef>
                <a:spcPts val="400"/>
              </a:spcBef>
              <a:buAutoNum type="arabicPeriod" startAt="5"/>
              <a:tabLst>
                <a:tab pos="621665" algn="l"/>
                <a:tab pos="622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Old session </a:t>
            </a:r>
            <a:r>
              <a:rPr sz="2400" dirty="0">
                <a:latin typeface="Arial" panose="020B0604020202020204"/>
                <a:cs typeface="Arial" panose="020B0604020202020204"/>
              </a:rPr>
              <a:t>keys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 useful </a:t>
            </a:r>
            <a:r>
              <a:rPr sz="240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Oscar.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Disadvantages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764819"/>
            <a:ext cx="8638540" cy="535018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just">
              <a:spcBef>
                <a:spcPts val="320"/>
              </a:spcBef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corporate network,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KDC ( a server managed by IT department), and hosts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networked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or users’ machines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like: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printers, storage,  computational resources. 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Needham-Schroeder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simplifies key  management in such a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spcBef>
                <a:spcPts val="230"/>
              </a:spcBef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KDC can also act as an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sz="2200" i="1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indent="-287020" algn="just">
              <a:spcBef>
                <a:spcPts val="21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1, A requests a key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(and access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to)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9905" indent="-287020" algn="just">
              <a:spcBef>
                <a:spcPts val="43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KDC can decided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by sending or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withholding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indent="-287020" algn="just">
              <a:spcBef>
                <a:spcPts val="17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KDC decision should be based on an access control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119380" indent="-287020" algn="just"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not to grant access to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 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in message 3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of the 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95630" indent="-287020" algn="just">
              <a:spcBef>
                <a:spcPts val="400"/>
              </a:spcBef>
              <a:buChar char="–"/>
              <a:tabLst>
                <a:tab pos="75692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messages can be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to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authorizations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to which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at host B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requesting host should be granted  access.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Application</a:t>
            </a:r>
            <a:r>
              <a:rPr spc="-25" dirty="0"/>
              <a:t> </a:t>
            </a:r>
            <a:r>
              <a:rPr spc="-5" dirty="0"/>
              <a:t>scenario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463" y="2002917"/>
            <a:ext cx="8891270" cy="2160905"/>
          </a:xfrm>
          <a:custGeom>
            <a:avLst/>
            <a:gdLst/>
            <a:ahLst/>
            <a:cxnLst/>
            <a:rect l="l" t="t" r="r" b="b"/>
            <a:pathLst>
              <a:path w="8891270" h="2160904">
                <a:moveTo>
                  <a:pt x="8891270" y="0"/>
                </a:moveTo>
                <a:lnTo>
                  <a:pt x="0" y="0"/>
                </a:lnTo>
                <a:lnTo>
                  <a:pt x="0" y="2160523"/>
                </a:lnTo>
                <a:lnTo>
                  <a:pt x="8891270" y="2160523"/>
                </a:lnTo>
                <a:lnTo>
                  <a:pt x="8891270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46422" y="2042286"/>
            <a:ext cx="4164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(P</a:t>
            </a:r>
            <a:r>
              <a:rPr sz="1800" spc="-7" baseline="-21000" dirty="0">
                <a:latin typeface="Arial" panose="020B0604020202020204"/>
                <a:cs typeface="Arial" panose="020B0604020202020204"/>
              </a:rPr>
              <a:t>c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is a random number generated by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580" y="1956151"/>
            <a:ext cx="3360420" cy="11233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  <a:tabLst>
                <a:tab pos="634365" algn="l"/>
                <a:tab pos="102806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(1)	C	</a:t>
            </a:r>
            <a:r>
              <a:rPr sz="2000" spc="1445" dirty="0">
                <a:latin typeface="Arial" panose="020B0604020202020204"/>
                <a:cs typeface="Arial" panose="020B0604020202020204"/>
              </a:rPr>
              <a:t>!</a:t>
            </a:r>
            <a:r>
              <a:rPr sz="2000" spc="3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AS: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P</a:t>
            </a:r>
            <a:r>
              <a:rPr sz="1950" spc="7" baseline="-21000" dirty="0"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 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latin typeface="Arial" panose="020B0604020202020204"/>
                <a:cs typeface="Arial" panose="020B0604020202020204"/>
              </a:rPr>
              <a:t>v</a:t>
            </a:r>
            <a:endParaRPr sz="1950" baseline="-21000">
              <a:latin typeface="Arial" panose="020B0604020202020204"/>
              <a:cs typeface="Arial" panose="020B0604020202020204"/>
            </a:endParaRPr>
          </a:p>
          <a:p>
            <a:pPr marL="25400">
              <a:lnSpc>
                <a:spcPct val="100000"/>
              </a:lnSpc>
              <a:spcBef>
                <a:spcPts val="48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(2)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(3)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580" y="2321726"/>
            <a:ext cx="1002665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AS </a:t>
            </a:r>
            <a:r>
              <a:rPr sz="2000" spc="1450" dirty="0">
                <a:latin typeface="Arial" panose="020B0604020202020204"/>
                <a:cs typeface="Arial" panose="020B0604020202020204"/>
              </a:rPr>
              <a:t>!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4445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C	</a:t>
            </a:r>
            <a:r>
              <a:rPr sz="2000" spc="1445" dirty="0">
                <a:latin typeface="Arial" panose="020B0604020202020204"/>
                <a:cs typeface="Arial" panose="020B0604020202020204"/>
              </a:rPr>
              <a:t>!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V: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5633" y="2321726"/>
            <a:ext cx="140589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Ticket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Arial" panose="020B0604020202020204"/>
                <a:cs typeface="Arial" panose="020B0604020202020204"/>
              </a:rPr>
              <a:t>ID</a:t>
            </a:r>
            <a:r>
              <a:rPr sz="1950" spc="7" baseline="-21000" dirty="0">
                <a:latin typeface="Arial" panose="020B0604020202020204"/>
                <a:cs typeface="Arial" panose="020B0604020202020204"/>
              </a:rPr>
              <a:t>c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||</a:t>
            </a:r>
            <a:r>
              <a:rPr sz="2000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Ticket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683" y="3491865"/>
            <a:ext cx="3063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Ticket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=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{ID</a:t>
            </a:r>
            <a:r>
              <a:rPr sz="1950" b="1" spc="7" baseline="-21000" dirty="0">
                <a:latin typeface="Arial" panose="020B0604020202020204"/>
                <a:cs typeface="Arial" panose="020B0604020202020204"/>
              </a:rPr>
              <a:t>c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||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P</a:t>
            </a:r>
            <a:r>
              <a:rPr sz="1950" b="1" spc="7" baseline="-21000" dirty="0">
                <a:latin typeface="Arial" panose="020B0604020202020204"/>
                <a:cs typeface="Arial" panose="020B0604020202020204"/>
              </a:rPr>
              <a:t>c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||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ID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v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r>
              <a:rPr sz="2000" b="1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1950" b="1" spc="22" baseline="-21000" dirty="0">
                <a:latin typeface="Arial" panose="020B0604020202020204"/>
                <a:cs typeface="Arial" panose="020B0604020202020204"/>
              </a:rPr>
              <a:t>Kv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dirty="0"/>
              <a:t>Quiz: </a:t>
            </a:r>
            <a:r>
              <a:rPr spc="-5" dirty="0"/>
              <a:t>A simple authentication</a:t>
            </a:r>
            <a:r>
              <a:rPr spc="-225" dirty="0"/>
              <a:t> </a:t>
            </a:r>
            <a:r>
              <a:rPr dirty="0"/>
              <a:t>dialogue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1407921"/>
            <a:ext cx="7935595" cy="28603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Key concerns are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confidentiality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timeliness: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 panose="020B0604020202020204"/>
              <a:cs typeface="Arial" panose="020B0604020202020204"/>
            </a:endParaRPr>
          </a:p>
          <a:p>
            <a:pPr marL="622300" indent="-610235">
              <a:lnSpc>
                <a:spcPts val="2280"/>
              </a:lnSpc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to provide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confidentiality </a:t>
            </a:r>
            <a:r>
              <a:rPr sz="2000" dirty="0">
                <a:latin typeface="Arial" panose="020B0604020202020204"/>
                <a:cs typeface="Arial" panose="020B0604020202020204"/>
              </a:rPr>
              <a:t>we must encrypt identification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2300">
              <a:lnSpc>
                <a:spcPts val="228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session key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info;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003300" marR="5080" indent="-355600">
              <a:lnSpc>
                <a:spcPts val="2240"/>
              </a:lnSpc>
              <a:spcBef>
                <a:spcPts val="365"/>
              </a:spcBef>
            </a:pPr>
            <a:r>
              <a:rPr sz="2000" spc="1445" dirty="0">
                <a:latin typeface="Arial" panose="020B0604020202020204"/>
                <a:cs typeface="Arial" panose="020B0604020202020204"/>
              </a:rPr>
              <a:t>!</a:t>
            </a:r>
            <a:r>
              <a:rPr sz="20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which requires the use of a previously shared private or public  keys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2300" indent="-610235">
              <a:lnSpc>
                <a:spcPct val="100000"/>
              </a:lnSpc>
              <a:spcBef>
                <a:spcPts val="195"/>
              </a:spcBef>
              <a:buAutoNum type="arabicPeriod" startAt="2"/>
              <a:tabLst>
                <a:tab pos="622300" algn="l"/>
                <a:tab pos="62293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need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timeliness </a:t>
            </a:r>
            <a:r>
              <a:rPr sz="2000" dirty="0">
                <a:latin typeface="Arial" panose="020B0604020202020204"/>
                <a:cs typeface="Arial" panose="020B0604020202020204"/>
              </a:rPr>
              <a:t>to prevent replay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attacks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48335">
              <a:lnSpc>
                <a:spcPts val="2320"/>
              </a:lnSpc>
              <a:spcBef>
                <a:spcPts val="160"/>
              </a:spcBef>
            </a:pPr>
            <a:r>
              <a:rPr sz="2000" spc="1450" dirty="0">
                <a:latin typeface="Arial" panose="020B0604020202020204"/>
                <a:cs typeface="Arial" panose="020B0604020202020204"/>
              </a:rPr>
              <a:t>!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which is provided by using sequence numbers, timestamps or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003300">
              <a:lnSpc>
                <a:spcPts val="232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challenge/response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protocols.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74599"/>
            <a:ext cx="8915400" cy="49022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What must deliver a security</a:t>
            </a:r>
            <a:r>
              <a:rPr spc="10" dirty="0"/>
              <a:t> </a:t>
            </a:r>
            <a:r>
              <a:rPr dirty="0"/>
              <a:t>protocol?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6874</Words>
  <Application>WPS Presentation</Application>
  <PresentationFormat>A4 Paper (210x297 mm)</PresentationFormat>
  <Paragraphs>309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Arial</vt:lpstr>
      <vt:lpstr>Times New Roman</vt:lpstr>
      <vt:lpstr>Times New Roman</vt:lpstr>
      <vt:lpstr>Microsoft YaHei</vt:lpstr>
      <vt:lpstr>Arial Unicode MS</vt:lpstr>
      <vt:lpstr>Calibri</vt:lpstr>
      <vt:lpstr>Symbol</vt:lpstr>
      <vt:lpstr>Office Theme</vt:lpstr>
      <vt:lpstr>Security protocols: Kerberos By Bishwa Karn</vt:lpstr>
      <vt:lpstr>PowerPoint 演示文稿</vt:lpstr>
      <vt:lpstr>Needham-Schroeder protocol explained</vt:lpstr>
      <vt:lpstr>Security issues</vt:lpstr>
      <vt:lpstr>Advantages</vt:lpstr>
      <vt:lpstr>Disadvantages</vt:lpstr>
      <vt:lpstr>Application scenario</vt:lpstr>
      <vt:lpstr>Quiz: A simple authentication dialogue</vt:lpstr>
      <vt:lpstr>What must deliver a security protocol?</vt:lpstr>
      <vt:lpstr>Kerberos</vt:lpstr>
      <vt:lpstr>Why Kerberos?</vt:lpstr>
      <vt:lpstr>Kerberos solution: general idea</vt:lpstr>
      <vt:lpstr>Kerberos glossary</vt:lpstr>
      <vt:lpstr>Overview of Kerberos</vt:lpstr>
      <vt:lpstr>Version 4/5: Authentication dialogue</vt:lpstr>
      <vt:lpstr>First step: C to AS</vt:lpstr>
      <vt:lpstr>Second step: AS to C</vt:lpstr>
      <vt:lpstr>Third step: C to TGS</vt:lpstr>
      <vt:lpstr>Fourth step: TGS to C</vt:lpstr>
      <vt:lpstr>Fifth step: C to V</vt:lpstr>
      <vt:lpstr>Sixth step: V to C</vt:lpstr>
      <vt:lpstr>Difference between version 4 and 5</vt:lpstr>
      <vt:lpstr>Kerberos V.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protocols: Kerberos</dc:title>
  <dc:creator>Carlo Nicola</dc:creator>
  <cp:lastModifiedBy>atish</cp:lastModifiedBy>
  <cp:revision>11</cp:revision>
  <dcterms:created xsi:type="dcterms:W3CDTF">2020-02-19T15:57:00Z</dcterms:created>
  <dcterms:modified xsi:type="dcterms:W3CDTF">2020-02-28T17:05:21Z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2020-02-19T00:00:00Z</vt:filetime>
  </property>
  <property fmtid="{D5CDD505-2E9C-101B-9397-08002B2CF9AE}" pid="5" name="KSOProductBuildVer">
    <vt:lpwstr>1033-11.2.0.9150</vt:lpwstr>
  </property>
</Properties>
</file>