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0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748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26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21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6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5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35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3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81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59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Category:Suburbs_of_Mumba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900499"/>
            <a:ext cx="99822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785" algn="ctr"/>
            <a:r>
              <a:rPr lang="en-US" sz="3000" b="1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</a:rPr>
              <a:t>IBM Data Science Professional Certificate</a:t>
            </a:r>
            <a:b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000" b="1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</a:rPr>
              <a:t> </a:t>
            </a:r>
            <a:b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000" b="1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</a:rPr>
              <a:t>Course 9: Applied Data Science Capstone</a:t>
            </a:r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8100" y="3962400"/>
            <a:ext cx="4114800" cy="7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ctr">
              <a:lnSpc>
                <a:spcPct val="125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000" spc="-10" dirty="0">
                <a:latin typeface="Calibri"/>
                <a:cs typeface="Calibri"/>
              </a:rPr>
              <a:t>By: </a:t>
            </a:r>
            <a:r>
              <a:rPr lang="en-IN" sz="2000" spc="-5" dirty="0">
                <a:latin typeface="Calibri"/>
                <a:cs typeface="Calibri"/>
              </a:rPr>
              <a:t>Shirish </a:t>
            </a:r>
            <a:r>
              <a:rPr lang="en-IN" sz="2000" spc="-5" dirty="0" err="1">
                <a:latin typeface="Calibri"/>
                <a:cs typeface="Calibri"/>
              </a:rPr>
              <a:t>Baisane</a:t>
            </a:r>
            <a:endParaRPr lang="en-US" sz="2000" spc="-5" dirty="0">
              <a:latin typeface="Calibri"/>
              <a:cs typeface="Calibri"/>
            </a:endParaRPr>
          </a:p>
          <a:p>
            <a:pPr marL="354965" marR="5080" indent="-342900" algn="ctr">
              <a:lnSpc>
                <a:spcPct val="125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000" dirty="0">
                <a:latin typeface="Calibri"/>
                <a:cs typeface="Calibri"/>
              </a:rPr>
              <a:t>Feb. 2021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810B4-7063-40BF-BCED-BA8FDF6E9ED5}"/>
              </a:ext>
            </a:extLst>
          </p:cNvPr>
          <p:cNvSpPr txBox="1"/>
          <p:nvPr/>
        </p:nvSpPr>
        <p:spPr>
          <a:xfrm>
            <a:off x="1447800" y="2667000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Baskerville Old Face" panose="02020602080505020303" pitchFamily="18" charset="0"/>
                <a:ea typeface="Calibri" panose="020F0502020204030204" pitchFamily="34" charset="0"/>
              </a:rPr>
              <a:t>Opening a New Shopping Mall in Mumbai, India.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769" y="838200"/>
            <a:ext cx="5712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5" dirty="0">
                <a:latin typeface="Britannic Bold" pitchFamily="34" charset="0"/>
              </a:rPr>
              <a:t>Business</a:t>
            </a:r>
            <a:r>
              <a:rPr sz="4400" b="1" spc="-130" dirty="0">
                <a:latin typeface="Britannic Bold" pitchFamily="34" charset="0"/>
              </a:rPr>
              <a:t> </a:t>
            </a:r>
            <a:r>
              <a:rPr sz="4400" b="1" spc="-50" dirty="0">
                <a:latin typeface="Britannic Bold" pitchFamily="34" charset="0"/>
              </a:rPr>
              <a:t>Problem</a:t>
            </a:r>
            <a:endParaRPr sz="4400" b="1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005" y="1693862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r>
              <a:rPr lang="en-IN"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46418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10" dirty="0">
                <a:latin typeface="Calibri"/>
                <a:cs typeface="Calibri"/>
              </a:rPr>
              <a:t>Objective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>
                <a:latin typeface="Calibri"/>
                <a:cs typeface="Calibri"/>
              </a:rPr>
              <a:t>Mumbai</a:t>
            </a:r>
            <a:r>
              <a:rPr lang="en-US" sz="2400" spc="-35" dirty="0">
                <a:latin typeface="Calibri"/>
                <a:cs typeface="Calibri"/>
              </a:rPr>
              <a:t>, India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r>
              <a:rPr lang="en-US" sz="2400" dirty="0">
                <a:latin typeface="Calibri"/>
                <a:cs typeface="Calibri"/>
              </a:rPr>
              <a:t> in particular area.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  <a:r>
              <a:rPr lang="en-IN" sz="240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dirty="0">
                <a:latin typeface="Calibri"/>
                <a:cs typeface="Calibri"/>
              </a:rPr>
              <a:t>Business</a:t>
            </a:r>
            <a:r>
              <a:rPr sz="2400" b="1" spc="-5" dirty="0">
                <a:latin typeface="Calibri"/>
                <a:cs typeface="Calibri"/>
              </a:rPr>
              <a:t> question</a:t>
            </a:r>
            <a:r>
              <a:rPr lang="en-IN" sz="2400" b="1" spc="-5" dirty="0">
                <a:latin typeface="Calibri"/>
                <a:cs typeface="Calibri"/>
              </a:rPr>
              <a:t>:</a:t>
            </a:r>
            <a:endParaRPr sz="2400" b="1" dirty="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i="1" dirty="0">
                <a:latin typeface="Calibri"/>
                <a:cs typeface="Calibri"/>
              </a:rPr>
              <a:t>In the city </a:t>
            </a:r>
            <a:r>
              <a:rPr sz="2400" i="1" spc="-5" dirty="0">
                <a:latin typeface="Calibri"/>
                <a:cs typeface="Calibri"/>
              </a:rPr>
              <a:t>of </a:t>
            </a:r>
            <a:r>
              <a:rPr lang="en-US" sz="2400" i="1" spc="-10" dirty="0">
                <a:latin typeface="Calibri"/>
                <a:cs typeface="Calibri"/>
              </a:rPr>
              <a:t>Bangalore</a:t>
            </a:r>
            <a:r>
              <a:rPr lang="en-US"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if a </a:t>
            </a:r>
            <a:r>
              <a:rPr sz="2400" i="1" spc="-10" dirty="0">
                <a:latin typeface="Calibri"/>
                <a:cs typeface="Calibri"/>
              </a:rPr>
              <a:t>property </a:t>
            </a:r>
            <a:r>
              <a:rPr sz="2400" i="1" spc="-5" dirty="0">
                <a:latin typeface="Calibri"/>
                <a:cs typeface="Calibri"/>
              </a:rPr>
              <a:t>developer </a:t>
            </a:r>
            <a:r>
              <a:rPr sz="2400" i="1" dirty="0">
                <a:latin typeface="Calibri"/>
                <a:cs typeface="Calibri"/>
              </a:rPr>
              <a:t>is </a:t>
            </a:r>
            <a:r>
              <a:rPr sz="2400" i="1" spc="-5" dirty="0">
                <a:latin typeface="Calibri"/>
                <a:cs typeface="Calibri"/>
              </a:rPr>
              <a:t>looking </a:t>
            </a:r>
            <a:r>
              <a:rPr sz="2400" i="1" spc="-15" dirty="0">
                <a:latin typeface="Calibri"/>
                <a:cs typeface="Calibri"/>
              </a:rPr>
              <a:t>to  </a:t>
            </a:r>
            <a:r>
              <a:rPr sz="2400" i="1" spc="-5" dirty="0">
                <a:latin typeface="Calibri"/>
                <a:cs typeface="Calibri"/>
              </a:rPr>
              <a:t>open 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i="1" spc="-10" dirty="0">
                <a:latin typeface="Calibri"/>
                <a:cs typeface="Calibri"/>
              </a:rPr>
              <a:t>new </a:t>
            </a:r>
            <a:r>
              <a:rPr sz="2400" i="1" spc="-5" dirty="0">
                <a:latin typeface="Calibri"/>
                <a:cs typeface="Calibri"/>
              </a:rPr>
              <a:t>shopping </a:t>
            </a:r>
            <a:r>
              <a:rPr sz="2400" i="1" dirty="0">
                <a:latin typeface="Calibri"/>
                <a:cs typeface="Calibri"/>
              </a:rPr>
              <a:t>mall, </a:t>
            </a:r>
            <a:r>
              <a:rPr sz="2400" i="1" spc="-10" dirty="0">
                <a:latin typeface="Calibri"/>
                <a:cs typeface="Calibri"/>
              </a:rPr>
              <a:t>where would you recommend </a:t>
            </a:r>
            <a:r>
              <a:rPr sz="2400" i="1" spc="-5" dirty="0">
                <a:latin typeface="Calibri"/>
                <a:cs typeface="Calibri"/>
              </a:rPr>
              <a:t>that they open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934" y="762000"/>
            <a:ext cx="2969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D</a:t>
            </a:r>
            <a:r>
              <a:rPr sz="4400" spc="-85" dirty="0">
                <a:latin typeface="Britannic Bold" pitchFamily="34" charset="0"/>
              </a:rPr>
              <a:t>at</a:t>
            </a:r>
            <a:r>
              <a:rPr sz="4400" dirty="0">
                <a:latin typeface="Britannic Bold" pitchFamily="34" charset="0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905000"/>
            <a:ext cx="9142730" cy="364202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0" dirty="0">
                <a:latin typeface="Calibri"/>
                <a:cs typeface="Calibri"/>
              </a:rPr>
              <a:t>Data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required</a:t>
            </a:r>
            <a:endParaRPr sz="2800" b="1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lang="en-US" sz="2400" spc="-15" dirty="0">
                <a:latin typeface="Calibri"/>
                <a:cs typeface="Calibri"/>
              </a:rPr>
              <a:t>Bangalore, India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241935" algn="l"/>
              </a:tabLst>
            </a:pPr>
            <a:r>
              <a:rPr sz="2800" b="1" spc="-15" dirty="0">
                <a:latin typeface="Calibri"/>
                <a:cs typeface="Calibri"/>
              </a:rPr>
              <a:t>Sources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data</a:t>
            </a:r>
            <a:endParaRPr sz="2800" b="1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-10" dirty="0">
                <a:latin typeface="Calibri"/>
                <a:cs typeface="Calibri"/>
              </a:rPr>
              <a:t>  (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https://commons.wikimedia.org/wiki/Category:Suburbs_of_Mumbai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0" y="1143000"/>
            <a:ext cx="4038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Britannic Bold" pitchFamily="34" charset="0"/>
              </a:rPr>
              <a:t>Methodology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2286000"/>
            <a:ext cx="9906000" cy="36576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lang="en-US"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r>
              <a:rPr lang="en-US" sz="240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r>
              <a:rPr lang="en-US"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8069" y="1219200"/>
            <a:ext cx="2588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latin typeface="Britannic Bold" pitchFamily="34" charset="0"/>
              </a:rPr>
              <a:t>R</a:t>
            </a:r>
            <a:r>
              <a:rPr sz="4400" spc="-35" dirty="0">
                <a:latin typeface="Britannic Bold" pitchFamily="34" charset="0"/>
              </a:rPr>
              <a:t>e</a:t>
            </a:r>
            <a:r>
              <a:rPr sz="4400" spc="-30" dirty="0">
                <a:latin typeface="Britannic Bold" pitchFamily="34" charset="0"/>
              </a:rPr>
              <a:t>s</a:t>
            </a:r>
            <a:r>
              <a:rPr sz="4400" spc="-50" dirty="0">
                <a:latin typeface="Britannic Bold" pitchFamily="34" charset="0"/>
              </a:rPr>
              <a:t>u</a:t>
            </a:r>
            <a:r>
              <a:rPr sz="4400" spc="-30" dirty="0">
                <a:latin typeface="Britannic Bold" pitchFamily="34" charset="0"/>
              </a:rPr>
              <a:t>l</a:t>
            </a:r>
            <a:r>
              <a:rPr sz="4400" spc="-25" dirty="0">
                <a:latin typeface="Britannic Bold" pitchFamily="34" charset="0"/>
              </a:rPr>
              <a:t>t</a:t>
            </a:r>
            <a:r>
              <a:rPr sz="4400" dirty="0">
                <a:latin typeface="Britannic Bold" pitchFamily="34" charset="0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743200"/>
            <a:ext cx="5410200" cy="333790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Bernard MT Condensed" pitchFamily="18" charset="0"/>
                <a:cs typeface="Calibri"/>
              </a:rPr>
              <a:t>Categorized </a:t>
            </a:r>
            <a:r>
              <a:rPr sz="2400" dirty="0">
                <a:latin typeface="Bernard MT Condensed" pitchFamily="18" charset="0"/>
                <a:cs typeface="Calibri"/>
              </a:rPr>
              <a:t>the </a:t>
            </a:r>
            <a:r>
              <a:rPr sz="2400" spc="-10" dirty="0">
                <a:latin typeface="Bernard MT Condensed" pitchFamily="18" charset="0"/>
                <a:cs typeface="Calibri"/>
              </a:rPr>
              <a:t>neighbourhoods  </a:t>
            </a:r>
            <a:r>
              <a:rPr sz="2400" spc="-15" dirty="0">
                <a:latin typeface="Bernard MT Condensed" pitchFamily="18" charset="0"/>
                <a:cs typeface="Calibri"/>
              </a:rPr>
              <a:t>into </a:t>
            </a:r>
            <a:r>
              <a:rPr lang="en-US" sz="2400" dirty="0">
                <a:latin typeface="Bernard MT Condensed" pitchFamily="18" charset="0"/>
                <a:cs typeface="Calibri"/>
              </a:rPr>
              <a:t>4</a:t>
            </a:r>
            <a:r>
              <a:rPr sz="2400" dirty="0">
                <a:latin typeface="Bernard MT Condensed" pitchFamily="18" charset="0"/>
                <a:cs typeface="Calibri"/>
              </a:rPr>
              <a:t> </a:t>
            </a:r>
            <a:r>
              <a:rPr sz="2400" spc="-15" dirty="0">
                <a:latin typeface="Bernard MT Condensed" pitchFamily="18" charset="0"/>
                <a:cs typeface="Calibri"/>
              </a:rPr>
              <a:t>clusters</a:t>
            </a:r>
            <a:r>
              <a:rPr sz="2400" spc="-50" dirty="0">
                <a:latin typeface="Bernard MT Condensed" pitchFamily="18" charset="0"/>
                <a:cs typeface="Calibri"/>
              </a:rPr>
              <a:t> </a:t>
            </a:r>
            <a:r>
              <a:rPr sz="2400" dirty="0">
                <a:latin typeface="Bernard MT Condensed" pitchFamily="18" charset="0"/>
                <a:cs typeface="Calibri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b="1" u="sng" dirty="0"/>
              <a:t>Cluster 0: </a:t>
            </a:r>
            <a:r>
              <a:rPr lang="en-US" dirty="0"/>
              <a:t>Neighborhoods with  low number to no existence  of shopping malls 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1: </a:t>
            </a:r>
            <a:r>
              <a:rPr lang="en-US" dirty="0"/>
              <a:t>Neighborhoods with high concentration of shopping malls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2</a:t>
            </a:r>
            <a:r>
              <a:rPr lang="en-US" dirty="0">
                <a:latin typeface="+mj-lt"/>
              </a:rPr>
              <a:t>: </a:t>
            </a:r>
            <a:r>
              <a:rPr lang="en-US" dirty="0"/>
              <a:t>Neighborhoods with  equal concentration shopping malls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3</a:t>
            </a:r>
            <a:r>
              <a:rPr lang="en-US" dirty="0">
                <a:latin typeface="+mj-lt"/>
              </a:rPr>
              <a:t>: </a:t>
            </a:r>
            <a:r>
              <a:rPr lang="en-US" dirty="0"/>
              <a:t>Neighborhoods with moderate shopping malls</a:t>
            </a:r>
          </a:p>
          <a:p>
            <a:pPr marL="469900" marR="5080" lvl="1">
              <a:lnSpc>
                <a:spcPts val="2590"/>
              </a:lnSpc>
              <a:spcBef>
                <a:spcPts val="530"/>
              </a:spcBef>
              <a:buSzPct val="95833"/>
              <a:tabLst>
                <a:tab pos="713105" algn="l"/>
              </a:tabLst>
            </a:pPr>
            <a:endParaRPr sz="24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90582-76BF-4AEE-9A86-547AD989E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367" r="3030" b="22449"/>
          <a:stretch/>
        </p:blipFill>
        <p:spPr>
          <a:xfrm>
            <a:off x="6019800" y="27432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900729"/>
            <a:ext cx="3578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Britannic Bold" pitchFamily="34" charset="0"/>
              </a:rPr>
              <a:t>Discussion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2362200"/>
            <a:ext cx="10363200" cy="344196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Main focusing shopping Mall around the Bangalore city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Highest number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cluster </a:t>
            </a:r>
            <a:r>
              <a:rPr lang="en-IN"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moderate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sz="2400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6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Cluster 2 has  equal focusing area where the all area is good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openning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Cluster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has very low number 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no shopping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mall in the</a:t>
            </a: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neighbourhoods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Property developers are advised to avoid neighborhoods in cluster 2 which already have high concentration of shopping malls and suffering from intense competition.</a:t>
            </a: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896" y="990600"/>
            <a:ext cx="496820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>
                <a:latin typeface="Britannic Bold" pitchFamily="34" charset="0"/>
              </a:rPr>
              <a:t>Recommendations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142" y="2667000"/>
            <a:ext cx="10165715" cy="3106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3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lang="en-US" sz="2400" spc="-5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5" dirty="0">
                <a:latin typeface="Calibri"/>
                <a:cs typeface="Calibri"/>
              </a:rPr>
              <a:t>In cluster 2  is also a good area where the investors invest and start the  business but one thing keep in mind that in this area sell the different things 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2269" y="1273630"/>
            <a:ext cx="3807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Conclusion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2590800"/>
            <a:ext cx="9861550" cy="2644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Moreover , the start a new shopping complex or mall stakeholders should be checks and find the accurate area once again and then invest.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62000"/>
            <a:ext cx="9448800" cy="5181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321</TotalTime>
  <Words>548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Baskerville Old Face</vt:lpstr>
      <vt:lpstr>Bernard MT Condensed</vt:lpstr>
      <vt:lpstr>Britannic Bold</vt:lpstr>
      <vt:lpstr>Calibri</vt:lpstr>
      <vt:lpstr>Copperplate Gothic Bold</vt:lpstr>
      <vt:lpstr>Garamond</vt:lpstr>
      <vt:lpstr>Wingdings</vt:lpstr>
      <vt:lpstr>Organic</vt:lpstr>
      <vt:lpstr>IBM Data Science Professional Certificate   Course 9: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shirish.baisane@gmail.com</cp:lastModifiedBy>
  <cp:revision>14</cp:revision>
  <dcterms:created xsi:type="dcterms:W3CDTF">2019-07-11T05:39:27Z</dcterms:created>
  <dcterms:modified xsi:type="dcterms:W3CDTF">2021-02-13T17:38:25Z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2019-07-11T00:00:00Z</vt:filetime>
  </property>
</Properties>
</file>