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Roboto"/>
      <p:regular r:id="rId29"/>
      <p:bold r:id="rId30"/>
      <p:italic r:id="rId31"/>
      <p:boldItalic r:id="rId32"/>
    </p:embeddedFont>
    <p:embeddedFont>
      <p:font typeface="Fira Sans Extra Condensed Medium"/>
      <p:regular r:id="rId33"/>
      <p:bold r:id="rId34"/>
      <p:italic r:id="rId35"/>
      <p:boldItalic r:id="rId36"/>
    </p:embeddedFont>
    <p:embeddedFont>
      <p:font typeface="Fira Sans"/>
      <p:regular r:id="rId37"/>
      <p:bold r:id="rId38"/>
      <p:italic r:id="rId39"/>
      <p:boldItalic r:id="rId40"/>
    </p:embeddedFont>
    <p:embeddedFont>
      <p:font typeface="Fira Sans Extra Condensed"/>
      <p:regular r:id="rId41"/>
      <p:bold r:id="rId42"/>
      <p:italic r:id="rId43"/>
      <p:boldItalic r:id="rId44"/>
    </p:embeddedFont>
    <p:embeddedFont>
      <p:font typeface="Fira Sans Extra Condensed SemiBold"/>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744842-B471-4F64-9226-A77B535DA84F}">
  <a:tblStyle styleId="{D8744842-B471-4F64-9226-A77B535DA8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boldItalic.fntdata"/><Relationship Id="rId20" Type="http://schemas.openxmlformats.org/officeDocument/2006/relationships/slide" Target="slides/slide13.xml"/><Relationship Id="rId42" Type="http://schemas.openxmlformats.org/officeDocument/2006/relationships/font" Target="fonts/FiraSansExtraCondensed-bold.fntdata"/><Relationship Id="rId41" Type="http://schemas.openxmlformats.org/officeDocument/2006/relationships/font" Target="fonts/FiraSansExtraCondensed-regular.fntdata"/><Relationship Id="rId22" Type="http://schemas.openxmlformats.org/officeDocument/2006/relationships/slide" Target="slides/slide15.xml"/><Relationship Id="rId44" Type="http://schemas.openxmlformats.org/officeDocument/2006/relationships/font" Target="fonts/FiraSansExtraCondensed-boldItalic.fntdata"/><Relationship Id="rId21" Type="http://schemas.openxmlformats.org/officeDocument/2006/relationships/slide" Target="slides/slide14.xml"/><Relationship Id="rId43" Type="http://schemas.openxmlformats.org/officeDocument/2006/relationships/font" Target="fonts/FiraSansExtraCondensed-italic.fntdata"/><Relationship Id="rId24" Type="http://schemas.openxmlformats.org/officeDocument/2006/relationships/slide" Target="slides/slide17.xml"/><Relationship Id="rId46" Type="http://schemas.openxmlformats.org/officeDocument/2006/relationships/font" Target="fonts/FiraSansExtraCondensedSemiBold-bold.fntdata"/><Relationship Id="rId23" Type="http://schemas.openxmlformats.org/officeDocument/2006/relationships/slide" Target="slides/slide16.xml"/><Relationship Id="rId45" Type="http://schemas.openxmlformats.org/officeDocument/2006/relationships/font" Target="fonts/FiraSansExtraCondensedSemiBold-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48" Type="http://schemas.openxmlformats.org/officeDocument/2006/relationships/font" Target="fonts/FiraSansExtraCondensedSemiBold-boldItalic.fntdata"/><Relationship Id="rId25" Type="http://schemas.openxmlformats.org/officeDocument/2006/relationships/slide" Target="slides/slide18.xml"/><Relationship Id="rId47" Type="http://schemas.openxmlformats.org/officeDocument/2006/relationships/font" Target="fonts/FiraSansExtraCondensedSemiBold-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4.xml"/><Relationship Id="rId33" Type="http://schemas.openxmlformats.org/officeDocument/2006/relationships/font" Target="fonts/FiraSansExtraCondensedMedium-regular.fntdata"/><Relationship Id="rId10" Type="http://schemas.openxmlformats.org/officeDocument/2006/relationships/slide" Target="slides/slide3.xml"/><Relationship Id="rId32" Type="http://schemas.openxmlformats.org/officeDocument/2006/relationships/font" Target="fonts/Roboto-boldItalic.fntdata"/><Relationship Id="rId13" Type="http://schemas.openxmlformats.org/officeDocument/2006/relationships/slide" Target="slides/slide6.xml"/><Relationship Id="rId35" Type="http://schemas.openxmlformats.org/officeDocument/2006/relationships/font" Target="fonts/FiraSansExtraCondensedMedium-italic.fntdata"/><Relationship Id="rId12" Type="http://schemas.openxmlformats.org/officeDocument/2006/relationships/slide" Target="slides/slide5.xml"/><Relationship Id="rId34" Type="http://schemas.openxmlformats.org/officeDocument/2006/relationships/font" Target="fonts/FiraSansExtraCondensedMedium-bold.fntdata"/><Relationship Id="rId15" Type="http://schemas.openxmlformats.org/officeDocument/2006/relationships/slide" Target="slides/slide8.xml"/><Relationship Id="rId37" Type="http://schemas.openxmlformats.org/officeDocument/2006/relationships/font" Target="fonts/FiraSans-regular.fntdata"/><Relationship Id="rId14" Type="http://schemas.openxmlformats.org/officeDocument/2006/relationships/slide" Target="slides/slide7.xml"/><Relationship Id="rId36" Type="http://schemas.openxmlformats.org/officeDocument/2006/relationships/font" Target="fonts/FiraSansExtraCondensedMedium-boldItalic.fntdata"/><Relationship Id="rId17" Type="http://schemas.openxmlformats.org/officeDocument/2006/relationships/slide" Target="slides/slide10.xml"/><Relationship Id="rId39" Type="http://schemas.openxmlformats.org/officeDocument/2006/relationships/font" Target="fonts/FiraSans-italic.fntdata"/><Relationship Id="rId16" Type="http://schemas.openxmlformats.org/officeDocument/2006/relationships/slide" Target="slides/slide9.xml"/><Relationship Id="rId38" Type="http://schemas.openxmlformats.org/officeDocument/2006/relationships/font" Target="fonts/FiraSans-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37e96c33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37e96c33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8cf0e49a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a8cf0e49a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38fee91c2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38fee91c2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8cf0e49a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8cf0e49a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38fee91c2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38fee91c2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37e96c33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637e96c33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a8cf0e49a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a8cf0e49a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38fee91c2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38fee91c2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638fee91c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638fee91c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63876fc69c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63876fc69c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638e6369c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638e6369c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3876fc69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3876fc69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638e6369c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638e6369c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638fee91c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638fee91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3876fc69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3876fc69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3876fc69c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3876fc69c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38fee91c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38fee91c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8cf0e49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8cf0e49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8cf0e49a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a8cf0e49a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37e96c33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37e96c33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8cf0e49a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a8cf0e49a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987356" y="1629550"/>
            <a:ext cx="3422400" cy="15246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987356" y="3147050"/>
            <a:ext cx="3607200" cy="366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3" name="Google Shape;6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sp>
        <p:nvSpPr>
          <p:cNvPr id="65" name="Google Shape;6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7" name="Google Shape;67;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8"/>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 name="Shape 72"/>
        <p:cNvGrpSpPr/>
        <p:nvPr/>
      </p:nvGrpSpPr>
      <p:grpSpPr>
        <a:xfrm>
          <a:off x="0" y="0"/>
          <a:ext cx="0" cy="0"/>
          <a:chOff x="0" y="0"/>
          <a:chExt cx="0" cy="0"/>
        </a:xfrm>
      </p:grpSpPr>
      <p:sp>
        <p:nvSpPr>
          <p:cNvPr id="73" name="Google Shape;73;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 name="Google Shape;74;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 name="Shape 76"/>
        <p:cNvGrpSpPr/>
        <p:nvPr/>
      </p:nvGrpSpPr>
      <p:grpSpPr>
        <a:xfrm>
          <a:off x="0" y="0"/>
          <a:ext cx="0" cy="0"/>
          <a:chOff x="0" y="0"/>
          <a:chExt cx="0" cy="0"/>
        </a:xfrm>
      </p:grpSpPr>
      <p:sp>
        <p:nvSpPr>
          <p:cNvPr id="77" name="Google Shape;77;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8" name="Google Shape;7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9" name="Shape 79"/>
        <p:cNvGrpSpPr/>
        <p:nvPr/>
      </p:nvGrpSpPr>
      <p:grpSpPr>
        <a:xfrm>
          <a:off x="0" y="0"/>
          <a:ext cx="0" cy="0"/>
          <a:chOff x="0" y="0"/>
          <a:chExt cx="0" cy="0"/>
        </a:xfrm>
      </p:grpSpPr>
      <p:sp>
        <p:nvSpPr>
          <p:cNvPr id="80" name="Google Shape;80;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2" name="Google Shape;82;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3" name="Google Shape;83;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4" name="Google Shape;8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7" name="Google Shape;8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8" name="Shape 88"/>
        <p:cNvGrpSpPr/>
        <p:nvPr/>
      </p:nvGrpSpPr>
      <p:grpSpPr>
        <a:xfrm>
          <a:off x="0" y="0"/>
          <a:ext cx="0" cy="0"/>
          <a:chOff x="0" y="0"/>
          <a:chExt cx="0" cy="0"/>
        </a:xfrm>
      </p:grpSpPr>
      <p:sp>
        <p:nvSpPr>
          <p:cNvPr id="89" name="Google Shape;89;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0" name="Google Shape;90;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1" name="Google Shape;9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rtl="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rtl="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5"/>
          <p:cNvPicPr preferRelativeResize="0"/>
          <p:nvPr/>
        </p:nvPicPr>
        <p:blipFill>
          <a:blip r:embed="rId3">
            <a:alphaModFix/>
          </a:blip>
          <a:stretch>
            <a:fillRect/>
          </a:stretch>
        </p:blipFill>
        <p:spPr>
          <a:xfrm>
            <a:off x="957835" y="333363"/>
            <a:ext cx="8742441" cy="4476775"/>
          </a:xfrm>
          <a:prstGeom prst="rect">
            <a:avLst/>
          </a:prstGeom>
          <a:noFill/>
          <a:ln>
            <a:noFill/>
          </a:ln>
        </p:spPr>
      </p:pic>
      <p:sp>
        <p:nvSpPr>
          <p:cNvPr id="99" name="Google Shape;99;p25"/>
          <p:cNvSpPr txBox="1"/>
          <p:nvPr>
            <p:ph type="ctrTitle"/>
          </p:nvPr>
        </p:nvSpPr>
        <p:spPr>
          <a:xfrm>
            <a:off x="311704" y="616763"/>
            <a:ext cx="4260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Fira Sans Extra Condensed SemiBold"/>
                <a:ea typeface="Fira Sans Extra Condensed SemiBold"/>
                <a:cs typeface="Fira Sans Extra Condensed SemiBold"/>
                <a:sym typeface="Fira Sans Extra Condensed SemiBold"/>
              </a:rPr>
              <a:t>Human Activity </a:t>
            </a:r>
            <a:endParaRPr>
              <a:solidFill>
                <a:srgbClr val="000000"/>
              </a:solidFill>
              <a:latin typeface="Fira Sans Extra Condensed SemiBold"/>
              <a:ea typeface="Fira Sans Extra Condensed SemiBold"/>
              <a:cs typeface="Fira Sans Extra Condensed SemiBold"/>
              <a:sym typeface="Fira Sans Extra Condensed SemiBold"/>
            </a:endParaRPr>
          </a:p>
          <a:p>
            <a:pPr indent="0" lvl="0" marL="0" rtl="0" algn="l">
              <a:spcBef>
                <a:spcPts val="0"/>
              </a:spcBef>
              <a:spcAft>
                <a:spcPts val="0"/>
              </a:spcAft>
              <a:buNone/>
            </a:pPr>
            <a:r>
              <a:rPr lang="en">
                <a:solidFill>
                  <a:srgbClr val="000000"/>
                </a:solidFill>
                <a:latin typeface="Fira Sans Extra Condensed SemiBold"/>
                <a:ea typeface="Fira Sans Extra Condensed SemiBold"/>
                <a:cs typeface="Fira Sans Extra Condensed SemiBold"/>
                <a:sym typeface="Fira Sans Extra Condensed SemiBold"/>
              </a:rPr>
              <a:t>Recognition</a:t>
            </a:r>
            <a:endParaRPr/>
          </a:p>
        </p:txBody>
      </p:sp>
      <p:sp>
        <p:nvSpPr>
          <p:cNvPr id="100" name="Google Shape;100;p25"/>
          <p:cNvSpPr txBox="1"/>
          <p:nvPr>
            <p:ph idx="1" type="subTitle"/>
          </p:nvPr>
        </p:nvSpPr>
        <p:spPr>
          <a:xfrm>
            <a:off x="311700" y="2752038"/>
            <a:ext cx="42603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Accelerometer Data Analysis</a:t>
            </a:r>
            <a:endParaRPr/>
          </a:p>
        </p:txBody>
      </p:sp>
      <p:sp>
        <p:nvSpPr>
          <p:cNvPr id="101" name="Google Shape;101;p25"/>
          <p:cNvSpPr txBox="1"/>
          <p:nvPr/>
        </p:nvSpPr>
        <p:spPr>
          <a:xfrm>
            <a:off x="311700" y="3822625"/>
            <a:ext cx="2160300" cy="7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Shirisha Biyyala</a:t>
            </a:r>
            <a:br>
              <a:rPr lang="en" sz="1800">
                <a:solidFill>
                  <a:schemeClr val="dk2"/>
                </a:solidFill>
              </a:rPr>
            </a:br>
            <a:r>
              <a:rPr lang="en" sz="1800">
                <a:solidFill>
                  <a:schemeClr val="dk2"/>
                </a:solidFill>
              </a:rPr>
              <a:t>(CJ85694)</a:t>
            </a:r>
            <a:endParaRPr sz="1800">
              <a:solidFill>
                <a:schemeClr val="dk2"/>
              </a:solidFill>
            </a:endParaRPr>
          </a:p>
        </p:txBody>
      </p:sp>
      <p:pic>
        <p:nvPicPr>
          <p:cNvPr id="102" name="Google Shape;102;p25"/>
          <p:cNvPicPr preferRelativeResize="0"/>
          <p:nvPr/>
        </p:nvPicPr>
        <p:blipFill>
          <a:blip r:embed="rId4">
            <a:alphaModFix/>
          </a:blip>
          <a:stretch>
            <a:fillRect/>
          </a:stretch>
        </p:blipFill>
        <p:spPr>
          <a:xfrm>
            <a:off x="8006866" y="182900"/>
            <a:ext cx="841859" cy="704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4"/>
          <p:cNvPicPr preferRelativeResize="0"/>
          <p:nvPr/>
        </p:nvPicPr>
        <p:blipFill>
          <a:blip r:embed="rId3">
            <a:alphaModFix/>
          </a:blip>
          <a:stretch>
            <a:fillRect/>
          </a:stretch>
        </p:blipFill>
        <p:spPr>
          <a:xfrm>
            <a:off x="2242250" y="402500"/>
            <a:ext cx="3818425" cy="397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nvSpPr>
        <p:spPr>
          <a:xfrm>
            <a:off x="528050" y="2046038"/>
            <a:ext cx="3566400" cy="2000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300">
                <a:solidFill>
                  <a:srgbClr val="1F1F1F"/>
                </a:solidFill>
                <a:highlight>
                  <a:srgbClr val="FFFFFF"/>
                </a:highlight>
                <a:latin typeface="Georgia"/>
                <a:ea typeface="Georgia"/>
                <a:cs typeface="Georgia"/>
                <a:sym typeface="Georgia"/>
              </a:rPr>
              <a:t>The line graphs suggest that people spend most of their time sitting, with some standing and walking throughout the day. There are cyclical patterns in the data, with peaks and valleys occurring at regular intervals. There are also some outliers in the data, suggesting that some people are more active than others.</a:t>
            </a:r>
            <a:endParaRPr sz="1300">
              <a:solidFill>
                <a:srgbClr val="1F1F1F"/>
              </a:solidFill>
              <a:highlight>
                <a:srgbClr val="FFFFFF"/>
              </a:highlight>
              <a:latin typeface="Georgia"/>
              <a:ea typeface="Georgia"/>
              <a:cs typeface="Georgia"/>
              <a:sym typeface="Georgia"/>
            </a:endParaRPr>
          </a:p>
        </p:txBody>
      </p:sp>
      <p:sp>
        <p:nvSpPr>
          <p:cNvPr id="269" name="Google Shape;269;p35"/>
          <p:cNvSpPr txBox="1"/>
          <p:nvPr/>
        </p:nvSpPr>
        <p:spPr>
          <a:xfrm>
            <a:off x="1053825" y="1097363"/>
            <a:ext cx="29262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2"/>
                </a:solidFill>
                <a:latin typeface="Fira Sans Extra Condensed"/>
                <a:ea typeface="Fira Sans Extra Condensed"/>
                <a:cs typeface="Fira Sans Extra Condensed"/>
                <a:sym typeface="Fira Sans Extra Condensed"/>
              </a:rPr>
              <a:t>INFERENCE</a:t>
            </a:r>
            <a:endParaRPr b="1" sz="2500">
              <a:solidFill>
                <a:schemeClr val="dk2"/>
              </a:solidFill>
              <a:latin typeface="Fira Sans Extra Condensed"/>
              <a:ea typeface="Fira Sans Extra Condensed"/>
              <a:cs typeface="Fira Sans Extra Condensed"/>
              <a:sym typeface="Fira Sans Extra Condensed"/>
            </a:endParaRPr>
          </a:p>
        </p:txBody>
      </p:sp>
      <p:pic>
        <p:nvPicPr>
          <p:cNvPr id="270" name="Google Shape;270;p35"/>
          <p:cNvPicPr preferRelativeResize="0"/>
          <p:nvPr/>
        </p:nvPicPr>
        <p:blipFill>
          <a:blip r:embed="rId3">
            <a:alphaModFix/>
          </a:blip>
          <a:stretch>
            <a:fillRect/>
          </a:stretch>
        </p:blipFill>
        <p:spPr>
          <a:xfrm>
            <a:off x="4246850" y="152400"/>
            <a:ext cx="4221785"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36"/>
          <p:cNvPicPr preferRelativeResize="0"/>
          <p:nvPr/>
        </p:nvPicPr>
        <p:blipFill>
          <a:blip r:embed="rId3">
            <a:alphaModFix/>
          </a:blip>
          <a:stretch>
            <a:fillRect/>
          </a:stretch>
        </p:blipFill>
        <p:spPr>
          <a:xfrm>
            <a:off x="1414975" y="645925"/>
            <a:ext cx="6314050" cy="374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graphicFrame>
        <p:nvGraphicFramePr>
          <p:cNvPr id="280" name="Google Shape;280;p37"/>
          <p:cNvGraphicFramePr/>
          <p:nvPr/>
        </p:nvGraphicFramePr>
        <p:xfrm>
          <a:off x="2181325" y="1324125"/>
          <a:ext cx="3000000" cy="3000000"/>
        </p:xfrm>
        <a:graphic>
          <a:graphicData uri="http://schemas.openxmlformats.org/drawingml/2006/table">
            <a:tbl>
              <a:tblPr>
                <a:noFill/>
                <a:tableStyleId>{D8744842-B471-4F64-9226-A77B535DA84F}</a:tableStyleId>
              </a:tblPr>
              <a:tblGrid>
                <a:gridCol w="2844900"/>
                <a:gridCol w="2110450"/>
              </a:tblGrid>
              <a:tr h="381000">
                <a:tc>
                  <a:txBody>
                    <a:bodyPr/>
                    <a:lstStyle/>
                    <a:p>
                      <a:pPr indent="0" lvl="0" marL="0" rtl="0" algn="l">
                        <a:lnSpc>
                          <a:spcPct val="115000"/>
                        </a:lnSpc>
                        <a:spcBef>
                          <a:spcPts val="0"/>
                        </a:spcBef>
                        <a:spcAft>
                          <a:spcPts val="0"/>
                        </a:spcAft>
                        <a:buNone/>
                      </a:pPr>
                      <a:r>
                        <a:rPr b="1" lang="en"/>
                        <a:t>Model</a:t>
                      </a:r>
                      <a:endParaRPr b="1"/>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sz="1300"/>
                        <a:t>Accuracy</a:t>
                      </a:r>
                      <a:endParaRPr b="1"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accent1"/>
                    </a:solidFill>
                  </a:tcPr>
                </a:tc>
              </a:tr>
              <a:tr h="381000">
                <a:tc>
                  <a:txBody>
                    <a:bodyPr/>
                    <a:lstStyle/>
                    <a:p>
                      <a:pPr indent="0" lvl="0" marL="0" rtl="0" algn="l">
                        <a:lnSpc>
                          <a:spcPct val="115000"/>
                        </a:lnSpc>
                        <a:spcBef>
                          <a:spcPts val="0"/>
                        </a:spcBef>
                        <a:spcAft>
                          <a:spcPts val="0"/>
                        </a:spcAft>
                        <a:buNone/>
                      </a:pPr>
                      <a:r>
                        <a:rPr b="1" lang="en" sz="1500">
                          <a:solidFill>
                            <a:srgbClr val="212121"/>
                          </a:solidFill>
                        </a:rPr>
                        <a:t>Logistic Regression</a:t>
                      </a:r>
                      <a:endParaRPr b="1" sz="1500">
                        <a:solidFill>
                          <a:srgbClr val="212121"/>
                        </a:solidFill>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300"/>
                        <a:t>0.5476</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a:t>Naive Bayes</a:t>
                      </a:r>
                      <a:endParaRPr b="1"/>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t>0.6364</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a:t>Decision Tree</a:t>
                      </a:r>
                      <a:endParaRPr b="1"/>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t>0.7317</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a:t>SVM</a:t>
                      </a:r>
                      <a:endParaRPr b="1"/>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t>0.7599</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a:t>Random Forest</a:t>
                      </a:r>
                      <a:endParaRPr b="1"/>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t>0.7887</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a:t>AdaBoost</a:t>
                      </a:r>
                      <a:endParaRPr b="1"/>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chemeClr val="dk1"/>
                          </a:solidFill>
                        </a:rPr>
                        <a:t>0.5125</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a:t>Gradient Boosting</a:t>
                      </a:r>
                      <a:endParaRPr b="1"/>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t>0.7854</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a:t>Neural Network (MLP)</a:t>
                      </a:r>
                      <a:endParaRPr b="1"/>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t>0.7881</a:t>
                      </a:r>
                      <a:endParaRPr sz="13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81" name="Google Shape;281;p37"/>
          <p:cNvSpPr txBox="1"/>
          <p:nvPr>
            <p:ph idx="4294967295" type="title"/>
          </p:nvPr>
        </p:nvSpPr>
        <p:spPr>
          <a:xfrm>
            <a:off x="457200" y="444900"/>
            <a:ext cx="8229600" cy="481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latin typeface="Fira Sans Extra Condensed SemiBold"/>
                <a:ea typeface="Fira Sans Extra Condensed SemiBold"/>
                <a:cs typeface="Fira Sans Extra Condensed SemiBold"/>
                <a:sym typeface="Fira Sans Extra Condensed SemiBold"/>
              </a:rPr>
              <a:t>Machine Learning Models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8"/>
          <p:cNvPicPr preferRelativeResize="0"/>
          <p:nvPr/>
        </p:nvPicPr>
        <p:blipFill>
          <a:blip r:embed="rId3">
            <a:alphaModFix/>
          </a:blip>
          <a:stretch>
            <a:fillRect/>
          </a:stretch>
        </p:blipFill>
        <p:spPr>
          <a:xfrm>
            <a:off x="1652675" y="296950"/>
            <a:ext cx="5838650" cy="454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366075" y="2275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Hyperparameter Tuning</a:t>
            </a:r>
            <a:endParaRPr/>
          </a:p>
        </p:txBody>
      </p:sp>
      <p:sp>
        <p:nvSpPr>
          <p:cNvPr id="292" name="Google Shape;292;p39"/>
          <p:cNvSpPr/>
          <p:nvPr/>
        </p:nvSpPr>
        <p:spPr>
          <a:xfrm>
            <a:off x="1161450" y="1040600"/>
            <a:ext cx="6821100" cy="385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p39"/>
          <p:cNvSpPr txBox="1"/>
          <p:nvPr/>
        </p:nvSpPr>
        <p:spPr>
          <a:xfrm>
            <a:off x="1506225" y="1120550"/>
            <a:ext cx="6240300" cy="369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50">
                <a:solidFill>
                  <a:schemeClr val="dk1"/>
                </a:solidFill>
                <a:latin typeface="Courier New"/>
                <a:ea typeface="Courier New"/>
                <a:cs typeface="Courier New"/>
                <a:sym typeface="Courier New"/>
              </a:rPr>
              <a:t>Best Hyperparameters:</a:t>
            </a:r>
            <a:endParaRPr b="1" sz="12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250">
                <a:solidFill>
                  <a:schemeClr val="dk1"/>
                </a:solidFill>
                <a:latin typeface="Courier New"/>
                <a:ea typeface="Courier New"/>
                <a:cs typeface="Courier New"/>
                <a:sym typeface="Courier New"/>
              </a:rPr>
              <a:t>{'max_depth': 18, 'max_features': 'sqrt', 'min_samples_leaf': 4, 'min_samples_split': 14, 'n_estimators': 120}</a:t>
            </a:r>
            <a:endParaRPr b="1" sz="12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250">
                <a:solidFill>
                  <a:schemeClr val="dk1"/>
                </a:solidFill>
                <a:latin typeface="Courier New"/>
                <a:ea typeface="Courier New"/>
                <a:cs typeface="Courier New"/>
                <a:sym typeface="Courier New"/>
              </a:rPr>
              <a:t>Random Forest Accuracy: 0.8097573349116428</a:t>
            </a:r>
            <a:endParaRPr b="1" sz="12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250">
                <a:solidFill>
                  <a:schemeClr val="dk1"/>
                </a:solidFill>
                <a:latin typeface="Courier New"/>
                <a:ea typeface="Courier New"/>
                <a:cs typeface="Courier New"/>
                <a:sym typeface="Courier New"/>
              </a:rPr>
              <a:t>Classification Report:</a:t>
            </a:r>
            <a:endParaRPr b="1" sz="12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250">
                <a:solidFill>
                  <a:schemeClr val="dk1"/>
                </a:solidFill>
                <a:latin typeface="Courier New"/>
                <a:ea typeface="Courier New"/>
                <a:cs typeface="Courier New"/>
                <a:sym typeface="Courier New"/>
              </a:rPr>
              <a:t>              precision    recall  f1-score   support</a:t>
            </a:r>
            <a:endParaRPr b="1" sz="12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2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250">
                <a:solidFill>
                  <a:schemeClr val="dk1"/>
                </a:solidFill>
                <a:latin typeface="Courier New"/>
                <a:ea typeface="Courier New"/>
                <a:cs typeface="Courier New"/>
                <a:sym typeface="Courier New"/>
              </a:rPr>
              <a:t>           0       0.99      0.99      0.99      2382</a:t>
            </a:r>
            <a:endParaRPr b="1" sz="12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250">
                <a:solidFill>
                  <a:schemeClr val="dk1"/>
                </a:solidFill>
                <a:latin typeface="Courier New"/>
                <a:ea typeface="Courier New"/>
                <a:cs typeface="Courier New"/>
                <a:sym typeface="Courier New"/>
              </a:rPr>
              <a:t>           1       0.75      0.70      0.72      2427</a:t>
            </a:r>
            <a:endParaRPr b="1" sz="12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250">
                <a:solidFill>
                  <a:schemeClr val="dk1"/>
                </a:solidFill>
                <a:latin typeface="Courier New"/>
                <a:ea typeface="Courier New"/>
                <a:cs typeface="Courier New"/>
                <a:sym typeface="Courier New"/>
              </a:rPr>
              <a:t>           2       0.82      0.90      0.86      2314</a:t>
            </a:r>
            <a:endParaRPr b="1" sz="12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250">
                <a:solidFill>
                  <a:schemeClr val="dk1"/>
                </a:solidFill>
                <a:latin typeface="Courier New"/>
                <a:ea typeface="Courier New"/>
                <a:cs typeface="Courier New"/>
                <a:sym typeface="Courier New"/>
              </a:rPr>
              <a:t>           3       0.73      0.70      0.71      2320</a:t>
            </a:r>
            <a:endParaRPr b="1" sz="12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250">
                <a:solidFill>
                  <a:schemeClr val="dk1"/>
                </a:solidFill>
                <a:latin typeface="Courier New"/>
                <a:ea typeface="Courier New"/>
                <a:cs typeface="Courier New"/>
                <a:sym typeface="Courier New"/>
              </a:rPr>
              <a:t>           4       0.75      0.75      0.75      2384</a:t>
            </a:r>
            <a:endParaRPr b="1" sz="12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2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250">
                <a:solidFill>
                  <a:schemeClr val="dk1"/>
                </a:solidFill>
                <a:latin typeface="Courier New"/>
                <a:ea typeface="Courier New"/>
                <a:cs typeface="Courier New"/>
                <a:sym typeface="Courier New"/>
              </a:rPr>
              <a:t>    accuracy                           0.81     11827</a:t>
            </a:r>
            <a:endParaRPr b="1" sz="12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250">
                <a:solidFill>
                  <a:schemeClr val="dk1"/>
                </a:solidFill>
                <a:latin typeface="Courier New"/>
                <a:ea typeface="Courier New"/>
                <a:cs typeface="Courier New"/>
                <a:sym typeface="Courier New"/>
              </a:rPr>
              <a:t>   macro avg       0.81      0.81      0.81     11827</a:t>
            </a:r>
            <a:endParaRPr b="1" sz="12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250">
                <a:solidFill>
                  <a:schemeClr val="dk1"/>
                </a:solidFill>
                <a:latin typeface="Courier New"/>
                <a:ea typeface="Courier New"/>
                <a:cs typeface="Courier New"/>
                <a:sym typeface="Courier New"/>
              </a:rPr>
              <a:t>weighted avg       0.81      0.81      0.81     11827</a:t>
            </a:r>
            <a:endParaRPr b="1" sz="13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0"/>
          <p:cNvSpPr/>
          <p:nvPr/>
        </p:nvSpPr>
        <p:spPr>
          <a:xfrm>
            <a:off x="5819875" y="1731875"/>
            <a:ext cx="3012300" cy="1784700"/>
          </a:xfrm>
          <a:prstGeom prst="roundRect">
            <a:avLst>
              <a:gd fmla="val 11451"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0"/>
          <p:cNvSpPr txBox="1"/>
          <p:nvPr/>
        </p:nvSpPr>
        <p:spPr>
          <a:xfrm>
            <a:off x="6208800" y="1973975"/>
            <a:ext cx="2492700" cy="134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50">
                <a:solidFill>
                  <a:schemeClr val="lt1"/>
                </a:solidFill>
                <a:latin typeface="Courier New"/>
                <a:ea typeface="Courier New"/>
                <a:cs typeface="Courier New"/>
                <a:sym typeface="Courier New"/>
              </a:rPr>
              <a:t>Best Random Forest Model Accuracy: 0.8098</a:t>
            </a:r>
            <a:endParaRPr b="1" sz="1250">
              <a:solidFill>
                <a:schemeClr val="lt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50">
                <a:solidFill>
                  <a:schemeClr val="lt1"/>
                </a:solidFill>
                <a:latin typeface="Courier New"/>
                <a:ea typeface="Courier New"/>
                <a:cs typeface="Courier New"/>
                <a:sym typeface="Courier New"/>
              </a:rPr>
              <a:t>Recall: 0.8098</a:t>
            </a:r>
            <a:endParaRPr b="1" sz="1250">
              <a:solidFill>
                <a:schemeClr val="lt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50">
                <a:solidFill>
                  <a:schemeClr val="lt1"/>
                </a:solidFill>
                <a:latin typeface="Courier New"/>
                <a:ea typeface="Courier New"/>
                <a:cs typeface="Courier New"/>
                <a:sym typeface="Courier New"/>
              </a:rPr>
              <a:t>Precision: 0.8080</a:t>
            </a:r>
            <a:endParaRPr b="1" sz="1250">
              <a:solidFill>
                <a:schemeClr val="lt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50">
                <a:solidFill>
                  <a:schemeClr val="lt1"/>
                </a:solidFill>
                <a:latin typeface="Courier New"/>
                <a:ea typeface="Courier New"/>
                <a:cs typeface="Courier New"/>
                <a:sym typeface="Courier New"/>
              </a:rPr>
              <a:t>F1 Score: 0.8083</a:t>
            </a:r>
            <a:endParaRPr b="1" sz="1450">
              <a:solidFill>
                <a:schemeClr val="lt1"/>
              </a:solidFill>
              <a:latin typeface="Courier New"/>
              <a:ea typeface="Courier New"/>
              <a:cs typeface="Courier New"/>
              <a:sym typeface="Courier New"/>
            </a:endParaRPr>
          </a:p>
        </p:txBody>
      </p:sp>
      <p:pic>
        <p:nvPicPr>
          <p:cNvPr id="300" name="Google Shape;300;p40"/>
          <p:cNvPicPr preferRelativeResize="0"/>
          <p:nvPr/>
        </p:nvPicPr>
        <p:blipFill>
          <a:blip r:embed="rId3">
            <a:alphaModFix/>
          </a:blip>
          <a:stretch>
            <a:fillRect/>
          </a:stretch>
        </p:blipFill>
        <p:spPr>
          <a:xfrm>
            <a:off x="500375" y="1076700"/>
            <a:ext cx="4133850" cy="3400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nvSpPr>
        <p:spPr>
          <a:xfrm>
            <a:off x="457200" y="411475"/>
            <a:ext cx="8229600" cy="48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Fira Sans Extra Condensed"/>
                <a:ea typeface="Fira Sans Extra Condensed"/>
                <a:cs typeface="Fira Sans Extra Condensed"/>
                <a:sym typeface="Fira Sans Extra Condensed"/>
              </a:rPr>
              <a:t>Conclusion</a:t>
            </a:r>
            <a:endParaRPr sz="3000">
              <a:solidFill>
                <a:srgbClr val="000000"/>
              </a:solidFill>
              <a:latin typeface="Fira Sans Extra Condensed"/>
              <a:ea typeface="Fira Sans Extra Condensed"/>
              <a:cs typeface="Fira Sans Extra Condensed"/>
              <a:sym typeface="Fira Sans Extra Condensed"/>
            </a:endParaRPr>
          </a:p>
        </p:txBody>
      </p:sp>
      <p:sp>
        <p:nvSpPr>
          <p:cNvPr id="306" name="Google Shape;306;p41"/>
          <p:cNvSpPr/>
          <p:nvPr/>
        </p:nvSpPr>
        <p:spPr>
          <a:xfrm>
            <a:off x="697195" y="2917805"/>
            <a:ext cx="697200" cy="2225700"/>
          </a:xfrm>
          <a:prstGeom prst="round2SameRect">
            <a:avLst>
              <a:gd fmla="val 50000" name="adj1"/>
              <a:gd fmla="val 0" name="adj2"/>
            </a:avLst>
          </a:pr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Fira Sans Extra Condensed Medium"/>
              <a:ea typeface="Fira Sans Extra Condensed Medium"/>
              <a:cs typeface="Fira Sans Extra Condensed Medium"/>
              <a:sym typeface="Fira Sans Extra Condensed Medium"/>
            </a:endParaRPr>
          </a:p>
        </p:txBody>
      </p:sp>
      <p:sp>
        <p:nvSpPr>
          <p:cNvPr id="307" name="Google Shape;307;p41"/>
          <p:cNvSpPr/>
          <p:nvPr/>
        </p:nvSpPr>
        <p:spPr>
          <a:xfrm>
            <a:off x="1394411" y="3961218"/>
            <a:ext cx="697200" cy="1182000"/>
          </a:xfrm>
          <a:prstGeom prst="round2SameRect">
            <a:avLst>
              <a:gd fmla="val 50000" name="adj1"/>
              <a:gd fmla="val 0" name="adj2"/>
            </a:avLst>
          </a:prstGeom>
          <a:solidFill>
            <a:srgbClr val="32AA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Fira Sans Extra Condensed Medium"/>
              <a:ea typeface="Fira Sans Extra Condensed Medium"/>
              <a:cs typeface="Fira Sans Extra Condensed Medium"/>
              <a:sym typeface="Fira Sans Extra Condensed Medium"/>
            </a:endParaRPr>
          </a:p>
        </p:txBody>
      </p:sp>
      <p:sp>
        <p:nvSpPr>
          <p:cNvPr id="308" name="Google Shape;308;p41"/>
          <p:cNvSpPr/>
          <p:nvPr/>
        </p:nvSpPr>
        <p:spPr>
          <a:xfrm>
            <a:off x="0" y="2265025"/>
            <a:ext cx="697200" cy="2878200"/>
          </a:xfrm>
          <a:prstGeom prst="round2SameRect">
            <a:avLst>
              <a:gd fmla="val 50000" name="adj1"/>
              <a:gd fmla="val 0" name="adj2"/>
            </a:avLst>
          </a:prstGeom>
          <a:solidFill>
            <a:srgbClr val="FFC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latin typeface="Fira Sans Extra Condensed Medium"/>
              <a:ea typeface="Fira Sans Extra Condensed Medium"/>
              <a:cs typeface="Fira Sans Extra Condensed Medium"/>
              <a:sym typeface="Fira Sans Extra Condensed Medium"/>
            </a:endParaRPr>
          </a:p>
        </p:txBody>
      </p:sp>
      <p:sp>
        <p:nvSpPr>
          <p:cNvPr id="309" name="Google Shape;309;p41"/>
          <p:cNvSpPr txBox="1"/>
          <p:nvPr>
            <p:ph idx="1" type="body"/>
          </p:nvPr>
        </p:nvSpPr>
        <p:spPr>
          <a:xfrm>
            <a:off x="1742050" y="1301050"/>
            <a:ext cx="660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chemeClr val="dk1"/>
              </a:buClr>
              <a:buSzPts val="1100"/>
              <a:buFont typeface="Arial"/>
              <a:buNone/>
            </a:pPr>
            <a:r>
              <a:rPr lang="en" sz="1365"/>
              <a:t>The project explores and implements various strategies for human activity recognition, considering the temporal aspects of accelerometer data, change-point detection. The Random Forest Classifier stands out as the most accurate model, providing valuable insights for the development of personal activity monitors.</a:t>
            </a:r>
            <a:endParaRPr sz="1365"/>
          </a:p>
          <a:p>
            <a:pPr indent="0" lvl="0" marL="0" rtl="0" algn="l">
              <a:lnSpc>
                <a:spcPct val="105000"/>
              </a:lnSpc>
              <a:spcBef>
                <a:spcPts val="1200"/>
              </a:spcBef>
              <a:spcAft>
                <a:spcPts val="0"/>
              </a:spcAft>
              <a:buClr>
                <a:schemeClr val="dk1"/>
              </a:buClr>
              <a:buSzPts val="1100"/>
              <a:buFont typeface="Arial"/>
              <a:buNone/>
            </a:pPr>
            <a:r>
              <a:rPr lang="en" sz="1365"/>
              <a:t>It's essential to consider not only accuracy but also other metrics such as precision, recall, and F1-score, especially if the dataset is imbalanced or if certain misclassifications have higher consequences than others. Additionally, further exploration and optimization of hyperparameters could potentially improve the performance of the models.</a:t>
            </a:r>
            <a:endParaRPr sz="1365"/>
          </a:p>
          <a:p>
            <a:pPr indent="0" lvl="0" marL="0" rtl="0" algn="l">
              <a:lnSpc>
                <a:spcPct val="105000"/>
              </a:lnSpc>
              <a:spcBef>
                <a:spcPts val="1200"/>
              </a:spcBef>
              <a:spcAft>
                <a:spcPts val="0"/>
              </a:spcAft>
              <a:buClr>
                <a:schemeClr val="dk1"/>
              </a:buClr>
              <a:buSzPts val="1100"/>
              <a:buFont typeface="Arial"/>
              <a:buNone/>
            </a:pPr>
            <a:r>
              <a:t/>
            </a:r>
            <a:endParaRPr sz="1365"/>
          </a:p>
          <a:p>
            <a:pPr indent="0" lvl="0" marL="0" rtl="0" algn="l">
              <a:lnSpc>
                <a:spcPct val="105000"/>
              </a:lnSpc>
              <a:spcBef>
                <a:spcPts val="1200"/>
              </a:spcBef>
              <a:spcAft>
                <a:spcPts val="1200"/>
              </a:spcAft>
              <a:buSzPts val="1018"/>
              <a:buNone/>
            </a:pPr>
            <a:r>
              <a:t/>
            </a:r>
            <a:endParaRPr sz="136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2"/>
          <p:cNvSpPr/>
          <p:nvPr/>
        </p:nvSpPr>
        <p:spPr>
          <a:xfrm>
            <a:off x="4761975" y="1156050"/>
            <a:ext cx="3916800" cy="3534900"/>
          </a:xfrm>
          <a:prstGeom prst="roundRect">
            <a:avLst>
              <a:gd fmla="val 7339" name="adj"/>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2"/>
          <p:cNvSpPr/>
          <p:nvPr/>
        </p:nvSpPr>
        <p:spPr>
          <a:xfrm>
            <a:off x="5163875" y="794538"/>
            <a:ext cx="3113100" cy="590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2"/>
          <p:cNvSpPr txBox="1"/>
          <p:nvPr/>
        </p:nvSpPr>
        <p:spPr>
          <a:xfrm>
            <a:off x="5585050" y="925788"/>
            <a:ext cx="22707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Limitations</a:t>
            </a:r>
            <a:endParaRPr b="1" sz="1600">
              <a:latin typeface="Fira Sans Extra Condensed"/>
              <a:ea typeface="Fira Sans Extra Condensed"/>
              <a:cs typeface="Fira Sans Extra Condensed"/>
              <a:sym typeface="Fira Sans Extra Condensed"/>
            </a:endParaRPr>
          </a:p>
        </p:txBody>
      </p:sp>
      <p:sp>
        <p:nvSpPr>
          <p:cNvPr id="317" name="Google Shape;317;p42"/>
          <p:cNvSpPr/>
          <p:nvPr/>
        </p:nvSpPr>
        <p:spPr>
          <a:xfrm>
            <a:off x="5188425" y="1674213"/>
            <a:ext cx="1198800" cy="1198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2"/>
          <p:cNvSpPr/>
          <p:nvPr/>
        </p:nvSpPr>
        <p:spPr>
          <a:xfrm>
            <a:off x="7053525" y="1674213"/>
            <a:ext cx="1198800" cy="1198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2"/>
          <p:cNvSpPr/>
          <p:nvPr/>
        </p:nvSpPr>
        <p:spPr>
          <a:xfrm>
            <a:off x="6473025" y="2174613"/>
            <a:ext cx="494700" cy="198000"/>
          </a:xfrm>
          <a:prstGeom prst="leftRightArrow">
            <a:avLst>
              <a:gd fmla="val 50000" name="adj1"/>
              <a:gd fmla="val 50000" name="adj2"/>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2"/>
          <p:cNvSpPr/>
          <p:nvPr/>
        </p:nvSpPr>
        <p:spPr>
          <a:xfrm>
            <a:off x="465225" y="1156050"/>
            <a:ext cx="3916800" cy="3489000"/>
          </a:xfrm>
          <a:prstGeom prst="roundRect">
            <a:avLst>
              <a:gd fmla="val 7339" name="adj"/>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2"/>
          <p:cNvSpPr txBox="1"/>
          <p:nvPr/>
        </p:nvSpPr>
        <p:spPr>
          <a:xfrm>
            <a:off x="596625" y="3063275"/>
            <a:ext cx="17889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Risk</a:t>
            </a:r>
            <a:endParaRPr b="1" sz="1600">
              <a:latin typeface="Fira Sans Extra Condensed"/>
              <a:ea typeface="Fira Sans Extra Condensed"/>
              <a:cs typeface="Fira Sans Extra Condensed"/>
              <a:sym typeface="Fira Sans Extra Condensed"/>
            </a:endParaRPr>
          </a:p>
        </p:txBody>
      </p:sp>
      <p:sp>
        <p:nvSpPr>
          <p:cNvPr id="322" name="Google Shape;322;p42"/>
          <p:cNvSpPr txBox="1"/>
          <p:nvPr/>
        </p:nvSpPr>
        <p:spPr>
          <a:xfrm>
            <a:off x="596625" y="3391175"/>
            <a:ext cx="1788900" cy="957900"/>
          </a:xfrm>
          <a:prstGeom prst="rect">
            <a:avLst/>
          </a:prstGeom>
          <a:noFill/>
          <a:ln>
            <a:noFill/>
          </a:ln>
        </p:spPr>
        <p:txBody>
          <a:bodyPr anchorCtr="0" anchor="ctr" bIns="0" lIns="182875" spcFirstLastPara="1" rIns="182875" wrap="square" tIns="0">
            <a:noAutofit/>
          </a:bodyPr>
          <a:lstStyle/>
          <a:p>
            <a:pPr indent="0" lvl="0" marL="0" rtl="0" algn="ctr">
              <a:lnSpc>
                <a:spcPct val="115000"/>
              </a:lnSpc>
              <a:spcBef>
                <a:spcPts val="0"/>
              </a:spcBef>
              <a:spcAft>
                <a:spcPts val="0"/>
              </a:spcAft>
              <a:buNone/>
            </a:pPr>
            <a:r>
              <a:rPr lang="en" sz="1200">
                <a:latin typeface="Roboto"/>
                <a:ea typeface="Roboto"/>
                <a:cs typeface="Roboto"/>
                <a:sym typeface="Roboto"/>
              </a:rPr>
              <a:t>Data noise, limited variability in the dataset, potential overfitting.</a:t>
            </a:r>
            <a:endParaRPr sz="1200">
              <a:latin typeface="Roboto"/>
              <a:ea typeface="Roboto"/>
              <a:cs typeface="Roboto"/>
              <a:sym typeface="Roboto"/>
            </a:endParaRPr>
          </a:p>
        </p:txBody>
      </p:sp>
      <p:sp>
        <p:nvSpPr>
          <p:cNvPr id="323" name="Google Shape;323;p42"/>
          <p:cNvSpPr txBox="1"/>
          <p:nvPr/>
        </p:nvSpPr>
        <p:spPr>
          <a:xfrm>
            <a:off x="2461725" y="3063275"/>
            <a:ext cx="17889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Support</a:t>
            </a:r>
            <a:endParaRPr b="1" sz="1600">
              <a:latin typeface="Fira Sans Extra Condensed"/>
              <a:ea typeface="Fira Sans Extra Condensed"/>
              <a:cs typeface="Fira Sans Extra Condensed"/>
              <a:sym typeface="Fira Sans Extra Condensed"/>
            </a:endParaRPr>
          </a:p>
        </p:txBody>
      </p:sp>
      <p:sp>
        <p:nvSpPr>
          <p:cNvPr id="324" name="Google Shape;324;p42"/>
          <p:cNvSpPr txBox="1"/>
          <p:nvPr/>
        </p:nvSpPr>
        <p:spPr>
          <a:xfrm>
            <a:off x="2309325" y="3391175"/>
            <a:ext cx="1941300" cy="1198800"/>
          </a:xfrm>
          <a:prstGeom prst="rect">
            <a:avLst/>
          </a:prstGeom>
          <a:noFill/>
          <a:ln>
            <a:noFill/>
          </a:ln>
        </p:spPr>
        <p:txBody>
          <a:bodyPr anchorCtr="0" anchor="ctr" bIns="0" lIns="182875" spcFirstLastPara="1" rIns="182875" wrap="square" tIns="0">
            <a:noAutofit/>
          </a:bodyPr>
          <a:lstStyle/>
          <a:p>
            <a:pPr indent="0" lvl="0" marL="0" rtl="0" algn="ctr">
              <a:lnSpc>
                <a:spcPct val="115000"/>
              </a:lnSpc>
              <a:spcBef>
                <a:spcPts val="0"/>
              </a:spcBef>
              <a:spcAft>
                <a:spcPts val="0"/>
              </a:spcAft>
              <a:buNone/>
            </a:pPr>
            <a:r>
              <a:rPr lang="en" sz="1200">
                <a:latin typeface="Roboto"/>
                <a:ea typeface="Roboto"/>
                <a:cs typeface="Roboto"/>
                <a:sym typeface="Roboto"/>
              </a:rPr>
              <a:t>Collaboration with domain experts for feature engineering, and assistance with obtaining additional diverse datasets.</a:t>
            </a:r>
            <a:endParaRPr sz="1200">
              <a:solidFill>
                <a:srgbClr val="000000"/>
              </a:solidFill>
              <a:latin typeface="Roboto"/>
              <a:ea typeface="Roboto"/>
              <a:cs typeface="Roboto"/>
              <a:sym typeface="Roboto"/>
            </a:endParaRPr>
          </a:p>
        </p:txBody>
      </p:sp>
      <p:sp>
        <p:nvSpPr>
          <p:cNvPr id="325" name="Google Shape;325;p42"/>
          <p:cNvSpPr txBox="1"/>
          <p:nvPr/>
        </p:nvSpPr>
        <p:spPr>
          <a:xfrm>
            <a:off x="4893375" y="3063275"/>
            <a:ext cx="17889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Model Risk</a:t>
            </a:r>
            <a:endParaRPr b="1" sz="1600">
              <a:latin typeface="Fira Sans Extra Condensed"/>
              <a:ea typeface="Fira Sans Extra Condensed"/>
              <a:cs typeface="Fira Sans Extra Condensed"/>
              <a:sym typeface="Fira Sans Extra Condensed"/>
            </a:endParaRPr>
          </a:p>
        </p:txBody>
      </p:sp>
      <p:sp>
        <p:nvSpPr>
          <p:cNvPr id="326" name="Google Shape;326;p42"/>
          <p:cNvSpPr txBox="1"/>
          <p:nvPr/>
        </p:nvSpPr>
        <p:spPr>
          <a:xfrm>
            <a:off x="4893375" y="3391175"/>
            <a:ext cx="1788900" cy="1068600"/>
          </a:xfrm>
          <a:prstGeom prst="rect">
            <a:avLst/>
          </a:prstGeom>
          <a:noFill/>
          <a:ln>
            <a:noFill/>
          </a:ln>
        </p:spPr>
        <p:txBody>
          <a:bodyPr anchorCtr="0" anchor="ctr" bIns="0" lIns="182875" spcFirstLastPara="1" rIns="182875" wrap="square" tIns="0">
            <a:noAutofit/>
          </a:bodyPr>
          <a:lstStyle/>
          <a:p>
            <a:pPr indent="0" lvl="0" marL="0" rtl="0" algn="ctr">
              <a:lnSpc>
                <a:spcPct val="115000"/>
              </a:lnSpc>
              <a:spcBef>
                <a:spcPts val="0"/>
              </a:spcBef>
              <a:spcAft>
                <a:spcPts val="0"/>
              </a:spcAft>
              <a:buNone/>
            </a:pPr>
            <a:r>
              <a:rPr lang="en" sz="1200">
                <a:latin typeface="Roboto"/>
                <a:ea typeface="Roboto"/>
                <a:cs typeface="Roboto"/>
                <a:sym typeface="Roboto"/>
              </a:rPr>
              <a:t>Difficult to analyze the </a:t>
            </a:r>
            <a:r>
              <a:rPr lang="en" sz="1200">
                <a:latin typeface="Roboto"/>
                <a:ea typeface="Roboto"/>
                <a:cs typeface="Roboto"/>
                <a:sym typeface="Roboto"/>
              </a:rPr>
              <a:t>sequence</a:t>
            </a:r>
            <a:r>
              <a:rPr lang="en" sz="1200">
                <a:latin typeface="Roboto"/>
                <a:ea typeface="Roboto"/>
                <a:cs typeface="Roboto"/>
                <a:sym typeface="Roboto"/>
              </a:rPr>
              <a:t> of </a:t>
            </a:r>
            <a:r>
              <a:rPr lang="en" sz="1200">
                <a:latin typeface="Roboto"/>
                <a:ea typeface="Roboto"/>
                <a:cs typeface="Roboto"/>
                <a:sym typeface="Roboto"/>
              </a:rPr>
              <a:t>activities</a:t>
            </a:r>
            <a:r>
              <a:rPr lang="en" sz="1200">
                <a:latin typeface="Roboto"/>
                <a:ea typeface="Roboto"/>
                <a:cs typeface="Roboto"/>
                <a:sym typeface="Roboto"/>
              </a:rPr>
              <a:t> without the temporal information</a:t>
            </a:r>
            <a:endParaRPr sz="1200">
              <a:solidFill>
                <a:srgbClr val="000000"/>
              </a:solidFill>
              <a:latin typeface="Roboto"/>
              <a:ea typeface="Roboto"/>
              <a:cs typeface="Roboto"/>
              <a:sym typeface="Roboto"/>
            </a:endParaRPr>
          </a:p>
        </p:txBody>
      </p:sp>
      <p:sp>
        <p:nvSpPr>
          <p:cNvPr id="327" name="Google Shape;327;p42"/>
          <p:cNvSpPr txBox="1"/>
          <p:nvPr/>
        </p:nvSpPr>
        <p:spPr>
          <a:xfrm>
            <a:off x="6682275" y="3063275"/>
            <a:ext cx="19413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Interpretation Risk</a:t>
            </a:r>
            <a:endParaRPr b="1" sz="1600">
              <a:latin typeface="Fira Sans Extra Condensed"/>
              <a:ea typeface="Fira Sans Extra Condensed"/>
              <a:cs typeface="Fira Sans Extra Condensed"/>
              <a:sym typeface="Fira Sans Extra Condensed"/>
            </a:endParaRPr>
          </a:p>
        </p:txBody>
      </p:sp>
      <p:sp>
        <p:nvSpPr>
          <p:cNvPr id="328" name="Google Shape;328;p42"/>
          <p:cNvSpPr txBox="1"/>
          <p:nvPr/>
        </p:nvSpPr>
        <p:spPr>
          <a:xfrm>
            <a:off x="6606075" y="3391175"/>
            <a:ext cx="1941300" cy="11511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Combining data from multiple sensors can provide a more comprehensive picture of the movement and improve the accuracy</a:t>
            </a:r>
            <a:endParaRPr sz="1200">
              <a:latin typeface="Roboto"/>
              <a:ea typeface="Roboto"/>
              <a:cs typeface="Roboto"/>
              <a:sym typeface="Roboto"/>
            </a:endParaRPr>
          </a:p>
        </p:txBody>
      </p:sp>
      <p:sp>
        <p:nvSpPr>
          <p:cNvPr id="329" name="Google Shape;329;p42"/>
          <p:cNvSpPr/>
          <p:nvPr/>
        </p:nvSpPr>
        <p:spPr>
          <a:xfrm>
            <a:off x="867125" y="794538"/>
            <a:ext cx="3113100" cy="590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2"/>
          <p:cNvSpPr txBox="1"/>
          <p:nvPr/>
        </p:nvSpPr>
        <p:spPr>
          <a:xfrm>
            <a:off x="1288325" y="925788"/>
            <a:ext cx="22707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Data Risk</a:t>
            </a:r>
            <a:endParaRPr b="1" sz="1600">
              <a:latin typeface="Fira Sans Extra Condensed"/>
              <a:ea typeface="Fira Sans Extra Condensed"/>
              <a:cs typeface="Fira Sans Extra Condensed"/>
              <a:sym typeface="Fira Sans Extra Condensed"/>
            </a:endParaRPr>
          </a:p>
        </p:txBody>
      </p:sp>
      <p:sp>
        <p:nvSpPr>
          <p:cNvPr id="331" name="Google Shape;331;p42"/>
          <p:cNvSpPr/>
          <p:nvPr/>
        </p:nvSpPr>
        <p:spPr>
          <a:xfrm>
            <a:off x="891675" y="1674213"/>
            <a:ext cx="1198800" cy="1198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2"/>
          <p:cNvSpPr/>
          <p:nvPr/>
        </p:nvSpPr>
        <p:spPr>
          <a:xfrm>
            <a:off x="2756775" y="1674213"/>
            <a:ext cx="1198800" cy="1198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2"/>
          <p:cNvSpPr/>
          <p:nvPr/>
        </p:nvSpPr>
        <p:spPr>
          <a:xfrm>
            <a:off x="2176275" y="2174613"/>
            <a:ext cx="494700" cy="198000"/>
          </a:xfrm>
          <a:prstGeom prst="leftRightArrow">
            <a:avLst>
              <a:gd fmla="val 50000" name="adj1"/>
              <a:gd fmla="val 50000" name="adj2"/>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42"/>
          <p:cNvGrpSpPr/>
          <p:nvPr/>
        </p:nvGrpSpPr>
        <p:grpSpPr>
          <a:xfrm>
            <a:off x="3146454" y="2081650"/>
            <a:ext cx="419443" cy="420487"/>
            <a:chOff x="-3771675" y="3971775"/>
            <a:chExt cx="291300" cy="292025"/>
          </a:xfrm>
        </p:grpSpPr>
        <p:sp>
          <p:nvSpPr>
            <p:cNvPr id="335" name="Google Shape;335;p42"/>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2"/>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2"/>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2"/>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2"/>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42"/>
          <p:cNvGrpSpPr/>
          <p:nvPr/>
        </p:nvGrpSpPr>
        <p:grpSpPr>
          <a:xfrm>
            <a:off x="1302902" y="2081588"/>
            <a:ext cx="376345" cy="420611"/>
            <a:chOff x="2423775" y="3226875"/>
            <a:chExt cx="259925" cy="295000"/>
          </a:xfrm>
        </p:grpSpPr>
        <p:sp>
          <p:nvSpPr>
            <p:cNvPr id="341" name="Google Shape;341;p42"/>
            <p:cNvSpPr/>
            <p:nvPr/>
          </p:nvSpPr>
          <p:spPr>
            <a:xfrm>
              <a:off x="2509625" y="3365900"/>
              <a:ext cx="86650" cy="52000"/>
            </a:xfrm>
            <a:custGeom>
              <a:rect b="b" l="l" r="r" t="t"/>
              <a:pathLst>
                <a:path extrusionOk="0" h="2080" w="3466">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2"/>
            <p:cNvSpPr/>
            <p:nvPr/>
          </p:nvSpPr>
          <p:spPr>
            <a:xfrm>
              <a:off x="2534825" y="3313925"/>
              <a:ext cx="35475" cy="35450"/>
            </a:xfrm>
            <a:custGeom>
              <a:rect b="b" l="l" r="r" t="t"/>
              <a:pathLst>
                <a:path extrusionOk="0" h="1418" w="1419">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2"/>
            <p:cNvSpPr/>
            <p:nvPr/>
          </p:nvSpPr>
          <p:spPr>
            <a:xfrm>
              <a:off x="2423775" y="3226875"/>
              <a:ext cx="259925" cy="295000"/>
            </a:xfrm>
            <a:custGeom>
              <a:rect b="b" l="l" r="r" t="t"/>
              <a:pathLst>
                <a:path extrusionOk="0" h="11800" w="10397">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42"/>
          <p:cNvGrpSpPr/>
          <p:nvPr/>
        </p:nvGrpSpPr>
        <p:grpSpPr>
          <a:xfrm>
            <a:off x="7437073" y="2081582"/>
            <a:ext cx="431703" cy="420622"/>
            <a:chOff x="946175" y="3253275"/>
            <a:chExt cx="298550" cy="296150"/>
          </a:xfrm>
        </p:grpSpPr>
        <p:sp>
          <p:nvSpPr>
            <p:cNvPr id="345" name="Google Shape;345;p42"/>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2"/>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2"/>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2"/>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2"/>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42"/>
          <p:cNvGrpSpPr/>
          <p:nvPr/>
        </p:nvGrpSpPr>
        <p:grpSpPr>
          <a:xfrm>
            <a:off x="5577507" y="2081588"/>
            <a:ext cx="420635" cy="420610"/>
            <a:chOff x="946175" y="3619500"/>
            <a:chExt cx="296975" cy="293825"/>
          </a:xfrm>
        </p:grpSpPr>
        <p:sp>
          <p:nvSpPr>
            <p:cNvPr id="351" name="Google Shape;351;p42"/>
            <p:cNvSpPr/>
            <p:nvPr/>
          </p:nvSpPr>
          <p:spPr>
            <a:xfrm>
              <a:off x="963525" y="3619500"/>
              <a:ext cx="207950" cy="293825"/>
            </a:xfrm>
            <a:custGeom>
              <a:rect b="b" l="l" r="r" t="t"/>
              <a:pathLst>
                <a:path extrusionOk="0" h="11753" w="8318">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2"/>
            <p:cNvSpPr/>
            <p:nvPr/>
          </p:nvSpPr>
          <p:spPr>
            <a:xfrm>
              <a:off x="1185625" y="3688025"/>
              <a:ext cx="57525" cy="55950"/>
            </a:xfrm>
            <a:custGeom>
              <a:rect b="b" l="l" r="r" t="t"/>
              <a:pathLst>
                <a:path extrusionOk="0" h="2238" w="2301">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2"/>
            <p:cNvSpPr/>
            <p:nvPr/>
          </p:nvSpPr>
          <p:spPr>
            <a:xfrm>
              <a:off x="1088075" y="3795925"/>
              <a:ext cx="46375" cy="45025"/>
            </a:xfrm>
            <a:custGeom>
              <a:rect b="b" l="l" r="r" t="t"/>
              <a:pathLst>
                <a:path extrusionOk="0" h="1801" w="1855">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2"/>
            <p:cNvSpPr/>
            <p:nvPr/>
          </p:nvSpPr>
          <p:spPr>
            <a:xfrm>
              <a:off x="1112375" y="3720325"/>
              <a:ext cx="97700" cy="97700"/>
            </a:xfrm>
            <a:custGeom>
              <a:rect b="b" l="l" r="r" t="t"/>
              <a:pathLst>
                <a:path extrusionOk="0" h="3908" w="3908">
                  <a:moveTo>
                    <a:pt x="2426" y="1"/>
                  </a:moveTo>
                  <a:lnTo>
                    <a:pt x="1" y="2458"/>
                  </a:lnTo>
                  <a:lnTo>
                    <a:pt x="1450" y="3907"/>
                  </a:lnTo>
                  <a:lnTo>
                    <a:pt x="3907" y="1481"/>
                  </a:lnTo>
                  <a:lnTo>
                    <a:pt x="242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2"/>
            <p:cNvSpPr/>
            <p:nvPr/>
          </p:nvSpPr>
          <p:spPr>
            <a:xfrm>
              <a:off x="1120250" y="3623450"/>
              <a:ext cx="47275" cy="47275"/>
            </a:xfrm>
            <a:custGeom>
              <a:rect b="b" l="l" r="r" t="t"/>
              <a:pathLst>
                <a:path extrusionOk="0" h="1891" w="1891">
                  <a:moveTo>
                    <a:pt x="1" y="0"/>
                  </a:moveTo>
                  <a:lnTo>
                    <a:pt x="1" y="1891"/>
                  </a:lnTo>
                  <a:lnTo>
                    <a:pt x="1891" y="189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2"/>
            <p:cNvSpPr/>
            <p:nvPr/>
          </p:nvSpPr>
          <p:spPr>
            <a:xfrm>
              <a:off x="946175" y="3879425"/>
              <a:ext cx="166225" cy="33900"/>
            </a:xfrm>
            <a:custGeom>
              <a:rect b="b" l="l" r="r" t="t"/>
              <a:pathLst>
                <a:path extrusionOk="0" h="1356" w="6649">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3"/>
          <p:cNvSpPr/>
          <p:nvPr/>
        </p:nvSpPr>
        <p:spPr>
          <a:xfrm rot="10800000">
            <a:off x="457200" y="2114017"/>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3"/>
          <p:cNvSpPr/>
          <p:nvPr/>
        </p:nvSpPr>
        <p:spPr>
          <a:xfrm>
            <a:off x="4073650" y="1259075"/>
            <a:ext cx="4613400" cy="4815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3"/>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Recommendations</a:t>
            </a:r>
            <a:endParaRPr/>
          </a:p>
        </p:txBody>
      </p:sp>
      <p:sp>
        <p:nvSpPr>
          <p:cNvPr id="364" name="Google Shape;364;p43"/>
          <p:cNvSpPr/>
          <p:nvPr/>
        </p:nvSpPr>
        <p:spPr>
          <a:xfrm rot="10800000">
            <a:off x="457200" y="3823775"/>
            <a:ext cx="4613400" cy="6042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3"/>
          <p:cNvSpPr/>
          <p:nvPr/>
        </p:nvSpPr>
        <p:spPr>
          <a:xfrm>
            <a:off x="4073650" y="2968953"/>
            <a:ext cx="4613400" cy="4815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3"/>
          <p:cNvSpPr/>
          <p:nvPr/>
        </p:nvSpPr>
        <p:spPr>
          <a:xfrm>
            <a:off x="3510437" y="1051947"/>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3"/>
          <p:cNvSpPr/>
          <p:nvPr/>
        </p:nvSpPr>
        <p:spPr>
          <a:xfrm>
            <a:off x="4474780" y="1895549"/>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3"/>
          <p:cNvSpPr/>
          <p:nvPr/>
        </p:nvSpPr>
        <p:spPr>
          <a:xfrm>
            <a:off x="3510437" y="2739152"/>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3"/>
          <p:cNvSpPr/>
          <p:nvPr/>
        </p:nvSpPr>
        <p:spPr>
          <a:xfrm>
            <a:off x="4474780" y="3582754"/>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3"/>
          <p:cNvSpPr txBox="1"/>
          <p:nvPr/>
        </p:nvSpPr>
        <p:spPr>
          <a:xfrm>
            <a:off x="5485800" y="1373525"/>
            <a:ext cx="2972400" cy="25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Collaborating with Domain Experts</a:t>
            </a:r>
            <a:endParaRPr b="1" sz="1600">
              <a:solidFill>
                <a:schemeClr val="accent2"/>
              </a:solidFill>
              <a:latin typeface="Fira Sans Extra Condensed"/>
              <a:ea typeface="Fira Sans Extra Condensed"/>
              <a:cs typeface="Fira Sans Extra Condensed"/>
              <a:sym typeface="Fira Sans Extra Condensed"/>
            </a:endParaRPr>
          </a:p>
        </p:txBody>
      </p:sp>
      <p:sp>
        <p:nvSpPr>
          <p:cNvPr id="371" name="Google Shape;371;p43"/>
          <p:cNvSpPr txBox="1"/>
          <p:nvPr/>
        </p:nvSpPr>
        <p:spPr>
          <a:xfrm>
            <a:off x="685800" y="2211675"/>
            <a:ext cx="2972400" cy="55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6"/>
                </a:solidFill>
                <a:latin typeface="Fira Sans Extra Condensed"/>
                <a:ea typeface="Fira Sans Extra Condensed"/>
                <a:cs typeface="Fira Sans Extra Condensed"/>
                <a:sym typeface="Fira Sans Extra Condensed"/>
              </a:rPr>
              <a:t>Addressing Data Noise and Limited Variability</a:t>
            </a:r>
            <a:endParaRPr b="1" sz="1600">
              <a:solidFill>
                <a:schemeClr val="accent6"/>
              </a:solidFill>
              <a:latin typeface="Fira Sans Extra Condensed"/>
              <a:ea typeface="Fira Sans Extra Condensed"/>
              <a:cs typeface="Fira Sans Extra Condensed"/>
              <a:sym typeface="Fira Sans Extra Condensed"/>
            </a:endParaRPr>
          </a:p>
        </p:txBody>
      </p:sp>
      <p:sp>
        <p:nvSpPr>
          <p:cNvPr id="372" name="Google Shape;372;p43"/>
          <p:cNvSpPr txBox="1"/>
          <p:nvPr/>
        </p:nvSpPr>
        <p:spPr>
          <a:xfrm>
            <a:off x="5485800" y="3083400"/>
            <a:ext cx="2972400" cy="25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accent4"/>
                </a:solidFill>
                <a:latin typeface="Fira Sans Extra Condensed"/>
                <a:ea typeface="Fira Sans Extra Condensed"/>
                <a:cs typeface="Fira Sans Extra Condensed"/>
                <a:sym typeface="Fira Sans Extra Condensed"/>
              </a:rPr>
              <a:t>Handling Temporal Information</a:t>
            </a:r>
            <a:endParaRPr b="1" sz="1600">
              <a:solidFill>
                <a:schemeClr val="accent4"/>
              </a:solidFill>
              <a:latin typeface="Fira Sans Extra Condensed"/>
              <a:ea typeface="Fira Sans Extra Condensed"/>
              <a:cs typeface="Fira Sans Extra Condensed"/>
              <a:sym typeface="Fira Sans Extra Condensed"/>
            </a:endParaRPr>
          </a:p>
        </p:txBody>
      </p:sp>
      <p:sp>
        <p:nvSpPr>
          <p:cNvPr id="373" name="Google Shape;373;p43"/>
          <p:cNvSpPr txBox="1"/>
          <p:nvPr/>
        </p:nvSpPr>
        <p:spPr>
          <a:xfrm>
            <a:off x="685800" y="3956225"/>
            <a:ext cx="2972400" cy="33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5"/>
                </a:solidFill>
                <a:latin typeface="Fira Sans Extra Condensed"/>
                <a:ea typeface="Fira Sans Extra Condensed"/>
                <a:cs typeface="Fira Sans Extra Condensed"/>
                <a:sym typeface="Fira Sans Extra Condensed"/>
              </a:rPr>
              <a:t>Leveraging Data from Multiple Sensors</a:t>
            </a:r>
            <a:endParaRPr b="1" sz="1600">
              <a:solidFill>
                <a:schemeClr val="accent5"/>
              </a:solidFill>
              <a:latin typeface="Fira Sans Extra Condensed"/>
              <a:ea typeface="Fira Sans Extra Condensed"/>
              <a:cs typeface="Fira Sans Extra Condensed"/>
              <a:sym typeface="Fira Sans Extra Condensed"/>
            </a:endParaRPr>
          </a:p>
        </p:txBody>
      </p:sp>
      <p:grpSp>
        <p:nvGrpSpPr>
          <p:cNvPr id="374" name="Google Shape;374;p43"/>
          <p:cNvGrpSpPr/>
          <p:nvPr/>
        </p:nvGrpSpPr>
        <p:grpSpPr>
          <a:xfrm>
            <a:off x="4862792" y="3973506"/>
            <a:ext cx="382765" cy="367810"/>
            <a:chOff x="-62890750" y="3747425"/>
            <a:chExt cx="330825" cy="317900"/>
          </a:xfrm>
        </p:grpSpPr>
        <p:sp>
          <p:nvSpPr>
            <p:cNvPr id="375" name="Google Shape;375;p43"/>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3"/>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3"/>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3"/>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3"/>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3"/>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3"/>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3"/>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3"/>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3"/>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3"/>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3"/>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3"/>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3"/>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43"/>
          <p:cNvGrpSpPr/>
          <p:nvPr/>
        </p:nvGrpSpPr>
        <p:grpSpPr>
          <a:xfrm>
            <a:off x="3905737" y="3130628"/>
            <a:ext cx="368186" cy="366364"/>
            <a:chOff x="-63679950" y="3360375"/>
            <a:chExt cx="318225" cy="316650"/>
          </a:xfrm>
        </p:grpSpPr>
        <p:sp>
          <p:nvSpPr>
            <p:cNvPr id="390" name="Google Shape;390;p43"/>
            <p:cNvSpPr/>
            <p:nvPr/>
          </p:nvSpPr>
          <p:spPr>
            <a:xfrm>
              <a:off x="-63497200" y="3423400"/>
              <a:ext cx="40975" cy="40975"/>
            </a:xfrm>
            <a:custGeom>
              <a:rect b="b" l="l" r="r" t="t"/>
              <a:pathLst>
                <a:path extrusionOk="0" h="1639" w="1639">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3"/>
            <p:cNvSpPr/>
            <p:nvPr/>
          </p:nvSpPr>
          <p:spPr>
            <a:xfrm>
              <a:off x="-63516900" y="3485625"/>
              <a:ext cx="79575" cy="29950"/>
            </a:xfrm>
            <a:custGeom>
              <a:rect b="b" l="l" r="r" t="t"/>
              <a:pathLst>
                <a:path extrusionOk="0" h="1198" w="3183">
                  <a:moveTo>
                    <a:pt x="1607" y="0"/>
                  </a:moveTo>
                  <a:cubicBezTo>
                    <a:pt x="820" y="0"/>
                    <a:pt x="190" y="504"/>
                    <a:pt x="1" y="1197"/>
                  </a:cubicBezTo>
                  <a:lnTo>
                    <a:pt x="3183" y="1197"/>
                  </a:lnTo>
                  <a:cubicBezTo>
                    <a:pt x="3025" y="504"/>
                    <a:pt x="2395" y="0"/>
                    <a:pt x="16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3"/>
            <p:cNvSpPr/>
            <p:nvPr/>
          </p:nvSpPr>
          <p:spPr>
            <a:xfrm>
              <a:off x="-63618500" y="3360375"/>
              <a:ext cx="256775" cy="256600"/>
            </a:xfrm>
            <a:custGeom>
              <a:rect b="b" l="l" r="r" t="t"/>
              <a:pathLst>
                <a:path extrusionOk="0" h="10264" w="10271">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3"/>
            <p:cNvSpPr/>
            <p:nvPr/>
          </p:nvSpPr>
          <p:spPr>
            <a:xfrm>
              <a:off x="-63679950" y="3576200"/>
              <a:ext cx="102425" cy="100825"/>
            </a:xfrm>
            <a:custGeom>
              <a:rect b="b" l="l" r="r" t="t"/>
              <a:pathLst>
                <a:path extrusionOk="0" h="4033" w="4097">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43"/>
          <p:cNvGrpSpPr/>
          <p:nvPr/>
        </p:nvGrpSpPr>
        <p:grpSpPr>
          <a:xfrm>
            <a:off x="4944496" y="2377602"/>
            <a:ext cx="219345" cy="227301"/>
            <a:chOff x="3357325" y="2093500"/>
            <a:chExt cx="311525" cy="322825"/>
          </a:xfrm>
        </p:grpSpPr>
        <p:sp>
          <p:nvSpPr>
            <p:cNvPr id="395" name="Google Shape;395;p43"/>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6" name="Google Shape;396;p43"/>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97" name="Google Shape;397;p43"/>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98" name="Google Shape;398;p43"/>
          <p:cNvGrpSpPr/>
          <p:nvPr/>
        </p:nvGrpSpPr>
        <p:grpSpPr>
          <a:xfrm>
            <a:off x="3920200" y="1456990"/>
            <a:ext cx="339253" cy="339253"/>
            <a:chOff x="1492675" y="2620775"/>
            <a:chExt cx="481825" cy="481825"/>
          </a:xfrm>
        </p:grpSpPr>
        <p:sp>
          <p:nvSpPr>
            <p:cNvPr id="399" name="Google Shape;399;p43"/>
            <p:cNvSpPr/>
            <p:nvPr/>
          </p:nvSpPr>
          <p:spPr>
            <a:xfrm>
              <a:off x="1677125" y="2620775"/>
              <a:ext cx="112950" cy="113850"/>
            </a:xfrm>
            <a:custGeom>
              <a:rect b="b" l="l" r="r" t="t"/>
              <a:pathLst>
                <a:path extrusionOk="0" h="4554" w="4518">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0" name="Google Shape;400;p43"/>
            <p:cNvSpPr/>
            <p:nvPr/>
          </p:nvSpPr>
          <p:spPr>
            <a:xfrm>
              <a:off x="1492675" y="2734675"/>
              <a:ext cx="481825" cy="367925"/>
            </a:xfrm>
            <a:custGeom>
              <a:rect b="b" l="l" r="r" t="t"/>
              <a:pathLst>
                <a:path extrusionOk="0" h="14717" w="19273">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p:nvPr/>
        </p:nvSpPr>
        <p:spPr>
          <a:xfrm>
            <a:off x="2599175" y="1545925"/>
            <a:ext cx="1565700" cy="1252200"/>
          </a:xfrm>
          <a:prstGeom prst="roundRect">
            <a:avLst>
              <a:gd fmla="val 11451"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6"/>
          <p:cNvSpPr/>
          <p:nvPr/>
        </p:nvSpPr>
        <p:spPr>
          <a:xfrm>
            <a:off x="3772575" y="1165250"/>
            <a:ext cx="754500" cy="754500"/>
          </a:xfrm>
          <a:prstGeom prst="ellipse">
            <a:avLst/>
          </a:prstGeom>
          <a:solidFill>
            <a:schemeClr val="accen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6"/>
          <p:cNvSpPr/>
          <p:nvPr/>
        </p:nvSpPr>
        <p:spPr>
          <a:xfrm>
            <a:off x="4750525" y="1545925"/>
            <a:ext cx="1565700" cy="1252200"/>
          </a:xfrm>
          <a:prstGeom prst="roundRect">
            <a:avLst>
              <a:gd fmla="val 1145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6"/>
          <p:cNvSpPr/>
          <p:nvPr/>
        </p:nvSpPr>
        <p:spPr>
          <a:xfrm>
            <a:off x="5923925" y="1165250"/>
            <a:ext cx="754500" cy="754500"/>
          </a:xfrm>
          <a:prstGeom prst="ellipse">
            <a:avLst/>
          </a:prstGeom>
          <a:solidFill>
            <a:schemeClr val="accent3"/>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6"/>
          <p:cNvSpPr/>
          <p:nvPr/>
        </p:nvSpPr>
        <p:spPr>
          <a:xfrm>
            <a:off x="6901875" y="1545925"/>
            <a:ext cx="1565700" cy="1350300"/>
          </a:xfrm>
          <a:prstGeom prst="roundRect">
            <a:avLst>
              <a:gd fmla="val 11451"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6"/>
          <p:cNvSpPr/>
          <p:nvPr/>
        </p:nvSpPr>
        <p:spPr>
          <a:xfrm>
            <a:off x="8075275" y="1165250"/>
            <a:ext cx="754500" cy="754500"/>
          </a:xfrm>
          <a:prstGeom prst="ellipse">
            <a:avLst/>
          </a:prstGeom>
          <a:solidFill>
            <a:schemeClr val="accent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6"/>
          <p:cNvSpPr/>
          <p:nvPr/>
        </p:nvSpPr>
        <p:spPr>
          <a:xfrm>
            <a:off x="447825" y="1545925"/>
            <a:ext cx="1565700" cy="1252200"/>
          </a:xfrm>
          <a:prstGeom prst="roundRect">
            <a:avLst>
              <a:gd fmla="val 1145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6"/>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INTRODUCTION</a:t>
            </a:r>
            <a:endParaRPr>
              <a:solidFill>
                <a:schemeClr val="dk1"/>
              </a:solidFill>
            </a:endParaRPr>
          </a:p>
        </p:txBody>
      </p:sp>
      <p:sp>
        <p:nvSpPr>
          <p:cNvPr id="115" name="Google Shape;115;p26"/>
          <p:cNvSpPr txBox="1"/>
          <p:nvPr/>
        </p:nvSpPr>
        <p:spPr>
          <a:xfrm>
            <a:off x="620575" y="1681701"/>
            <a:ext cx="735900" cy="28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solidFill>
                  <a:schemeClr val="dk1"/>
                </a:solidFill>
                <a:latin typeface="Fira Sans Extra Condensed"/>
                <a:ea typeface="Fira Sans Extra Condensed"/>
                <a:cs typeface="Fira Sans Extra Condensed"/>
                <a:sym typeface="Fira Sans Extra Condensed"/>
              </a:rPr>
              <a:t>1</a:t>
            </a:r>
            <a:endParaRPr b="1" sz="2200">
              <a:solidFill>
                <a:schemeClr val="dk1"/>
              </a:solidFill>
              <a:latin typeface="Fira Sans Extra Condensed"/>
              <a:ea typeface="Fira Sans Extra Condensed"/>
              <a:cs typeface="Fira Sans Extra Condensed"/>
              <a:sym typeface="Fira Sans Extra Condensed"/>
            </a:endParaRPr>
          </a:p>
        </p:txBody>
      </p:sp>
      <p:sp>
        <p:nvSpPr>
          <p:cNvPr id="116" name="Google Shape;116;p26"/>
          <p:cNvSpPr txBox="1"/>
          <p:nvPr/>
        </p:nvSpPr>
        <p:spPr>
          <a:xfrm>
            <a:off x="457200" y="1979475"/>
            <a:ext cx="1383600" cy="75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 sz="1200">
                <a:solidFill>
                  <a:srgbClr val="374151"/>
                </a:solidFill>
                <a:latin typeface="Roboto"/>
                <a:ea typeface="Roboto"/>
                <a:cs typeface="Roboto"/>
                <a:sym typeface="Roboto"/>
              </a:rPr>
              <a:t>Personal activity monitor similar to BodyMedia and Fitbit</a:t>
            </a:r>
            <a:endParaRPr sz="1200">
              <a:solidFill>
                <a:schemeClr val="dk1"/>
              </a:solidFill>
              <a:latin typeface="Roboto"/>
              <a:ea typeface="Roboto"/>
              <a:cs typeface="Roboto"/>
              <a:sym typeface="Roboto"/>
            </a:endParaRPr>
          </a:p>
        </p:txBody>
      </p:sp>
      <p:sp>
        <p:nvSpPr>
          <p:cNvPr id="117" name="Google Shape;117;p26"/>
          <p:cNvSpPr txBox="1"/>
          <p:nvPr/>
        </p:nvSpPr>
        <p:spPr>
          <a:xfrm>
            <a:off x="2771925" y="1681701"/>
            <a:ext cx="753000" cy="28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solidFill>
                  <a:schemeClr val="dk1"/>
                </a:solidFill>
                <a:latin typeface="Fira Sans Extra Condensed"/>
                <a:ea typeface="Fira Sans Extra Condensed"/>
                <a:cs typeface="Fira Sans Extra Condensed"/>
                <a:sym typeface="Fira Sans Extra Condensed"/>
              </a:rPr>
              <a:t>2</a:t>
            </a:r>
            <a:endParaRPr b="1" sz="2200">
              <a:solidFill>
                <a:schemeClr val="dk1"/>
              </a:solidFill>
              <a:latin typeface="Fira Sans Extra Condensed"/>
              <a:ea typeface="Fira Sans Extra Condensed"/>
              <a:cs typeface="Fira Sans Extra Condensed"/>
              <a:sym typeface="Fira Sans Extra Condensed"/>
            </a:endParaRPr>
          </a:p>
        </p:txBody>
      </p:sp>
      <p:sp>
        <p:nvSpPr>
          <p:cNvPr id="118" name="Google Shape;118;p26"/>
          <p:cNvSpPr txBox="1"/>
          <p:nvPr/>
        </p:nvSpPr>
        <p:spPr>
          <a:xfrm>
            <a:off x="2771924" y="1979475"/>
            <a:ext cx="1220100" cy="75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 sz="1200">
                <a:solidFill>
                  <a:schemeClr val="dk1"/>
                </a:solidFill>
                <a:latin typeface="Roboto"/>
                <a:ea typeface="Roboto"/>
                <a:cs typeface="Roboto"/>
                <a:sym typeface="Roboto"/>
              </a:rPr>
              <a:t>Potential applications in health, fitness, and well-being.</a:t>
            </a:r>
            <a:endParaRPr sz="1200">
              <a:solidFill>
                <a:schemeClr val="dk1"/>
              </a:solidFill>
              <a:latin typeface="Roboto"/>
              <a:ea typeface="Roboto"/>
              <a:cs typeface="Roboto"/>
              <a:sym typeface="Roboto"/>
            </a:endParaRPr>
          </a:p>
        </p:txBody>
      </p:sp>
      <p:sp>
        <p:nvSpPr>
          <p:cNvPr id="119" name="Google Shape;119;p26"/>
          <p:cNvSpPr txBox="1"/>
          <p:nvPr/>
        </p:nvSpPr>
        <p:spPr>
          <a:xfrm>
            <a:off x="4923275" y="1681701"/>
            <a:ext cx="754500" cy="28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solidFill>
                  <a:schemeClr val="dk1"/>
                </a:solidFill>
                <a:latin typeface="Fira Sans Extra Condensed"/>
                <a:ea typeface="Fira Sans Extra Condensed"/>
                <a:cs typeface="Fira Sans Extra Condensed"/>
                <a:sym typeface="Fira Sans Extra Condensed"/>
              </a:rPr>
              <a:t>3</a:t>
            </a:r>
            <a:endParaRPr b="1" sz="2200">
              <a:solidFill>
                <a:schemeClr val="dk1"/>
              </a:solidFill>
              <a:latin typeface="Fira Sans Extra Condensed"/>
              <a:ea typeface="Fira Sans Extra Condensed"/>
              <a:cs typeface="Fira Sans Extra Condensed"/>
              <a:sym typeface="Fira Sans Extra Condensed"/>
            </a:endParaRPr>
          </a:p>
        </p:txBody>
      </p:sp>
      <p:sp>
        <p:nvSpPr>
          <p:cNvPr id="120" name="Google Shape;120;p26"/>
          <p:cNvSpPr txBox="1"/>
          <p:nvPr/>
        </p:nvSpPr>
        <p:spPr>
          <a:xfrm>
            <a:off x="4801150" y="2067975"/>
            <a:ext cx="1505700" cy="664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Wearable device leveraging accelerometer data.</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121" name="Google Shape;121;p26"/>
          <p:cNvSpPr txBox="1"/>
          <p:nvPr/>
        </p:nvSpPr>
        <p:spPr>
          <a:xfrm>
            <a:off x="7032449" y="1681701"/>
            <a:ext cx="688800" cy="28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solidFill>
                  <a:schemeClr val="dk1"/>
                </a:solidFill>
                <a:latin typeface="Fira Sans Extra Condensed"/>
                <a:ea typeface="Fira Sans Extra Condensed"/>
                <a:cs typeface="Fira Sans Extra Condensed"/>
                <a:sym typeface="Fira Sans Extra Condensed"/>
              </a:rPr>
              <a:t>4</a:t>
            </a:r>
            <a:endParaRPr b="1" sz="2200">
              <a:solidFill>
                <a:schemeClr val="dk1"/>
              </a:solidFill>
              <a:latin typeface="Fira Sans Extra Condensed"/>
              <a:ea typeface="Fira Sans Extra Condensed"/>
              <a:cs typeface="Fira Sans Extra Condensed"/>
              <a:sym typeface="Fira Sans Extra Condensed"/>
            </a:endParaRPr>
          </a:p>
        </p:txBody>
      </p:sp>
      <p:sp>
        <p:nvSpPr>
          <p:cNvPr id="122" name="Google Shape;122;p26"/>
          <p:cNvSpPr txBox="1"/>
          <p:nvPr/>
        </p:nvSpPr>
        <p:spPr>
          <a:xfrm>
            <a:off x="6889850" y="2067975"/>
            <a:ext cx="1565700" cy="664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 sz="1200">
                <a:solidFill>
                  <a:schemeClr val="dk1"/>
                </a:solidFill>
                <a:latin typeface="Roboto"/>
                <a:ea typeface="Roboto"/>
                <a:cs typeface="Roboto"/>
                <a:sym typeface="Roboto"/>
              </a:rPr>
              <a:t>understanding human behavior to advancements in psychology and sociology</a:t>
            </a:r>
            <a:endParaRPr sz="1200">
              <a:solidFill>
                <a:schemeClr val="dk1"/>
              </a:solidFill>
              <a:latin typeface="Roboto"/>
              <a:ea typeface="Roboto"/>
              <a:cs typeface="Roboto"/>
              <a:sym typeface="Roboto"/>
            </a:endParaRPr>
          </a:p>
        </p:txBody>
      </p:sp>
      <p:grpSp>
        <p:nvGrpSpPr>
          <p:cNvPr id="123" name="Google Shape;123;p26"/>
          <p:cNvGrpSpPr/>
          <p:nvPr/>
        </p:nvGrpSpPr>
        <p:grpSpPr>
          <a:xfrm>
            <a:off x="5747971" y="3249810"/>
            <a:ext cx="2933952" cy="1482248"/>
            <a:chOff x="1211700" y="3364851"/>
            <a:chExt cx="2619600" cy="1323436"/>
          </a:xfrm>
        </p:grpSpPr>
        <p:cxnSp>
          <p:nvCxnSpPr>
            <p:cNvPr id="124" name="Google Shape;124;p26"/>
            <p:cNvCxnSpPr/>
            <p:nvPr/>
          </p:nvCxnSpPr>
          <p:spPr>
            <a:xfrm>
              <a:off x="1211700" y="4468276"/>
              <a:ext cx="2619600" cy="0"/>
            </a:xfrm>
            <a:prstGeom prst="straightConnector1">
              <a:avLst/>
            </a:prstGeom>
            <a:noFill/>
            <a:ln cap="flat" cmpd="sng" w="9525">
              <a:solidFill>
                <a:schemeClr val="lt2"/>
              </a:solidFill>
              <a:prstDash val="solid"/>
              <a:round/>
              <a:headEnd len="med" w="med" type="none"/>
              <a:tailEnd len="med" w="med" type="none"/>
            </a:ln>
          </p:spPr>
        </p:cxnSp>
        <p:cxnSp>
          <p:nvCxnSpPr>
            <p:cNvPr id="125" name="Google Shape;125;p26"/>
            <p:cNvCxnSpPr/>
            <p:nvPr/>
          </p:nvCxnSpPr>
          <p:spPr>
            <a:xfrm>
              <a:off x="1211700" y="3979751"/>
              <a:ext cx="2619600" cy="0"/>
            </a:xfrm>
            <a:prstGeom prst="straightConnector1">
              <a:avLst/>
            </a:prstGeom>
            <a:noFill/>
            <a:ln cap="flat" cmpd="sng" w="9525">
              <a:solidFill>
                <a:schemeClr val="lt2"/>
              </a:solidFill>
              <a:prstDash val="solid"/>
              <a:round/>
              <a:headEnd len="med" w="med" type="none"/>
              <a:tailEnd len="med" w="med" type="none"/>
            </a:ln>
          </p:spPr>
        </p:cxnSp>
        <p:cxnSp>
          <p:nvCxnSpPr>
            <p:cNvPr id="126" name="Google Shape;126;p26"/>
            <p:cNvCxnSpPr/>
            <p:nvPr/>
          </p:nvCxnSpPr>
          <p:spPr>
            <a:xfrm>
              <a:off x="1211700" y="3364851"/>
              <a:ext cx="2619600" cy="0"/>
            </a:xfrm>
            <a:prstGeom prst="straightConnector1">
              <a:avLst/>
            </a:prstGeom>
            <a:noFill/>
            <a:ln cap="flat" cmpd="sng" w="9525">
              <a:solidFill>
                <a:schemeClr val="lt2"/>
              </a:solidFill>
              <a:prstDash val="solid"/>
              <a:round/>
              <a:headEnd len="med" w="med" type="none"/>
              <a:tailEnd len="med" w="med" type="none"/>
            </a:ln>
          </p:spPr>
        </p:cxnSp>
        <p:sp>
          <p:nvSpPr>
            <p:cNvPr id="127" name="Google Shape;127;p26"/>
            <p:cNvSpPr/>
            <p:nvPr/>
          </p:nvSpPr>
          <p:spPr>
            <a:xfrm>
              <a:off x="1383512" y="4015980"/>
              <a:ext cx="421272" cy="672306"/>
            </a:xfrm>
            <a:custGeom>
              <a:rect b="b" l="l" r="r" t="t"/>
              <a:pathLst>
                <a:path extrusionOk="0" h="14545" w="2302">
                  <a:moveTo>
                    <a:pt x="0" y="1"/>
                  </a:moveTo>
                  <a:lnTo>
                    <a:pt x="0" y="14545"/>
                  </a:lnTo>
                  <a:lnTo>
                    <a:pt x="2302" y="14545"/>
                  </a:lnTo>
                  <a:lnTo>
                    <a:pt x="23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6"/>
            <p:cNvSpPr/>
            <p:nvPr/>
          </p:nvSpPr>
          <p:spPr>
            <a:xfrm>
              <a:off x="2009070" y="4192125"/>
              <a:ext cx="421271" cy="496141"/>
            </a:xfrm>
            <a:custGeom>
              <a:rect b="b" l="l" r="r" t="t"/>
              <a:pathLst>
                <a:path extrusionOk="0" h="15812" w="2303">
                  <a:moveTo>
                    <a:pt x="1" y="0"/>
                  </a:moveTo>
                  <a:lnTo>
                    <a:pt x="1" y="15812"/>
                  </a:lnTo>
                  <a:lnTo>
                    <a:pt x="2302" y="15812"/>
                  </a:lnTo>
                  <a:lnTo>
                    <a:pt x="23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8817"/>
                </a:solidFill>
              </a:endParaRPr>
            </a:p>
          </p:txBody>
        </p:sp>
        <p:sp>
          <p:nvSpPr>
            <p:cNvPr id="129" name="Google Shape;129;p26"/>
            <p:cNvSpPr/>
            <p:nvPr/>
          </p:nvSpPr>
          <p:spPr>
            <a:xfrm>
              <a:off x="2634628" y="4434977"/>
              <a:ext cx="421271" cy="250437"/>
            </a:xfrm>
            <a:custGeom>
              <a:rect b="b" l="l" r="r" t="t"/>
              <a:pathLst>
                <a:path extrusionOk="0" h="11209" w="2303">
                  <a:moveTo>
                    <a:pt x="1" y="0"/>
                  </a:moveTo>
                  <a:lnTo>
                    <a:pt x="1" y="11208"/>
                  </a:lnTo>
                  <a:lnTo>
                    <a:pt x="2302" y="11208"/>
                  </a:lnTo>
                  <a:lnTo>
                    <a:pt x="23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6"/>
            <p:cNvSpPr/>
            <p:nvPr/>
          </p:nvSpPr>
          <p:spPr>
            <a:xfrm>
              <a:off x="3260186" y="3768123"/>
              <a:ext cx="421271" cy="920153"/>
            </a:xfrm>
            <a:custGeom>
              <a:rect b="b" l="l" r="r" t="t"/>
              <a:pathLst>
                <a:path extrusionOk="0" h="14545" w="2303">
                  <a:moveTo>
                    <a:pt x="0" y="1"/>
                  </a:moveTo>
                  <a:lnTo>
                    <a:pt x="0" y="14545"/>
                  </a:lnTo>
                  <a:lnTo>
                    <a:pt x="2302" y="14545"/>
                  </a:lnTo>
                  <a:lnTo>
                    <a:pt x="2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26"/>
          <p:cNvSpPr/>
          <p:nvPr/>
        </p:nvSpPr>
        <p:spPr>
          <a:xfrm>
            <a:off x="1621975" y="1166000"/>
            <a:ext cx="753000" cy="753000"/>
          </a:xfrm>
          <a:prstGeom prst="ellipse">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26"/>
          <p:cNvGrpSpPr/>
          <p:nvPr/>
        </p:nvGrpSpPr>
        <p:grpSpPr>
          <a:xfrm>
            <a:off x="8276628" y="1379364"/>
            <a:ext cx="351786" cy="326274"/>
            <a:chOff x="-62511900" y="4129100"/>
            <a:chExt cx="304050" cy="282000"/>
          </a:xfrm>
        </p:grpSpPr>
        <p:sp>
          <p:nvSpPr>
            <p:cNvPr id="133" name="Google Shape;133;p26"/>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6"/>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6"/>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6"/>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26"/>
          <p:cNvGrpSpPr/>
          <p:nvPr/>
        </p:nvGrpSpPr>
        <p:grpSpPr>
          <a:xfrm>
            <a:off x="1814381" y="1359324"/>
            <a:ext cx="368186" cy="366364"/>
            <a:chOff x="-62151950" y="4111775"/>
            <a:chExt cx="318225" cy="316650"/>
          </a:xfrm>
        </p:grpSpPr>
        <p:sp>
          <p:nvSpPr>
            <p:cNvPr id="139" name="Google Shape;139;p26"/>
            <p:cNvSpPr/>
            <p:nvPr/>
          </p:nvSpPr>
          <p:spPr>
            <a:xfrm>
              <a:off x="-62151950" y="4407925"/>
              <a:ext cx="318225" cy="20500"/>
            </a:xfrm>
            <a:custGeom>
              <a:rect b="b" l="l" r="r" t="t"/>
              <a:pathLst>
                <a:path extrusionOk="0" h="820" w="12729">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6"/>
            <p:cNvSpPr/>
            <p:nvPr/>
          </p:nvSpPr>
          <p:spPr>
            <a:xfrm>
              <a:off x="-62151950" y="4283475"/>
              <a:ext cx="84300" cy="104000"/>
            </a:xfrm>
            <a:custGeom>
              <a:rect b="b" l="l" r="r" t="t"/>
              <a:pathLst>
                <a:path extrusionOk="0" h="4160" w="3372">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6"/>
            <p:cNvSpPr/>
            <p:nvPr/>
          </p:nvSpPr>
          <p:spPr>
            <a:xfrm>
              <a:off x="-62033800" y="4111775"/>
              <a:ext cx="82725" cy="275700"/>
            </a:xfrm>
            <a:custGeom>
              <a:rect b="b" l="l" r="r" t="t"/>
              <a:pathLst>
                <a:path extrusionOk="0" h="11028" w="3309">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6"/>
            <p:cNvSpPr/>
            <p:nvPr/>
          </p:nvSpPr>
          <p:spPr>
            <a:xfrm>
              <a:off x="-61916450" y="4200775"/>
              <a:ext cx="82725" cy="186700"/>
            </a:xfrm>
            <a:custGeom>
              <a:rect b="b" l="l" r="r" t="t"/>
              <a:pathLst>
                <a:path extrusionOk="0" h="7468" w="3309">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26"/>
          <p:cNvGrpSpPr/>
          <p:nvPr/>
        </p:nvGrpSpPr>
        <p:grpSpPr>
          <a:xfrm>
            <a:off x="3966643" y="1358855"/>
            <a:ext cx="366364" cy="367290"/>
            <a:chOff x="-61784125" y="3377700"/>
            <a:chExt cx="316650" cy="317450"/>
          </a:xfrm>
        </p:grpSpPr>
        <p:sp>
          <p:nvSpPr>
            <p:cNvPr id="144" name="Google Shape;144;p26"/>
            <p:cNvSpPr/>
            <p:nvPr/>
          </p:nvSpPr>
          <p:spPr>
            <a:xfrm>
              <a:off x="-61688025" y="3460400"/>
              <a:ext cx="124450" cy="51225"/>
            </a:xfrm>
            <a:custGeom>
              <a:rect b="b" l="l" r="r" t="t"/>
              <a:pathLst>
                <a:path extrusionOk="0" h="2049" w="4978">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6"/>
            <p:cNvSpPr/>
            <p:nvPr/>
          </p:nvSpPr>
          <p:spPr>
            <a:xfrm>
              <a:off x="-61677800" y="3518900"/>
              <a:ext cx="104775" cy="61850"/>
            </a:xfrm>
            <a:custGeom>
              <a:rect b="b" l="l" r="r" t="t"/>
              <a:pathLst>
                <a:path extrusionOk="0" h="2474" w="4191">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p:nvPr/>
          </p:nvSpPr>
          <p:spPr>
            <a:xfrm>
              <a:off x="-61667550" y="3377700"/>
              <a:ext cx="82700" cy="82725"/>
            </a:xfrm>
            <a:custGeom>
              <a:rect b="b" l="l" r="r" t="t"/>
              <a:pathLst>
                <a:path extrusionOk="0" h="3309" w="3308">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p:nvPr/>
          </p:nvSpPr>
          <p:spPr>
            <a:xfrm>
              <a:off x="-61591150" y="3643150"/>
              <a:ext cx="123675" cy="51200"/>
            </a:xfrm>
            <a:custGeom>
              <a:rect b="b" l="l" r="r" t="t"/>
              <a:pathLst>
                <a:path extrusionOk="0" h="2048" w="4947">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6"/>
            <p:cNvSpPr/>
            <p:nvPr/>
          </p:nvSpPr>
          <p:spPr>
            <a:xfrm>
              <a:off x="-61570675" y="3560450"/>
              <a:ext cx="82725" cy="82725"/>
            </a:xfrm>
            <a:custGeom>
              <a:rect b="b" l="l" r="r" t="t"/>
              <a:pathLst>
                <a:path extrusionOk="0" h="3309" w="3309">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p:nvPr/>
          </p:nvSpPr>
          <p:spPr>
            <a:xfrm>
              <a:off x="-61784125" y="3643925"/>
              <a:ext cx="124450" cy="51225"/>
            </a:xfrm>
            <a:custGeom>
              <a:rect b="b" l="l" r="r" t="t"/>
              <a:pathLst>
                <a:path extrusionOk="0" h="2049" w="4978">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p:nvPr/>
          </p:nvSpPr>
          <p:spPr>
            <a:xfrm>
              <a:off x="-61763650" y="3560450"/>
              <a:ext cx="82725" cy="82725"/>
            </a:xfrm>
            <a:custGeom>
              <a:rect b="b" l="l" r="r" t="t"/>
              <a:pathLst>
                <a:path extrusionOk="0" h="3309" w="3309">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26"/>
          <p:cNvGrpSpPr/>
          <p:nvPr/>
        </p:nvGrpSpPr>
        <p:grpSpPr>
          <a:xfrm>
            <a:off x="6117993" y="1358869"/>
            <a:ext cx="366364" cy="367290"/>
            <a:chOff x="-61783350" y="3743950"/>
            <a:chExt cx="316650" cy="317450"/>
          </a:xfrm>
        </p:grpSpPr>
        <p:sp>
          <p:nvSpPr>
            <p:cNvPr id="152" name="Google Shape;152;p26"/>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6"/>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6"/>
          <p:cNvSpPr txBox="1"/>
          <p:nvPr/>
        </p:nvSpPr>
        <p:spPr>
          <a:xfrm>
            <a:off x="539500" y="3670400"/>
            <a:ext cx="5058300" cy="9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Why </a:t>
            </a:r>
            <a:r>
              <a:rPr b="1" lang="en" sz="2400">
                <a:latin typeface="Roboto"/>
                <a:ea typeface="Roboto"/>
                <a:cs typeface="Roboto"/>
                <a:sym typeface="Roboto"/>
              </a:rPr>
              <a:t>Human Activity Recognition</a:t>
            </a:r>
            <a:r>
              <a:rPr lang="en" sz="2400">
                <a:latin typeface="Roboto"/>
                <a:ea typeface="Roboto"/>
                <a:cs typeface="Roboto"/>
                <a:sym typeface="Roboto"/>
              </a:rPr>
              <a:t> </a:t>
            </a:r>
            <a:endParaRPr sz="2400">
              <a:latin typeface="Roboto"/>
              <a:ea typeface="Roboto"/>
              <a:cs typeface="Roboto"/>
              <a:sym typeface="Roboto"/>
            </a:endParaRPr>
          </a:p>
          <a:p>
            <a:pPr indent="0" lvl="0" marL="0" rtl="0" algn="l">
              <a:spcBef>
                <a:spcPts val="0"/>
              </a:spcBef>
              <a:spcAft>
                <a:spcPts val="0"/>
              </a:spcAft>
              <a:buNone/>
            </a:pPr>
            <a:r>
              <a:rPr lang="en" sz="2400">
                <a:latin typeface="Roboto"/>
                <a:ea typeface="Roboto"/>
                <a:cs typeface="Roboto"/>
                <a:sym typeface="Roboto"/>
              </a:rPr>
              <a:t>is important?</a:t>
            </a:r>
            <a:endParaRPr sz="2400">
              <a:highlight>
                <a:schemeClr val="accent1"/>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4" name="Shape 404"/>
        <p:cNvGrpSpPr/>
        <p:nvPr/>
      </p:nvGrpSpPr>
      <p:grpSpPr>
        <a:xfrm>
          <a:off x="0" y="0"/>
          <a:ext cx="0" cy="0"/>
          <a:chOff x="0" y="0"/>
          <a:chExt cx="0" cy="0"/>
        </a:xfrm>
      </p:grpSpPr>
      <p:sp>
        <p:nvSpPr>
          <p:cNvPr id="405" name="Google Shape;405;p44"/>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Human Activity Recognition</a:t>
            </a:r>
            <a:endParaRPr>
              <a:solidFill>
                <a:schemeClr val="dk1"/>
              </a:solidFill>
            </a:endParaRPr>
          </a:p>
        </p:txBody>
      </p:sp>
      <p:sp>
        <p:nvSpPr>
          <p:cNvPr id="406" name="Google Shape;406;p44"/>
          <p:cNvSpPr/>
          <p:nvPr/>
        </p:nvSpPr>
        <p:spPr>
          <a:xfrm>
            <a:off x="4360950" y="3929150"/>
            <a:ext cx="3314100" cy="593400"/>
          </a:xfrm>
          <a:prstGeom prst="roundRect">
            <a:avLst>
              <a:gd fmla="val 50000" name="adj"/>
            </a:avLst>
          </a:prstGeom>
          <a:solidFill>
            <a:srgbClr val="FFFFFF"/>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4"/>
          <p:cNvSpPr/>
          <p:nvPr/>
        </p:nvSpPr>
        <p:spPr>
          <a:xfrm>
            <a:off x="4360950" y="3098375"/>
            <a:ext cx="3314100" cy="593400"/>
          </a:xfrm>
          <a:prstGeom prst="roundRect">
            <a:avLst>
              <a:gd fmla="val 50000" name="adj"/>
            </a:avLst>
          </a:prstGeom>
          <a:solidFill>
            <a:srgbClr val="FFFFFF"/>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4"/>
          <p:cNvSpPr/>
          <p:nvPr/>
        </p:nvSpPr>
        <p:spPr>
          <a:xfrm>
            <a:off x="4360950" y="2267300"/>
            <a:ext cx="3314100" cy="593400"/>
          </a:xfrm>
          <a:prstGeom prst="roundRect">
            <a:avLst>
              <a:gd fmla="val 50000" name="adj"/>
            </a:avLst>
          </a:prstGeom>
          <a:solidFill>
            <a:srgbClr val="FFFFFF"/>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4"/>
          <p:cNvSpPr/>
          <p:nvPr/>
        </p:nvSpPr>
        <p:spPr>
          <a:xfrm>
            <a:off x="4360950" y="1436425"/>
            <a:ext cx="3314100" cy="593400"/>
          </a:xfrm>
          <a:prstGeom prst="roundRect">
            <a:avLst>
              <a:gd fmla="val 50000" name="adj"/>
            </a:avLst>
          </a:prstGeom>
          <a:solidFill>
            <a:srgbClr val="FFFFFF"/>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4"/>
          <p:cNvSpPr/>
          <p:nvPr/>
        </p:nvSpPr>
        <p:spPr>
          <a:xfrm>
            <a:off x="4489375" y="1528025"/>
            <a:ext cx="3079500" cy="410100"/>
          </a:xfrm>
          <a:prstGeom prst="rect">
            <a:avLst/>
          </a:prstGeom>
          <a:noFill/>
          <a:ln>
            <a:noFill/>
          </a:ln>
        </p:spPr>
        <p:txBody>
          <a:bodyPr anchorCtr="0" anchor="ctr" bIns="91425" lIns="548625" spcFirstLastPara="1" rIns="182875" wrap="square" tIns="91425">
            <a:noAutofit/>
          </a:bodyPr>
          <a:lstStyle/>
          <a:p>
            <a:pPr indent="0" lvl="0" marL="0" rtl="0" algn="r">
              <a:spcBef>
                <a:spcPts val="0"/>
              </a:spcBef>
              <a:spcAft>
                <a:spcPts val="0"/>
              </a:spcAft>
              <a:buClr>
                <a:schemeClr val="dk1"/>
              </a:buClr>
              <a:buSzPts val="1100"/>
              <a:buFont typeface="Arial"/>
              <a:buNone/>
            </a:pPr>
            <a:r>
              <a:rPr lang="en" sz="1200">
                <a:latin typeface="Roboto"/>
                <a:ea typeface="Roboto"/>
                <a:cs typeface="Roboto"/>
                <a:sym typeface="Roboto"/>
              </a:rPr>
              <a:t>Integrate the project and presentation into a webpage.</a:t>
            </a:r>
            <a:endParaRPr sz="1200">
              <a:latin typeface="Roboto"/>
              <a:ea typeface="Roboto"/>
              <a:cs typeface="Roboto"/>
              <a:sym typeface="Roboto"/>
            </a:endParaRPr>
          </a:p>
        </p:txBody>
      </p:sp>
      <p:cxnSp>
        <p:nvCxnSpPr>
          <p:cNvPr id="411" name="Google Shape;411;p44"/>
          <p:cNvCxnSpPr/>
          <p:nvPr/>
        </p:nvCxnSpPr>
        <p:spPr>
          <a:xfrm flipH="1" rot="10800000">
            <a:off x="2694138" y="1649363"/>
            <a:ext cx="1666800" cy="1330500"/>
          </a:xfrm>
          <a:prstGeom prst="straightConnector1">
            <a:avLst/>
          </a:prstGeom>
          <a:noFill/>
          <a:ln cap="flat" cmpd="sng" w="28575">
            <a:solidFill>
              <a:schemeClr val="accent1"/>
            </a:solidFill>
            <a:prstDash val="solid"/>
            <a:round/>
            <a:headEnd len="med" w="med" type="none"/>
            <a:tailEnd len="med" w="med" type="none"/>
          </a:ln>
        </p:spPr>
      </p:cxnSp>
      <p:sp>
        <p:nvSpPr>
          <p:cNvPr id="412" name="Google Shape;412;p44"/>
          <p:cNvSpPr/>
          <p:nvPr/>
        </p:nvSpPr>
        <p:spPr>
          <a:xfrm>
            <a:off x="4259250" y="1386875"/>
            <a:ext cx="692400" cy="692400"/>
          </a:xfrm>
          <a:prstGeom prst="ellipse">
            <a:avLst/>
          </a:prstGeom>
          <a:solidFill>
            <a:srgbClr val="FFFFFF"/>
          </a:solidFill>
          <a:ln cap="flat" cmpd="sng" w="2857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100">
                <a:solidFill>
                  <a:schemeClr val="accent1"/>
                </a:solidFill>
                <a:latin typeface="Fira Sans Extra Condensed"/>
                <a:ea typeface="Fira Sans Extra Condensed"/>
                <a:cs typeface="Fira Sans Extra Condensed"/>
                <a:sym typeface="Fira Sans Extra Condensed"/>
              </a:rPr>
              <a:t>01</a:t>
            </a:r>
            <a:endParaRPr b="1" sz="2100">
              <a:solidFill>
                <a:schemeClr val="accent1"/>
              </a:solidFill>
              <a:latin typeface="Fira Sans Extra Condensed"/>
              <a:ea typeface="Fira Sans Extra Condensed"/>
              <a:cs typeface="Fira Sans Extra Condensed"/>
              <a:sym typeface="Fira Sans Extra Condensed"/>
            </a:endParaRPr>
          </a:p>
        </p:txBody>
      </p:sp>
      <p:sp>
        <p:nvSpPr>
          <p:cNvPr id="413" name="Google Shape;413;p44"/>
          <p:cNvSpPr/>
          <p:nvPr/>
        </p:nvSpPr>
        <p:spPr>
          <a:xfrm>
            <a:off x="4849875" y="2358950"/>
            <a:ext cx="2570400" cy="410100"/>
          </a:xfrm>
          <a:prstGeom prst="rect">
            <a:avLst/>
          </a:prstGeom>
          <a:noFill/>
          <a:ln>
            <a:noFill/>
          </a:ln>
        </p:spPr>
        <p:txBody>
          <a:bodyPr anchorCtr="0" anchor="ctr" bIns="91425" lIns="548625" spcFirstLastPara="1" rIns="182875" wrap="square" tIns="91425">
            <a:noAutofit/>
          </a:bodyPr>
          <a:lstStyle/>
          <a:p>
            <a:pPr indent="0" lvl="0" marL="0" rtl="0" algn="r">
              <a:spcBef>
                <a:spcPts val="0"/>
              </a:spcBef>
              <a:spcAft>
                <a:spcPts val="0"/>
              </a:spcAft>
              <a:buClr>
                <a:srgbClr val="000000"/>
              </a:buClr>
              <a:buSzPts val="1100"/>
              <a:buFont typeface="Arial"/>
              <a:buNone/>
            </a:pPr>
            <a:r>
              <a:rPr lang="en" sz="1200">
                <a:latin typeface="Roboto"/>
                <a:ea typeface="Roboto"/>
                <a:cs typeface="Roboto"/>
                <a:sym typeface="Roboto"/>
              </a:rPr>
              <a:t>Implement CNN and RNN for in-deep insights.</a:t>
            </a:r>
            <a:endParaRPr sz="1200">
              <a:solidFill>
                <a:srgbClr val="000000"/>
              </a:solidFill>
              <a:latin typeface="Roboto"/>
              <a:ea typeface="Roboto"/>
              <a:cs typeface="Roboto"/>
              <a:sym typeface="Roboto"/>
            </a:endParaRPr>
          </a:p>
        </p:txBody>
      </p:sp>
      <p:cxnSp>
        <p:nvCxnSpPr>
          <p:cNvPr id="414" name="Google Shape;414;p44"/>
          <p:cNvCxnSpPr/>
          <p:nvPr/>
        </p:nvCxnSpPr>
        <p:spPr>
          <a:xfrm flipH="1" rot="10800000">
            <a:off x="2694138" y="2563988"/>
            <a:ext cx="1565100" cy="420600"/>
          </a:xfrm>
          <a:prstGeom prst="straightConnector1">
            <a:avLst/>
          </a:prstGeom>
          <a:noFill/>
          <a:ln cap="flat" cmpd="sng" w="28575">
            <a:solidFill>
              <a:schemeClr val="accent2"/>
            </a:solidFill>
            <a:prstDash val="solid"/>
            <a:round/>
            <a:headEnd len="med" w="med" type="none"/>
            <a:tailEnd len="med" w="med" type="none"/>
          </a:ln>
        </p:spPr>
      </p:cxnSp>
      <p:sp>
        <p:nvSpPr>
          <p:cNvPr id="415" name="Google Shape;415;p44"/>
          <p:cNvSpPr/>
          <p:nvPr/>
        </p:nvSpPr>
        <p:spPr>
          <a:xfrm>
            <a:off x="4259250" y="2217800"/>
            <a:ext cx="692400" cy="692400"/>
          </a:xfrm>
          <a:prstGeom prst="ellipse">
            <a:avLst/>
          </a:prstGeom>
          <a:solidFill>
            <a:srgbClr val="FFFFFF"/>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100">
                <a:solidFill>
                  <a:schemeClr val="accent2"/>
                </a:solidFill>
                <a:latin typeface="Fira Sans Extra Condensed"/>
                <a:ea typeface="Fira Sans Extra Condensed"/>
                <a:cs typeface="Fira Sans Extra Condensed"/>
                <a:sym typeface="Fira Sans Extra Condensed"/>
              </a:rPr>
              <a:t>02</a:t>
            </a:r>
            <a:endParaRPr b="1" sz="2100">
              <a:solidFill>
                <a:schemeClr val="accent2"/>
              </a:solidFill>
              <a:latin typeface="Fira Sans Extra Condensed"/>
              <a:ea typeface="Fira Sans Extra Condensed"/>
              <a:cs typeface="Fira Sans Extra Condensed"/>
              <a:sym typeface="Fira Sans Extra Condensed"/>
            </a:endParaRPr>
          </a:p>
        </p:txBody>
      </p:sp>
      <p:sp>
        <p:nvSpPr>
          <p:cNvPr id="416" name="Google Shape;416;p44"/>
          <p:cNvSpPr/>
          <p:nvPr/>
        </p:nvSpPr>
        <p:spPr>
          <a:xfrm>
            <a:off x="4360950" y="3189875"/>
            <a:ext cx="3108600" cy="410100"/>
          </a:xfrm>
          <a:prstGeom prst="rect">
            <a:avLst/>
          </a:prstGeom>
          <a:noFill/>
          <a:ln>
            <a:noFill/>
          </a:ln>
        </p:spPr>
        <p:txBody>
          <a:bodyPr anchorCtr="0" anchor="ctr" bIns="91425" lIns="548625" spcFirstLastPara="1" rIns="182875" wrap="square" tIns="91425">
            <a:noAutofit/>
          </a:bodyPr>
          <a:lstStyle/>
          <a:p>
            <a:pPr indent="0" lvl="0" marL="0" rtl="0" algn="r">
              <a:spcBef>
                <a:spcPts val="0"/>
              </a:spcBef>
              <a:spcAft>
                <a:spcPts val="0"/>
              </a:spcAft>
              <a:buClr>
                <a:schemeClr val="dk1"/>
              </a:buClr>
              <a:buSzPts val="1100"/>
              <a:buFont typeface="Arial"/>
              <a:buNone/>
            </a:pPr>
            <a:r>
              <a:rPr lang="en" sz="1200">
                <a:latin typeface="Roboto"/>
                <a:ea typeface="Roboto"/>
                <a:cs typeface="Roboto"/>
                <a:sym typeface="Roboto"/>
              </a:rPr>
              <a:t>Identify change-points without reliance on timestamps.</a:t>
            </a:r>
            <a:endParaRPr sz="1200">
              <a:latin typeface="Roboto"/>
              <a:ea typeface="Roboto"/>
              <a:cs typeface="Roboto"/>
              <a:sym typeface="Roboto"/>
            </a:endParaRPr>
          </a:p>
        </p:txBody>
      </p:sp>
      <p:cxnSp>
        <p:nvCxnSpPr>
          <p:cNvPr id="417" name="Google Shape;417;p44"/>
          <p:cNvCxnSpPr/>
          <p:nvPr/>
        </p:nvCxnSpPr>
        <p:spPr>
          <a:xfrm>
            <a:off x="2694138" y="2984813"/>
            <a:ext cx="1565100" cy="410100"/>
          </a:xfrm>
          <a:prstGeom prst="straightConnector1">
            <a:avLst/>
          </a:prstGeom>
          <a:noFill/>
          <a:ln cap="flat" cmpd="sng" w="28575">
            <a:solidFill>
              <a:schemeClr val="accent3"/>
            </a:solidFill>
            <a:prstDash val="solid"/>
            <a:round/>
            <a:headEnd len="med" w="med" type="none"/>
            <a:tailEnd len="med" w="med" type="none"/>
          </a:ln>
        </p:spPr>
      </p:cxnSp>
      <p:sp>
        <p:nvSpPr>
          <p:cNvPr id="418" name="Google Shape;418;p44"/>
          <p:cNvSpPr/>
          <p:nvPr/>
        </p:nvSpPr>
        <p:spPr>
          <a:xfrm>
            <a:off x="4259250" y="3048725"/>
            <a:ext cx="692400" cy="692400"/>
          </a:xfrm>
          <a:prstGeom prst="ellipse">
            <a:avLst/>
          </a:prstGeom>
          <a:solidFill>
            <a:srgbClr val="FFFFFF"/>
          </a:solidFill>
          <a:ln cap="flat" cmpd="sng" w="2857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100">
                <a:solidFill>
                  <a:schemeClr val="accent3"/>
                </a:solidFill>
                <a:latin typeface="Fira Sans Extra Condensed"/>
                <a:ea typeface="Fira Sans Extra Condensed"/>
                <a:cs typeface="Fira Sans Extra Condensed"/>
                <a:sym typeface="Fira Sans Extra Condensed"/>
              </a:rPr>
              <a:t>03</a:t>
            </a:r>
            <a:endParaRPr b="1" sz="2100">
              <a:solidFill>
                <a:schemeClr val="accent3"/>
              </a:solidFill>
              <a:latin typeface="Fira Sans Extra Condensed"/>
              <a:ea typeface="Fira Sans Extra Condensed"/>
              <a:cs typeface="Fira Sans Extra Condensed"/>
              <a:sym typeface="Fira Sans Extra Condensed"/>
            </a:endParaRPr>
          </a:p>
        </p:txBody>
      </p:sp>
      <p:sp>
        <p:nvSpPr>
          <p:cNvPr id="419" name="Google Shape;419;p44"/>
          <p:cNvSpPr/>
          <p:nvPr/>
        </p:nvSpPr>
        <p:spPr>
          <a:xfrm>
            <a:off x="4305750" y="4015550"/>
            <a:ext cx="3263100" cy="420600"/>
          </a:xfrm>
          <a:prstGeom prst="rect">
            <a:avLst/>
          </a:prstGeom>
          <a:noFill/>
          <a:ln>
            <a:noFill/>
          </a:ln>
        </p:spPr>
        <p:txBody>
          <a:bodyPr anchorCtr="0" anchor="ctr" bIns="91425" lIns="548625" spcFirstLastPara="1" rIns="182875" wrap="square" tIns="91425">
            <a:noAutofit/>
          </a:bodyPr>
          <a:lstStyle/>
          <a:p>
            <a:pPr indent="0" lvl="0" marL="0" rtl="0" algn="r">
              <a:spcBef>
                <a:spcPts val="0"/>
              </a:spcBef>
              <a:spcAft>
                <a:spcPts val="0"/>
              </a:spcAft>
              <a:buClr>
                <a:schemeClr val="dk1"/>
              </a:buClr>
              <a:buSzPts val="1100"/>
              <a:buFont typeface="Arial"/>
              <a:buNone/>
            </a:pPr>
            <a:r>
              <a:rPr lang="en" sz="1200">
                <a:latin typeface="Roboto"/>
                <a:ea typeface="Roboto"/>
                <a:cs typeface="Roboto"/>
                <a:sym typeface="Roboto"/>
              </a:rPr>
              <a:t>Enhance my research through valuable feedback from peers.</a:t>
            </a:r>
            <a:endParaRPr sz="1200">
              <a:latin typeface="Roboto"/>
              <a:ea typeface="Roboto"/>
              <a:cs typeface="Roboto"/>
              <a:sym typeface="Roboto"/>
            </a:endParaRPr>
          </a:p>
        </p:txBody>
      </p:sp>
      <p:cxnSp>
        <p:nvCxnSpPr>
          <p:cNvPr id="420" name="Google Shape;420;p44"/>
          <p:cNvCxnSpPr/>
          <p:nvPr/>
        </p:nvCxnSpPr>
        <p:spPr>
          <a:xfrm>
            <a:off x="2689338" y="2979638"/>
            <a:ext cx="1569900" cy="1246200"/>
          </a:xfrm>
          <a:prstGeom prst="straightConnector1">
            <a:avLst/>
          </a:prstGeom>
          <a:noFill/>
          <a:ln cap="flat" cmpd="sng" w="28575">
            <a:solidFill>
              <a:schemeClr val="accent4"/>
            </a:solidFill>
            <a:prstDash val="solid"/>
            <a:round/>
            <a:headEnd len="med" w="med" type="none"/>
            <a:tailEnd len="med" w="med" type="none"/>
          </a:ln>
        </p:spPr>
      </p:cxnSp>
      <p:sp>
        <p:nvSpPr>
          <p:cNvPr id="421" name="Google Shape;421;p44"/>
          <p:cNvSpPr/>
          <p:nvPr/>
        </p:nvSpPr>
        <p:spPr>
          <a:xfrm>
            <a:off x="4259250" y="3879650"/>
            <a:ext cx="692400" cy="692400"/>
          </a:xfrm>
          <a:prstGeom prst="ellipse">
            <a:avLst/>
          </a:prstGeom>
          <a:solidFill>
            <a:srgbClr val="FFFFFF"/>
          </a:solidFill>
          <a:ln cap="flat" cmpd="sng" w="28575">
            <a:solidFill>
              <a:schemeClr val="accent4"/>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100">
                <a:solidFill>
                  <a:schemeClr val="accent4"/>
                </a:solidFill>
                <a:latin typeface="Fira Sans Extra Condensed"/>
                <a:ea typeface="Fira Sans Extra Condensed"/>
                <a:cs typeface="Fira Sans Extra Condensed"/>
                <a:sym typeface="Fira Sans Extra Condensed"/>
              </a:rPr>
              <a:t>04</a:t>
            </a:r>
            <a:endParaRPr b="1" sz="2100">
              <a:solidFill>
                <a:schemeClr val="accent4"/>
              </a:solidFill>
              <a:latin typeface="Fira Sans Extra Condensed"/>
              <a:ea typeface="Fira Sans Extra Condensed"/>
              <a:cs typeface="Fira Sans Extra Condensed"/>
              <a:sym typeface="Fira Sans Extra Condensed"/>
            </a:endParaRPr>
          </a:p>
        </p:txBody>
      </p:sp>
      <p:sp>
        <p:nvSpPr>
          <p:cNvPr id="422" name="Google Shape;422;p44"/>
          <p:cNvSpPr/>
          <p:nvPr/>
        </p:nvSpPr>
        <p:spPr>
          <a:xfrm>
            <a:off x="1654775" y="1869646"/>
            <a:ext cx="2073000" cy="2137800"/>
          </a:xfrm>
          <a:prstGeom prst="roundRect">
            <a:avLst>
              <a:gd fmla="val 50000" name="adj"/>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44"/>
          <p:cNvGrpSpPr/>
          <p:nvPr/>
        </p:nvGrpSpPr>
        <p:grpSpPr>
          <a:xfrm>
            <a:off x="2371250" y="2358958"/>
            <a:ext cx="640090" cy="640086"/>
            <a:chOff x="-2571737" y="2403625"/>
            <a:chExt cx="292225" cy="291425"/>
          </a:xfrm>
        </p:grpSpPr>
        <p:sp>
          <p:nvSpPr>
            <p:cNvPr id="424" name="Google Shape;424;p44"/>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4"/>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4"/>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4"/>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4"/>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4"/>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4"/>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44"/>
          <p:cNvSpPr/>
          <p:nvPr/>
        </p:nvSpPr>
        <p:spPr>
          <a:xfrm>
            <a:off x="1468950" y="3146775"/>
            <a:ext cx="2444700" cy="481500"/>
          </a:xfrm>
          <a:prstGeom prst="roundRect">
            <a:avLst>
              <a:gd fmla="val 50000" name="adj"/>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900">
                <a:solidFill>
                  <a:schemeClr val="dk1"/>
                </a:solidFill>
                <a:latin typeface="Fira Sans Extra Condensed"/>
                <a:ea typeface="Fira Sans Extra Condensed"/>
                <a:cs typeface="Fira Sans Extra Condensed"/>
                <a:sym typeface="Fira Sans Extra Condensed"/>
              </a:rPr>
              <a:t>Future Work</a:t>
            </a:r>
            <a:endParaRPr b="1" sz="19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5"/>
          <p:cNvSpPr txBox="1"/>
          <p:nvPr>
            <p:ph idx="4294967295" type="ctrTitle"/>
          </p:nvPr>
        </p:nvSpPr>
        <p:spPr>
          <a:xfrm>
            <a:off x="2851650" y="2058600"/>
            <a:ext cx="3440700" cy="102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900">
                <a:solidFill>
                  <a:schemeClr val="accent2"/>
                </a:solidFill>
                <a:latin typeface="Fira Sans Extra Condensed"/>
                <a:ea typeface="Fira Sans Extra Condensed"/>
                <a:cs typeface="Fira Sans Extra Condensed"/>
                <a:sym typeface="Fira Sans Extra Condensed"/>
              </a:rPr>
              <a:t>Thank you</a:t>
            </a:r>
            <a:endParaRPr b="1" sz="5900">
              <a:solidFill>
                <a:schemeClr val="accent2"/>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OBJECTIVES</a:t>
            </a:r>
            <a:endParaRPr/>
          </a:p>
        </p:txBody>
      </p:sp>
      <p:sp>
        <p:nvSpPr>
          <p:cNvPr id="160" name="Google Shape;160;p27"/>
          <p:cNvSpPr/>
          <p:nvPr/>
        </p:nvSpPr>
        <p:spPr>
          <a:xfrm>
            <a:off x="4103850" y="3464763"/>
            <a:ext cx="936300" cy="9363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p:nvPr/>
        </p:nvSpPr>
        <p:spPr>
          <a:xfrm>
            <a:off x="2991150" y="2404438"/>
            <a:ext cx="936300" cy="936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5216550" y="2404438"/>
            <a:ext cx="936300" cy="936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4103850" y="1304438"/>
            <a:ext cx="936300" cy="9363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txBox="1"/>
          <p:nvPr/>
        </p:nvSpPr>
        <p:spPr>
          <a:xfrm>
            <a:off x="914400" y="1304450"/>
            <a:ext cx="19743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1"/>
                </a:solidFill>
                <a:latin typeface="Fira Sans Extra Condensed"/>
                <a:ea typeface="Fira Sans Extra Condensed"/>
                <a:cs typeface="Fira Sans Extra Condensed"/>
                <a:sym typeface="Fira Sans Extra Condensed"/>
              </a:rPr>
              <a:t>One</a:t>
            </a:r>
            <a:endParaRPr b="1" sz="1600">
              <a:solidFill>
                <a:schemeClr val="accent1"/>
              </a:solidFill>
              <a:latin typeface="Fira Sans Extra Condensed"/>
              <a:ea typeface="Fira Sans Extra Condensed"/>
              <a:cs typeface="Fira Sans Extra Condensed"/>
              <a:sym typeface="Fira Sans Extra Condensed"/>
            </a:endParaRPr>
          </a:p>
        </p:txBody>
      </p:sp>
      <p:sp>
        <p:nvSpPr>
          <p:cNvPr id="165" name="Google Shape;165;p27"/>
          <p:cNvSpPr txBox="1"/>
          <p:nvPr/>
        </p:nvSpPr>
        <p:spPr>
          <a:xfrm>
            <a:off x="914400" y="3542175"/>
            <a:ext cx="19743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4"/>
                </a:solidFill>
                <a:latin typeface="Fira Sans Extra Condensed"/>
                <a:ea typeface="Fira Sans Extra Condensed"/>
                <a:cs typeface="Fira Sans Extra Condensed"/>
                <a:sym typeface="Fira Sans Extra Condensed"/>
              </a:rPr>
              <a:t>Four</a:t>
            </a:r>
            <a:endParaRPr b="1" sz="1600">
              <a:solidFill>
                <a:schemeClr val="accent4"/>
              </a:solidFill>
              <a:latin typeface="Fira Sans Extra Condensed"/>
              <a:ea typeface="Fira Sans Extra Condensed"/>
              <a:cs typeface="Fira Sans Extra Condensed"/>
              <a:sym typeface="Fira Sans Extra Condensed"/>
            </a:endParaRPr>
          </a:p>
        </p:txBody>
      </p:sp>
      <p:sp>
        <p:nvSpPr>
          <p:cNvPr id="166" name="Google Shape;166;p27"/>
          <p:cNvSpPr txBox="1"/>
          <p:nvPr/>
        </p:nvSpPr>
        <p:spPr>
          <a:xfrm>
            <a:off x="6255300" y="1304450"/>
            <a:ext cx="1974300" cy="287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Two</a:t>
            </a:r>
            <a:endParaRPr b="1" sz="1600">
              <a:solidFill>
                <a:schemeClr val="accent2"/>
              </a:solidFill>
              <a:latin typeface="Fira Sans Extra Condensed"/>
              <a:ea typeface="Fira Sans Extra Condensed"/>
              <a:cs typeface="Fira Sans Extra Condensed"/>
              <a:sym typeface="Fira Sans Extra Condensed"/>
            </a:endParaRPr>
          </a:p>
        </p:txBody>
      </p:sp>
      <p:sp>
        <p:nvSpPr>
          <p:cNvPr id="167" name="Google Shape;167;p27"/>
          <p:cNvSpPr txBox="1"/>
          <p:nvPr/>
        </p:nvSpPr>
        <p:spPr>
          <a:xfrm>
            <a:off x="6255300" y="3542175"/>
            <a:ext cx="1974300" cy="287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accent3"/>
                </a:solidFill>
                <a:latin typeface="Fira Sans Extra Condensed"/>
                <a:ea typeface="Fira Sans Extra Condensed"/>
                <a:cs typeface="Fira Sans Extra Condensed"/>
                <a:sym typeface="Fira Sans Extra Condensed"/>
              </a:rPr>
              <a:t>Three</a:t>
            </a:r>
            <a:endParaRPr b="1" sz="1600">
              <a:solidFill>
                <a:schemeClr val="accent3"/>
              </a:solidFill>
              <a:latin typeface="Fira Sans Extra Condensed"/>
              <a:ea typeface="Fira Sans Extra Condensed"/>
              <a:cs typeface="Fira Sans Extra Condensed"/>
              <a:sym typeface="Fira Sans Extra Condensed"/>
            </a:endParaRPr>
          </a:p>
        </p:txBody>
      </p:sp>
      <p:sp>
        <p:nvSpPr>
          <p:cNvPr id="168" name="Google Shape;168;p27"/>
          <p:cNvSpPr txBox="1"/>
          <p:nvPr/>
        </p:nvSpPr>
        <p:spPr>
          <a:xfrm>
            <a:off x="914400" y="1591550"/>
            <a:ext cx="1689900" cy="57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Detect the activity of an individual from accelerometer data.</a:t>
            </a:r>
            <a:endParaRPr sz="1200">
              <a:solidFill>
                <a:schemeClr val="dk1"/>
              </a:solidFill>
              <a:latin typeface="Roboto"/>
              <a:ea typeface="Roboto"/>
              <a:cs typeface="Roboto"/>
              <a:sym typeface="Roboto"/>
            </a:endParaRPr>
          </a:p>
        </p:txBody>
      </p:sp>
      <p:sp>
        <p:nvSpPr>
          <p:cNvPr id="169" name="Google Shape;169;p27"/>
          <p:cNvSpPr txBox="1"/>
          <p:nvPr/>
        </p:nvSpPr>
        <p:spPr>
          <a:xfrm>
            <a:off x="914400" y="3829275"/>
            <a:ext cx="1689900" cy="9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Identify the optimal machine learning model for classification accuracy.</a:t>
            </a:r>
            <a:endParaRPr sz="1200">
              <a:solidFill>
                <a:schemeClr val="dk1"/>
              </a:solidFill>
              <a:latin typeface="Roboto"/>
              <a:ea typeface="Roboto"/>
              <a:cs typeface="Roboto"/>
              <a:sym typeface="Roboto"/>
            </a:endParaRPr>
          </a:p>
        </p:txBody>
      </p:sp>
      <p:sp>
        <p:nvSpPr>
          <p:cNvPr id="170" name="Google Shape;170;p27"/>
          <p:cNvSpPr txBox="1"/>
          <p:nvPr/>
        </p:nvSpPr>
        <p:spPr>
          <a:xfrm>
            <a:off x="6539700" y="1591538"/>
            <a:ext cx="1689900" cy="57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Derive features exploiting temporal data.</a:t>
            </a:r>
            <a:endParaRPr sz="1200">
              <a:latin typeface="Roboto"/>
              <a:ea typeface="Roboto"/>
              <a:cs typeface="Roboto"/>
              <a:sym typeface="Roboto"/>
            </a:endParaRPr>
          </a:p>
        </p:txBody>
      </p:sp>
      <p:sp>
        <p:nvSpPr>
          <p:cNvPr id="171" name="Google Shape;171;p27"/>
          <p:cNvSpPr txBox="1"/>
          <p:nvPr/>
        </p:nvSpPr>
        <p:spPr>
          <a:xfrm>
            <a:off x="6539700" y="3829275"/>
            <a:ext cx="1689900" cy="75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Investigate change-point detection.</a:t>
            </a:r>
            <a:endParaRPr sz="1200">
              <a:solidFill>
                <a:schemeClr val="dk1"/>
              </a:solidFill>
              <a:latin typeface="Roboto"/>
              <a:ea typeface="Roboto"/>
              <a:cs typeface="Roboto"/>
              <a:sym typeface="Roboto"/>
            </a:endParaRPr>
          </a:p>
        </p:txBody>
      </p:sp>
      <p:sp>
        <p:nvSpPr>
          <p:cNvPr id="172" name="Google Shape;172;p27"/>
          <p:cNvSpPr/>
          <p:nvPr/>
        </p:nvSpPr>
        <p:spPr>
          <a:xfrm rot="5400000">
            <a:off x="5216550" y="1704975"/>
            <a:ext cx="535800" cy="535800"/>
          </a:xfrm>
          <a:prstGeom prst="bentArrow">
            <a:avLst>
              <a:gd fmla="val 25000" name="adj1"/>
              <a:gd fmla="val 25000" name="adj2"/>
              <a:gd fmla="val 25000" name="adj3"/>
              <a:gd fmla="val 43750" name="adj4"/>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rot="10800000">
            <a:off x="5148300" y="3464775"/>
            <a:ext cx="535800" cy="535800"/>
          </a:xfrm>
          <a:prstGeom prst="bentArrow">
            <a:avLst>
              <a:gd fmla="val 25000" name="adj1"/>
              <a:gd fmla="val 25000" name="adj2"/>
              <a:gd fmla="val 25000" name="adj3"/>
              <a:gd fmla="val 43750" name="adj4"/>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rot="-5400000">
            <a:off x="3391650" y="3464775"/>
            <a:ext cx="535800" cy="535800"/>
          </a:xfrm>
          <a:prstGeom prst="bentArrow">
            <a:avLst>
              <a:gd fmla="val 25000" name="adj1"/>
              <a:gd fmla="val 25000" name="adj2"/>
              <a:gd fmla="val 25000" name="adj3"/>
              <a:gd fmla="val 43750" name="adj4"/>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3448500" y="1704975"/>
            <a:ext cx="535800" cy="535800"/>
          </a:xfrm>
          <a:prstGeom prst="bentArrow">
            <a:avLst>
              <a:gd fmla="val 25000" name="adj1"/>
              <a:gd fmla="val 25000" name="adj2"/>
              <a:gd fmla="val 25000" name="adj3"/>
              <a:gd fmla="val 43750" name="adj4"/>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 name="Google Shape;176;p27"/>
          <p:cNvGrpSpPr/>
          <p:nvPr/>
        </p:nvGrpSpPr>
        <p:grpSpPr>
          <a:xfrm>
            <a:off x="4387907" y="1589412"/>
            <a:ext cx="368186" cy="366364"/>
            <a:chOff x="-62151950" y="4111775"/>
            <a:chExt cx="318225" cy="316650"/>
          </a:xfrm>
        </p:grpSpPr>
        <p:sp>
          <p:nvSpPr>
            <p:cNvPr id="177" name="Google Shape;177;p27"/>
            <p:cNvSpPr/>
            <p:nvPr/>
          </p:nvSpPr>
          <p:spPr>
            <a:xfrm>
              <a:off x="-62151950" y="4407925"/>
              <a:ext cx="318225" cy="20500"/>
            </a:xfrm>
            <a:custGeom>
              <a:rect b="b" l="l" r="r" t="t"/>
              <a:pathLst>
                <a:path extrusionOk="0" h="820" w="12729">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62151950" y="4283475"/>
              <a:ext cx="84300" cy="104000"/>
            </a:xfrm>
            <a:custGeom>
              <a:rect b="b" l="l" r="r" t="t"/>
              <a:pathLst>
                <a:path extrusionOk="0" h="4160" w="3372">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62033800" y="4111775"/>
              <a:ext cx="82725" cy="275700"/>
            </a:xfrm>
            <a:custGeom>
              <a:rect b="b" l="l" r="r" t="t"/>
              <a:pathLst>
                <a:path extrusionOk="0" h="11028" w="3309">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61916450" y="4200775"/>
              <a:ext cx="82725" cy="186700"/>
            </a:xfrm>
            <a:custGeom>
              <a:rect b="b" l="l" r="r" t="t"/>
              <a:pathLst>
                <a:path extrusionOk="0" h="7468" w="3309">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27"/>
          <p:cNvSpPr txBox="1"/>
          <p:nvPr/>
        </p:nvSpPr>
        <p:spPr>
          <a:xfrm>
            <a:off x="5684100" y="1588950"/>
            <a:ext cx="571200" cy="36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 sz="2400">
                <a:latin typeface="Fira Sans"/>
                <a:ea typeface="Fira Sans"/>
                <a:cs typeface="Fira Sans"/>
                <a:sym typeface="Fira Sans"/>
              </a:rPr>
              <a:t>02</a:t>
            </a:r>
            <a:endParaRPr b="1" sz="2400">
              <a:latin typeface="Fira Sans"/>
              <a:ea typeface="Fira Sans"/>
              <a:cs typeface="Fira Sans"/>
              <a:sym typeface="Fira Sans"/>
            </a:endParaRPr>
          </a:p>
        </p:txBody>
      </p:sp>
      <p:sp>
        <p:nvSpPr>
          <p:cNvPr id="182" name="Google Shape;182;p27"/>
          <p:cNvSpPr txBox="1"/>
          <p:nvPr/>
        </p:nvSpPr>
        <p:spPr>
          <a:xfrm>
            <a:off x="5684100" y="3749313"/>
            <a:ext cx="571200" cy="36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 sz="2400">
                <a:latin typeface="Fira Sans"/>
                <a:ea typeface="Fira Sans"/>
                <a:cs typeface="Fira Sans"/>
                <a:sym typeface="Fira Sans"/>
              </a:rPr>
              <a:t>03</a:t>
            </a:r>
            <a:endParaRPr b="1" sz="2400">
              <a:latin typeface="Fira Sans"/>
              <a:ea typeface="Fira Sans"/>
              <a:cs typeface="Fira Sans"/>
              <a:sym typeface="Fira Sans"/>
            </a:endParaRPr>
          </a:p>
        </p:txBody>
      </p:sp>
      <p:sp>
        <p:nvSpPr>
          <p:cNvPr id="183" name="Google Shape;183;p27"/>
          <p:cNvSpPr txBox="1"/>
          <p:nvPr/>
        </p:nvSpPr>
        <p:spPr>
          <a:xfrm>
            <a:off x="2888700" y="3749313"/>
            <a:ext cx="571200" cy="36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 sz="2400">
                <a:latin typeface="Fira Sans"/>
                <a:ea typeface="Fira Sans"/>
                <a:cs typeface="Fira Sans"/>
                <a:sym typeface="Fira Sans"/>
              </a:rPr>
              <a:t>04</a:t>
            </a:r>
            <a:endParaRPr b="1" sz="2400">
              <a:latin typeface="Fira Sans"/>
              <a:ea typeface="Fira Sans"/>
              <a:cs typeface="Fira Sans"/>
              <a:sym typeface="Fira Sans"/>
            </a:endParaRPr>
          </a:p>
        </p:txBody>
      </p:sp>
      <p:sp>
        <p:nvSpPr>
          <p:cNvPr id="184" name="Google Shape;184;p27"/>
          <p:cNvSpPr txBox="1"/>
          <p:nvPr/>
        </p:nvSpPr>
        <p:spPr>
          <a:xfrm>
            <a:off x="2888700" y="1588950"/>
            <a:ext cx="571200" cy="36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 sz="2400">
                <a:latin typeface="Fira Sans"/>
                <a:ea typeface="Fira Sans"/>
                <a:cs typeface="Fira Sans"/>
                <a:sym typeface="Fira Sans"/>
              </a:rPr>
              <a:t>01</a:t>
            </a:r>
            <a:endParaRPr b="1" sz="2400">
              <a:latin typeface="Fira Sans"/>
              <a:ea typeface="Fira Sans"/>
              <a:cs typeface="Fira Sans"/>
              <a:sym typeface="Fira Sans"/>
            </a:endParaRPr>
          </a:p>
        </p:txBody>
      </p:sp>
      <p:grpSp>
        <p:nvGrpSpPr>
          <p:cNvPr id="185" name="Google Shape;185;p27"/>
          <p:cNvGrpSpPr/>
          <p:nvPr/>
        </p:nvGrpSpPr>
        <p:grpSpPr>
          <a:xfrm>
            <a:off x="4389112" y="3843490"/>
            <a:ext cx="365775" cy="195073"/>
            <a:chOff x="2084325" y="363300"/>
            <a:chExt cx="484150" cy="254100"/>
          </a:xfrm>
        </p:grpSpPr>
        <p:sp>
          <p:nvSpPr>
            <p:cNvPr id="186" name="Google Shape;186;p27"/>
            <p:cNvSpPr/>
            <p:nvPr/>
          </p:nvSpPr>
          <p:spPr>
            <a:xfrm>
              <a:off x="2084325" y="363300"/>
              <a:ext cx="484150" cy="254100"/>
            </a:xfrm>
            <a:custGeom>
              <a:rect b="b" l="l" r="r" t="t"/>
              <a:pathLst>
                <a:path extrusionOk="0" h="10164" w="19366">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7" name="Google Shape;187;p27"/>
            <p:cNvSpPr/>
            <p:nvPr/>
          </p:nvSpPr>
          <p:spPr>
            <a:xfrm>
              <a:off x="2250600" y="419775"/>
              <a:ext cx="145175" cy="141125"/>
            </a:xfrm>
            <a:custGeom>
              <a:rect b="b" l="l" r="r" t="t"/>
              <a:pathLst>
                <a:path extrusionOk="0" h="5645" w="5807">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8" name="Google Shape;188;p27"/>
          <p:cNvGrpSpPr/>
          <p:nvPr/>
        </p:nvGrpSpPr>
        <p:grpSpPr>
          <a:xfrm>
            <a:off x="5501825" y="2645501"/>
            <a:ext cx="365760" cy="414536"/>
            <a:chOff x="3300325" y="249875"/>
            <a:chExt cx="433725" cy="480900"/>
          </a:xfrm>
        </p:grpSpPr>
        <p:sp>
          <p:nvSpPr>
            <p:cNvPr id="189" name="Google Shape;189;p27"/>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0" name="Google Shape;190;p27"/>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1" name="Google Shape;191;p27"/>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2" name="Google Shape;192;p27"/>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3" name="Google Shape;193;p27"/>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4" name="Google Shape;194;p27"/>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95" name="Google Shape;195;p27"/>
          <p:cNvGrpSpPr/>
          <p:nvPr/>
        </p:nvGrpSpPr>
        <p:grpSpPr>
          <a:xfrm>
            <a:off x="3276422" y="2682897"/>
            <a:ext cx="365753" cy="365753"/>
            <a:chOff x="1492675" y="4992125"/>
            <a:chExt cx="481825" cy="481825"/>
          </a:xfrm>
        </p:grpSpPr>
        <p:sp>
          <p:nvSpPr>
            <p:cNvPr id="196" name="Google Shape;196;p27"/>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7" name="Google Shape;197;p27"/>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Dataset Overview</a:t>
            </a:r>
            <a:endParaRPr>
              <a:solidFill>
                <a:schemeClr val="dk1"/>
              </a:solidFill>
            </a:endParaRPr>
          </a:p>
        </p:txBody>
      </p:sp>
      <p:sp>
        <p:nvSpPr>
          <p:cNvPr id="203" name="Google Shape;203;p28"/>
          <p:cNvSpPr txBox="1"/>
          <p:nvPr/>
        </p:nvSpPr>
        <p:spPr>
          <a:xfrm>
            <a:off x="1469088" y="1638363"/>
            <a:ext cx="2368800" cy="51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8 hours of accelerometer data for 4 individuals: Debora, Jose Carlos, Katia, Wallace</a:t>
            </a:r>
            <a:endParaRPr sz="1200">
              <a:solidFill>
                <a:schemeClr val="dk1"/>
              </a:solidFill>
              <a:latin typeface="Roboto"/>
              <a:ea typeface="Roboto"/>
              <a:cs typeface="Roboto"/>
              <a:sym typeface="Roboto"/>
            </a:endParaRPr>
          </a:p>
        </p:txBody>
      </p:sp>
      <p:sp>
        <p:nvSpPr>
          <p:cNvPr id="204" name="Google Shape;204;p28"/>
          <p:cNvSpPr txBox="1"/>
          <p:nvPr/>
        </p:nvSpPr>
        <p:spPr>
          <a:xfrm>
            <a:off x="1469088" y="1300575"/>
            <a:ext cx="2368800" cy="31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a:t>
            </a:r>
            <a:endParaRPr b="1" sz="1600">
              <a:solidFill>
                <a:schemeClr val="accent2"/>
              </a:solidFill>
              <a:latin typeface="Fira Sans Extra Condensed"/>
              <a:ea typeface="Fira Sans Extra Condensed"/>
              <a:cs typeface="Fira Sans Extra Condensed"/>
              <a:sym typeface="Fira Sans Extra Condensed"/>
            </a:endParaRPr>
          </a:p>
        </p:txBody>
      </p:sp>
      <p:sp>
        <p:nvSpPr>
          <p:cNvPr id="205" name="Google Shape;205;p28"/>
          <p:cNvSpPr txBox="1"/>
          <p:nvPr/>
        </p:nvSpPr>
        <p:spPr>
          <a:xfrm>
            <a:off x="1469088" y="2798424"/>
            <a:ext cx="2368800" cy="51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3-axis measurements from accelerometers on waist, left thigh, right arm, and right ankle.</a:t>
            </a:r>
            <a:endParaRPr sz="1200">
              <a:solidFill>
                <a:schemeClr val="dk1"/>
              </a:solidFill>
              <a:latin typeface="Roboto"/>
              <a:ea typeface="Roboto"/>
              <a:cs typeface="Roboto"/>
              <a:sym typeface="Roboto"/>
            </a:endParaRPr>
          </a:p>
        </p:txBody>
      </p:sp>
      <p:sp>
        <p:nvSpPr>
          <p:cNvPr id="206" name="Google Shape;206;p28"/>
          <p:cNvSpPr txBox="1"/>
          <p:nvPr/>
        </p:nvSpPr>
        <p:spPr>
          <a:xfrm>
            <a:off x="1469088" y="2475186"/>
            <a:ext cx="2368800" cy="31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3"/>
                </a:solidFill>
                <a:latin typeface="Fira Sans Extra Condensed"/>
                <a:ea typeface="Fira Sans Extra Condensed"/>
                <a:cs typeface="Fira Sans Extra Condensed"/>
                <a:sym typeface="Fira Sans Extra Condensed"/>
              </a:rPr>
              <a:t>—--</a:t>
            </a:r>
            <a:endParaRPr b="1" sz="1600">
              <a:solidFill>
                <a:schemeClr val="accent3"/>
              </a:solidFill>
              <a:latin typeface="Fira Sans Extra Condensed"/>
              <a:ea typeface="Fira Sans Extra Condensed"/>
              <a:cs typeface="Fira Sans Extra Condensed"/>
              <a:sym typeface="Fira Sans Extra Condensed"/>
            </a:endParaRPr>
          </a:p>
        </p:txBody>
      </p:sp>
      <p:sp>
        <p:nvSpPr>
          <p:cNvPr id="207" name="Google Shape;207;p28"/>
          <p:cNvSpPr txBox="1"/>
          <p:nvPr/>
        </p:nvSpPr>
        <p:spPr>
          <a:xfrm>
            <a:off x="1469099" y="3958476"/>
            <a:ext cx="2368800" cy="51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5 activity classes: sitting, sitting-down, standing, standing-up, walking.</a:t>
            </a:r>
            <a:endParaRPr sz="1200">
              <a:solidFill>
                <a:schemeClr val="dk1"/>
              </a:solidFill>
              <a:latin typeface="Roboto"/>
              <a:ea typeface="Roboto"/>
              <a:cs typeface="Roboto"/>
              <a:sym typeface="Roboto"/>
            </a:endParaRPr>
          </a:p>
        </p:txBody>
      </p:sp>
      <p:sp>
        <p:nvSpPr>
          <p:cNvPr id="208" name="Google Shape;208;p28"/>
          <p:cNvSpPr txBox="1"/>
          <p:nvPr/>
        </p:nvSpPr>
        <p:spPr>
          <a:xfrm>
            <a:off x="1469099" y="3649775"/>
            <a:ext cx="2368800" cy="31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4"/>
                </a:solidFill>
                <a:latin typeface="Fira Sans Extra Condensed"/>
                <a:ea typeface="Fira Sans Extra Condensed"/>
                <a:cs typeface="Fira Sans Extra Condensed"/>
                <a:sym typeface="Fira Sans Extra Condensed"/>
              </a:rPr>
              <a:t>—--</a:t>
            </a:r>
            <a:endParaRPr b="1" sz="1600">
              <a:solidFill>
                <a:schemeClr val="accent4"/>
              </a:solidFill>
              <a:latin typeface="Fira Sans Extra Condensed"/>
              <a:ea typeface="Fira Sans Extra Condensed"/>
              <a:cs typeface="Fira Sans Extra Condensed"/>
              <a:sym typeface="Fira Sans Extra Condensed"/>
            </a:endParaRPr>
          </a:p>
        </p:txBody>
      </p:sp>
      <p:pic>
        <p:nvPicPr>
          <p:cNvPr id="209" name="Google Shape;209;p28"/>
          <p:cNvPicPr preferRelativeResize="0"/>
          <p:nvPr/>
        </p:nvPicPr>
        <p:blipFill>
          <a:blip r:embed="rId3">
            <a:alphaModFix/>
          </a:blip>
          <a:stretch>
            <a:fillRect/>
          </a:stretch>
        </p:blipFill>
        <p:spPr>
          <a:xfrm>
            <a:off x="5120776" y="892976"/>
            <a:ext cx="3004230" cy="4250526"/>
          </a:xfrm>
          <a:prstGeom prst="rect">
            <a:avLst/>
          </a:prstGeom>
          <a:noFill/>
          <a:ln>
            <a:noFill/>
          </a:ln>
        </p:spPr>
      </p:pic>
      <p:sp>
        <p:nvSpPr>
          <p:cNvPr id="210" name="Google Shape;210;p28"/>
          <p:cNvSpPr txBox="1"/>
          <p:nvPr/>
        </p:nvSpPr>
        <p:spPr>
          <a:xfrm>
            <a:off x="5305800" y="4205625"/>
            <a:ext cx="9144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Sensor 4</a:t>
            </a:r>
            <a:endParaRPr>
              <a:latin typeface="Roboto"/>
              <a:ea typeface="Roboto"/>
              <a:cs typeface="Roboto"/>
              <a:sym typeface="Roboto"/>
            </a:endParaRPr>
          </a:p>
        </p:txBody>
      </p:sp>
      <p:sp>
        <p:nvSpPr>
          <p:cNvPr id="211" name="Google Shape;211;p28"/>
          <p:cNvSpPr txBox="1"/>
          <p:nvPr/>
        </p:nvSpPr>
        <p:spPr>
          <a:xfrm>
            <a:off x="7001250" y="3314075"/>
            <a:ext cx="9144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Sensor 2</a:t>
            </a:r>
            <a:endParaRPr>
              <a:latin typeface="Roboto"/>
              <a:ea typeface="Roboto"/>
              <a:cs typeface="Roboto"/>
              <a:sym typeface="Roboto"/>
            </a:endParaRPr>
          </a:p>
        </p:txBody>
      </p:sp>
      <p:sp>
        <p:nvSpPr>
          <p:cNvPr id="212" name="Google Shape;212;p28"/>
          <p:cNvSpPr txBox="1"/>
          <p:nvPr/>
        </p:nvSpPr>
        <p:spPr>
          <a:xfrm>
            <a:off x="7210600" y="2612275"/>
            <a:ext cx="9144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Sensor 1</a:t>
            </a:r>
            <a:endParaRPr>
              <a:latin typeface="Roboto"/>
              <a:ea typeface="Roboto"/>
              <a:cs typeface="Roboto"/>
              <a:sym typeface="Roboto"/>
            </a:endParaRPr>
          </a:p>
        </p:txBody>
      </p:sp>
      <p:sp>
        <p:nvSpPr>
          <p:cNvPr id="213" name="Google Shape;213;p28"/>
          <p:cNvSpPr txBox="1"/>
          <p:nvPr/>
        </p:nvSpPr>
        <p:spPr>
          <a:xfrm>
            <a:off x="5207775" y="2157075"/>
            <a:ext cx="9144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Sensor 3</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solidFill>
                  <a:schemeClr val="dk1"/>
                </a:solidFill>
                <a:latin typeface="Fira Sans Extra Condensed SemiBold"/>
                <a:ea typeface="Fira Sans Extra Condensed SemiBold"/>
                <a:cs typeface="Fira Sans Extra Condensed SemiBold"/>
                <a:sym typeface="Fira Sans Extra Condensed SemiBold"/>
              </a:rPr>
              <a:t>Data Preprocessing</a:t>
            </a:r>
            <a:endParaRPr sz="3600">
              <a:solidFill>
                <a:schemeClr val="dk1"/>
              </a:solidFill>
            </a:endParaRPr>
          </a:p>
        </p:txBody>
      </p:sp>
      <p:sp>
        <p:nvSpPr>
          <p:cNvPr id="219" name="Google Shape;219;p29"/>
          <p:cNvSpPr/>
          <p:nvPr/>
        </p:nvSpPr>
        <p:spPr>
          <a:xfrm>
            <a:off x="457200" y="1666475"/>
            <a:ext cx="8429100" cy="1079100"/>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a:off x="819150" y="1553650"/>
            <a:ext cx="1248900" cy="1304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2642925" y="1553650"/>
            <a:ext cx="1248900" cy="1304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4571988" y="1553650"/>
            <a:ext cx="1248900" cy="1304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a:off x="6224750" y="1553675"/>
            <a:ext cx="1248900" cy="1304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txBox="1"/>
          <p:nvPr/>
        </p:nvSpPr>
        <p:spPr>
          <a:xfrm>
            <a:off x="713825" y="1853525"/>
            <a:ext cx="1459500" cy="705000"/>
          </a:xfrm>
          <a:prstGeom prst="rect">
            <a:avLst/>
          </a:prstGeom>
          <a:noFill/>
          <a:ln>
            <a:noFill/>
          </a:ln>
        </p:spPr>
        <p:txBody>
          <a:bodyPr anchorCtr="0" anchor="ctr" bIns="228600" lIns="228600" spcFirstLastPara="1" rIns="228600" wrap="square" tIns="228600">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Sensor Data</a:t>
            </a:r>
            <a:endParaRPr b="1" sz="1600">
              <a:latin typeface="Fira Sans Extra Condensed"/>
              <a:ea typeface="Fira Sans Extra Condensed"/>
              <a:cs typeface="Fira Sans Extra Condensed"/>
              <a:sym typeface="Fira Sans Extra Condensed"/>
            </a:endParaRPr>
          </a:p>
        </p:txBody>
      </p:sp>
      <p:sp>
        <p:nvSpPr>
          <p:cNvPr id="225" name="Google Shape;225;p29"/>
          <p:cNvSpPr txBox="1"/>
          <p:nvPr/>
        </p:nvSpPr>
        <p:spPr>
          <a:xfrm>
            <a:off x="2537625" y="1853500"/>
            <a:ext cx="1459500" cy="705000"/>
          </a:xfrm>
          <a:prstGeom prst="rect">
            <a:avLst/>
          </a:prstGeom>
          <a:noFill/>
          <a:ln>
            <a:noFill/>
          </a:ln>
        </p:spPr>
        <p:txBody>
          <a:bodyPr anchorCtr="0" anchor="ctr" bIns="228600" lIns="228600" spcFirstLastPara="1" rIns="228600" wrap="square" tIns="228600">
            <a:noAutofit/>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Outliers handling</a:t>
            </a:r>
            <a:endParaRPr b="1" sz="1600">
              <a:solidFill>
                <a:schemeClr val="dk1"/>
              </a:solidFill>
              <a:latin typeface="Fira Sans Extra Condensed"/>
              <a:ea typeface="Fira Sans Extra Condensed"/>
              <a:cs typeface="Fira Sans Extra Condensed"/>
              <a:sym typeface="Fira Sans Extra Condensed"/>
            </a:endParaRPr>
          </a:p>
        </p:txBody>
      </p:sp>
      <p:sp>
        <p:nvSpPr>
          <p:cNvPr id="226" name="Google Shape;226;p29"/>
          <p:cNvSpPr txBox="1"/>
          <p:nvPr/>
        </p:nvSpPr>
        <p:spPr>
          <a:xfrm>
            <a:off x="4466713" y="1853500"/>
            <a:ext cx="1459500" cy="705000"/>
          </a:xfrm>
          <a:prstGeom prst="rect">
            <a:avLst/>
          </a:prstGeom>
          <a:noFill/>
          <a:ln>
            <a:noFill/>
          </a:ln>
        </p:spPr>
        <p:txBody>
          <a:bodyPr anchorCtr="0" anchor="ctr" bIns="228600" lIns="228600" spcFirstLastPara="1" rIns="228600" wrap="square" tIns="228600">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Feature Engineering</a:t>
            </a:r>
            <a:endParaRPr b="1" sz="1600">
              <a:latin typeface="Fira Sans Extra Condensed"/>
              <a:ea typeface="Fira Sans Extra Condensed"/>
              <a:cs typeface="Fira Sans Extra Condensed"/>
              <a:sym typeface="Fira Sans Extra Condensed"/>
            </a:endParaRPr>
          </a:p>
        </p:txBody>
      </p:sp>
      <p:sp>
        <p:nvSpPr>
          <p:cNvPr id="227" name="Google Shape;227;p29"/>
          <p:cNvSpPr txBox="1"/>
          <p:nvPr/>
        </p:nvSpPr>
        <p:spPr>
          <a:xfrm>
            <a:off x="6119450" y="1853500"/>
            <a:ext cx="1459500" cy="705000"/>
          </a:xfrm>
          <a:prstGeom prst="rect">
            <a:avLst/>
          </a:prstGeom>
          <a:noFill/>
          <a:ln>
            <a:noFill/>
          </a:ln>
        </p:spPr>
        <p:txBody>
          <a:bodyPr anchorCtr="0" anchor="ctr" bIns="228600" lIns="228600" spcFirstLastPara="1" rIns="228600" wrap="square" tIns="228600">
            <a:noAutofit/>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Feature Scaling</a:t>
            </a:r>
            <a:endParaRPr b="1" sz="1600">
              <a:latin typeface="Fira Sans Extra Condensed"/>
              <a:ea typeface="Fira Sans Extra Condensed"/>
              <a:cs typeface="Fira Sans Extra Condensed"/>
              <a:sym typeface="Fira Sans Extra Condensed"/>
            </a:endParaRPr>
          </a:p>
        </p:txBody>
      </p:sp>
      <p:sp>
        <p:nvSpPr>
          <p:cNvPr id="228" name="Google Shape;228;p29"/>
          <p:cNvSpPr txBox="1"/>
          <p:nvPr/>
        </p:nvSpPr>
        <p:spPr>
          <a:xfrm>
            <a:off x="688075" y="3170675"/>
            <a:ext cx="1459500" cy="6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Accelerometer data</a:t>
            </a:r>
            <a:endParaRPr>
              <a:latin typeface="Roboto"/>
              <a:ea typeface="Roboto"/>
              <a:cs typeface="Roboto"/>
              <a:sym typeface="Roboto"/>
            </a:endParaRPr>
          </a:p>
        </p:txBody>
      </p:sp>
      <p:sp>
        <p:nvSpPr>
          <p:cNvPr id="229" name="Google Shape;229;p29"/>
          <p:cNvSpPr txBox="1"/>
          <p:nvPr/>
        </p:nvSpPr>
        <p:spPr>
          <a:xfrm>
            <a:off x="2383625" y="3069575"/>
            <a:ext cx="1864800" cy="8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Outlier transformation - median imputation</a:t>
            </a:r>
            <a:endParaRPr>
              <a:latin typeface="Roboto"/>
              <a:ea typeface="Roboto"/>
              <a:cs typeface="Roboto"/>
              <a:sym typeface="Roboto"/>
            </a:endParaRPr>
          </a:p>
        </p:txBody>
      </p:sp>
      <p:sp>
        <p:nvSpPr>
          <p:cNvPr id="230" name="Google Shape;230;p29"/>
          <p:cNvSpPr txBox="1"/>
          <p:nvPr/>
        </p:nvSpPr>
        <p:spPr>
          <a:xfrm>
            <a:off x="4659950" y="3170675"/>
            <a:ext cx="14595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One-hot coding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Label Encoding</a:t>
            </a:r>
            <a:endParaRPr>
              <a:latin typeface="Roboto"/>
              <a:ea typeface="Roboto"/>
              <a:cs typeface="Roboto"/>
              <a:sym typeface="Roboto"/>
            </a:endParaRPr>
          </a:p>
        </p:txBody>
      </p:sp>
      <p:sp>
        <p:nvSpPr>
          <p:cNvPr id="231" name="Google Shape;231;p29"/>
          <p:cNvSpPr txBox="1"/>
          <p:nvPr/>
        </p:nvSpPr>
        <p:spPr>
          <a:xfrm>
            <a:off x="6448775" y="3097175"/>
            <a:ext cx="14595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Standardization</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0"/>
          <p:cNvPicPr preferRelativeResize="0"/>
          <p:nvPr/>
        </p:nvPicPr>
        <p:blipFill>
          <a:blip r:embed="rId3">
            <a:alphaModFix/>
          </a:blip>
          <a:stretch>
            <a:fillRect/>
          </a:stretch>
        </p:blipFill>
        <p:spPr>
          <a:xfrm>
            <a:off x="1182906" y="396988"/>
            <a:ext cx="6778193" cy="434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1"/>
          <p:cNvPicPr preferRelativeResize="0"/>
          <p:nvPr/>
        </p:nvPicPr>
        <p:blipFill>
          <a:blip r:embed="rId3">
            <a:alphaModFix/>
          </a:blip>
          <a:stretch>
            <a:fillRect/>
          </a:stretch>
        </p:blipFill>
        <p:spPr>
          <a:xfrm>
            <a:off x="859250" y="3066700"/>
            <a:ext cx="6696075" cy="1524000"/>
          </a:xfrm>
          <a:prstGeom prst="rect">
            <a:avLst/>
          </a:prstGeom>
          <a:noFill/>
          <a:ln>
            <a:noFill/>
          </a:ln>
        </p:spPr>
      </p:pic>
      <p:pic>
        <p:nvPicPr>
          <p:cNvPr id="242" name="Google Shape;242;p31"/>
          <p:cNvPicPr preferRelativeResize="0"/>
          <p:nvPr/>
        </p:nvPicPr>
        <p:blipFill>
          <a:blip r:embed="rId4">
            <a:alphaModFix/>
          </a:blip>
          <a:stretch>
            <a:fillRect/>
          </a:stretch>
        </p:blipFill>
        <p:spPr>
          <a:xfrm>
            <a:off x="2510088" y="76300"/>
            <a:ext cx="4123833" cy="2598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2"/>
          <p:cNvPicPr preferRelativeResize="0"/>
          <p:nvPr/>
        </p:nvPicPr>
        <p:blipFill>
          <a:blip r:embed="rId3">
            <a:alphaModFix/>
          </a:blip>
          <a:stretch>
            <a:fillRect/>
          </a:stretch>
        </p:blipFill>
        <p:spPr>
          <a:xfrm>
            <a:off x="1823613" y="521150"/>
            <a:ext cx="6605975" cy="4376575"/>
          </a:xfrm>
          <a:prstGeom prst="rect">
            <a:avLst/>
          </a:prstGeom>
          <a:noFill/>
          <a:ln>
            <a:noFill/>
          </a:ln>
        </p:spPr>
      </p:pic>
      <p:sp>
        <p:nvSpPr>
          <p:cNvPr id="248" name="Google Shape;248;p32"/>
          <p:cNvSpPr txBox="1"/>
          <p:nvPr/>
        </p:nvSpPr>
        <p:spPr>
          <a:xfrm>
            <a:off x="491525" y="863400"/>
            <a:ext cx="14190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Sensor 1</a:t>
            </a:r>
            <a:endParaRPr sz="1800">
              <a:solidFill>
                <a:schemeClr val="dk2"/>
              </a:solidFill>
            </a:endParaRPr>
          </a:p>
        </p:txBody>
      </p:sp>
      <p:sp>
        <p:nvSpPr>
          <p:cNvPr id="249" name="Google Shape;249;p32"/>
          <p:cNvSpPr txBox="1"/>
          <p:nvPr/>
        </p:nvSpPr>
        <p:spPr>
          <a:xfrm>
            <a:off x="491525" y="1967300"/>
            <a:ext cx="14190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Sensor 2</a:t>
            </a:r>
            <a:endParaRPr sz="1800">
              <a:solidFill>
                <a:schemeClr val="dk2"/>
              </a:solidFill>
            </a:endParaRPr>
          </a:p>
        </p:txBody>
      </p:sp>
      <p:sp>
        <p:nvSpPr>
          <p:cNvPr id="250" name="Google Shape;250;p32"/>
          <p:cNvSpPr txBox="1"/>
          <p:nvPr/>
        </p:nvSpPr>
        <p:spPr>
          <a:xfrm>
            <a:off x="404625" y="3057600"/>
            <a:ext cx="14190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Sensor 3</a:t>
            </a:r>
            <a:endParaRPr sz="1800">
              <a:solidFill>
                <a:schemeClr val="dk2"/>
              </a:solidFill>
            </a:endParaRPr>
          </a:p>
        </p:txBody>
      </p:sp>
      <p:sp>
        <p:nvSpPr>
          <p:cNvPr id="251" name="Google Shape;251;p32"/>
          <p:cNvSpPr txBox="1"/>
          <p:nvPr/>
        </p:nvSpPr>
        <p:spPr>
          <a:xfrm>
            <a:off x="404625" y="4147900"/>
            <a:ext cx="14190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Sensor 4</a:t>
            </a:r>
            <a:endParaRPr sz="1800">
              <a:solidFill>
                <a:schemeClr val="dk2"/>
              </a:solidFill>
            </a:endParaRPr>
          </a:p>
        </p:txBody>
      </p:sp>
      <p:sp>
        <p:nvSpPr>
          <p:cNvPr id="252" name="Google Shape;252;p32"/>
          <p:cNvSpPr txBox="1"/>
          <p:nvPr>
            <p:ph idx="1" type="body"/>
          </p:nvPr>
        </p:nvSpPr>
        <p:spPr>
          <a:xfrm>
            <a:off x="594425" y="57425"/>
            <a:ext cx="5998800" cy="60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Outliers through Box plots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idx="1" type="body"/>
          </p:nvPr>
        </p:nvSpPr>
        <p:spPr>
          <a:xfrm>
            <a:off x="355175" y="453840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Outliers through Scatter plots</a:t>
            </a:r>
            <a:endParaRPr/>
          </a:p>
        </p:txBody>
      </p:sp>
      <p:pic>
        <p:nvPicPr>
          <p:cNvPr id="258" name="Google Shape;258;p33"/>
          <p:cNvPicPr preferRelativeResize="0"/>
          <p:nvPr/>
        </p:nvPicPr>
        <p:blipFill>
          <a:blip r:embed="rId3">
            <a:alphaModFix/>
          </a:blip>
          <a:stretch>
            <a:fillRect/>
          </a:stretch>
        </p:blipFill>
        <p:spPr>
          <a:xfrm>
            <a:off x="935325" y="0"/>
            <a:ext cx="6504800" cy="431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