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56" r:id="rId3"/>
    <p:sldId id="273" r:id="rId4"/>
    <p:sldId id="257" r:id="rId5"/>
    <p:sldId id="276" r:id="rId6"/>
    <p:sldId id="274" r:id="rId7"/>
    <p:sldId id="343" r:id="rId8"/>
    <p:sldId id="275" r:id="rId9"/>
    <p:sldId id="283" r:id="rId10"/>
    <p:sldId id="287" r:id="rId11"/>
    <p:sldId id="279" r:id="rId12"/>
    <p:sldId id="285" r:id="rId13"/>
    <p:sldId id="330" r:id="rId14"/>
    <p:sldId id="341" r:id="rId15"/>
    <p:sldId id="291" r:id="rId16"/>
    <p:sldId id="292" r:id="rId17"/>
    <p:sldId id="293" r:id="rId18"/>
    <p:sldId id="294" r:id="rId19"/>
    <p:sldId id="295" r:id="rId20"/>
    <p:sldId id="281" r:id="rId21"/>
    <p:sldId id="342" r:id="rId22"/>
    <p:sldId id="345" r:id="rId23"/>
    <p:sldId id="344" r:id="rId24"/>
    <p:sldId id="346" r:id="rId25"/>
    <p:sldId id="277"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91"/>
      </p:cViewPr>
      <p:guideLst>
        <p:guide orient="horz" pos="2120"/>
        <p:guide pos="3835"/>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41" y="6634577"/>
            <a:ext cx="5781823"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4" y="6634577"/>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7" y="6637024"/>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2"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3"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 y="232758"/>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7"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777242"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80" y="6641870"/>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7" y="6641869"/>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2"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Parkinson Disease Detection</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3"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B-08</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youtube.com/redirect?event=video_description&amp;redir_token=QUFFLUhqbkRacWZ3VWt4WU5CR25BOVAwemxYOXVDaUMyUXxBQ3Jtc0tudklYRG1hZW1wNnJiWVNSdHNyLUlPQnJjc1FaUlhfWlVsd29yTmJBZVNkOERJZ2FpeXhBWDg3N0trNEpkMm5mUmJic3N1WFQyeXBnOHZuV0h0WHJaU1RYUzVIYjZ6cUsxMExuWFVUQzRXeWNSU0FqMA&amp;q=https://www.kaggle.com/nidaguler/parkinsons-data-set&amp;v=HbyN_ey-JVc"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kagg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844279" y="1762474"/>
            <a:ext cx="2382924" cy="584535"/>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K. </a:t>
            </a:r>
            <a:r>
              <a:rPr lang="en-US" sz="2600" b="0" dirty="0" err="1">
                <a:effectLst>
                  <a:outerShdw blurRad="38100" dist="38100" dir="2700000" algn="tl">
                    <a:srgbClr val="000000">
                      <a:alpha val="43137"/>
                    </a:srgbClr>
                  </a:outerShdw>
                </a:effectLst>
              </a:rPr>
              <a:t>Shirisha</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184G1A0586</a:t>
            </a:r>
            <a:endParaRPr lang="en-US" sz="1200" b="0" dirty="0"/>
          </a:p>
        </p:txBody>
      </p:sp>
      <p:sp>
        <p:nvSpPr>
          <p:cNvPr id="6" name="Subtitle 11"/>
          <p:cNvSpPr txBox="1"/>
          <p:nvPr/>
        </p:nvSpPr>
        <p:spPr>
          <a:xfrm>
            <a:off x="3759653" y="2475584"/>
            <a:ext cx="4672675"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endParaRPr lang="en-US" sz="1400" b="0" i="1" dirty="0"/>
          </a:p>
          <a:p>
            <a:pPr>
              <a:spcBef>
                <a:spcPts val="200"/>
              </a:spcBef>
            </a:pPr>
            <a:r>
              <a:rPr lang="en-US" sz="2400" b="0" dirty="0">
                <a:effectLst>
                  <a:outerShdw blurRad="38100" dist="38100" dir="2700000" algn="tl">
                    <a:srgbClr val="000000">
                      <a:alpha val="43137"/>
                    </a:srgbClr>
                  </a:outerShdw>
                </a:effectLst>
              </a:rPr>
              <a:t>Mr. M. </a:t>
            </a:r>
            <a:r>
              <a:rPr lang="en-US" sz="2400" b="0" dirty="0" err="1">
                <a:effectLst>
                  <a:outerShdw blurRad="38100" dist="38100" dir="2700000" algn="tl">
                    <a:srgbClr val="000000">
                      <a:alpha val="43137"/>
                    </a:srgbClr>
                  </a:outerShdw>
                </a:effectLst>
              </a:rPr>
              <a:t>Narasimhulu</a:t>
            </a:r>
            <a:r>
              <a:rPr lang="en-US" sz="2400" b="0" dirty="0">
                <a:effectLst>
                  <a:outerShdw blurRad="38100" dist="38100" dir="2700000" algn="tl">
                    <a:srgbClr val="000000">
                      <a:alpha val="43137"/>
                    </a:srgbClr>
                  </a:outerShdw>
                </a:effectLst>
              </a:rPr>
              <a:t> </a:t>
            </a:r>
            <a:r>
              <a:rPr lang="en-US" sz="1200" b="0" baseline="-25000" dirty="0" err="1">
                <a:effectLst>
                  <a:outerShdw blurRad="38100" dist="38100" dir="2700000" algn="tl">
                    <a:srgbClr val="000000">
                      <a:alpha val="43137"/>
                    </a:srgbClr>
                  </a:outerShdw>
                </a:effectLst>
              </a:rPr>
              <a:t>M.Tech</a:t>
            </a:r>
            <a:r>
              <a:rPr lang="en-US" sz="1200" b="0" baseline="-25000" dirty="0">
                <a:effectLst>
                  <a:outerShdw blurRad="38100" dist="38100" dir="2700000" algn="tl">
                    <a:srgbClr val="000000">
                      <a:alpha val="43137"/>
                    </a:srgbClr>
                  </a:outerShdw>
                </a:effectLst>
              </a:rPr>
              <a:t>(PhD)</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Assistant Professor</a:t>
            </a:r>
            <a:endParaRPr lang="en-IN" sz="1400" b="0" dirty="0"/>
          </a:p>
        </p:txBody>
      </p:sp>
      <p:sp>
        <p:nvSpPr>
          <p:cNvPr id="7" name="Subtitle 11"/>
          <p:cNvSpPr txBox="1"/>
          <p:nvPr/>
        </p:nvSpPr>
        <p:spPr>
          <a:xfrm>
            <a:off x="1514480" y="5162534"/>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endParaRPr lang="en-US" sz="2300" dirty="0"/>
          </a:p>
          <a:p>
            <a:pPr>
              <a:spcAft>
                <a:spcPts val="100"/>
              </a:spcAft>
            </a:pPr>
            <a:r>
              <a:rPr lang="en-US" sz="2500" dirty="0">
                <a:solidFill>
                  <a:schemeClr val="accent1">
                    <a:lumMod val="50000"/>
                  </a:schemeClr>
                </a:solidFill>
              </a:rPr>
              <a:t>2021 - 2022</a:t>
            </a:r>
            <a:endParaRPr lang="en-US" sz="2500" b="0" dirty="0"/>
          </a:p>
          <a:p>
            <a:endParaRPr lang="en-IN" b="0" dirty="0"/>
          </a:p>
        </p:txBody>
      </p:sp>
      <p:sp>
        <p:nvSpPr>
          <p:cNvPr id="12" name="Subtitle 11"/>
          <p:cNvSpPr txBox="1"/>
          <p:nvPr/>
        </p:nvSpPr>
        <p:spPr>
          <a:xfrm>
            <a:off x="4112976" y="1767512"/>
            <a:ext cx="2382924" cy="584535"/>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V. </a:t>
            </a:r>
            <a:r>
              <a:rPr lang="en-US" sz="2600" b="0" dirty="0" err="1">
                <a:effectLst>
                  <a:outerShdw blurRad="38100" dist="38100" dir="2700000" algn="tl">
                    <a:srgbClr val="000000">
                      <a:alpha val="43137"/>
                    </a:srgbClr>
                  </a:outerShdw>
                </a:effectLst>
              </a:rPr>
              <a:t>Thripura</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184G1A05A5</a:t>
            </a:r>
            <a:endParaRPr lang="en-US" sz="1200" b="0" dirty="0"/>
          </a:p>
        </p:txBody>
      </p:sp>
      <p:sp>
        <p:nvSpPr>
          <p:cNvPr id="13" name="Subtitle 11"/>
          <p:cNvSpPr txBox="1"/>
          <p:nvPr/>
        </p:nvSpPr>
        <p:spPr>
          <a:xfrm>
            <a:off x="9227203" y="1734905"/>
            <a:ext cx="2382924" cy="584535"/>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M. </a:t>
            </a:r>
            <a:r>
              <a:rPr lang="en-US" sz="2600" b="0" dirty="0" err="1">
                <a:effectLst>
                  <a:outerShdw blurRad="38100" dist="38100" dir="2700000" algn="tl">
                    <a:srgbClr val="000000">
                      <a:alpha val="43137"/>
                    </a:srgbClr>
                  </a:outerShdw>
                </a:effectLst>
              </a:rPr>
              <a:t>Sahitha</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184G1A0570</a:t>
            </a:r>
            <a:endParaRPr lang="en-US" sz="1200" b="0" dirty="0"/>
          </a:p>
        </p:txBody>
      </p:sp>
      <p:sp>
        <p:nvSpPr>
          <p:cNvPr id="14" name="Subtitle 11"/>
          <p:cNvSpPr txBox="1"/>
          <p:nvPr/>
        </p:nvSpPr>
        <p:spPr>
          <a:xfrm>
            <a:off x="802007" y="1797915"/>
            <a:ext cx="3460102" cy="69258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400" b="0" dirty="0">
                <a:effectLst>
                  <a:outerShdw blurRad="38100" dist="38100" dir="2700000" algn="tl">
                    <a:srgbClr val="000000">
                      <a:alpha val="43137"/>
                    </a:srgbClr>
                  </a:outerShdw>
                </a:effectLst>
              </a:rPr>
              <a:t>B. Venkata Prasad Reddy</a:t>
            </a:r>
            <a:endParaRPr lang="en-US" sz="2400" b="0" dirty="0">
              <a:effectLst>
                <a:outerShdw blurRad="38100" dist="38100" dir="2700000" algn="tl">
                  <a:srgbClr val="000000">
                    <a:alpha val="43137"/>
                  </a:srgbClr>
                </a:outerShdw>
              </a:effectLst>
            </a:endParaRPr>
          </a:p>
          <a:p>
            <a:pPr>
              <a:spcBef>
                <a:spcPts val="300"/>
              </a:spcBef>
            </a:pPr>
            <a:r>
              <a:rPr lang="en-US" sz="1100" b="0" dirty="0"/>
              <a:t>Roll No. 194G5A0511</a:t>
            </a:r>
            <a:endParaRPr lang="en-US" sz="1100" b="0" dirty="0"/>
          </a:p>
        </p:txBody>
      </p:sp>
      <p:sp>
        <p:nvSpPr>
          <p:cNvPr id="17" name="Rectangle: Rounded Corners 16"/>
          <p:cNvSpPr/>
          <p:nvPr/>
        </p:nvSpPr>
        <p:spPr>
          <a:xfrm>
            <a:off x="755013"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Parkinson Disease Detection</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5" y="1261697"/>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endParaRPr lang="en-IN" sz="1600" i="1" dirty="0">
              <a:solidFill>
                <a:srgbClr val="000000"/>
              </a:solidFill>
              <a:latin typeface="Times New Roman" panose="02020603050405020304" pitchFamily="18" charset="0"/>
              <a:ea typeface="Calibri" panose="020F0502020204030204" pitchFamily="34"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174158" y="3477050"/>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endParaRPr lang="en-US" dirty="0"/>
          </a:p>
        </p:txBody>
      </p:sp>
      <p:sp>
        <p:nvSpPr>
          <p:cNvPr id="3" name="Content Placeholder 2"/>
          <p:cNvSpPr>
            <a:spLocks noGrp="1"/>
          </p:cNvSpPr>
          <p:nvPr>
            <p:ph idx="1"/>
          </p:nvPr>
        </p:nvSpPr>
        <p:spPr>
          <a:xfrm>
            <a:off x="206429" y="1097279"/>
            <a:ext cx="11779135" cy="5394960"/>
          </a:xfrm>
        </p:spPr>
        <p:txBody>
          <a:bodyPr/>
          <a:lstStyle/>
          <a:p>
            <a:pPr marL="0" indent="0">
              <a:buNone/>
            </a:pPr>
            <a:endParaRPr lang="en-US" dirty="0"/>
          </a:p>
          <a:p>
            <a:r>
              <a:rPr lang="en-US" b="0" i="0" dirty="0">
                <a:solidFill>
                  <a:srgbClr val="202124"/>
                </a:solidFill>
                <a:effectLst/>
              </a:rPr>
              <a:t>Early detection of Parkinson’s disease (PD) is particularly relevant, as people at early stages of the disease are more likely to benefit from neuroprotective treatments.</a:t>
            </a:r>
            <a:endParaRPr lang="en-US" b="0" i="0" dirty="0">
              <a:solidFill>
                <a:srgbClr val="202124"/>
              </a:solidFill>
              <a:effectLst/>
            </a:endParaRPr>
          </a:p>
          <a:p>
            <a:r>
              <a:rPr lang="en-US" dirty="0"/>
              <a:t>The problem definition of Parkinson disease detection is previously detected by voice that is very difficult to find the disease.</a:t>
            </a:r>
            <a:endParaRPr lang="en-US" dirty="0"/>
          </a:p>
          <a:p>
            <a:r>
              <a:rPr lang="en-US" dirty="0"/>
              <a:t>And also it is taking more time to give result.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endParaRPr lang="en-US" dirty="0"/>
          </a:p>
        </p:txBody>
      </p:sp>
      <p:sp>
        <p:nvSpPr>
          <p:cNvPr id="3" name="Content Placeholder 2"/>
          <p:cNvSpPr>
            <a:spLocks noGrp="1"/>
          </p:cNvSpPr>
          <p:nvPr>
            <p:ph idx="1"/>
          </p:nvPr>
        </p:nvSpPr>
        <p:spPr/>
        <p:txBody>
          <a:bodyPr/>
          <a:lstStyle/>
          <a:p>
            <a:r>
              <a:rPr lang="en-US" dirty="0"/>
              <a:t>Hardware Requirements</a:t>
            </a:r>
            <a:endParaRPr lang="en-US" dirty="0"/>
          </a:p>
          <a:p>
            <a:pPr>
              <a:buFont typeface="Wingdings" panose="05000000000000000000" pitchFamily="2" charset="2"/>
              <a:buChar char="§"/>
            </a:pPr>
            <a:r>
              <a:rPr lang="en-US" dirty="0"/>
              <a:t>    Intel® Core(TM) i3</a:t>
            </a:r>
            <a:endParaRPr lang="en-US" dirty="0"/>
          </a:p>
          <a:p>
            <a:pPr>
              <a:buFont typeface="Wingdings" panose="05000000000000000000" pitchFamily="2" charset="2"/>
              <a:buChar char="§"/>
            </a:pPr>
            <a:r>
              <a:rPr lang="en-US" dirty="0"/>
              <a:t>    Minimum 4GB of RAM</a:t>
            </a:r>
            <a:endParaRPr lang="en-US" dirty="0"/>
          </a:p>
          <a:p>
            <a:pPr marL="0" indent="0">
              <a:buNone/>
            </a:pPr>
            <a:r>
              <a:rPr lang="en-US" dirty="0"/>
              <a:t>    </a:t>
            </a:r>
            <a:endParaRPr lang="en-US" dirty="0"/>
          </a:p>
          <a:p>
            <a:r>
              <a:rPr lang="en-US" dirty="0"/>
              <a:t>Software Requirements</a:t>
            </a:r>
            <a:endParaRPr lang="en-US" dirty="0"/>
          </a:p>
          <a:p>
            <a:pPr>
              <a:buFont typeface="Wingdings" panose="05000000000000000000" pitchFamily="2" charset="2"/>
              <a:buChar char="§"/>
            </a:pPr>
            <a:r>
              <a:rPr lang="en-US" dirty="0"/>
              <a:t>    Python 3</a:t>
            </a:r>
            <a:endParaRPr lang="en-US" dirty="0"/>
          </a:p>
          <a:p>
            <a:pPr>
              <a:buFont typeface="Wingdings" panose="05000000000000000000" pitchFamily="2" charset="2"/>
              <a:buChar char="§"/>
            </a:pPr>
            <a:r>
              <a:rPr lang="en-US" dirty="0"/>
              <a:t>   </a:t>
            </a:r>
            <a:r>
              <a:rPr lang="en-IN" altLang="en-US" dirty="0"/>
              <a:t>Pycharm</a:t>
            </a:r>
            <a:endParaRPr lang="en-US" dirty="0"/>
          </a:p>
          <a:p>
            <a:pPr>
              <a:buFont typeface="Wingdings" panose="05000000000000000000" pitchFamily="2" charset="2"/>
              <a:buChar char="§"/>
            </a:pPr>
            <a:r>
              <a:rPr lang="en-US" dirty="0"/>
              <a:t>    Some other libraries</a:t>
            </a:r>
            <a:r>
              <a:rPr lang="en-IN" altLang="en-US" dirty="0" smtClean="0"/>
              <a:t>:</a:t>
            </a:r>
            <a:r>
              <a:rPr lang="en-IN" altLang="en-US" dirty="0" err="1" smtClean="0"/>
              <a:t>numpy,pandas,matplot</a:t>
            </a:r>
            <a:r>
              <a:rPr lang="en-IN" altLang="en-US" dirty="0" err="1" smtClean="0"/>
              <a:t>lib</a:t>
            </a:r>
            <a:r>
              <a:rPr lang="en-IN" altLang="en-US" dirty="0" smtClean="0"/>
              <a:t>.</a:t>
            </a:r>
            <a:endParaRPr lang="en-I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Dataflow Diagram</a:t>
            </a:r>
            <a:br>
              <a:rPr lang="en-US"/>
            </a:br>
            <a:endParaRPr lang="en-IN" altLang="en-US"/>
          </a:p>
        </p:txBody>
      </p:sp>
      <p:sp>
        <p:nvSpPr>
          <p:cNvPr id="3" name="Content Placeholder 2"/>
          <p:cNvSpPr>
            <a:spLocks noGrp="1"/>
          </p:cNvSpPr>
          <p:nvPr>
            <p:ph idx="1"/>
          </p:nvPr>
        </p:nvSpPr>
        <p:spPr/>
        <p:txBody>
          <a:bodyPr/>
          <a:lstStyle/>
          <a:p>
            <a:endParaRPr lang="en-US"/>
          </a:p>
          <a:p>
            <a:endParaRPr lang="en-US"/>
          </a:p>
          <a:p>
            <a:pPr marL="0" indent="0">
              <a:buNone/>
            </a:pPr>
            <a:r>
              <a:rPr lang="en-IN" altLang="en-US"/>
              <a:t>   Parkinson</a:t>
            </a:r>
            <a:endParaRPr lang="en-IN" altLang="en-US"/>
          </a:p>
          <a:p>
            <a:pPr marL="0" indent="0">
              <a:buNone/>
            </a:pPr>
            <a:r>
              <a:rPr lang="en-IN" altLang="en-US"/>
              <a:t>      Dataset</a:t>
            </a:r>
            <a:endParaRPr lang="en-IN" altLang="en-US"/>
          </a:p>
        </p:txBody>
      </p:sp>
      <p:cxnSp>
        <p:nvCxnSpPr>
          <p:cNvPr id="6" name="Straight Connector 5"/>
          <p:cNvCxnSpPr/>
          <p:nvPr/>
        </p:nvCxnSpPr>
        <p:spPr>
          <a:xfrm>
            <a:off x="455930" y="2091690"/>
            <a:ext cx="1713865" cy="2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37210" y="3115945"/>
            <a:ext cx="1571625"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94005" y="3513455"/>
            <a:ext cx="2270125" cy="1960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Data Preprocessing </a:t>
            </a:r>
            <a:endParaRPr lang="en-IN" altLang="en-US"/>
          </a:p>
        </p:txBody>
      </p:sp>
      <p:sp>
        <p:nvSpPr>
          <p:cNvPr id="12" name="Oval 11"/>
          <p:cNvSpPr/>
          <p:nvPr/>
        </p:nvSpPr>
        <p:spPr>
          <a:xfrm>
            <a:off x="3133725" y="3758565"/>
            <a:ext cx="1449705" cy="1470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Split</a:t>
            </a:r>
            <a:endParaRPr lang="en-IN" altLang="en-US"/>
          </a:p>
        </p:txBody>
      </p:sp>
      <p:sp>
        <p:nvSpPr>
          <p:cNvPr id="13" name="Oval 12"/>
          <p:cNvSpPr/>
          <p:nvPr/>
        </p:nvSpPr>
        <p:spPr>
          <a:xfrm>
            <a:off x="5588000" y="3854450"/>
            <a:ext cx="1358265" cy="1278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Model Training </a:t>
            </a:r>
            <a:endParaRPr lang="en-IN" altLang="en-US"/>
          </a:p>
        </p:txBody>
      </p:sp>
      <p:sp>
        <p:nvSpPr>
          <p:cNvPr id="17" name="Oval 16"/>
          <p:cNvSpPr/>
          <p:nvPr/>
        </p:nvSpPr>
        <p:spPr>
          <a:xfrm>
            <a:off x="9290685" y="3824605"/>
            <a:ext cx="1329690" cy="1085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Model Testing</a:t>
            </a:r>
            <a:endParaRPr lang="en-IN" altLang="en-US"/>
          </a:p>
        </p:txBody>
      </p:sp>
      <p:sp>
        <p:nvSpPr>
          <p:cNvPr id="19" name="Rectangles 18"/>
          <p:cNvSpPr/>
          <p:nvPr/>
        </p:nvSpPr>
        <p:spPr>
          <a:xfrm>
            <a:off x="10721975" y="5654675"/>
            <a:ext cx="1388745"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Output</a:t>
            </a:r>
            <a:endParaRPr lang="en-IN" altLang="en-US"/>
          </a:p>
        </p:txBody>
      </p:sp>
      <p:cxnSp>
        <p:nvCxnSpPr>
          <p:cNvPr id="21" name="Straight Arrow Connector 20"/>
          <p:cNvCxnSpPr/>
          <p:nvPr/>
        </p:nvCxnSpPr>
        <p:spPr>
          <a:xfrm>
            <a:off x="1267460" y="3095625"/>
            <a:ext cx="20320" cy="4260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6"/>
            <a:endCxn id="12" idx="2"/>
          </p:cNvCxnSpPr>
          <p:nvPr/>
        </p:nvCxnSpPr>
        <p:spPr>
          <a:xfrm>
            <a:off x="2564130" y="4493895"/>
            <a:ext cx="5695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9" idx="1"/>
          </p:cNvCxnSpPr>
          <p:nvPr/>
        </p:nvCxnSpPr>
        <p:spPr>
          <a:xfrm>
            <a:off x="9667240" y="5946140"/>
            <a:ext cx="1054735" cy="22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2" idx="0"/>
          </p:cNvCxnSpPr>
          <p:nvPr/>
        </p:nvCxnSpPr>
        <p:spPr>
          <a:xfrm rot="16200000">
            <a:off x="4163695" y="2668905"/>
            <a:ext cx="784225" cy="139446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5400000" flipV="1">
            <a:off x="4146550" y="4849495"/>
            <a:ext cx="817880" cy="157670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5" idx="2"/>
          </p:cNvCxnSpPr>
          <p:nvPr/>
        </p:nvCxnSpPr>
        <p:spPr>
          <a:xfrm>
            <a:off x="6166485" y="3216910"/>
            <a:ext cx="10160" cy="598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17" idx="2"/>
          </p:cNvCxnSpPr>
          <p:nvPr/>
        </p:nvCxnSpPr>
        <p:spPr>
          <a:xfrm flipV="1">
            <a:off x="7175500" y="4367530"/>
            <a:ext cx="2115185" cy="1649730"/>
          </a:xfrm>
          <a:prstGeom prst="bentConnector3">
            <a:avLst>
              <a:gd name="adj1" fmla="val 5001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9667240" y="4881245"/>
            <a:ext cx="18415" cy="773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5710555" y="2821940"/>
            <a:ext cx="1672590" cy="368300"/>
          </a:xfrm>
          <a:prstGeom prst="rect">
            <a:avLst/>
          </a:prstGeom>
          <a:noFill/>
        </p:spPr>
        <p:txBody>
          <a:bodyPr wrap="square" rtlCol="0">
            <a:spAutoFit/>
          </a:bodyPr>
          <a:lstStyle/>
          <a:p>
            <a:r>
              <a:rPr lang="en-IN" altLang="en-US"/>
              <a:t>80% data store</a:t>
            </a:r>
            <a:endParaRPr lang="en-IN" altLang="en-US"/>
          </a:p>
        </p:txBody>
      </p:sp>
      <p:cxnSp>
        <p:nvCxnSpPr>
          <p:cNvPr id="5" name="Straight Connector 4"/>
          <p:cNvCxnSpPr/>
          <p:nvPr/>
        </p:nvCxnSpPr>
        <p:spPr>
          <a:xfrm>
            <a:off x="5557520" y="2710180"/>
            <a:ext cx="17957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618480" y="3187065"/>
            <a:ext cx="17246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487035" y="5834380"/>
            <a:ext cx="17037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537200" y="6432550"/>
            <a:ext cx="1663700" cy="1016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 Box 13"/>
          <p:cNvSpPr txBox="1"/>
          <p:nvPr/>
        </p:nvSpPr>
        <p:spPr>
          <a:xfrm>
            <a:off x="5619115" y="6037580"/>
            <a:ext cx="1723390" cy="368300"/>
          </a:xfrm>
          <a:prstGeom prst="rect">
            <a:avLst/>
          </a:prstGeom>
          <a:noFill/>
        </p:spPr>
        <p:txBody>
          <a:bodyPr wrap="square" rtlCol="0">
            <a:spAutoFit/>
          </a:bodyPr>
          <a:lstStyle/>
          <a:p>
            <a:r>
              <a:rPr lang="en-IN" altLang="en-US"/>
              <a:t>20% data store</a:t>
            </a:r>
            <a:endParaRPr lang="en-IN" altLang="en-US"/>
          </a:p>
        </p:txBody>
      </p:sp>
      <p:sp>
        <p:nvSpPr>
          <p:cNvPr id="18" name="Oval 17"/>
          <p:cNvSpPr/>
          <p:nvPr/>
        </p:nvSpPr>
        <p:spPr>
          <a:xfrm>
            <a:off x="8732520" y="5594350"/>
            <a:ext cx="1439545" cy="10369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Accuracy</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a:t>
            </a:r>
            <a:r>
              <a:rPr lang="en-IN" altLang="en-US" dirty="0" err="1"/>
              <a:t>rchitecture</a:t>
            </a:r>
            <a:endParaRPr lang="en-IN" altLang="en-US" dirty="0"/>
          </a:p>
        </p:txBody>
      </p:sp>
      <p:sp>
        <p:nvSpPr>
          <p:cNvPr id="5" name="Content Placeholder 4"/>
          <p:cNvSpPr>
            <a:spLocks noGrp="1"/>
          </p:cNvSpPr>
          <p:nvPr>
            <p:ph idx="1"/>
          </p:nvPr>
        </p:nvSpPr>
        <p:spPr/>
        <p:txBody>
          <a:bodyPr/>
          <a:lstStyle/>
          <a:p>
            <a:pPr marL="0" indent="0">
              <a:buNone/>
            </a:pPr>
            <a:endParaRPr lang="en-IN" dirty="0"/>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115047" y="1757238"/>
            <a:ext cx="8165990" cy="43255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fontScale="92500" lnSpcReduction="20000"/>
          </a:bodyPr>
          <a:lstStyle/>
          <a:p>
            <a:pPr marL="0" indent="0">
              <a:buNone/>
            </a:pPr>
            <a:r>
              <a:rPr lang="en-IN" sz="2800" b="1" dirty="0"/>
              <a:t>Read the input data:</a:t>
            </a:r>
            <a:endParaRPr lang="en-IN" sz="2800" b="1" dirty="0"/>
          </a:p>
          <a:p>
            <a:r>
              <a:rPr lang="en-IN" dirty="0"/>
              <a:t>data = </a:t>
            </a:r>
            <a:r>
              <a:rPr lang="en-IN" dirty="0" err="1"/>
              <a:t>pd.read_csv</a:t>
            </a:r>
            <a:r>
              <a:rPr lang="en-IN" dirty="0"/>
              <a:t>(‘parkinsons.csv’)</a:t>
            </a:r>
            <a:endParaRPr lang="en-IN" dirty="0"/>
          </a:p>
          <a:p>
            <a:pPr marL="0" indent="0">
              <a:buNone/>
            </a:pPr>
            <a:r>
              <a:rPr lang="en-IN" dirty="0" err="1"/>
              <a:t>BarGraph</a:t>
            </a:r>
            <a:r>
              <a:rPr lang="en-IN" dirty="0"/>
              <a:t>:</a:t>
            </a:r>
            <a:endParaRPr lang="en-IN" dirty="0"/>
          </a:p>
          <a:p>
            <a:pPr marL="0" indent="0">
              <a:buNone/>
            </a:pPr>
            <a:r>
              <a:rPr lang="en-IN" dirty="0" err="1" smtClean="0"/>
              <a:t>x,y</a:t>
            </a:r>
            <a:r>
              <a:rPr lang="en-IN" dirty="0" smtClean="0"/>
              <a:t>=</a:t>
            </a:r>
            <a:r>
              <a:rPr lang="en-IN" dirty="0" err="1" smtClean="0"/>
              <a:t>df</a:t>
            </a:r>
            <a:r>
              <a:rPr lang="en-IN" dirty="0"/>
              <a:t>['status'].</a:t>
            </a:r>
            <a:r>
              <a:rPr lang="en-IN" dirty="0" err="1"/>
              <a:t>value_counts</a:t>
            </a:r>
            <a:r>
              <a:rPr lang="en-IN" dirty="0" smtClean="0"/>
              <a:t>()</a:t>
            </a:r>
            <a:endParaRPr lang="en-IN" dirty="0"/>
          </a:p>
          <a:p>
            <a:pPr marL="0" indent="0">
              <a:buNone/>
            </a:pPr>
            <a:r>
              <a:rPr lang="en-IN" dirty="0" err="1"/>
              <a:t>xpoints</a:t>
            </a:r>
            <a:r>
              <a:rPr lang="en-IN" dirty="0"/>
              <a:t>=</a:t>
            </a:r>
            <a:r>
              <a:rPr lang="en-IN" dirty="0" err="1"/>
              <a:t>np.array</a:t>
            </a:r>
            <a:r>
              <a:rPr lang="en-IN" dirty="0"/>
              <a:t>(['Parkinson Affected </a:t>
            </a:r>
            <a:r>
              <a:rPr lang="en-IN" dirty="0" err="1"/>
              <a:t>Person','Parkinson</a:t>
            </a:r>
            <a:r>
              <a:rPr lang="en-IN" dirty="0"/>
              <a:t> not Affected Person'])</a:t>
            </a:r>
            <a:endParaRPr lang="en-IN" dirty="0"/>
          </a:p>
          <a:p>
            <a:pPr marL="0" indent="0">
              <a:buNone/>
            </a:pPr>
            <a:r>
              <a:rPr lang="en-IN" dirty="0" err="1"/>
              <a:t>ypoints</a:t>
            </a:r>
            <a:r>
              <a:rPr lang="en-IN" dirty="0"/>
              <a:t>=</a:t>
            </a:r>
            <a:r>
              <a:rPr lang="en-IN" dirty="0" err="1"/>
              <a:t>np.array</a:t>
            </a:r>
            <a:r>
              <a:rPr lang="en-IN" dirty="0" smtClean="0"/>
              <a:t>([</a:t>
            </a:r>
            <a:r>
              <a:rPr lang="en-IN" dirty="0" err="1" smtClean="0"/>
              <a:t>x,y</a:t>
            </a:r>
            <a:r>
              <a:rPr lang="en-IN" dirty="0" smtClean="0"/>
              <a:t>])</a:t>
            </a:r>
            <a:endParaRPr lang="en-IN" dirty="0"/>
          </a:p>
          <a:p>
            <a:pPr marL="0" indent="0">
              <a:buNone/>
            </a:pPr>
            <a:r>
              <a:rPr lang="en-IN" dirty="0" err="1"/>
              <a:t>mlt.bar</a:t>
            </a:r>
            <a:r>
              <a:rPr lang="en-IN" dirty="0"/>
              <a:t>(</a:t>
            </a:r>
            <a:r>
              <a:rPr lang="en-IN" dirty="0" err="1"/>
              <a:t>xpoints,ypoints</a:t>
            </a:r>
            <a:r>
              <a:rPr lang="en-IN" dirty="0"/>
              <a:t>)</a:t>
            </a:r>
            <a:endParaRPr lang="en-IN" dirty="0"/>
          </a:p>
          <a:p>
            <a:pPr marL="0" indent="0">
              <a:buNone/>
            </a:pPr>
            <a:r>
              <a:rPr lang="en-IN" dirty="0" err="1"/>
              <a:t>mlt.show</a:t>
            </a:r>
            <a:r>
              <a:rPr lang="en-IN" dirty="0"/>
              <a:t>()</a:t>
            </a:r>
            <a:endParaRPr lang="en-IN" dirty="0"/>
          </a:p>
          <a:p>
            <a:pPr marL="0" indent="0">
              <a:buNone/>
            </a:pPr>
            <a:endParaRPr lang="en-IN" dirty="0"/>
          </a:p>
          <a:p>
            <a:pPr marL="0" indent="0">
              <a:buNone/>
            </a:pPr>
            <a:endParaRPr lang="en-IN" dirty="0"/>
          </a:p>
          <a:p>
            <a:pPr marL="0" indent="0">
              <a:buNone/>
            </a:pPr>
            <a:r>
              <a:rPr lang="en-IN" b="1" dirty="0"/>
              <a:t>Splitting the data set into training and testing set with 20% test data split</a:t>
            </a:r>
            <a:endParaRPr lang="en-IN" b="1" dirty="0"/>
          </a:p>
          <a:p>
            <a:pPr marL="0" indent="0">
              <a:buNone/>
            </a:pPr>
            <a:endParaRPr lang="en-IN" b="1" dirty="0"/>
          </a:p>
          <a:p>
            <a:r>
              <a:rPr lang="en-IN" dirty="0" err="1"/>
              <a:t>X_train,X_test,Y_train,Y_split</a:t>
            </a:r>
            <a:r>
              <a:rPr lang="en-IN" dirty="0"/>
              <a:t> = </a:t>
            </a:r>
            <a:r>
              <a:rPr lang="en-IN" dirty="0" err="1"/>
              <a:t>train_test_split</a:t>
            </a:r>
            <a:r>
              <a:rPr lang="en-IN" dirty="0"/>
              <a:t>(</a:t>
            </a:r>
            <a:r>
              <a:rPr lang="en-IN" dirty="0" err="1"/>
              <a:t>X,Y,test_size</a:t>
            </a:r>
            <a:r>
              <a:rPr lang="en-IN" dirty="0"/>
              <a:t>=0.2,random state=7)</a:t>
            </a:r>
            <a:endParaRPr lang="en-IN" dirty="0"/>
          </a:p>
          <a:p>
            <a:pPr marL="0" indent="0">
              <a:buNone/>
            </a:pPr>
            <a:endParaRPr lang="en-IN" b="1" dirty="0"/>
          </a:p>
          <a:p>
            <a:pPr marL="0" indent="0">
              <a:buNone/>
            </a:pPr>
            <a:endParaRPr lang="en-IN" sz="2800" b="1" dirty="0"/>
          </a:p>
          <a:p>
            <a:pPr marL="0" indent="0">
              <a:buNone/>
            </a:pPr>
            <a:endParaRPr lang="en-US" dirty="0"/>
          </a:p>
        </p:txBody>
      </p:sp>
      <p:sp>
        <p:nvSpPr>
          <p:cNvPr id="3" name="Title 2"/>
          <p:cNvSpPr>
            <a:spLocks noGrp="1"/>
          </p:cNvSpPr>
          <p:nvPr>
            <p:ph type="title"/>
          </p:nvPr>
        </p:nvSpPr>
        <p:spPr/>
        <p:txBody>
          <a:bodyPr/>
          <a:lstStyle/>
          <a:p>
            <a:r>
              <a:rPr lang="en-IN" altLang="en-US"/>
              <a:t>Implementation:</a:t>
            </a: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a:t>
            </a:r>
            <a:endParaRPr lang="en-US"/>
          </a:p>
        </p:txBody>
      </p:sp>
      <p:sp>
        <p:nvSpPr>
          <p:cNvPr id="3" name="Content Placeholder 2"/>
          <p:cNvSpPr>
            <a:spLocks noGrp="1"/>
          </p:cNvSpPr>
          <p:nvPr>
            <p:ph idx="1"/>
          </p:nvPr>
        </p:nvSpPr>
        <p:spPr/>
        <p:txBody>
          <a:bodyPr>
            <a:normAutofit/>
          </a:bodyPr>
          <a:lstStyle/>
          <a:p>
            <a:pPr marL="0" indent="0">
              <a:buNone/>
            </a:pPr>
            <a:r>
              <a:rPr lang="en-IN" b="1" dirty="0"/>
              <a:t>Initialize the algorithms</a:t>
            </a:r>
            <a:endParaRPr lang="en-IN" b="1" dirty="0"/>
          </a:p>
          <a:p>
            <a:pPr marL="0" indent="0">
              <a:buNone/>
            </a:pPr>
            <a:r>
              <a:rPr lang="en-IN" b="1" dirty="0"/>
              <a:t>Initialize the </a:t>
            </a:r>
            <a:r>
              <a:rPr lang="en-IN" b="1" dirty="0" err="1"/>
              <a:t>XGBclassifier:</a:t>
            </a:r>
            <a:endParaRPr lang="en-IN" b="1" dirty="0"/>
          </a:p>
          <a:p>
            <a:pPr marL="0" indent="0">
              <a:buNone/>
            </a:pPr>
            <a:r>
              <a:rPr lang="en-IN" altLang="en-US" sz="2000" dirty="0"/>
              <a:t>model2 = </a:t>
            </a:r>
            <a:r>
              <a:rPr lang="en-IN" altLang="en-US" sz="2000" dirty="0" err="1"/>
              <a:t>XGBClassifier</a:t>
            </a:r>
            <a:r>
              <a:rPr lang="en-IN" altLang="en-US" sz="2000" dirty="0"/>
              <a:t>()</a:t>
            </a:r>
            <a:endParaRPr lang="en-IN" altLang="en-US" sz="2000" dirty="0"/>
          </a:p>
          <a:p>
            <a:pPr marL="0" indent="0">
              <a:buNone/>
            </a:pPr>
            <a:r>
              <a:rPr lang="en-IN" altLang="en-US" sz="2000" dirty="0"/>
              <a:t>model2.fit(</a:t>
            </a:r>
            <a:r>
              <a:rPr lang="en-IN" altLang="en-US" sz="2000" dirty="0" err="1"/>
              <a:t>x_train,y_train</a:t>
            </a:r>
            <a:r>
              <a:rPr lang="en-IN" altLang="en-US" sz="2000" dirty="0"/>
              <a:t>)</a:t>
            </a:r>
            <a:endParaRPr lang="en-IN" altLang="en-US" sz="2000" dirty="0"/>
          </a:p>
          <a:p>
            <a:pPr marL="0" indent="0">
              <a:buNone/>
            </a:pPr>
            <a:r>
              <a:rPr lang="en-IN" altLang="en-US" sz="2000" dirty="0"/>
              <a:t>#predict the output for </a:t>
            </a:r>
            <a:r>
              <a:rPr lang="en-IN" altLang="en-US" sz="2000" dirty="0" err="1"/>
              <a:t>x_test</a:t>
            </a:r>
            <a:endParaRPr lang="en-IN" altLang="en-US" sz="2000" dirty="0"/>
          </a:p>
          <a:p>
            <a:pPr marL="0" indent="0">
              <a:buNone/>
            </a:pPr>
            <a:r>
              <a:rPr lang="en-IN" altLang="en-US" sz="2000" dirty="0"/>
              <a:t>y_pred2=model2.predict(</a:t>
            </a:r>
            <a:r>
              <a:rPr lang="en-IN" altLang="en-US" sz="2000" dirty="0" err="1"/>
              <a:t>x_test</a:t>
            </a:r>
            <a:r>
              <a:rPr lang="en-IN" altLang="en-US" sz="2000" dirty="0"/>
              <a:t>)</a:t>
            </a:r>
            <a:endParaRPr lang="en-IN" altLang="en-US" sz="2000" dirty="0"/>
          </a:p>
          <a:p>
            <a:pPr marL="0" indent="0">
              <a:buNone/>
            </a:pPr>
            <a:r>
              <a:rPr lang="en-IN" altLang="en-US" sz="2000" dirty="0"/>
              <a:t>Accuracy2 = </a:t>
            </a:r>
            <a:r>
              <a:rPr lang="en-IN" altLang="en-US" sz="2000" dirty="0" err="1"/>
              <a:t>accuracy_score</a:t>
            </a:r>
            <a:r>
              <a:rPr lang="en-IN" altLang="en-US" sz="2000" dirty="0"/>
              <a:t>(</a:t>
            </a:r>
            <a:r>
              <a:rPr lang="en-IN" altLang="en-US" sz="2000" dirty="0" err="1"/>
              <a:t>y_test</a:t>
            </a:r>
            <a:r>
              <a:rPr lang="en-IN" altLang="en-US" sz="2000" dirty="0"/>
              <a:t>, y_pred2)</a:t>
            </a:r>
            <a:endParaRPr lang="en-IN" altLang="en-US" sz="2000" dirty="0"/>
          </a:p>
          <a:p>
            <a:pPr marL="0" indent="0">
              <a:buNone/>
            </a:pPr>
            <a:r>
              <a:rPr lang="en-IN" altLang="en-US" sz="2000" dirty="0"/>
              <a:t>#calculate </a:t>
            </a:r>
            <a:r>
              <a:rPr lang="en-IN" altLang="en-US" sz="2000" dirty="0" err="1"/>
              <a:t>accuracy,root</a:t>
            </a:r>
            <a:r>
              <a:rPr lang="en-IN" altLang="en-US" sz="2000" dirty="0"/>
              <a:t> mean squared error</a:t>
            </a:r>
            <a:endParaRPr lang="en-IN" altLang="en-US" sz="2000" dirty="0"/>
          </a:p>
          <a:p>
            <a:pPr marL="0" indent="0">
              <a:buNone/>
            </a:pPr>
            <a:r>
              <a:rPr lang="en-IN" altLang="en-US" sz="2000" dirty="0"/>
              <a:t>print("Accuracy of </a:t>
            </a:r>
            <a:r>
              <a:rPr lang="en-IN" altLang="en-US" sz="2000" dirty="0" err="1"/>
              <a:t>XGBClassifier</a:t>
            </a:r>
            <a:r>
              <a:rPr lang="en-IN" altLang="en-US" sz="2000" dirty="0"/>
              <a:t> :",</a:t>
            </a:r>
            <a:r>
              <a:rPr lang="en-IN" altLang="en-US" sz="2000" dirty="0" err="1"/>
              <a:t>accuracy_score</a:t>
            </a:r>
            <a:r>
              <a:rPr lang="en-IN" altLang="en-US" sz="2000" dirty="0"/>
              <a:t>(</a:t>
            </a:r>
            <a:r>
              <a:rPr lang="en-IN" altLang="en-US" sz="2000" dirty="0" err="1"/>
              <a:t>y_test</a:t>
            </a:r>
            <a:r>
              <a:rPr lang="en-IN" altLang="en-US" sz="2000" dirty="0"/>
              <a:t>, y_pred2))</a:t>
            </a:r>
            <a:endParaRPr lang="en-IN" altLang="en-US" sz="2000" dirty="0"/>
          </a:p>
          <a:p>
            <a:pPr marL="0" indent="0">
              <a:buNone/>
            </a:pPr>
            <a:r>
              <a:rPr lang="en-IN" altLang="en-US" sz="2000" dirty="0"/>
              <a:t>print('Mean Absolute Error:', </a:t>
            </a:r>
            <a:r>
              <a:rPr lang="en-IN" altLang="en-US" sz="2000" dirty="0" err="1"/>
              <a:t>mean_absolute_error</a:t>
            </a:r>
            <a:r>
              <a:rPr lang="en-IN" altLang="en-US" sz="2000" dirty="0"/>
              <a:t>(</a:t>
            </a:r>
            <a:r>
              <a:rPr lang="en-IN" altLang="en-US" sz="2000" dirty="0" err="1"/>
              <a:t>y_test</a:t>
            </a:r>
            <a:r>
              <a:rPr lang="en-IN" altLang="en-US" sz="2000" dirty="0"/>
              <a:t>, y_pred2))</a:t>
            </a:r>
            <a:endParaRPr lang="en-IN" altLang="en-US" sz="2000" dirty="0"/>
          </a:p>
          <a:p>
            <a:pPr marL="0" indent="0">
              <a:buNone/>
            </a:pPr>
            <a:r>
              <a:rPr lang="en-IN" altLang="en-US" sz="2000" dirty="0"/>
              <a:t>print('Root Mean Squared Error:', </a:t>
            </a:r>
            <a:r>
              <a:rPr lang="en-IN" altLang="en-US" sz="2000" dirty="0" err="1"/>
              <a:t>np.sqrt</a:t>
            </a:r>
            <a:r>
              <a:rPr lang="en-IN" altLang="en-US" sz="2000" dirty="0"/>
              <a:t>(</a:t>
            </a:r>
            <a:r>
              <a:rPr lang="en-IN" altLang="en-US" sz="2000" dirty="0" err="1"/>
              <a:t>mean_squared_error</a:t>
            </a:r>
            <a:r>
              <a:rPr lang="en-IN" altLang="en-US" sz="2000" dirty="0"/>
              <a:t>(</a:t>
            </a:r>
            <a:r>
              <a:rPr lang="en-IN" altLang="en-US" sz="2000" dirty="0" err="1"/>
              <a:t>y_test</a:t>
            </a:r>
            <a:r>
              <a:rPr lang="en-IN" altLang="en-US" sz="2000" dirty="0"/>
              <a:t>, y_pred2)))</a:t>
            </a:r>
            <a:endParaRPr lang="en-IN" altLang="en-US" sz="2000" dirty="0"/>
          </a:p>
          <a:p>
            <a:pPr marL="0" indent="0">
              <a:buNone/>
            </a:pPr>
            <a:endParaRPr lang="en-I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Code</a:t>
            </a:r>
            <a:endParaRPr lang="en-IN" altLang="en-US"/>
          </a:p>
        </p:txBody>
      </p:sp>
      <p:sp>
        <p:nvSpPr>
          <p:cNvPr id="3" name="Content Placeholder 2"/>
          <p:cNvSpPr>
            <a:spLocks noGrp="1"/>
          </p:cNvSpPr>
          <p:nvPr>
            <p:ph idx="1"/>
          </p:nvPr>
        </p:nvSpPr>
        <p:spPr/>
        <p:txBody>
          <a:bodyPr>
            <a:normAutofit/>
          </a:bodyPr>
          <a:lstStyle/>
          <a:p>
            <a:pPr marL="0" indent="0">
              <a:buNone/>
            </a:pPr>
            <a:r>
              <a:rPr lang="en-IN" b="1" dirty="0"/>
              <a:t>Initialize the SVM:</a:t>
            </a:r>
            <a:endParaRPr lang="en-IN" b="1" dirty="0"/>
          </a:p>
          <a:p>
            <a:pPr marL="0" indent="0">
              <a:buNone/>
            </a:pPr>
            <a:r>
              <a:rPr lang="en-IN" sz="2000" dirty="0"/>
              <a:t>model1 = </a:t>
            </a:r>
            <a:r>
              <a:rPr lang="en-IN" sz="2000" dirty="0" err="1"/>
              <a:t>svm.SVC</a:t>
            </a:r>
            <a:r>
              <a:rPr lang="en-IN" sz="2000" dirty="0"/>
              <a:t>(kernel = 'linear')</a:t>
            </a:r>
            <a:endParaRPr lang="en-IN" sz="2000" dirty="0"/>
          </a:p>
          <a:p>
            <a:pPr marL="0" indent="0">
              <a:buNone/>
            </a:pPr>
            <a:r>
              <a:rPr lang="en-IN" sz="2000" dirty="0"/>
              <a:t>model1.fit(</a:t>
            </a:r>
            <a:r>
              <a:rPr lang="en-IN" sz="2000" dirty="0" err="1"/>
              <a:t>x_train,y_train</a:t>
            </a:r>
            <a:r>
              <a:rPr lang="en-IN" sz="2000" dirty="0"/>
              <a:t>)</a:t>
            </a:r>
            <a:endParaRPr lang="en-IN" sz="2000" dirty="0"/>
          </a:p>
          <a:p>
            <a:pPr marL="0" indent="0">
              <a:buNone/>
            </a:pPr>
            <a:r>
              <a:rPr lang="en-IN" sz="2000" dirty="0"/>
              <a:t>#predict the output for </a:t>
            </a:r>
            <a:r>
              <a:rPr lang="en-IN" sz="2000" dirty="0" err="1"/>
              <a:t>x_test</a:t>
            </a:r>
            <a:endParaRPr lang="en-IN" sz="2000" dirty="0"/>
          </a:p>
          <a:p>
            <a:pPr marL="0" indent="0">
              <a:buNone/>
            </a:pPr>
            <a:r>
              <a:rPr lang="en-IN" sz="2000" dirty="0"/>
              <a:t>y_pred1=model1.predict(</a:t>
            </a:r>
            <a:r>
              <a:rPr lang="en-IN" sz="2000" dirty="0" err="1"/>
              <a:t>x_test</a:t>
            </a:r>
            <a:r>
              <a:rPr lang="en-IN" sz="2000" dirty="0"/>
              <a:t>)</a:t>
            </a:r>
            <a:endParaRPr lang="en-IN" sz="2000" dirty="0"/>
          </a:p>
          <a:p>
            <a:pPr marL="0" indent="0">
              <a:buNone/>
            </a:pPr>
            <a:r>
              <a:rPr lang="en-IN" sz="2000" dirty="0"/>
              <a:t>Accuracy1 = </a:t>
            </a:r>
            <a:r>
              <a:rPr lang="en-IN" sz="2000" dirty="0" err="1"/>
              <a:t>accuracy_score</a:t>
            </a:r>
            <a:r>
              <a:rPr lang="en-IN" sz="2000" dirty="0"/>
              <a:t>(</a:t>
            </a:r>
            <a:r>
              <a:rPr lang="en-IN" sz="2000" dirty="0" err="1"/>
              <a:t>y_test</a:t>
            </a:r>
            <a:r>
              <a:rPr lang="en-IN" sz="2000" dirty="0"/>
              <a:t>, y_pred1)</a:t>
            </a:r>
            <a:endParaRPr lang="en-IN" sz="2000" dirty="0"/>
          </a:p>
          <a:p>
            <a:pPr marL="0" indent="0">
              <a:buNone/>
            </a:pPr>
            <a:r>
              <a:rPr lang="en-IN" sz="2000" dirty="0"/>
              <a:t>#calculate </a:t>
            </a:r>
            <a:r>
              <a:rPr lang="en-IN" sz="2000" dirty="0" err="1"/>
              <a:t>accuracy,root</a:t>
            </a:r>
            <a:r>
              <a:rPr lang="en-IN" sz="2000" dirty="0"/>
              <a:t> mean squared error</a:t>
            </a:r>
            <a:endParaRPr lang="en-IN" sz="2000" dirty="0"/>
          </a:p>
          <a:p>
            <a:pPr marL="0" indent="0">
              <a:buNone/>
            </a:pPr>
            <a:r>
              <a:rPr lang="en-IN" sz="2000" dirty="0"/>
              <a:t>print("Accuracy of SVM :",</a:t>
            </a:r>
            <a:r>
              <a:rPr lang="en-IN" sz="2000" dirty="0" err="1"/>
              <a:t>accuracy_score</a:t>
            </a:r>
            <a:r>
              <a:rPr lang="en-IN" sz="2000" dirty="0"/>
              <a:t>(</a:t>
            </a:r>
            <a:r>
              <a:rPr lang="en-IN" sz="2000" dirty="0" err="1"/>
              <a:t>y_test</a:t>
            </a:r>
            <a:r>
              <a:rPr lang="en-IN" sz="2000" dirty="0"/>
              <a:t>, y_pred1))</a:t>
            </a:r>
            <a:endParaRPr lang="en-IN" sz="2000" dirty="0"/>
          </a:p>
          <a:p>
            <a:pPr marL="0" indent="0">
              <a:buNone/>
            </a:pPr>
            <a:r>
              <a:rPr lang="en-IN" sz="2000" dirty="0"/>
              <a:t>print('Mean Absolute Error:', </a:t>
            </a:r>
            <a:r>
              <a:rPr lang="en-IN" sz="2000" dirty="0" err="1"/>
              <a:t>mean_absolute_error</a:t>
            </a:r>
            <a:r>
              <a:rPr lang="en-IN" sz="2000" dirty="0"/>
              <a:t>(</a:t>
            </a:r>
            <a:r>
              <a:rPr lang="en-IN" sz="2000" dirty="0" err="1"/>
              <a:t>y_test</a:t>
            </a:r>
            <a:r>
              <a:rPr lang="en-IN" sz="2000" dirty="0"/>
              <a:t>, y_pred1))</a:t>
            </a:r>
            <a:endParaRPr lang="en-IN" sz="2000" dirty="0"/>
          </a:p>
          <a:p>
            <a:pPr marL="0" indent="0">
              <a:buNone/>
            </a:pPr>
            <a:r>
              <a:rPr lang="en-IN" sz="2000" dirty="0"/>
              <a:t>print('Root Mean Squared Error:', </a:t>
            </a:r>
            <a:r>
              <a:rPr lang="en-IN" sz="2000" dirty="0" err="1"/>
              <a:t>np.sqrt</a:t>
            </a:r>
            <a:r>
              <a:rPr lang="en-IN" sz="2000" dirty="0"/>
              <a:t>(</a:t>
            </a:r>
            <a:r>
              <a:rPr lang="en-IN" sz="2000" dirty="0" err="1"/>
              <a:t>mean_squared_error</a:t>
            </a:r>
            <a:r>
              <a:rPr lang="en-IN" sz="2000" dirty="0"/>
              <a:t>(</a:t>
            </a:r>
            <a:r>
              <a:rPr lang="en-IN" sz="2000" dirty="0" err="1"/>
              <a:t>y_test</a:t>
            </a:r>
            <a:r>
              <a:rPr lang="en-IN" sz="2000" dirty="0"/>
              <a:t>, y_pred1)))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Code</a:t>
            </a:r>
            <a:endParaRPr lang="en-IN" altLang="en-US"/>
          </a:p>
        </p:txBody>
      </p:sp>
      <p:sp>
        <p:nvSpPr>
          <p:cNvPr id="3" name="Content Placeholder 2"/>
          <p:cNvSpPr>
            <a:spLocks noGrp="1"/>
          </p:cNvSpPr>
          <p:nvPr>
            <p:ph idx="1"/>
          </p:nvPr>
        </p:nvSpPr>
        <p:spPr/>
        <p:txBody>
          <a:bodyPr>
            <a:normAutofit/>
          </a:bodyPr>
          <a:lstStyle/>
          <a:p>
            <a:pPr marL="0" indent="0">
              <a:buNone/>
            </a:pPr>
            <a:r>
              <a:rPr lang="en-IN" b="1" dirty="0"/>
              <a:t>Initialize the random forest:</a:t>
            </a:r>
            <a:endParaRPr lang="en-IN" b="1" dirty="0"/>
          </a:p>
          <a:p>
            <a:pPr marL="0" indent="0">
              <a:buNone/>
            </a:pPr>
            <a:br>
              <a:rPr kumimoji="0" lang="en-US" altLang="en-US" sz="28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effectLst/>
                <a:latin typeface="JetBrains Mono"/>
              </a:rPr>
              <a:t>model= </a:t>
            </a:r>
            <a:r>
              <a:rPr kumimoji="0" lang="en-US" altLang="en-US" sz="2000" b="0" i="0" u="none" strike="noStrike" cap="none" normalizeH="0" baseline="0" dirty="0" err="1">
                <a:ln>
                  <a:noFill/>
                </a:ln>
                <a:effectLst/>
                <a:latin typeface="JetBrains Mono"/>
              </a:rPr>
              <a:t>RandomForestClassifier</a:t>
            </a:r>
            <a:r>
              <a:rPr kumimoji="0" lang="en-US" altLang="en-US" sz="2000" b="0" i="0" u="none" strike="noStrike" cap="none" normalizeH="0" baseline="0" dirty="0">
                <a:ln>
                  <a:noFill/>
                </a:ln>
                <a:effectLst/>
                <a:latin typeface="JetBrains Mono"/>
              </a:rPr>
              <a:t>(</a:t>
            </a:r>
            <a:r>
              <a:rPr kumimoji="0" lang="en-US" altLang="en-US" sz="2000" b="0" i="0" u="none" strike="noStrike" cap="none" normalizeH="0" baseline="0" dirty="0" err="1">
                <a:ln>
                  <a:noFill/>
                </a:ln>
                <a:effectLst/>
                <a:latin typeface="JetBrains Mono"/>
              </a:rPr>
              <a:t>random_state</a:t>
            </a:r>
            <a:r>
              <a:rPr kumimoji="0" lang="en-US" altLang="en-US" sz="2000" b="0" i="0" u="none" strike="noStrike" cap="none" normalizeH="0" baseline="0" dirty="0">
                <a:ln>
                  <a:noFill/>
                </a:ln>
                <a:effectLst/>
                <a:latin typeface="JetBrains Mono"/>
              </a:rPr>
              <a:t>=2)</a:t>
            </a:r>
            <a:endParaRPr kumimoji="0" lang="en-US" altLang="en-US" sz="2000" b="0" i="0" u="none" strike="noStrike" cap="none" normalizeH="0" baseline="0" dirty="0">
              <a:ln>
                <a:noFill/>
              </a:ln>
              <a:effectLst/>
              <a:latin typeface="JetBrains Mono"/>
            </a:endParaRPr>
          </a:p>
          <a:p>
            <a:pPr marL="0" indent="0">
              <a:buNone/>
            </a:pPr>
            <a:r>
              <a:rPr kumimoji="0" lang="en-US" altLang="en-US" sz="2000" b="0" i="0" u="none" strike="noStrike" cap="none" normalizeH="0" baseline="0" dirty="0" err="1">
                <a:ln>
                  <a:noFill/>
                </a:ln>
                <a:effectLst/>
                <a:latin typeface="JetBrains Mono"/>
              </a:rPr>
              <a:t>model.fit</a:t>
            </a:r>
            <a:r>
              <a:rPr kumimoji="0" lang="en-US" altLang="en-US" sz="2000" b="0" i="0" u="none" strike="noStrike" cap="none" normalizeH="0" baseline="0" dirty="0">
                <a:ln>
                  <a:noFill/>
                </a:ln>
                <a:effectLst/>
                <a:latin typeface="JetBrains Mono"/>
              </a:rPr>
              <a:t>(</a:t>
            </a:r>
            <a:r>
              <a:rPr kumimoji="0" lang="en-US" altLang="en-US" sz="2000" b="0" i="0" u="none" strike="noStrike" cap="none" normalizeH="0" baseline="0" dirty="0" err="1">
                <a:ln>
                  <a:noFill/>
                </a:ln>
                <a:effectLst/>
                <a:latin typeface="JetBrains Mono"/>
              </a:rPr>
              <a:t>x_train,y_train</a:t>
            </a:r>
            <a:r>
              <a:rPr kumimoji="0" lang="en-US" altLang="en-US" sz="2000" b="0" i="0" u="none" strike="noStrike" cap="none" normalizeH="0" baseline="0" dirty="0">
                <a:ln>
                  <a:noFill/>
                </a:ln>
                <a:effectLst/>
                <a:latin typeface="JetBrains Mono"/>
              </a:rPr>
              <a:t>)</a:t>
            </a:r>
            <a:endParaRPr kumimoji="0" lang="en-US" altLang="en-US" sz="2000" b="0" i="0" u="none" strike="noStrike" cap="none" normalizeH="0" baseline="0" dirty="0">
              <a:ln>
                <a:noFill/>
              </a:ln>
              <a:effectLst/>
              <a:latin typeface="JetBrains Mono"/>
            </a:endParaRPr>
          </a:p>
          <a:p>
            <a:pPr marL="0" indent="0">
              <a:buNone/>
            </a:pPr>
            <a:r>
              <a:rPr kumimoji="0" lang="en-US" altLang="en-US" sz="2000" b="0" i="0" u="none" strike="noStrike" cap="none" normalizeH="0" baseline="0" dirty="0">
                <a:ln>
                  <a:noFill/>
                </a:ln>
                <a:effectLst/>
                <a:latin typeface="JetBrains Mono"/>
              </a:rPr>
              <a:t>#predict the output for </a:t>
            </a:r>
            <a:r>
              <a:rPr kumimoji="0" lang="en-US" altLang="en-US" sz="2000" b="0" i="0" u="none" strike="noStrike" cap="none" normalizeH="0" baseline="0" dirty="0" err="1">
                <a:ln>
                  <a:noFill/>
                </a:ln>
                <a:effectLst/>
                <a:latin typeface="JetBrains Mono"/>
              </a:rPr>
              <a:t>x_test</a:t>
            </a:r>
            <a:endParaRPr kumimoji="0" lang="en-US" altLang="en-US" sz="2000" b="0" i="0" u="none" strike="noStrike" cap="none" normalizeH="0" baseline="0" dirty="0">
              <a:ln>
                <a:noFill/>
              </a:ln>
              <a:effectLst/>
              <a:latin typeface="JetBrains Mono"/>
            </a:endParaRPr>
          </a:p>
          <a:p>
            <a:pPr marL="0" indent="0">
              <a:buNone/>
            </a:pPr>
            <a:r>
              <a:rPr kumimoji="0" lang="en-US" altLang="en-US" sz="2000" b="0" i="0" u="none" strike="noStrike" cap="none" normalizeH="0" baseline="0" dirty="0" err="1">
                <a:ln>
                  <a:noFill/>
                </a:ln>
                <a:effectLst/>
                <a:latin typeface="JetBrains Mono"/>
              </a:rPr>
              <a:t>y_pred</a:t>
            </a:r>
            <a:r>
              <a:rPr kumimoji="0" lang="en-US" altLang="en-US" sz="2000" b="0" i="0" u="none" strike="noStrike" cap="none" normalizeH="0" baseline="0" dirty="0">
                <a:ln>
                  <a:noFill/>
                </a:ln>
                <a:effectLst/>
                <a:latin typeface="JetBrains Mono"/>
              </a:rPr>
              <a:t>=</a:t>
            </a:r>
            <a:r>
              <a:rPr kumimoji="0" lang="en-US" altLang="en-US" sz="2000" b="0" i="0" u="none" strike="noStrike" cap="none" normalizeH="0" baseline="0" dirty="0" err="1">
                <a:ln>
                  <a:noFill/>
                </a:ln>
                <a:effectLst/>
                <a:latin typeface="JetBrains Mono"/>
              </a:rPr>
              <a:t>model.predict</a:t>
            </a:r>
            <a:r>
              <a:rPr kumimoji="0" lang="en-US" altLang="en-US" sz="2000" b="0" i="0" u="none" strike="noStrike" cap="none" normalizeH="0" baseline="0" dirty="0">
                <a:ln>
                  <a:noFill/>
                </a:ln>
                <a:effectLst/>
                <a:latin typeface="JetBrains Mono"/>
              </a:rPr>
              <a:t>(</a:t>
            </a:r>
            <a:r>
              <a:rPr kumimoji="0" lang="en-US" altLang="en-US" sz="2000" b="0" i="0" u="none" strike="noStrike" cap="none" normalizeH="0" baseline="0" dirty="0" err="1">
                <a:ln>
                  <a:noFill/>
                </a:ln>
                <a:effectLst/>
                <a:latin typeface="JetBrains Mono"/>
              </a:rPr>
              <a:t>x_test</a:t>
            </a:r>
            <a:r>
              <a:rPr kumimoji="0" lang="en-US" altLang="en-US" sz="2000" b="0" i="0" u="none" strike="noStrike" cap="none" normalizeH="0" baseline="0" dirty="0">
                <a:ln>
                  <a:noFill/>
                </a:ln>
                <a:effectLst/>
                <a:latin typeface="JetBrains Mono"/>
              </a:rPr>
              <a:t>)</a:t>
            </a:r>
            <a:endParaRPr kumimoji="0" lang="en-US" altLang="en-US" sz="2000" b="0" i="0" u="none" strike="noStrike" cap="none" normalizeH="0" baseline="0" dirty="0">
              <a:ln>
                <a:noFill/>
              </a:ln>
              <a:effectLst/>
              <a:latin typeface="JetBrains Mono"/>
            </a:endParaRPr>
          </a:p>
          <a:p>
            <a:pPr marL="0" indent="0">
              <a:buNone/>
            </a:pPr>
            <a:r>
              <a:rPr kumimoji="0" lang="en-US" altLang="en-US" sz="2000" b="0" i="0" u="none" strike="noStrike" cap="none" normalizeH="0" baseline="0" dirty="0">
                <a:ln>
                  <a:noFill/>
                </a:ln>
                <a:effectLst/>
                <a:latin typeface="JetBrains Mono"/>
              </a:rPr>
              <a:t>Accuracy = </a:t>
            </a:r>
            <a:r>
              <a:rPr kumimoji="0" lang="en-US" altLang="en-US" sz="2000" b="0" i="0" u="none" strike="noStrike" cap="none" normalizeH="0" baseline="0" dirty="0" err="1">
                <a:ln>
                  <a:noFill/>
                </a:ln>
                <a:effectLst/>
                <a:latin typeface="JetBrains Mono"/>
              </a:rPr>
              <a:t>accuracy_score</a:t>
            </a:r>
            <a:r>
              <a:rPr kumimoji="0" lang="en-US" altLang="en-US" sz="2000" b="0" i="0" u="none" strike="noStrike" cap="none" normalizeH="0" baseline="0" dirty="0">
                <a:ln>
                  <a:noFill/>
                </a:ln>
                <a:effectLst/>
                <a:latin typeface="JetBrains Mono"/>
              </a:rPr>
              <a:t>(</a:t>
            </a:r>
            <a:r>
              <a:rPr kumimoji="0" lang="en-US" altLang="en-US" sz="2000" b="0" i="0" u="none" strike="noStrike" cap="none" normalizeH="0" baseline="0" dirty="0" err="1">
                <a:ln>
                  <a:noFill/>
                </a:ln>
                <a:effectLst/>
                <a:latin typeface="JetBrains Mono"/>
              </a:rPr>
              <a:t>y_test</a:t>
            </a:r>
            <a:r>
              <a:rPr kumimoji="0" lang="en-US" altLang="en-US" sz="2000" b="0" i="0" u="none" strike="noStrike" cap="none" normalizeH="0" baseline="0" dirty="0">
                <a:ln>
                  <a:noFill/>
                </a:ln>
                <a:effectLst/>
                <a:latin typeface="JetBrains Mono"/>
              </a:rPr>
              <a:t>, </a:t>
            </a:r>
            <a:r>
              <a:rPr kumimoji="0" lang="en-US" altLang="en-US" sz="2000" b="0" i="0" u="none" strike="noStrike" cap="none" normalizeH="0" baseline="0" dirty="0" err="1">
                <a:ln>
                  <a:noFill/>
                </a:ln>
                <a:effectLst/>
                <a:latin typeface="JetBrains Mono"/>
              </a:rPr>
              <a:t>y_pred</a:t>
            </a:r>
            <a:r>
              <a:rPr kumimoji="0" lang="en-US" altLang="en-US" sz="2000" b="0" i="0" u="none" strike="noStrike" cap="none" normalizeH="0" baseline="0" dirty="0">
                <a:ln>
                  <a:noFill/>
                </a:ln>
                <a:effectLst/>
                <a:latin typeface="JetBrains Mono"/>
              </a:rPr>
              <a:t>)</a:t>
            </a:r>
            <a:endParaRPr kumimoji="0" lang="en-US" altLang="en-US" sz="2000" b="0" i="0" u="none" strike="noStrike" cap="none" normalizeH="0" baseline="0" dirty="0">
              <a:ln>
                <a:noFill/>
              </a:ln>
              <a:effectLst/>
              <a:latin typeface="JetBrains Mono"/>
            </a:endParaRPr>
          </a:p>
          <a:p>
            <a:pPr marL="0" indent="0">
              <a:buNone/>
            </a:pPr>
            <a:r>
              <a:rPr kumimoji="0" lang="en-US" altLang="en-US" sz="2000" b="0" i="0" u="none" strike="noStrike" cap="none" normalizeH="0" baseline="0" dirty="0">
                <a:ln>
                  <a:noFill/>
                </a:ln>
                <a:effectLst/>
                <a:latin typeface="JetBrains Mono"/>
              </a:rPr>
              <a:t>#calculate </a:t>
            </a:r>
            <a:r>
              <a:rPr kumimoji="0" lang="en-US" altLang="en-US" sz="2000" b="0" i="0" u="none" strike="noStrike" cap="none" normalizeH="0" baseline="0" dirty="0" err="1">
                <a:ln>
                  <a:noFill/>
                </a:ln>
                <a:effectLst/>
                <a:latin typeface="JetBrains Mono"/>
              </a:rPr>
              <a:t>accuracy,root</a:t>
            </a:r>
            <a:r>
              <a:rPr kumimoji="0" lang="en-US" altLang="en-US" sz="2000" b="0" i="0" u="none" strike="noStrike" cap="none" normalizeH="0" baseline="0" dirty="0">
                <a:ln>
                  <a:noFill/>
                </a:ln>
                <a:effectLst/>
                <a:latin typeface="JetBrains Mono"/>
              </a:rPr>
              <a:t> mean squared error</a:t>
            </a:r>
            <a:endParaRPr kumimoji="0" lang="en-US" altLang="en-US" sz="2000" b="0" i="0" u="none" strike="noStrike" cap="none" normalizeH="0" baseline="0" dirty="0">
              <a:ln>
                <a:noFill/>
              </a:ln>
              <a:effectLst/>
              <a:latin typeface="JetBrains Mono"/>
            </a:endParaRPr>
          </a:p>
          <a:p>
            <a:pPr marL="0" indent="0">
              <a:buNone/>
            </a:pPr>
            <a:r>
              <a:rPr kumimoji="0" lang="en-US" altLang="en-US" sz="2000" b="0" i="0" u="none" strike="noStrike" cap="none" normalizeH="0" baseline="0" dirty="0">
                <a:ln>
                  <a:noFill/>
                </a:ln>
                <a:effectLst/>
                <a:latin typeface="JetBrains Mono"/>
              </a:rPr>
              <a:t>print("Accuracy of </a:t>
            </a:r>
            <a:r>
              <a:rPr kumimoji="0" lang="en-US" altLang="en-US" sz="2000" b="0" i="0" u="none" strike="noStrike" cap="none" normalizeH="0" baseline="0" dirty="0" err="1">
                <a:ln>
                  <a:noFill/>
                </a:ln>
                <a:effectLst/>
                <a:latin typeface="JetBrains Mono"/>
              </a:rPr>
              <a:t>RandomForest</a:t>
            </a:r>
            <a:r>
              <a:rPr kumimoji="0" lang="en-US" altLang="en-US" sz="2000" b="0" i="0" u="none" strike="noStrike" cap="none" normalizeH="0" baseline="0" dirty="0">
                <a:ln>
                  <a:noFill/>
                </a:ln>
                <a:effectLst/>
                <a:latin typeface="JetBrains Mono"/>
              </a:rPr>
              <a:t> :",</a:t>
            </a:r>
            <a:r>
              <a:rPr kumimoji="0" lang="en-US" altLang="en-US" sz="2000" b="0" i="0" u="none" strike="noStrike" cap="none" normalizeH="0" baseline="0" dirty="0" err="1">
                <a:ln>
                  <a:noFill/>
                </a:ln>
                <a:effectLst/>
                <a:latin typeface="JetBrains Mono"/>
              </a:rPr>
              <a:t>accuracy_score</a:t>
            </a:r>
            <a:r>
              <a:rPr kumimoji="0" lang="en-US" altLang="en-US" sz="2000" b="0" i="0" u="none" strike="noStrike" cap="none" normalizeH="0" baseline="0" dirty="0">
                <a:ln>
                  <a:noFill/>
                </a:ln>
                <a:effectLst/>
                <a:latin typeface="JetBrains Mono"/>
              </a:rPr>
              <a:t>(</a:t>
            </a:r>
            <a:r>
              <a:rPr kumimoji="0" lang="en-US" altLang="en-US" sz="2000" b="0" i="0" u="none" strike="noStrike" cap="none" normalizeH="0" baseline="0" dirty="0" err="1">
                <a:ln>
                  <a:noFill/>
                </a:ln>
                <a:effectLst/>
                <a:latin typeface="JetBrains Mono"/>
              </a:rPr>
              <a:t>y_test</a:t>
            </a:r>
            <a:r>
              <a:rPr kumimoji="0" lang="en-US" altLang="en-US" sz="2000" b="0" i="0" u="none" strike="noStrike" cap="none" normalizeH="0" baseline="0" dirty="0">
                <a:ln>
                  <a:noFill/>
                </a:ln>
                <a:effectLst/>
                <a:latin typeface="JetBrains Mono"/>
              </a:rPr>
              <a:t>, </a:t>
            </a:r>
            <a:r>
              <a:rPr kumimoji="0" lang="en-US" altLang="en-US" sz="2000" b="0" i="0" u="none" strike="noStrike" cap="none" normalizeH="0" baseline="0" dirty="0" err="1">
                <a:ln>
                  <a:noFill/>
                </a:ln>
                <a:effectLst/>
                <a:latin typeface="JetBrains Mono"/>
              </a:rPr>
              <a:t>y_pred</a:t>
            </a:r>
            <a:r>
              <a:rPr kumimoji="0" lang="en-US" altLang="en-US" sz="2000" b="0" i="0" u="none" strike="noStrike" cap="none" normalizeH="0" baseline="0" dirty="0">
                <a:ln>
                  <a:noFill/>
                </a:ln>
                <a:effectLst/>
                <a:latin typeface="JetBrains Mono"/>
              </a:rPr>
              <a:t>))</a:t>
            </a:r>
            <a:endParaRPr kumimoji="0" lang="en-US" altLang="en-US" sz="2000" b="0" i="0" u="none" strike="noStrike" cap="none" normalizeH="0" baseline="0" dirty="0">
              <a:ln>
                <a:noFill/>
              </a:ln>
              <a:effectLst/>
              <a:latin typeface="JetBrains Mono"/>
            </a:endParaRPr>
          </a:p>
          <a:p>
            <a:pPr marL="0" indent="0">
              <a:buNone/>
            </a:pPr>
            <a:r>
              <a:rPr kumimoji="0" lang="en-US" altLang="en-US" sz="2000" b="0" i="0" u="none" strike="noStrike" cap="none" normalizeH="0" baseline="0" dirty="0">
                <a:ln>
                  <a:noFill/>
                </a:ln>
                <a:effectLst/>
                <a:latin typeface="JetBrains Mono"/>
              </a:rPr>
              <a:t>print('Mean Absolute Error:', </a:t>
            </a:r>
            <a:r>
              <a:rPr kumimoji="0" lang="en-US" altLang="en-US" sz="2000" b="0" i="0" u="none" strike="noStrike" cap="none" normalizeH="0" baseline="0" dirty="0" err="1">
                <a:ln>
                  <a:noFill/>
                </a:ln>
                <a:effectLst/>
                <a:latin typeface="JetBrains Mono"/>
              </a:rPr>
              <a:t>mean_absolute_error</a:t>
            </a:r>
            <a:r>
              <a:rPr kumimoji="0" lang="en-US" altLang="en-US" sz="2000" b="0" i="0" u="none" strike="noStrike" cap="none" normalizeH="0" baseline="0" dirty="0">
                <a:ln>
                  <a:noFill/>
                </a:ln>
                <a:effectLst/>
                <a:latin typeface="JetBrains Mono"/>
              </a:rPr>
              <a:t>(</a:t>
            </a:r>
            <a:r>
              <a:rPr kumimoji="0" lang="en-US" altLang="en-US" sz="2000" b="0" i="0" u="none" strike="noStrike" cap="none" normalizeH="0" baseline="0" dirty="0" err="1">
                <a:ln>
                  <a:noFill/>
                </a:ln>
                <a:effectLst/>
                <a:latin typeface="JetBrains Mono"/>
              </a:rPr>
              <a:t>y_test</a:t>
            </a:r>
            <a:r>
              <a:rPr kumimoji="0" lang="en-US" altLang="en-US" sz="2000" b="0" i="0" u="none" strike="noStrike" cap="none" normalizeH="0" baseline="0" dirty="0">
                <a:ln>
                  <a:noFill/>
                </a:ln>
                <a:effectLst/>
                <a:latin typeface="JetBrains Mono"/>
              </a:rPr>
              <a:t>, </a:t>
            </a:r>
            <a:r>
              <a:rPr kumimoji="0" lang="en-US" altLang="en-US" sz="2000" b="0" i="0" u="none" strike="noStrike" cap="none" normalizeH="0" baseline="0" dirty="0" err="1">
                <a:ln>
                  <a:noFill/>
                </a:ln>
                <a:effectLst/>
                <a:latin typeface="JetBrains Mono"/>
              </a:rPr>
              <a:t>y_pred</a:t>
            </a:r>
            <a:r>
              <a:rPr kumimoji="0" lang="en-US" altLang="en-US" sz="2000" b="0" i="0" u="none" strike="noStrike" cap="none" normalizeH="0" baseline="0" dirty="0">
                <a:ln>
                  <a:noFill/>
                </a:ln>
                <a:effectLst/>
                <a:latin typeface="JetBrains Mono"/>
              </a:rPr>
              <a:t>))</a:t>
            </a:r>
            <a:endParaRPr kumimoji="0" lang="en-US" altLang="en-US" sz="2000" b="0" i="0" u="none" strike="noStrike" cap="none" normalizeH="0" baseline="0" dirty="0">
              <a:ln>
                <a:noFill/>
              </a:ln>
              <a:effectLst/>
              <a:latin typeface="JetBrains Mono"/>
            </a:endParaRPr>
          </a:p>
          <a:p>
            <a:pPr marL="0" indent="0">
              <a:buNone/>
            </a:pPr>
            <a:r>
              <a:rPr kumimoji="0" lang="en-US" altLang="en-US" sz="2000" b="0" i="0" u="none" strike="noStrike" cap="none" normalizeH="0" baseline="0" dirty="0">
                <a:ln>
                  <a:noFill/>
                </a:ln>
                <a:effectLst/>
                <a:latin typeface="JetBrains Mono"/>
              </a:rPr>
              <a:t>print('Root Mean Squared Error:', </a:t>
            </a:r>
            <a:r>
              <a:rPr kumimoji="0" lang="en-US" altLang="en-US" sz="2000" b="0" i="0" u="none" strike="noStrike" cap="none" normalizeH="0" baseline="0" dirty="0" err="1">
                <a:ln>
                  <a:noFill/>
                </a:ln>
                <a:effectLst/>
                <a:latin typeface="JetBrains Mono"/>
              </a:rPr>
              <a:t>np.sqrt</a:t>
            </a:r>
            <a:r>
              <a:rPr kumimoji="0" lang="en-US" altLang="en-US" sz="2000" b="0" i="0" u="none" strike="noStrike" cap="none" normalizeH="0" baseline="0" dirty="0">
                <a:ln>
                  <a:noFill/>
                </a:ln>
                <a:effectLst/>
                <a:latin typeface="JetBrains Mono"/>
              </a:rPr>
              <a:t>(</a:t>
            </a:r>
            <a:r>
              <a:rPr kumimoji="0" lang="en-US" altLang="en-US" sz="2000" b="0" i="0" u="none" strike="noStrike" cap="none" normalizeH="0" baseline="0" dirty="0" err="1">
                <a:ln>
                  <a:noFill/>
                </a:ln>
                <a:effectLst/>
                <a:latin typeface="JetBrains Mono"/>
              </a:rPr>
              <a:t>mean_squared_error</a:t>
            </a:r>
            <a:r>
              <a:rPr kumimoji="0" lang="en-US" altLang="en-US" sz="2000" b="0" i="0" u="none" strike="noStrike" cap="none" normalizeH="0" baseline="0" dirty="0">
                <a:ln>
                  <a:noFill/>
                </a:ln>
                <a:effectLst/>
                <a:latin typeface="JetBrains Mono"/>
              </a:rPr>
              <a:t>(</a:t>
            </a:r>
            <a:r>
              <a:rPr kumimoji="0" lang="en-US" altLang="en-US" sz="2000" b="0" i="0" u="none" strike="noStrike" cap="none" normalizeH="0" baseline="0" dirty="0" err="1">
                <a:ln>
                  <a:noFill/>
                </a:ln>
                <a:effectLst/>
                <a:latin typeface="JetBrains Mono"/>
              </a:rPr>
              <a:t>y_test</a:t>
            </a:r>
            <a:r>
              <a:rPr kumimoji="0" lang="en-US" altLang="en-US" sz="2000" b="0" i="0" u="none" strike="noStrike" cap="none" normalizeH="0" baseline="0" dirty="0">
                <a:ln>
                  <a:noFill/>
                </a:ln>
                <a:effectLst/>
                <a:latin typeface="JetBrains Mono"/>
              </a:rPr>
              <a:t>, </a:t>
            </a:r>
            <a:r>
              <a:rPr kumimoji="0" lang="en-US" altLang="en-US" sz="2000" b="0" i="0" u="none" strike="noStrike" cap="none" normalizeH="0" baseline="0" dirty="0" err="1">
                <a:ln>
                  <a:noFill/>
                </a:ln>
                <a:effectLst/>
                <a:latin typeface="JetBrains Mono"/>
              </a:rPr>
              <a:t>y_pred</a:t>
            </a:r>
            <a:r>
              <a:rPr kumimoji="0" lang="en-US" altLang="en-US" sz="2000" b="0" i="0" u="none" strike="noStrike" cap="none" normalizeH="0" baseline="0" dirty="0">
                <a:ln>
                  <a:noFill/>
                </a:ln>
                <a:effectLst/>
                <a:latin typeface="JetBrains Mono"/>
              </a:rPr>
              <a:t>)))</a:t>
            </a:r>
            <a:endParaRPr kumimoji="0" lang="en-US" altLang="en-US" sz="2000" b="0" i="0" u="none" strike="noStrike" cap="none" normalizeH="0" baseline="0" dirty="0">
              <a:ln>
                <a:noFill/>
              </a:ln>
              <a:effectLst/>
              <a:latin typeface="JetBrains Mono"/>
            </a:endParaRPr>
          </a:p>
          <a:p>
            <a:pPr marL="0" indent="0">
              <a:buNone/>
            </a:pPr>
            <a:endParaRPr kumimoji="0" lang="en-US" altLang="en-US" sz="2000" b="0" i="0" u="none" strike="noStrike" cap="none" normalizeH="0" baseline="0" dirty="0">
              <a:ln>
                <a:noFill/>
              </a:ln>
              <a:effectLst/>
              <a:latin typeface="JetBrains Mono"/>
            </a:endParaRPr>
          </a:p>
          <a:p>
            <a:pPr marL="0" indent="0">
              <a:buNone/>
            </a:pPr>
            <a:endParaRPr lang="en-US" dirty="0"/>
          </a:p>
        </p:txBody>
      </p:sp>
      <p:sp>
        <p:nvSpPr>
          <p:cNvPr id="4" name="Text Box 3"/>
          <p:cNvSpPr txBox="1"/>
          <p:nvPr/>
        </p:nvSpPr>
        <p:spPr>
          <a:xfrm>
            <a:off x="283210" y="4545965"/>
            <a:ext cx="309880" cy="368300"/>
          </a:xfrm>
          <a:prstGeom prst="rect">
            <a:avLst/>
          </a:prstGeom>
          <a:noFill/>
        </p:spPr>
        <p:txBody>
          <a:bodyPr wrap="none" rtlCol="0">
            <a:spAutoFit/>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Code</a:t>
            </a:r>
            <a:endParaRPr lang="en-IN" altLang="en-US"/>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Initialize the </a:t>
            </a:r>
            <a:r>
              <a:rPr lang="en-IN" b="1" dirty="0" err="1"/>
              <a:t>knn:</a:t>
            </a:r>
            <a:endParaRPr lang="en-IN" b="1" dirty="0"/>
          </a:p>
          <a:p>
            <a:pPr marL="0" indent="0">
              <a:buNone/>
            </a:pPr>
            <a:r>
              <a:rPr lang="en-IN" sz="2200" dirty="0"/>
              <a:t>model3 = </a:t>
            </a:r>
            <a:r>
              <a:rPr lang="en-IN" sz="2200" dirty="0" err="1"/>
              <a:t>KNeighborsClassifier</a:t>
            </a:r>
            <a:r>
              <a:rPr lang="en-IN" sz="2200" dirty="0"/>
              <a:t>(</a:t>
            </a:r>
            <a:r>
              <a:rPr lang="en-IN" sz="2200" dirty="0" err="1"/>
              <a:t>n_neighbors</a:t>
            </a:r>
            <a:r>
              <a:rPr lang="en-IN" sz="2200" dirty="0"/>
              <a:t>=3)</a:t>
            </a:r>
            <a:endParaRPr lang="en-IN" sz="2200" dirty="0"/>
          </a:p>
          <a:p>
            <a:pPr marL="0" indent="0">
              <a:buNone/>
            </a:pPr>
            <a:r>
              <a:rPr lang="en-IN" sz="2200" dirty="0"/>
              <a:t>model3.fit(</a:t>
            </a:r>
            <a:r>
              <a:rPr lang="en-IN" sz="2200" dirty="0" err="1"/>
              <a:t>x_train,y_train</a:t>
            </a:r>
            <a:r>
              <a:rPr lang="en-IN" sz="2200" dirty="0"/>
              <a:t>)</a:t>
            </a:r>
            <a:endParaRPr lang="en-IN" sz="2200" dirty="0"/>
          </a:p>
          <a:p>
            <a:pPr marL="0" indent="0">
              <a:buNone/>
            </a:pPr>
            <a:r>
              <a:rPr lang="en-IN" sz="2200" dirty="0"/>
              <a:t>#predict the output for </a:t>
            </a:r>
            <a:r>
              <a:rPr lang="en-IN" sz="2200" dirty="0" err="1"/>
              <a:t>x_test</a:t>
            </a:r>
            <a:endParaRPr lang="en-IN" sz="2200" dirty="0"/>
          </a:p>
          <a:p>
            <a:pPr marL="0" indent="0">
              <a:buNone/>
            </a:pPr>
            <a:r>
              <a:rPr lang="en-IN" sz="2200" dirty="0"/>
              <a:t>y_pred3=model3.predict(</a:t>
            </a:r>
            <a:r>
              <a:rPr lang="en-IN" sz="2200" dirty="0" err="1"/>
              <a:t>x_test</a:t>
            </a:r>
            <a:r>
              <a:rPr lang="en-IN" sz="2200" dirty="0"/>
              <a:t>)</a:t>
            </a:r>
            <a:endParaRPr lang="en-IN" sz="2200" dirty="0"/>
          </a:p>
          <a:p>
            <a:pPr marL="0" indent="0">
              <a:buNone/>
            </a:pPr>
            <a:r>
              <a:rPr lang="en-IN" sz="2200" dirty="0"/>
              <a:t>Accuracy3 = </a:t>
            </a:r>
            <a:r>
              <a:rPr lang="en-IN" sz="2200" dirty="0" err="1"/>
              <a:t>accuracy_score</a:t>
            </a:r>
            <a:r>
              <a:rPr lang="en-IN" sz="2200" dirty="0"/>
              <a:t>(</a:t>
            </a:r>
            <a:r>
              <a:rPr lang="en-IN" sz="2200" dirty="0" err="1"/>
              <a:t>y_test</a:t>
            </a:r>
            <a:r>
              <a:rPr lang="en-IN" sz="2200" dirty="0"/>
              <a:t>, y_pred3)</a:t>
            </a:r>
            <a:endParaRPr lang="en-IN" sz="2200" dirty="0"/>
          </a:p>
          <a:p>
            <a:pPr marL="0" indent="0">
              <a:buNone/>
            </a:pPr>
            <a:r>
              <a:rPr lang="en-IN" sz="2200" dirty="0"/>
              <a:t>#calculate </a:t>
            </a:r>
            <a:r>
              <a:rPr lang="en-IN" sz="2200" dirty="0" err="1"/>
              <a:t>accuracy,root</a:t>
            </a:r>
            <a:r>
              <a:rPr lang="en-IN" sz="2200" dirty="0"/>
              <a:t> mean squared error</a:t>
            </a:r>
            <a:endParaRPr lang="en-IN" sz="2200" dirty="0"/>
          </a:p>
          <a:p>
            <a:pPr marL="0" indent="0">
              <a:buNone/>
            </a:pPr>
            <a:r>
              <a:rPr lang="en-IN" sz="2200" dirty="0"/>
              <a:t>print("Accuracy of </a:t>
            </a:r>
            <a:r>
              <a:rPr lang="en-IN" sz="2200" dirty="0" err="1"/>
              <a:t>KNeighborsClassifier</a:t>
            </a:r>
            <a:r>
              <a:rPr lang="en-IN" sz="2200" dirty="0"/>
              <a:t> :",</a:t>
            </a:r>
            <a:r>
              <a:rPr lang="en-IN" sz="2200" dirty="0" err="1"/>
              <a:t>accuracy_score</a:t>
            </a:r>
            <a:r>
              <a:rPr lang="en-IN" sz="2200" dirty="0"/>
              <a:t>(</a:t>
            </a:r>
            <a:r>
              <a:rPr lang="en-IN" sz="2200" dirty="0" err="1"/>
              <a:t>y_test</a:t>
            </a:r>
            <a:r>
              <a:rPr lang="en-IN" sz="2200" dirty="0"/>
              <a:t>, y_pred3))</a:t>
            </a:r>
            <a:endParaRPr lang="en-IN" sz="2200" dirty="0"/>
          </a:p>
          <a:p>
            <a:pPr marL="0" indent="0">
              <a:buNone/>
            </a:pPr>
            <a:r>
              <a:rPr lang="en-IN" sz="2200" dirty="0"/>
              <a:t>print('Mean Absolute Error:', </a:t>
            </a:r>
            <a:r>
              <a:rPr lang="en-IN" sz="2200" dirty="0" err="1"/>
              <a:t>mean_absolute_error</a:t>
            </a:r>
            <a:r>
              <a:rPr lang="en-IN" sz="2200" dirty="0"/>
              <a:t>(</a:t>
            </a:r>
            <a:r>
              <a:rPr lang="en-IN" sz="2200" dirty="0" err="1"/>
              <a:t>y_test</a:t>
            </a:r>
            <a:r>
              <a:rPr lang="en-IN" sz="2200" dirty="0"/>
              <a:t>, y_pred3))</a:t>
            </a:r>
            <a:endParaRPr lang="en-IN" sz="2200" dirty="0"/>
          </a:p>
          <a:p>
            <a:pPr marL="0" indent="0">
              <a:buNone/>
            </a:pPr>
            <a:r>
              <a:rPr lang="en-IN" sz="2200" dirty="0"/>
              <a:t>print('Root Mean Squared Error:', </a:t>
            </a:r>
            <a:r>
              <a:rPr lang="en-IN" sz="2200" dirty="0" err="1"/>
              <a:t>np.sqrt</a:t>
            </a:r>
            <a:r>
              <a:rPr lang="en-IN" sz="2200" dirty="0"/>
              <a:t>(</a:t>
            </a:r>
            <a:r>
              <a:rPr lang="en-IN" sz="2200" dirty="0" err="1"/>
              <a:t>mean_squared_error</a:t>
            </a:r>
            <a:r>
              <a:rPr lang="en-IN" sz="2200" dirty="0"/>
              <a:t>(</a:t>
            </a:r>
            <a:r>
              <a:rPr lang="en-IN" sz="2200" dirty="0" err="1"/>
              <a:t>y_test</a:t>
            </a:r>
            <a:r>
              <a:rPr lang="en-IN" sz="2200" dirty="0"/>
              <a:t>, y_pred3)))</a:t>
            </a:r>
            <a:endParaRPr lang="en-IN" sz="2200" dirty="0"/>
          </a:p>
          <a:p>
            <a:pPr marL="0" indent="0">
              <a:buNone/>
            </a:pPr>
            <a:r>
              <a:rPr lang="en-IN" sz="2200" b="1" dirty="0"/>
              <a:t>Sample Snippiet:</a:t>
            </a:r>
            <a:endParaRPr lang="en-IN" sz="2200" b="1" dirty="0"/>
          </a:p>
          <a:p>
            <a:pPr marL="0" indent="0">
              <a:buNone/>
            </a:pPr>
            <a:r>
              <a:rPr lang="en-IN" sz="2200" dirty="0"/>
              <a:t>if(prediction[0]&gt;=50):</a:t>
            </a:r>
            <a:endParaRPr lang="en-IN" sz="2200" dirty="0"/>
          </a:p>
          <a:p>
            <a:pPr marL="0" indent="0">
              <a:buNone/>
            </a:pPr>
            <a:r>
              <a:rPr lang="en-IN" sz="2200" dirty="0"/>
              <a:t>print(“The person does not have parkinsons Disease”)</a:t>
            </a:r>
            <a:endParaRPr lang="en-IN" sz="2200" dirty="0"/>
          </a:p>
          <a:p>
            <a:pPr marL="0" indent="0">
              <a:buNone/>
            </a:pPr>
            <a:r>
              <a:rPr lang="en-IN" sz="2200" dirty="0"/>
              <a:t>else:</a:t>
            </a:r>
            <a:endParaRPr lang="en-IN" sz="2200" dirty="0"/>
          </a:p>
          <a:p>
            <a:pPr marL="0" indent="0">
              <a:buNone/>
            </a:pPr>
            <a:r>
              <a:rPr lang="en-IN" sz="2200" dirty="0"/>
              <a:t>print(“The person has parkinsons”)</a:t>
            </a:r>
            <a:endParaRPr lang="en-IN" sz="2200" dirty="0"/>
          </a:p>
          <a:p>
            <a:pPr marL="0" indent="0">
              <a:buNone/>
            </a:pPr>
            <a:endParaRPr lang="en-IN" sz="2000" b="1" dirty="0"/>
          </a:p>
          <a:p>
            <a:pPr marL="0" indent="0">
              <a:buNone/>
            </a:pP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Planning</a:t>
            </a:r>
            <a:endParaRPr lang="en-US" dirty="0"/>
          </a:p>
        </p:txBody>
      </p:sp>
      <p:graphicFrame>
        <p:nvGraphicFramePr>
          <p:cNvPr id="6" name="Content Placeholder 5"/>
          <p:cNvGraphicFramePr>
            <a:graphicFrameLocks noGrp="1"/>
          </p:cNvGraphicFramePr>
          <p:nvPr>
            <p:ph idx="1"/>
          </p:nvPr>
        </p:nvGraphicFramePr>
        <p:xfrm>
          <a:off x="200025" y="1096963"/>
          <a:ext cx="11779250" cy="4635624"/>
        </p:xfrm>
        <a:graphic>
          <a:graphicData uri="http://schemas.openxmlformats.org/drawingml/2006/table">
            <a:tbl>
              <a:tblPr firstRow="1" bandRow="1">
                <a:tableStyleId>{912C8C85-51F0-491E-9774-3900AFEF0FD7}</a:tableStyleId>
              </a:tblPr>
              <a:tblGrid>
                <a:gridCol w="5889625"/>
                <a:gridCol w="5889625"/>
              </a:tblGrid>
              <a:tr h="772604">
                <a:tc>
                  <a:txBody>
                    <a:bodyPr/>
                    <a:lstStyle/>
                    <a:p>
                      <a:pPr algn="ctr"/>
                      <a:r>
                        <a:rPr lang="en-US" sz="2400" dirty="0"/>
                        <a:t>Week</a:t>
                      </a:r>
                      <a:endParaRPr lang="en-US" sz="2400" dirty="0"/>
                    </a:p>
                  </a:txBody>
                  <a:tcPr/>
                </a:tc>
                <a:tc>
                  <a:txBody>
                    <a:bodyPr/>
                    <a:lstStyle/>
                    <a:p>
                      <a:pPr algn="ctr"/>
                      <a:r>
                        <a:rPr lang="en-US" sz="2400" dirty="0"/>
                        <a:t>Work</a:t>
                      </a:r>
                      <a:endParaRPr lang="en-US" sz="2400" dirty="0"/>
                    </a:p>
                  </a:txBody>
                  <a:tcPr/>
                </a:tc>
              </a:tr>
              <a:tr h="772604">
                <a:tc>
                  <a:txBody>
                    <a:bodyPr/>
                    <a:lstStyle/>
                    <a:p>
                      <a:pPr algn="ctr"/>
                      <a:r>
                        <a:rPr lang="en-US" dirty="0"/>
                        <a:t>Week1</a:t>
                      </a:r>
                      <a:endParaRPr lang="en-US" dirty="0"/>
                    </a:p>
                  </a:txBody>
                  <a:tcPr/>
                </a:tc>
                <a:tc>
                  <a:txBody>
                    <a:bodyPr/>
                    <a:lstStyle/>
                    <a:p>
                      <a:r>
                        <a:rPr lang="en-US" dirty="0"/>
                        <a:t>Downloading and installing software’s</a:t>
                      </a:r>
                      <a:endParaRPr lang="en-US" dirty="0"/>
                    </a:p>
                  </a:txBody>
                  <a:tcPr/>
                </a:tc>
              </a:tr>
              <a:tr h="772604">
                <a:tc>
                  <a:txBody>
                    <a:bodyPr/>
                    <a:lstStyle/>
                    <a:p>
                      <a:pPr algn="ctr"/>
                      <a:r>
                        <a:rPr lang="en-US" dirty="0"/>
                        <a:t>Week2</a:t>
                      </a:r>
                      <a:endParaRPr lang="en-US" dirty="0"/>
                    </a:p>
                  </a:txBody>
                  <a:tcPr/>
                </a:tc>
                <a:tc>
                  <a:txBody>
                    <a:bodyPr/>
                    <a:lstStyle/>
                    <a:p>
                      <a:r>
                        <a:rPr lang="en-US" dirty="0"/>
                        <a:t>Data including and presentation on dataset</a:t>
                      </a:r>
                      <a:endParaRPr lang="en-US" dirty="0"/>
                    </a:p>
                  </a:txBody>
                  <a:tcPr/>
                </a:tc>
              </a:tr>
              <a:tr h="772604">
                <a:tc>
                  <a:txBody>
                    <a:bodyPr/>
                    <a:lstStyle/>
                    <a:p>
                      <a:pPr algn="ctr"/>
                      <a:r>
                        <a:rPr lang="en-US" dirty="0"/>
                        <a:t>Week3</a:t>
                      </a:r>
                      <a:endParaRPr lang="en-US" dirty="0"/>
                    </a:p>
                  </a:txBody>
                  <a:tcPr/>
                </a:tc>
                <a:tc>
                  <a:txBody>
                    <a:bodyPr/>
                    <a:lstStyle/>
                    <a:p>
                      <a:r>
                        <a:rPr lang="en-US" dirty="0"/>
                        <a:t>Develop on project</a:t>
                      </a:r>
                      <a:endParaRPr lang="en-US" dirty="0"/>
                    </a:p>
                  </a:txBody>
                  <a:tcPr/>
                </a:tc>
              </a:tr>
              <a:tr h="772604">
                <a:tc>
                  <a:txBody>
                    <a:bodyPr/>
                    <a:lstStyle/>
                    <a:p>
                      <a:pPr algn="ctr"/>
                      <a:r>
                        <a:rPr lang="en-US" dirty="0"/>
                        <a:t>Week4</a:t>
                      </a:r>
                      <a:endParaRPr lang="en-US" dirty="0"/>
                    </a:p>
                  </a:txBody>
                  <a:tcPr/>
                </a:tc>
                <a:tc>
                  <a:txBody>
                    <a:bodyPr/>
                    <a:lstStyle/>
                    <a:p>
                      <a:r>
                        <a:rPr lang="en-US" dirty="0"/>
                        <a:t>Training our model</a:t>
                      </a:r>
                      <a:endParaRPr lang="en-US" dirty="0"/>
                    </a:p>
                  </a:txBody>
                  <a:tcPr/>
                </a:tc>
              </a:tr>
              <a:tr h="772604">
                <a:tc>
                  <a:txBody>
                    <a:bodyPr/>
                    <a:lstStyle/>
                    <a:p>
                      <a:pPr algn="ctr"/>
                      <a:r>
                        <a:rPr lang="en-US" dirty="0"/>
                        <a:t>Week5</a:t>
                      </a:r>
                      <a:endParaRPr lang="en-US" dirty="0"/>
                    </a:p>
                  </a:txBody>
                  <a:tcPr/>
                </a:tc>
                <a:tc>
                  <a:txBody>
                    <a:bodyPr/>
                    <a:lstStyle/>
                    <a:p>
                      <a:r>
                        <a:rPr lang="en-US" dirty="0"/>
                        <a:t>Testing the model</a:t>
                      </a:r>
                      <a:endParaRPr lang="en-US"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225138"/>
            <a:ext cx="12192000" cy="714892"/>
          </a:xfrm>
        </p:spPr>
        <p:txBody>
          <a:bodyPr/>
          <a:lstStyle/>
          <a:p>
            <a:r>
              <a:rPr lang="en-US" dirty="0"/>
              <a:t>Contents</a:t>
            </a:r>
            <a:endParaRPr lang="en-IN" dirty="0"/>
          </a:p>
        </p:txBody>
      </p:sp>
      <p:sp>
        <p:nvSpPr>
          <p:cNvPr id="3" name="Content Placeholder 2"/>
          <p:cNvSpPr>
            <a:spLocks noGrp="1"/>
          </p:cNvSpPr>
          <p:nvPr>
            <p:ph idx="1"/>
          </p:nvPr>
        </p:nvSpPr>
        <p:spPr/>
        <p:txBody>
          <a:bodyPr>
            <a:normAutofit fontScale="85000" lnSpcReduction="20000"/>
          </a:bodyPr>
          <a:lstStyle/>
          <a:p>
            <a:pPr marL="461645" indent="-461645">
              <a:buBlip>
                <a:blip r:embed="rId1">
                  <a:extLst>
                    <a:ext uri="{96DAC541-7B7A-43D3-8B79-37D633B846F1}">
                      <asvg:svgBlip xmlns:asvg="http://schemas.microsoft.com/office/drawing/2016/SVG/main" r:embed="rId2"/>
                    </a:ext>
                  </a:extLst>
                </a:blip>
              </a:buBlip>
            </a:pPr>
            <a:r>
              <a:rPr lang="en-US" dirty="0"/>
              <a:t>Introduction</a:t>
            </a:r>
            <a:endParaRPr lang="en-US" dirty="0"/>
          </a:p>
          <a:p>
            <a:pPr marL="461645" indent="-461645">
              <a:buBlip>
                <a:blip r:embed="rId1">
                  <a:extLst>
                    <a:ext uri="{96DAC541-7B7A-43D3-8B79-37D633B846F1}">
                      <asvg:svgBlip xmlns:asvg="http://schemas.microsoft.com/office/drawing/2016/SVG/main" r:embed="rId2"/>
                    </a:ext>
                  </a:extLst>
                </a:blip>
              </a:buBlip>
            </a:pPr>
            <a:r>
              <a:rPr lang="en-US" dirty="0"/>
              <a:t>Existing System</a:t>
            </a:r>
            <a:endParaRPr lang="en-US" dirty="0"/>
          </a:p>
          <a:p>
            <a:pPr marL="461645" indent="-461645">
              <a:buBlip>
                <a:blip r:embed="rId1">
                  <a:extLst>
                    <a:ext uri="{96DAC541-7B7A-43D3-8B79-37D633B846F1}">
                      <asvg:svgBlip xmlns:asvg="http://schemas.microsoft.com/office/drawing/2016/SVG/main" r:embed="rId2"/>
                    </a:ext>
                  </a:extLst>
                </a:blip>
              </a:buBlip>
            </a:pPr>
            <a:r>
              <a:rPr lang="en-US" dirty="0"/>
              <a:t>Proposed System</a:t>
            </a:r>
            <a:endParaRPr lang="en-US" dirty="0"/>
          </a:p>
          <a:p>
            <a:pPr marL="461645" indent="-461645">
              <a:buBlip>
                <a:blip r:embed="rId1">
                  <a:extLst>
                    <a:ext uri="{96DAC541-7B7A-43D3-8B79-37D633B846F1}">
                      <asvg:svgBlip xmlns:asvg="http://schemas.microsoft.com/office/drawing/2016/SVG/main" r:embed="rId2"/>
                    </a:ext>
                  </a:extLst>
                </a:blip>
              </a:buBlip>
            </a:pPr>
            <a:r>
              <a:rPr lang="en-US" dirty="0"/>
              <a:t>Literature Survey</a:t>
            </a:r>
            <a:endParaRPr lang="en-US" dirty="0"/>
          </a:p>
          <a:p>
            <a:pPr marL="461645" indent="-461645">
              <a:buBlip>
                <a:blip r:embed="rId1">
                  <a:extLst>
                    <a:ext uri="{96DAC541-7B7A-43D3-8B79-37D633B846F1}">
                      <asvg:svgBlip xmlns:asvg="http://schemas.microsoft.com/office/drawing/2016/SVG/main" r:embed="rId2"/>
                    </a:ext>
                  </a:extLst>
                </a:blip>
              </a:buBlip>
            </a:pPr>
            <a:r>
              <a:rPr lang="en-US" dirty="0"/>
              <a:t>Problem Definition</a:t>
            </a:r>
            <a:endParaRPr lang="en-US" dirty="0"/>
          </a:p>
          <a:p>
            <a:pPr marL="461645" indent="-461645">
              <a:buBlip>
                <a:blip r:embed="rId1">
                  <a:extLst>
                    <a:ext uri="{96DAC541-7B7A-43D3-8B79-37D633B846F1}">
                      <asvg:svgBlip xmlns:asvg="http://schemas.microsoft.com/office/drawing/2016/SVG/main" r:embed="rId2"/>
                    </a:ext>
                  </a:extLst>
                </a:blip>
              </a:buBlip>
            </a:pPr>
            <a:r>
              <a:rPr lang="en-US" dirty="0"/>
              <a:t>Planning</a:t>
            </a:r>
            <a:endParaRPr lang="en-US" dirty="0"/>
          </a:p>
          <a:p>
            <a:pPr marL="461645" indent="-461645">
              <a:buBlip>
                <a:blip r:embed="rId1">
                  <a:extLst>
                    <a:ext uri="{96DAC541-7B7A-43D3-8B79-37D633B846F1}">
                      <asvg:svgBlip xmlns:asvg="http://schemas.microsoft.com/office/drawing/2016/SVG/main" r:embed="rId2"/>
                    </a:ext>
                  </a:extLst>
                </a:blip>
              </a:buBlip>
            </a:pPr>
            <a:r>
              <a:rPr lang="en-US" dirty="0"/>
              <a:t>Requirements to develop or implement a project</a:t>
            </a:r>
            <a:endParaRPr lang="en-US" dirty="0"/>
          </a:p>
          <a:p>
            <a:pPr marL="461645" indent="-461645">
              <a:buBlip>
                <a:blip r:embed="rId1">
                  <a:extLst>
                    <a:ext uri="{96DAC541-7B7A-43D3-8B79-37D633B846F1}">
                      <asvg:svgBlip xmlns:asvg="http://schemas.microsoft.com/office/drawing/2016/SVG/main" r:embed="rId2"/>
                    </a:ext>
                  </a:extLst>
                </a:blip>
              </a:buBlip>
            </a:pPr>
            <a:r>
              <a:rPr lang="en-IN" altLang="en-US" dirty="0"/>
              <a:t>DataFlow </a:t>
            </a:r>
            <a:r>
              <a:rPr lang="en-US" dirty="0"/>
              <a:t>Diagram</a:t>
            </a:r>
            <a:endParaRPr lang="en-US" dirty="0"/>
          </a:p>
          <a:p>
            <a:pPr marL="461645" indent="-461645">
              <a:buBlip>
                <a:blip r:embed="rId1">
                  <a:extLst>
                    <a:ext uri="{96DAC541-7B7A-43D3-8B79-37D633B846F1}">
                      <asvg:svgBlip xmlns:asvg="http://schemas.microsoft.com/office/drawing/2016/SVG/main" r:embed="rId2"/>
                    </a:ext>
                  </a:extLst>
                </a:blip>
              </a:buBlip>
            </a:pPr>
            <a:r>
              <a:rPr lang="en-IN" dirty="0"/>
              <a:t>Architecture</a:t>
            </a:r>
            <a:endParaRPr lang="en-US" dirty="0"/>
          </a:p>
          <a:p>
            <a:pPr marL="461645" indent="-461645">
              <a:buBlip>
                <a:blip r:embed="rId1">
                  <a:extLst>
                    <a:ext uri="{96DAC541-7B7A-43D3-8B79-37D633B846F1}">
                      <asvg:svgBlip xmlns:asvg="http://schemas.microsoft.com/office/drawing/2016/SVG/main" r:embed="rId2"/>
                    </a:ext>
                  </a:extLst>
                </a:blip>
              </a:buBlip>
            </a:pPr>
            <a:r>
              <a:rPr lang="en-US" dirty="0"/>
              <a:t>Implementation</a:t>
            </a:r>
            <a:endParaRPr lang="en-US" dirty="0"/>
          </a:p>
          <a:p>
            <a:pPr marL="461645" indent="-461645">
              <a:buBlip>
                <a:blip r:embed="rId1">
                  <a:extLst>
                    <a:ext uri="{96DAC541-7B7A-43D3-8B79-37D633B846F1}">
                      <asvg:svgBlip xmlns:asvg="http://schemas.microsoft.com/office/drawing/2016/SVG/main" r:embed="rId2"/>
                    </a:ext>
                  </a:extLst>
                </a:blip>
              </a:buBlip>
            </a:pPr>
            <a:r>
              <a:rPr lang="en-US" dirty="0"/>
              <a:t>Result</a:t>
            </a:r>
            <a:endParaRPr lang="en-US" dirty="0"/>
          </a:p>
          <a:p>
            <a:pPr marL="461645" indent="-461645">
              <a:buBlip>
                <a:blip r:embed="rId1">
                  <a:extLst>
                    <a:ext uri="{96DAC541-7B7A-43D3-8B79-37D633B846F1}">
                      <asvg:svgBlip xmlns:asvg="http://schemas.microsoft.com/office/drawing/2016/SVG/main" r:embed="rId2"/>
                    </a:ext>
                  </a:extLst>
                </a:blip>
              </a:buBlip>
            </a:pPr>
            <a:r>
              <a:rPr lang="en-US" dirty="0"/>
              <a:t>Conclusion</a:t>
            </a:r>
            <a:endParaRPr lang="en-US" dirty="0"/>
          </a:p>
          <a:p>
            <a:pPr marL="461645" indent="-461645" algn="l">
              <a:buBlip>
                <a:blip r:embed="rId1">
                  <a:extLst>
                    <a:ext uri="{96DAC541-7B7A-43D3-8B79-37D633B846F1}">
                      <asvg:svgBlip xmlns:asvg="http://schemas.microsoft.com/office/drawing/2016/SVG/main" r:embed="rId2"/>
                    </a:ext>
                  </a:extLst>
                </a:blip>
              </a:buBlip>
            </a:pPr>
            <a:r>
              <a:rPr lang="en-IN" dirty="0"/>
              <a:t>References(What you have studied for project-</a:t>
            </a:r>
            <a:r>
              <a:rPr lang="en-IN" dirty="0" err="1"/>
              <a:t>journals,Conference</a:t>
            </a:r>
            <a:r>
              <a:rPr lang="en-IN" dirty="0"/>
              <a:t> papers,Books,Links)</a:t>
            </a:r>
            <a:endParaRPr lang="en-IN" dirty="0"/>
          </a:p>
          <a:p>
            <a:pPr marL="0" indent="0" algn="l">
              <a:buNone/>
            </a:pPr>
            <a:endParaRPr lang="en-US" dirty="0"/>
          </a:p>
          <a:p>
            <a:pPr marL="0" indent="0">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endParaRPr lang="en-IN" dirty="0"/>
          </a:p>
        </p:txBody>
      </p:sp>
      <p:sp>
        <p:nvSpPr>
          <p:cNvPr id="3" name="Content Placeholder 2"/>
          <p:cNvSpPr>
            <a:spLocks noGrp="1"/>
          </p:cNvSpPr>
          <p:nvPr>
            <p:ph idx="1"/>
          </p:nvPr>
        </p:nvSpPr>
        <p:spPr>
          <a:xfrm>
            <a:off x="206429" y="1097279"/>
            <a:ext cx="11779135" cy="5394960"/>
          </a:xfrm>
        </p:spPr>
        <p:txBody>
          <a:bodyPr/>
          <a:lstStyle/>
          <a:p>
            <a:r>
              <a:rPr lang="en-US" dirty="0"/>
              <a:t>Input </a:t>
            </a:r>
            <a:endParaRPr lang="en-US" dirty="0"/>
          </a:p>
          <a:p>
            <a:endParaRPr lang="en-US" dirty="0"/>
          </a:p>
          <a:p>
            <a:endParaRPr lang="en-US" dirty="0"/>
          </a:p>
          <a:p>
            <a:endParaRPr lang="en-US" dirty="0"/>
          </a:p>
          <a:p>
            <a:r>
              <a:rPr lang="en-US" dirty="0"/>
              <a:t>Accuracy</a:t>
            </a:r>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83355" y="1769277"/>
            <a:ext cx="5131560" cy="608164"/>
          </a:xfrm>
          <a:prstGeom prst="rect">
            <a:avLst/>
          </a:prstGeom>
        </p:spPr>
      </p:pic>
      <p:pic>
        <p:nvPicPr>
          <p:cNvPr id="5" name="Picture 4" descr="Text&#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2957" y="3794759"/>
            <a:ext cx="5231957" cy="22084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Condt</a:t>
            </a:r>
            <a:r>
              <a:rPr lang="en-IN" dirty="0" smtClean="0"/>
              <a:t>…</a:t>
            </a:r>
            <a:endParaRPr lang="en-IN" dirty="0"/>
          </a:p>
        </p:txBody>
      </p:sp>
      <p:sp>
        <p:nvSpPr>
          <p:cNvPr id="3" name="Content Placeholder 2"/>
          <p:cNvSpPr>
            <a:spLocks noGrp="1"/>
          </p:cNvSpPr>
          <p:nvPr>
            <p:ph idx="1"/>
          </p:nvPr>
        </p:nvSpPr>
        <p:spPr/>
        <p:txBody>
          <a:bodyPr/>
          <a:lstStyle/>
          <a:p>
            <a:r>
              <a:rPr lang="en-US" dirty="0"/>
              <a:t>Result Graph</a:t>
            </a:r>
            <a:endParaRPr lang="en-US" dirty="0"/>
          </a:p>
          <a:p>
            <a:endParaRPr lang="en-US" dirty="0"/>
          </a:p>
          <a:p>
            <a:endParaRPr lang="en-IN" dirty="0"/>
          </a:p>
          <a:p>
            <a:endParaRPr lang="en-IN" dirty="0"/>
          </a:p>
          <a:p>
            <a:endParaRPr lang="en-IN" dirty="0"/>
          </a:p>
          <a:p>
            <a:endParaRPr lang="en-IN" dirty="0"/>
          </a:p>
          <a:p>
            <a:r>
              <a:rPr lang="en-IN" dirty="0"/>
              <a:t>Finally it is detecting the Parkinson Disease (Whether a person is having Parkinson disease or not)</a:t>
            </a:r>
            <a:endParaRPr lang="en-IN" dirty="0"/>
          </a:p>
          <a:p>
            <a:pPr marL="0" indent="0">
              <a:buNone/>
            </a:pPr>
            <a:r>
              <a:rPr lang="en-IN" dirty="0"/>
              <a:t>  </a:t>
            </a:r>
            <a:endParaRPr lang="en-IN" dirty="0"/>
          </a:p>
        </p:txBody>
      </p:sp>
      <p:pic>
        <p:nvPicPr>
          <p:cNvPr id="4" name="Picture 3" descr="Chart, bar chart&#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36299" y="1655445"/>
            <a:ext cx="4455101" cy="2192655"/>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2534" y="5364479"/>
            <a:ext cx="3384550" cy="4953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lstStyle/>
          <a:p>
            <a:r>
              <a:rPr lang="en-US" dirty="0">
                <a:solidFill>
                  <a:srgbClr val="000000"/>
                </a:solidFill>
                <a:effectLst/>
                <a:latin typeface="Times New Roman" panose="02020603050405020304" pitchFamily="18" charset="0"/>
                <a:ea typeface="Times New Roman" panose="02020603050405020304" pitchFamily="18" charset="0"/>
              </a:rPr>
              <a:t>we proposed that this project Parkinson Disease Detection using machine learning is very much useful in everyone's day to day life.</a:t>
            </a:r>
            <a:endParaRPr lang="en-US" dirty="0">
              <a:solidFill>
                <a:srgbClr val="000000"/>
              </a:solidFill>
              <a:effectLst/>
              <a:latin typeface="Times New Roman" panose="02020603050405020304" pitchFamily="18" charset="0"/>
              <a:ea typeface="Times New Roman" panose="02020603050405020304" pitchFamily="18" charset="0"/>
            </a:endParaRPr>
          </a:p>
          <a:p>
            <a:r>
              <a:rPr lang="en-US" dirty="0">
                <a:solidFill>
                  <a:srgbClr val="000000"/>
                </a:solidFill>
                <a:effectLst/>
                <a:latin typeface="Times New Roman" panose="02020603050405020304" pitchFamily="18" charset="0"/>
                <a:ea typeface="Times New Roman" panose="02020603050405020304" pitchFamily="18" charset="0"/>
              </a:rPr>
              <a:t> It is mainly more important for the healthcare sector, because they are the one that daily uses these systems to detect the Parkinson disease of the patients based on their general information and their symptoms that they are been through. </a:t>
            </a:r>
            <a:endParaRPr lang="en-US" dirty="0">
              <a:solidFill>
                <a:srgbClr val="000000"/>
              </a:solidFill>
              <a:effectLst/>
              <a:latin typeface="Times New Roman" panose="02020603050405020304" pitchFamily="18" charset="0"/>
              <a:ea typeface="Times New Roman" panose="02020603050405020304" pitchFamily="18" charset="0"/>
            </a:endParaRPr>
          </a:p>
          <a:p>
            <a:r>
              <a:rPr lang="en-US" dirty="0">
                <a:solidFill>
                  <a:srgbClr val="000000"/>
                </a:solidFill>
                <a:effectLst/>
                <a:latin typeface="Times New Roman" panose="02020603050405020304" pitchFamily="18" charset="0"/>
                <a:ea typeface="Times New Roman" panose="02020603050405020304" pitchFamily="18" charset="0"/>
              </a:rPr>
              <a:t>In case he/she doesn't want to go to the hospital or any other clinics, so just by entering the symptoms or information the user can get to know whether he/she having Parkinson disease or not, the health industry can also get benefit from this system by just asking the symptoms from the user and entering in the system and in just few seconds they can tell the exact and up to some extent the accurate values.</a:t>
            </a:r>
            <a:endParaRPr lang="en-US"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Condt</a:t>
            </a:r>
            <a:r>
              <a:rPr lang="en-IN" dirty="0" smtClean="0"/>
              <a:t>…</a:t>
            </a:r>
            <a:endParaRPr lang="en-IN" dirty="0"/>
          </a:p>
        </p:txBody>
      </p:sp>
      <p:sp>
        <p:nvSpPr>
          <p:cNvPr id="3" name="Content Placeholder 2"/>
          <p:cNvSpPr>
            <a:spLocks noGrp="1"/>
          </p:cNvSpPr>
          <p:nvPr>
            <p:ph idx="1"/>
          </p:nvPr>
        </p:nvSpPr>
        <p:spPr/>
        <p:txBody>
          <a:bodyPr/>
          <a:lstStyle/>
          <a:p>
            <a:r>
              <a:rPr lang="en-US" dirty="0">
                <a:solidFill>
                  <a:srgbClr val="000000"/>
                </a:solidFill>
                <a:effectLst/>
                <a:latin typeface="Times New Roman" panose="02020603050405020304" pitchFamily="18" charset="0"/>
                <a:ea typeface="Times New Roman" panose="02020603050405020304" pitchFamily="18" charset="0"/>
              </a:rPr>
              <a:t>If health industry adopts this project, then the work of the doctors can be reduced. </a:t>
            </a:r>
            <a:endParaRPr lang="en-US" dirty="0">
              <a:solidFill>
                <a:srgbClr val="000000"/>
              </a:solidFill>
              <a:effectLst/>
              <a:latin typeface="Times New Roman" panose="02020603050405020304" pitchFamily="18" charset="0"/>
              <a:ea typeface="Times New Roman" panose="02020603050405020304" pitchFamily="18" charset="0"/>
            </a:endParaRPr>
          </a:p>
          <a:p>
            <a:r>
              <a:rPr lang="en-US" sz="2800" dirty="0">
                <a:solidFill>
                  <a:srgbClr val="000000"/>
                </a:solidFill>
                <a:effectLst/>
                <a:latin typeface="Times New Roman" panose="02020603050405020304" pitchFamily="18" charset="0"/>
                <a:ea typeface="Times New Roman" panose="02020603050405020304" pitchFamily="18" charset="0"/>
              </a:rPr>
              <a:t>Detect for the disease that when unchecked and  sometimes ignored can turns into fatal disease and cause lot of problem to the patient and as well as their family members.</a:t>
            </a:r>
            <a:endParaRPr lang="en-IN" sz="2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endParaRPr lang="en-IN" dirty="0"/>
          </a:p>
        </p:txBody>
      </p:sp>
      <p:sp>
        <p:nvSpPr>
          <p:cNvPr id="3" name="Content Placeholder 2"/>
          <p:cNvSpPr>
            <a:spLocks noGrp="1"/>
          </p:cNvSpPr>
          <p:nvPr>
            <p:ph idx="1"/>
          </p:nvPr>
        </p:nvSpPr>
        <p:spPr>
          <a:xfrm>
            <a:off x="199507" y="1089660"/>
            <a:ext cx="11581013" cy="5402579"/>
          </a:xfrm>
        </p:spPr>
        <p:txBody>
          <a:bodyPr>
            <a:normAutofit fontScale="92500"/>
          </a:bodyPr>
          <a:lstStyle/>
          <a:p>
            <a:pPr marL="577850" indent="-577850">
              <a:buNone/>
            </a:pPr>
            <a:r>
              <a:rPr lang="en-US" dirty="0"/>
              <a:t>[1]. D. </a:t>
            </a:r>
            <a:r>
              <a:rPr lang="en-US" dirty="0" err="1"/>
              <a:t>Heisters</a:t>
            </a:r>
            <a:r>
              <a:rPr lang="en-US" dirty="0"/>
              <a:t>, “Parkinson’s: symptoms, treatments and research,”</a:t>
            </a:r>
            <a:endParaRPr lang="en-US" dirty="0"/>
          </a:p>
          <a:p>
            <a:pPr marL="577850" indent="-577850">
              <a:buNone/>
            </a:pPr>
            <a:r>
              <a:rPr lang="en-US" dirty="0"/>
              <a:t>      British Journal of Nursing </a:t>
            </a:r>
            <a:r>
              <a:rPr lang="en-US" i="1" dirty="0"/>
              <a:t>where the paper published</a:t>
            </a:r>
            <a:r>
              <a:rPr lang="en-US" dirty="0"/>
              <a:t>, vol. 20, no. 9, pp. 548–554, 2011.</a:t>
            </a:r>
            <a:endParaRPr lang="en-US" dirty="0"/>
          </a:p>
          <a:p>
            <a:pPr marL="0" indent="0" algn="l">
              <a:buNone/>
            </a:pPr>
            <a:r>
              <a:rPr lang="en-IN" dirty="0"/>
              <a:t>[2].”Parkinson Disease Detection” , Kaggle.com</a:t>
            </a:r>
            <a:endParaRPr lang="en-IN" dirty="0"/>
          </a:p>
          <a:p>
            <a:pPr marL="0" indent="0" algn="l">
              <a:buNone/>
            </a:pPr>
            <a:r>
              <a:rPr lang="en-IN" dirty="0"/>
              <a:t>Available in : </a:t>
            </a:r>
            <a:r>
              <a:rPr lang="en-IN" b="0" i="0" dirty="0">
                <a:solidFill>
                  <a:srgbClr val="030303"/>
                </a:solidFill>
                <a:effectLst/>
                <a:latin typeface="Roboto" panose="02000000000000000000" pitchFamily="2" charset="0"/>
                <a:hlinkClick r:id="rId1"/>
              </a:rPr>
              <a:t>https://www.kaggle.com/nidaguler/park...</a:t>
            </a:r>
            <a:endParaRPr lang="en-IN" b="0" i="0" dirty="0">
              <a:solidFill>
                <a:srgbClr val="030303"/>
              </a:solidFill>
              <a:effectLst/>
              <a:latin typeface="Roboto" panose="02000000000000000000" pitchFamily="2" charset="0"/>
            </a:endParaRPr>
          </a:p>
          <a:p>
            <a:pPr marL="0" indent="0" algn="l">
              <a:buNone/>
            </a:pPr>
            <a:r>
              <a:rPr lang="en-US" dirty="0"/>
              <a:t>[3] L., Naranjo, C.J., Pérez, J., Martín, Y., Campos-Roca, "A two-stage variable selection and classification approach for Parkinson’s disease detection by using voice recording replications", COMPUT METH PROG BIO, vol. 142, pp.147-156, 2017. </a:t>
            </a:r>
            <a:endParaRPr lang="en-US" dirty="0"/>
          </a:p>
          <a:p>
            <a:pPr marL="0" indent="0" algn="l">
              <a:buNone/>
            </a:pPr>
            <a:r>
              <a:rPr lang="en-US" dirty="0"/>
              <a:t>[4] H., Lee, </a:t>
            </a:r>
            <a:r>
              <a:rPr lang="en-US" dirty="0" err="1"/>
              <a:t>L.,Guan</a:t>
            </a:r>
            <a:r>
              <a:rPr lang="en-US" dirty="0"/>
              <a:t>, I., </a:t>
            </a:r>
            <a:r>
              <a:rPr lang="en-US" dirty="0" err="1"/>
              <a:t>Lee,"Video</a:t>
            </a:r>
            <a:r>
              <a:rPr lang="en-US" dirty="0"/>
              <a:t> analysis of human gait and posture to determine neurological disorders", EURASIP J. Image Video PROC., vol. 1, pp. 380867, 2008. </a:t>
            </a:r>
            <a:endParaRPr lang="en-IN" b="0" i="0" dirty="0">
              <a:solidFill>
                <a:srgbClr val="030303"/>
              </a:solidFill>
              <a:effectLst/>
              <a:latin typeface="Roboto" panose="02000000000000000000" pitchFamily="2" charset="0"/>
              <a:hlinkClick r:id="rId1"/>
            </a:endParaRPr>
          </a:p>
          <a:p>
            <a:pPr marL="0" indent="0">
              <a:buNone/>
            </a:pPr>
            <a:br>
              <a:rPr lang="en-IN" b="0" i="0" dirty="0">
                <a:solidFill>
                  <a:srgbClr val="030303"/>
                </a:solidFill>
                <a:effectLst/>
                <a:latin typeface="Roboto" panose="02000000000000000000" pitchFamily="2" charset="0"/>
              </a:rPr>
            </a:b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4" y="2375671"/>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a:bodyPr>
          <a:lstStyle/>
          <a:p>
            <a:pPr marL="457200" indent="-457200">
              <a:buNone/>
            </a:pPr>
            <a:r>
              <a:rPr lang="en-US" dirty="0"/>
              <a:t>Parkinson disease is a neurodegenerative disorder. It affects on dopamine producing neurons in brain. This disease mostly affect on the organic functions of the human body. It affects the age group above 45 , in which out of 31 persons 5 are detected . Rigid muscles ,Speech , Amnesia , depression are most likely Symptoms of this disease. The above symptoms will also match with other disorders. Based on the symptoms ,it is unpredictable to diagnose the disease. </a:t>
            </a:r>
            <a:endParaRPr lang="en-US" dirty="0"/>
          </a:p>
          <a:p>
            <a:pPr marL="457200" indent="-457200">
              <a:buNone/>
            </a:pPr>
            <a:r>
              <a:rPr lang="en-US" dirty="0"/>
              <a:t>Most Machine Learning algorithms are implemented to detect the Parkinson disease. We plan to implement Parkinson Disease Detection using Machine Learning Algorithms like SVM , Random Forest Algorithm , </a:t>
            </a:r>
            <a:r>
              <a:rPr lang="en-US" dirty="0" err="1"/>
              <a:t>XGBoost</a:t>
            </a:r>
            <a:r>
              <a:rPr lang="en-US" dirty="0"/>
              <a:t> , KNN Algorithm. To Analyze Parkinson Disease Accuracy by varying the trained dataset and test dataset.</a:t>
            </a:r>
            <a:endParaRPr lang="en-US" dirty="0"/>
          </a:p>
          <a:p>
            <a:pPr marL="457200" indent="-457200"/>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7" name="Content Placeholder 2"/>
          <p:cNvSpPr>
            <a:spLocks noGrp="1"/>
          </p:cNvSpPr>
          <p:nvPr>
            <p:ph idx="1"/>
          </p:nvPr>
        </p:nvSpPr>
        <p:spPr>
          <a:xfrm>
            <a:off x="199509" y="1112520"/>
            <a:ext cx="11085711" cy="5379718"/>
          </a:xfrm>
        </p:spPr>
        <p:txBody>
          <a:bodyPr>
            <a:normAutofit/>
          </a:bodyPr>
          <a:lstStyle/>
          <a:p>
            <a:pPr marL="0" indent="0">
              <a:buNone/>
            </a:pPr>
            <a:endParaRPr lang="en-US" dirty="0"/>
          </a:p>
          <a:p>
            <a:pPr marL="457200" indent="-457200">
              <a:buNone/>
            </a:pPr>
            <a:endParaRPr lang="en-US" dirty="0"/>
          </a:p>
          <a:p>
            <a:pPr marL="0" indent="0">
              <a:buNone/>
            </a:pPr>
            <a:endParaRPr lang="en-US" strike="sngStrike" dirty="0"/>
          </a:p>
          <a:p>
            <a:pPr marL="457200" indent="-457200"/>
            <a:endParaRPr lang="en-US" dirty="0"/>
          </a:p>
        </p:txBody>
      </p:sp>
      <p:sp>
        <p:nvSpPr>
          <p:cNvPr id="4" name="Rectangle 3"/>
          <p:cNvSpPr/>
          <p:nvPr/>
        </p:nvSpPr>
        <p:spPr>
          <a:xfrm>
            <a:off x="198755" y="1162685"/>
            <a:ext cx="11929745" cy="3107690"/>
          </a:xfrm>
          <a:prstGeom prst="rect">
            <a:avLst/>
          </a:prstGeom>
        </p:spPr>
        <p:txBody>
          <a:bodyPr wrap="square">
            <a:spAutoFit/>
          </a:bodyPr>
          <a:lstStyle/>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 identify whether a person is having Parkinson’s disease or not, we downloaded the dataset from </a:t>
            </a:r>
            <a:r>
              <a:rPr lang="en-US" sz="2800" dirty="0">
                <a:latin typeface="Times New Roman" panose="02020603050405020304" pitchFamily="18" charset="0"/>
                <a:cs typeface="Times New Roman" panose="02020603050405020304" pitchFamily="18" charset="0"/>
                <a:hlinkClick r:id="rId1"/>
              </a:rPr>
              <a:t>www.kaggle.com</a:t>
            </a:r>
            <a:r>
              <a:rPr 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marL="457200" indent="-457200" algn="just"/>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There are 24 columns in the </a:t>
            </a:r>
            <a:r>
              <a:rPr lang="en-US" sz="2800" dirty="0" err="1">
                <a:latin typeface="Times New Roman" panose="02020603050405020304" pitchFamily="18" charset="0"/>
                <a:cs typeface="Times New Roman" panose="02020603050405020304" pitchFamily="18" charset="0"/>
              </a:rPr>
              <a:t>dataset,each</a:t>
            </a:r>
            <a:r>
              <a:rPr lang="en-US" sz="2800" dirty="0">
                <a:latin typeface="Times New Roman" panose="02020603050405020304" pitchFamily="18" charset="0"/>
                <a:cs typeface="Times New Roman" panose="02020603050405020304" pitchFamily="18" charset="0"/>
              </a:rPr>
              <a:t> column the symptoms values of a patient except the status column. The status column has 0’s and 1’s ;those values will decide the affected person with Parkinson’s disease. one indicates person effected ,zero indicates person unaffected.</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IN" dirty="0"/>
          </a:p>
        </p:txBody>
      </p:sp>
      <p:sp>
        <p:nvSpPr>
          <p:cNvPr id="7" name="Content Placeholder 2"/>
          <p:cNvSpPr>
            <a:spLocks noGrp="1"/>
          </p:cNvSpPr>
          <p:nvPr>
            <p:ph idx="1"/>
          </p:nvPr>
        </p:nvSpPr>
        <p:spPr>
          <a:xfrm>
            <a:off x="199509" y="1097279"/>
            <a:ext cx="11779135" cy="5394960"/>
          </a:xfrm>
        </p:spPr>
        <p:txBody>
          <a:bodyPr>
            <a:normAutofit lnSpcReduction="10000"/>
          </a:bodyPr>
          <a:lstStyle/>
          <a:p>
            <a:pPr marL="79375" marR="42545" indent="0">
              <a:lnSpc>
                <a:spcPct val="100000"/>
              </a:lnSpc>
              <a:spcAft>
                <a:spcPts val="30"/>
              </a:spcAft>
              <a:buNone/>
            </a:pPr>
            <a:r>
              <a:rPr lang="en-US" dirty="0">
                <a:solidFill>
                  <a:srgbClr val="000000"/>
                </a:solidFill>
                <a:ea typeface="Times New Roman" panose="02020603050405020304" pitchFamily="18" charset="0"/>
              </a:rPr>
              <a:t>	In existing system, Parkinson Disease is detected at the secondary stage only (Dopamine deficiency) which leads to medical challenges. Also doctor has to manually examine and suggest medical diagnosis in which the symptoms might vary from person to person so suggesting medicine is also a challenge. Thus the mental disorders are been poorly characterized and have many health complications. Parkinson Disease is generally diagnosed with the following clinical methods as, </a:t>
            </a:r>
            <a:endParaRPr lang="en-US" dirty="0">
              <a:solidFill>
                <a:srgbClr val="000000"/>
              </a:solidFill>
              <a:ea typeface="Times New Roman" panose="02020603050405020304" pitchFamily="18" charset="0"/>
            </a:endParaRPr>
          </a:p>
          <a:p>
            <a:pPr marL="79375" marR="42545" indent="0">
              <a:lnSpc>
                <a:spcPct val="100000"/>
              </a:lnSpc>
              <a:spcAft>
                <a:spcPts val="30"/>
              </a:spcAft>
              <a:buNone/>
            </a:pPr>
            <a:endParaRPr lang="en-US" dirty="0">
              <a:solidFill>
                <a:srgbClr val="000000"/>
              </a:solidFill>
              <a:ea typeface="Times New Roman" panose="02020603050405020304" pitchFamily="18" charset="0"/>
            </a:endParaRPr>
          </a:p>
          <a:p>
            <a:pPr marL="79375" marR="42545" indent="0">
              <a:lnSpc>
                <a:spcPct val="95000"/>
              </a:lnSpc>
              <a:spcAft>
                <a:spcPts val="30"/>
              </a:spcAft>
              <a:buNone/>
            </a:pPr>
            <a:r>
              <a:rPr lang="en-US" dirty="0">
                <a:solidFill>
                  <a:srgbClr val="000000"/>
                </a:solidFill>
                <a:ea typeface="Times New Roman" panose="02020603050405020304" pitchFamily="18" charset="0"/>
                <a:sym typeface="Symbol" panose="05050102010706020507" pitchFamily="18" charset="2"/>
              </a:rPr>
              <a:t></a:t>
            </a:r>
            <a:r>
              <a:rPr lang="en-US" dirty="0">
                <a:solidFill>
                  <a:srgbClr val="000000"/>
                </a:solidFill>
                <a:ea typeface="Times New Roman" panose="02020603050405020304" pitchFamily="18" charset="0"/>
              </a:rPr>
              <a:t> MRI or CT scan - Conventional MRI cannot detect early signs of Parkinson's disease</a:t>
            </a:r>
            <a:endParaRPr lang="en-IN" dirty="0">
              <a:solidFill>
                <a:srgbClr val="000000"/>
              </a:solidFill>
              <a:ea typeface="Times New Roman" panose="02020603050405020304" pitchFamily="18" charset="0"/>
            </a:endParaRPr>
          </a:p>
          <a:p>
            <a:pPr marL="79375" marR="42545" indent="0">
              <a:lnSpc>
                <a:spcPct val="95000"/>
              </a:lnSpc>
              <a:spcAft>
                <a:spcPts val="30"/>
              </a:spcAft>
              <a:buNone/>
            </a:pPr>
            <a:r>
              <a:rPr lang="en-US" dirty="0">
                <a:solidFill>
                  <a:srgbClr val="000000"/>
                </a:solidFill>
                <a:ea typeface="Times New Roman" panose="02020603050405020304" pitchFamily="18" charset="0"/>
                <a:sym typeface="Symbol" panose="05050102010706020507" pitchFamily="18" charset="2"/>
              </a:rPr>
              <a:t></a:t>
            </a:r>
            <a:r>
              <a:rPr lang="en-US" dirty="0">
                <a:solidFill>
                  <a:srgbClr val="000000"/>
                </a:solidFill>
                <a:ea typeface="Times New Roman" panose="02020603050405020304" pitchFamily="18" charset="0"/>
              </a:rPr>
              <a:t> PET scan(Positron Emission Tomography) - is used to assess activity and function of brain regions involved in movement </a:t>
            </a:r>
            <a:endParaRPr lang="en-IN" dirty="0">
              <a:solidFill>
                <a:srgbClr val="000000"/>
              </a:solidFill>
              <a:ea typeface="Times New Roman" panose="02020603050405020304" pitchFamily="18" charset="0"/>
            </a:endParaRPr>
          </a:p>
          <a:p>
            <a:pPr marL="79375" marR="42545" indent="0">
              <a:lnSpc>
                <a:spcPct val="100000"/>
              </a:lnSpc>
              <a:spcAft>
                <a:spcPts val="30"/>
              </a:spcAft>
              <a:buNone/>
            </a:pPr>
            <a:endParaRPr lang="en-US" dirty="0">
              <a:solidFill>
                <a:srgbClr val="000000"/>
              </a:solidFill>
              <a:ea typeface="Times New Roman" panose="02020603050405020304" pitchFamily="18" charset="0"/>
            </a:endParaRPr>
          </a:p>
          <a:p>
            <a:pPr marL="0" indent="0">
              <a:lnSpc>
                <a:spcPct val="150000"/>
              </a:lnSpc>
              <a:buNone/>
            </a:pPr>
            <a:endParaRPr lang="en-US" dirty="0"/>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536575" marR="42545" indent="-457200">
              <a:lnSpc>
                <a:spcPct val="95000"/>
              </a:lnSpc>
              <a:spcAft>
                <a:spcPts val="30"/>
              </a:spcAft>
              <a:buFont typeface="Symbol" panose="05050102010706020507" pitchFamily="18" charset="2"/>
              <a:buChar char="·"/>
            </a:pPr>
            <a:r>
              <a:rPr lang="en-US" dirty="0">
                <a:solidFill>
                  <a:srgbClr val="000000"/>
                </a:solidFill>
                <a:ea typeface="Times New Roman" panose="02020603050405020304" pitchFamily="18" charset="0"/>
              </a:rPr>
              <a:t>SPECT scan(Single Photon Emission Computerized Tomography) - can reveal changes in brain chemistry, such as a decrease in </a:t>
            </a:r>
            <a:r>
              <a:rPr lang="en-US" dirty="0" err="1">
                <a:solidFill>
                  <a:srgbClr val="000000"/>
                </a:solidFill>
                <a:ea typeface="Times New Roman" panose="02020603050405020304" pitchFamily="18" charset="0"/>
              </a:rPr>
              <a:t>dopamine.This</a:t>
            </a:r>
            <a:r>
              <a:rPr lang="en-US" dirty="0">
                <a:solidFill>
                  <a:srgbClr val="000000"/>
                </a:solidFill>
                <a:ea typeface="Times New Roman" panose="02020603050405020304" pitchFamily="18" charset="0"/>
              </a:rPr>
              <a:t> results in a high misdiagnosis rate (up to 25% by non-specialists) and many years before diagnosis, people can have the disease. Thus existing system is not effective in early prediction and accurate medical diagnosis to the affected people</a:t>
            </a:r>
            <a:endParaRPr lang="en-IN" dirty="0">
              <a:solidFill>
                <a:srgbClr val="000000"/>
              </a:solidFill>
              <a:ea typeface="Times New Roman" panose="02020603050405020304" pitchFamily="18" charset="0"/>
            </a:endParaRPr>
          </a:p>
          <a:p>
            <a:pPr marL="0" indent="0">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7" name="Content Placeholder 2"/>
          <p:cNvSpPr>
            <a:spLocks noGrp="1"/>
          </p:cNvSpPr>
          <p:nvPr>
            <p:ph idx="1"/>
          </p:nvPr>
        </p:nvSpPr>
        <p:spPr>
          <a:xfrm>
            <a:off x="206437" y="1097279"/>
            <a:ext cx="11779135" cy="5394960"/>
          </a:xfrm>
        </p:spPr>
        <p:txBody>
          <a:bodyPr>
            <a:normAutofit/>
          </a:bodyPr>
          <a:lstStyle/>
          <a:p>
            <a:pPr marL="457200" indent="-457200"/>
            <a:r>
              <a:rPr lang="en-US" dirty="0"/>
              <a:t>In this model, the huge amount of data is collected from previously affected person.</a:t>
            </a:r>
            <a:endParaRPr lang="en-US" dirty="0"/>
          </a:p>
          <a:p>
            <a:pPr marL="457200" indent="-457200"/>
            <a:r>
              <a:rPr lang="en-US" dirty="0"/>
              <a:t>These data is trained by using machine learning algorithms.</a:t>
            </a:r>
            <a:endParaRPr lang="en-US" dirty="0"/>
          </a:p>
          <a:p>
            <a:pPr marL="457200" indent="-457200"/>
            <a:r>
              <a:rPr lang="en-US" dirty="0"/>
              <a:t>From the whole data , 60% used for training and 40% to be for testing.</a:t>
            </a:r>
            <a:endParaRPr lang="en-US" dirty="0"/>
          </a:p>
          <a:p>
            <a:pPr marL="457200" indent="-457200"/>
            <a:r>
              <a:rPr lang="en-US" dirty="0"/>
              <a:t>We are going to apply the four algorithms and compare the results with one another ,and after that by using some mathematical theorems we predict whether the person is affected by </a:t>
            </a:r>
            <a:r>
              <a:rPr lang="en-US" dirty="0" err="1"/>
              <a:t>parkinson</a:t>
            </a:r>
            <a:r>
              <a:rPr lang="en-US" dirty="0"/>
              <a:t> disease or not.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[1]</a:t>
            </a:r>
            <a:r>
              <a:rPr lang="en-IN" altLang="en-US" dirty="0"/>
              <a:t> </a:t>
            </a:r>
            <a:r>
              <a:rPr lang="en-US" dirty="0" err="1"/>
              <a:t>Saloni,R.K</a:t>
            </a:r>
            <a:r>
              <a:rPr lang="en-US" dirty="0"/>
              <a:t>. Sharma  proposed  a system by SVM </a:t>
            </a:r>
            <a:r>
              <a:rPr lang="en-US" dirty="0" err="1"/>
              <a:t>algorithm.SVMs</a:t>
            </a:r>
            <a:r>
              <a:rPr lang="en-US" dirty="0"/>
              <a:t> are set of related supervised learning methods used for classification and regression.SVM simultaneously minimize the empirical classification error and maximize the geometric margin. In all cases, a maximum margin </a:t>
            </a:r>
            <a:r>
              <a:rPr lang="en-US" dirty="0" err="1"/>
              <a:t>hyperplane</a:t>
            </a:r>
            <a:r>
              <a:rPr lang="en-US" dirty="0"/>
              <a:t> is selected which have the largest separation between the two classes.Maximum margin hyper plane is a plane from which distance to the nearest data point on both sides is maximized.</a:t>
            </a:r>
            <a:endParaRPr lang="en-US" dirty="0"/>
          </a:p>
          <a:p>
            <a:pPr marL="0" indent="0">
              <a:buNone/>
            </a:pPr>
            <a:endParaRPr lang="en-US" dirty="0"/>
          </a:p>
          <a:p>
            <a:pPr marL="0" indent="0">
              <a:buNone/>
            </a:pPr>
            <a:r>
              <a:rPr lang="en-US" dirty="0"/>
              <a:t>[2]</a:t>
            </a:r>
            <a:r>
              <a:rPr lang="en-IN" altLang="en-US" dirty="0"/>
              <a:t> </a:t>
            </a:r>
            <a:r>
              <a:rPr lang="en-US" dirty="0" err="1"/>
              <a:t>Gayatri</a:t>
            </a:r>
            <a:r>
              <a:rPr lang="en-US" dirty="0"/>
              <a:t> J Proposed a Voice Analysis For Detecting Parkinson’s Disease.In This the KNN algorithm is used for data classification based on </a:t>
            </a:r>
            <a:r>
              <a:rPr lang="en-US" dirty="0" err="1"/>
              <a:t>similarity.This</a:t>
            </a:r>
            <a:r>
              <a:rPr lang="en-US" dirty="0"/>
              <a:t> method can be applied to the data from any </a:t>
            </a:r>
            <a:r>
              <a:rPr lang="en-US" dirty="0" err="1"/>
              <a:t>distribution,Even</a:t>
            </a:r>
            <a:r>
              <a:rPr lang="en-US" dirty="0"/>
              <a:t> Samples is large it can be classified </a:t>
            </a:r>
            <a:r>
              <a:rPr lang="en-US" dirty="0" err="1"/>
              <a:t>perfectly.The</a:t>
            </a:r>
            <a:r>
              <a:rPr lang="en-US" dirty="0"/>
              <a:t> overall accuracy is 94.3%.But by using the neural network and feature collection ,the accuracy is 80.69% so we are going to implement KNN algorithm.</a:t>
            </a:r>
            <a:endParaRPr lang="en-US" dirty="0"/>
          </a:p>
          <a:p>
            <a:pPr marL="0" indent="0">
              <a:buNone/>
            </a:pPr>
            <a:r>
              <a:rPr lang="en-US" dirty="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3" name="Content Placeholder 2"/>
          <p:cNvSpPr>
            <a:spLocks noGrp="1"/>
          </p:cNvSpPr>
          <p:nvPr>
            <p:ph idx="1"/>
          </p:nvPr>
        </p:nvSpPr>
        <p:spPr/>
        <p:txBody>
          <a:bodyPr/>
          <a:lstStyle/>
          <a:p>
            <a:pPr marL="0" indent="0">
              <a:buNone/>
            </a:pPr>
            <a:r>
              <a:rPr lang="en-US" dirty="0"/>
              <a:t>[3]</a:t>
            </a:r>
            <a:r>
              <a:rPr lang="en-IN" altLang="en-US" dirty="0"/>
              <a:t> </a:t>
            </a:r>
            <a:r>
              <a:rPr lang="en-US" dirty="0" err="1"/>
              <a:t>Mirza</a:t>
            </a:r>
            <a:r>
              <a:rPr lang="en-US" dirty="0"/>
              <a:t> </a:t>
            </a:r>
            <a:r>
              <a:rPr lang="en-US" dirty="0" err="1"/>
              <a:t>Muntasir</a:t>
            </a:r>
            <a:r>
              <a:rPr lang="en-US" dirty="0"/>
              <a:t> proposed a system by XG Boost </a:t>
            </a:r>
            <a:r>
              <a:rPr lang="en-US" dirty="0" err="1"/>
              <a:t>Algorithm.XG</a:t>
            </a:r>
            <a:r>
              <a:rPr lang="en-US" dirty="0"/>
              <a:t> Boost is a gradient boosting framework-based ensemble machine learning algorithm [33]. This algorithm appears to be one of the most effective algorithms for performing regression,classification,ranking and predictive analysis.It is capable of completing a wide range of tasks by using gradient descent layout to improve weak features in datasets.</a:t>
            </a:r>
            <a:endParaRPr lang="en-US" dirty="0"/>
          </a:p>
          <a:p>
            <a:pPr marL="0" indent="0">
              <a:buNone/>
            </a:pPr>
            <a:endParaRPr lang="en-US" dirty="0"/>
          </a:p>
          <a:p>
            <a:pPr marL="0" indent="0">
              <a:buNone/>
            </a:pPr>
            <a:r>
              <a:rPr lang="en-US" dirty="0"/>
              <a:t>[4] </a:t>
            </a:r>
            <a:r>
              <a:rPr lang="en-US" dirty="0" err="1"/>
              <a:t>Koray</a:t>
            </a:r>
            <a:r>
              <a:rPr lang="en-US" dirty="0"/>
              <a:t> </a:t>
            </a:r>
            <a:r>
              <a:rPr lang="en-US" dirty="0" err="1"/>
              <a:t>Acici,Cagatay</a:t>
            </a:r>
            <a:r>
              <a:rPr lang="en-US" dirty="0"/>
              <a:t> </a:t>
            </a:r>
            <a:r>
              <a:rPr lang="en-US" dirty="0" err="1"/>
              <a:t>Berke</a:t>
            </a:r>
            <a:r>
              <a:rPr lang="en-US" dirty="0"/>
              <a:t> </a:t>
            </a:r>
            <a:r>
              <a:rPr lang="en-US" dirty="0" err="1"/>
              <a:t>Erdas</a:t>
            </a:r>
            <a:r>
              <a:rPr lang="en-US" dirty="0"/>
              <a:t> proposed a system by Random Forest. Random Forest is an extended version of bagging algorithm with randomness property injected [25].Random Forest splits every node to branches using the best </a:t>
            </a:r>
            <a:r>
              <a:rPr lang="en-US" dirty="0" err="1"/>
              <a:t>onefrom</a:t>
            </a:r>
            <a:r>
              <a:rPr lang="en-US" dirty="0"/>
              <a:t> randomly selected variables on every node instead of using the best branch through all variables.Random Forest uses CART(Classification and Regression Tree) algorithm to produce trees.</a:t>
            </a:r>
            <a:endParaRPr lang="en-US" dirty="0"/>
          </a:p>
          <a:p>
            <a:pPr marL="0" indent="0">
              <a:buNone/>
            </a:pPr>
            <a:endParaRPr lang="en-US"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10365</Words>
  <Application>WPS Presentation</Application>
  <PresentationFormat>Widescreen</PresentationFormat>
  <Paragraphs>295</Paragraphs>
  <Slides>25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Arial</vt:lpstr>
      <vt:lpstr>SimSun</vt:lpstr>
      <vt:lpstr>Wingdings</vt:lpstr>
      <vt:lpstr>Times New Roman</vt:lpstr>
      <vt:lpstr>Courier New</vt:lpstr>
      <vt:lpstr>Calibri</vt:lpstr>
      <vt:lpstr>Roboto</vt:lpstr>
      <vt:lpstr>Wide Latin</vt:lpstr>
      <vt:lpstr>Symbol</vt:lpstr>
      <vt:lpstr>Microsoft YaHei</vt:lpstr>
      <vt:lpstr>Arial Unicode MS</vt:lpstr>
      <vt:lpstr>JetBrains Mono</vt:lpstr>
      <vt:lpstr>Segoe Print</vt:lpstr>
      <vt:lpstr>Custom Design</vt:lpstr>
      <vt:lpstr>PowerPoint 演示文稿</vt:lpstr>
      <vt:lpstr>Contents</vt:lpstr>
      <vt:lpstr>Abstract</vt:lpstr>
      <vt:lpstr>Introduction</vt:lpstr>
      <vt:lpstr>Existing System</vt:lpstr>
      <vt:lpstr>PowerPoint 演示文稿</vt:lpstr>
      <vt:lpstr>Proposed System</vt:lpstr>
      <vt:lpstr>Literature Survey</vt:lpstr>
      <vt:lpstr>  </vt:lpstr>
      <vt:lpstr>Problem Definition</vt:lpstr>
      <vt:lpstr>Requirements</vt:lpstr>
      <vt:lpstr>Dataflow Diagram </vt:lpstr>
      <vt:lpstr>Architecture</vt:lpstr>
      <vt:lpstr>Implementation:</vt:lpstr>
      <vt:lpstr>Code</vt:lpstr>
      <vt:lpstr>Code</vt:lpstr>
      <vt:lpstr>Code</vt:lpstr>
      <vt:lpstr>Code</vt:lpstr>
      <vt:lpstr>Project Planning</vt:lpstr>
      <vt:lpstr>Result</vt:lpstr>
      <vt:lpstr>Condt…</vt:lpstr>
      <vt:lpstr>Conclusion</vt:lpstr>
      <vt:lpstr>Condt…</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DSR</cp:lastModifiedBy>
  <cp:revision>166</cp:revision>
  <dcterms:created xsi:type="dcterms:W3CDTF">2019-06-11T05:35:00Z</dcterms:created>
  <dcterms:modified xsi:type="dcterms:W3CDTF">2022-06-28T18:40:15Z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70666E4B71264DA2B51C0E2175CDCD1A</vt:lpwstr>
  </property>
  <property fmtid="{D5CDD505-2E9C-101B-9397-08002B2CF9AE}" pid="3" name="KSOProductBuildVer">
    <vt:lpwstr>1033-11.2.0.11156</vt:lpwstr>
  </property>
</Properties>
</file>