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641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1pPr>
    <a:lvl2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2pPr>
    <a:lvl3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3pPr>
    <a:lvl4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4pPr>
    <a:lvl5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5pPr>
    <a:lvl6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6pPr>
    <a:lvl7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7pPr>
    <a:lvl8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8pPr>
    <a:lvl9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 name="Shape 20"/>
          <p:cNvSpPr/>
          <p:nvPr>
            <p:ph type="sldImg"/>
          </p:nvPr>
        </p:nvSpPr>
        <p:spPr>
          <a:xfrm>
            <a:off x="1143000" y="685800"/>
            <a:ext cx="4572000" cy="3429000"/>
          </a:xfrm>
          <a:prstGeom prst="rect">
            <a:avLst/>
          </a:prstGeom>
        </p:spPr>
        <p:txBody>
          <a:bodyPr/>
          <a:lstStyle/>
          <a:p>
            <a:pPr/>
          </a:p>
        </p:txBody>
      </p:sp>
      <p:sp>
        <p:nvSpPr>
          <p:cNvPr id="21" name="Shape 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300"/>
      </a:spcBef>
      <a:defRPr sz="1100">
        <a:latin typeface="+mn-lt"/>
        <a:ea typeface="+mn-ea"/>
        <a:cs typeface="+mn-cs"/>
        <a:sym typeface="Arial"/>
      </a:defRPr>
    </a:lvl1pPr>
    <a:lvl2pPr indent="228600" latinLnBrk="0">
      <a:spcBef>
        <a:spcPts val="300"/>
      </a:spcBef>
      <a:defRPr sz="1100">
        <a:latin typeface="+mn-lt"/>
        <a:ea typeface="+mn-ea"/>
        <a:cs typeface="+mn-cs"/>
        <a:sym typeface="Arial"/>
      </a:defRPr>
    </a:lvl2pPr>
    <a:lvl3pPr indent="457200" latinLnBrk="0">
      <a:spcBef>
        <a:spcPts val="300"/>
      </a:spcBef>
      <a:defRPr sz="1100">
        <a:latin typeface="+mn-lt"/>
        <a:ea typeface="+mn-ea"/>
        <a:cs typeface="+mn-cs"/>
        <a:sym typeface="Arial"/>
      </a:defRPr>
    </a:lvl3pPr>
    <a:lvl4pPr indent="685800" latinLnBrk="0">
      <a:spcBef>
        <a:spcPts val="300"/>
      </a:spcBef>
      <a:defRPr sz="1100">
        <a:latin typeface="+mn-lt"/>
        <a:ea typeface="+mn-ea"/>
        <a:cs typeface="+mn-cs"/>
        <a:sym typeface="Arial"/>
      </a:defRPr>
    </a:lvl4pPr>
    <a:lvl5pPr indent="914400" latinLnBrk="0">
      <a:spcBef>
        <a:spcPts val="300"/>
      </a:spcBef>
      <a:defRPr sz="1100">
        <a:latin typeface="+mn-lt"/>
        <a:ea typeface="+mn-ea"/>
        <a:cs typeface="+mn-cs"/>
        <a:sym typeface="Arial"/>
      </a:defRPr>
    </a:lvl5pPr>
    <a:lvl6pPr indent="1143000" latinLnBrk="0">
      <a:spcBef>
        <a:spcPts val="300"/>
      </a:spcBef>
      <a:defRPr sz="1100">
        <a:latin typeface="+mn-lt"/>
        <a:ea typeface="+mn-ea"/>
        <a:cs typeface="+mn-cs"/>
        <a:sym typeface="Arial"/>
      </a:defRPr>
    </a:lvl6pPr>
    <a:lvl7pPr indent="1371600" latinLnBrk="0">
      <a:spcBef>
        <a:spcPts val="300"/>
      </a:spcBef>
      <a:defRPr sz="1100">
        <a:latin typeface="+mn-lt"/>
        <a:ea typeface="+mn-ea"/>
        <a:cs typeface="+mn-cs"/>
        <a:sym typeface="Arial"/>
      </a:defRPr>
    </a:lvl7pPr>
    <a:lvl8pPr indent="1600200" latinLnBrk="0">
      <a:spcBef>
        <a:spcPts val="300"/>
      </a:spcBef>
      <a:defRPr sz="1100">
        <a:latin typeface="+mn-lt"/>
        <a:ea typeface="+mn-ea"/>
        <a:cs typeface="+mn-cs"/>
        <a:sym typeface="Arial"/>
      </a:defRPr>
    </a:lvl8pPr>
    <a:lvl9pPr indent="1828800" latinLnBrk="0">
      <a:spcBef>
        <a:spcPts val="300"/>
      </a:spcBef>
      <a:defRPr sz="11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hyperlink" Target="http://www.postersession.com/" TargetMode="External"/><Relationship Id="rId3" Type="http://schemas.openxmlformats.org/officeDocument/2006/relationships/image" Target="../media/image1.png"/><Relationship Id="rId4"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808080"/>
        </a:solidFill>
      </p:bgPr>
    </p:bg>
    <p:spTree>
      <p:nvGrpSpPr>
        <p:cNvPr id="1" name=""/>
        <p:cNvGrpSpPr/>
        <p:nvPr/>
      </p:nvGrpSpPr>
      <p:grpSpPr>
        <a:xfrm>
          <a:off x="0" y="0"/>
          <a:ext cx="0" cy="0"/>
          <a:chOff x="0" y="0"/>
          <a:chExt cx="0" cy="0"/>
        </a:xfrm>
      </p:grpSpPr>
      <p:sp>
        <p:nvSpPr>
          <p:cNvPr id="2" name="TextBox 1"/>
          <p:cNvSpPr txBox="1"/>
          <p:nvPr/>
        </p:nvSpPr>
        <p:spPr>
          <a:xfrm rot="16200000">
            <a:off x="24804125" y="42172319"/>
            <a:ext cx="301287" cy="127001"/>
          </a:xfrm>
          <a:prstGeom prst="rect">
            <a:avLst/>
          </a:prstGeom>
          <a:ln w="12700">
            <a:miter lim="400000"/>
          </a:ln>
          <a:extLst>
            <a:ext uri="{C572A759-6A51-4108-AA02-DFA0A04FC94B}">
              <ma14:wrappingTextBoxFlag xmlns:ma14="http://schemas.microsoft.com/office/mac/drawingml/2011/main" val="1"/>
            </a:ext>
          </a:extLst>
        </p:spPr>
        <p:txBody>
          <a:bodyPr lIns="43496" tIns="43496" rIns="43496" bIns="43496">
            <a:spAutoFit/>
          </a:bodyPr>
          <a:lstStyle>
            <a:lvl1pPr defTabSz="869959">
              <a:defRPr sz="100" u="sng">
                <a:solidFill>
                  <a:srgbClr val="0000FF"/>
                </a:solidFill>
                <a:uFill>
                  <a:solidFill>
                    <a:srgbClr val="0000FF"/>
                  </a:solidFill>
                </a:uFill>
                <a:latin typeface="+mn-lt"/>
                <a:ea typeface="+mn-ea"/>
                <a:cs typeface="+mn-cs"/>
                <a:sym typeface="Arial"/>
                <a:hlinkClick r:id="rId2" invalidUrl="" action="" tgtFrame="" tooltip="" history="1" highlightClick="0" endSnd="0"/>
              </a:defRPr>
            </a:lvl1pPr>
          </a:lstStyle>
          <a:p>
            <a:pPr>
              <a:defRPr>
                <a:solidFill>
                  <a:srgbClr val="003064"/>
                </a:solidFill>
                <a:uFill>
                  <a:solidFill>
                    <a:srgbClr val="003064"/>
                  </a:solidFill>
                </a:uFill>
              </a:defRPr>
            </a:pPr>
            <a:r>
              <a:rPr>
                <a:solidFill>
                  <a:srgbClr val="0000FF"/>
                </a:solidFill>
                <a:uFill>
                  <a:solidFill>
                    <a:srgbClr val="0000FF"/>
                  </a:solidFill>
                </a:uFill>
                <a:hlinkClick r:id="rId2" invalidUrl="" action="" tgtFrame="" tooltip="" history="1" highlightClick="0" endSnd="0"/>
              </a:rPr>
              <a:t>www.postersession.com</a:t>
            </a:r>
          </a:p>
        </p:txBody>
      </p:sp>
      <p:pic>
        <p:nvPicPr>
          <p:cNvPr id="3" name="Picture 3" descr="Picture 3"/>
          <p:cNvPicPr>
            <a:picLocks noChangeAspect="1"/>
          </p:cNvPicPr>
          <p:nvPr/>
        </p:nvPicPr>
        <p:blipFill>
          <a:blip r:embed="rId3">
            <a:extLst/>
          </a:blip>
          <a:srcRect l="0" t="0" r="38727" b="0"/>
          <a:stretch>
            <a:fillRect/>
          </a:stretch>
        </p:blipFill>
        <p:spPr>
          <a:xfrm>
            <a:off x="22904335" y="42144692"/>
            <a:ext cx="3809224" cy="207457"/>
          </a:xfrm>
          <a:prstGeom prst="rect">
            <a:avLst/>
          </a:prstGeom>
          <a:ln w="12700">
            <a:miter lim="400000"/>
          </a:ln>
        </p:spPr>
      </p:pic>
      <p:sp>
        <p:nvSpPr>
          <p:cNvPr id="4" name="TextBox 1"/>
          <p:cNvSpPr txBox="1"/>
          <p:nvPr/>
        </p:nvSpPr>
        <p:spPr>
          <a:xfrm>
            <a:off x="26757055" y="42062328"/>
            <a:ext cx="2143012" cy="296663"/>
          </a:xfrm>
          <a:prstGeom prst="rect">
            <a:avLst/>
          </a:prstGeom>
          <a:ln w="12700">
            <a:miter lim="400000"/>
          </a:ln>
          <a:extLst>
            <a:ext uri="{C572A759-6A51-4108-AA02-DFA0A04FC94B}">
              <ma14:wrappingTextBoxFlag xmlns:ma14="http://schemas.microsoft.com/office/mac/drawingml/2011/main" val="1"/>
            </a:ext>
          </a:extLst>
        </p:spPr>
        <p:txBody>
          <a:bodyPr wrap="none" lIns="43496" tIns="43496" rIns="43496" bIns="43496">
            <a:spAutoFit/>
          </a:bodyPr>
          <a:lstStyle>
            <a:lvl1pPr algn="l">
              <a:defRPr sz="1500">
                <a:solidFill>
                  <a:srgbClr val="FFFFFF"/>
                </a:solidFill>
                <a:latin typeface="+mn-lt"/>
                <a:ea typeface="+mn-ea"/>
                <a:cs typeface="+mn-cs"/>
                <a:sym typeface="Arial"/>
              </a:defRPr>
            </a:lvl1pPr>
          </a:lstStyle>
          <a:p>
            <a:pPr/>
            <a:r>
              <a:t>www.postersession.com</a:t>
            </a:r>
          </a:p>
        </p:txBody>
      </p:sp>
      <p:sp>
        <p:nvSpPr>
          <p:cNvPr id="5" name="Title Text"/>
          <p:cNvSpPr txBox="1"/>
          <p:nvPr>
            <p:ph type="title"/>
          </p:nvPr>
        </p:nvSpPr>
        <p:spPr>
          <a:xfrm>
            <a:off x="4534360" y="4804981"/>
            <a:ext cx="24211281" cy="104124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6" name="Body Level One…"/>
          <p:cNvSpPr txBox="1"/>
          <p:nvPr>
            <p:ph type="body" idx="1"/>
          </p:nvPr>
        </p:nvSpPr>
        <p:spPr>
          <a:xfrm>
            <a:off x="16892201" y="15217422"/>
            <a:ext cx="11853440" cy="275815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21415618" y="39536205"/>
            <a:ext cx="273655" cy="264254"/>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Lst>
  <p:transition xmlns:p14="http://schemas.microsoft.com/office/powerpoint/2010/main" spd="med" advClick="1"/>
  <p:txStyles>
    <p:titleStyle>
      <a:lvl1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1pPr>
      <a:lvl2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2pPr>
      <a:lvl3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3pPr>
      <a:lvl4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4pPr>
      <a:lvl5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5pPr>
      <a:lvl6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6pPr>
      <a:lvl7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7pPr>
      <a:lvl8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8pPr>
      <a:lvl9pPr marL="0" marR="0" indent="0" algn="ctr" defTabSz="4176109" rtl="0" latinLnBrk="0">
        <a:lnSpc>
          <a:spcPct val="100000"/>
        </a:lnSpc>
        <a:spcBef>
          <a:spcPts val="0"/>
        </a:spcBef>
        <a:spcAft>
          <a:spcPts val="0"/>
        </a:spcAft>
        <a:buClrTx/>
        <a:buSzTx/>
        <a:buFontTx/>
        <a:buNone/>
        <a:tabLst/>
        <a:defRPr b="0" baseline="0" cap="none" i="0" spc="0" strike="noStrike" sz="20100" u="none">
          <a:solidFill>
            <a:srgbClr val="000000"/>
          </a:solidFill>
          <a:uFillTx/>
          <a:latin typeface="+mn-lt"/>
          <a:ea typeface="+mn-ea"/>
          <a:cs typeface="+mn-cs"/>
          <a:sym typeface="Arial"/>
        </a:defRPr>
      </a:lvl9pPr>
    </p:titleStyle>
    <p:bodyStyle>
      <a:lvl1pPr marL="1566231" marR="0" indent="-1566231"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1pPr>
      <a:lvl2pPr marL="3597742" marR="0" indent="-1510441"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2pPr>
      <a:lvl3pPr marL="5583601" marR="0" indent="-1407491"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3pPr>
      <a:lvl4pPr marL="7949307"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4pPr>
      <a:lvl5pPr marL="10038119"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5pPr>
      <a:lvl6pPr marL="10473097"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6pPr>
      <a:lvl7pPr marL="10908079"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7pPr>
      <a:lvl8pPr marL="11343058"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8pPr>
      <a:lvl9pPr marL="11778039" marR="0" indent="-1685897" algn="l" defTabSz="4176109" rtl="0" latinLnBrk="0">
        <a:lnSpc>
          <a:spcPct val="100000"/>
        </a:lnSpc>
        <a:spcBef>
          <a:spcPts val="3500"/>
        </a:spcBef>
        <a:spcAft>
          <a:spcPts val="0"/>
        </a:spcAft>
        <a:buClrTx/>
        <a:buSzPct val="100000"/>
        <a:buFontTx/>
        <a:buChar char="»"/>
        <a:tabLst/>
        <a:defRPr b="0" baseline="0" cap="none" i="0" spc="0" strike="noStrike" sz="147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eb.archive.org/web/20140824102458/http://www.astd.org/~/media/Files/Publications/LMS_fieldguide_20091" TargetMode="External"/><Relationship Id="rId7" Type="http://schemas.openxmlformats.org/officeDocument/2006/relationships/hyperlink" Target="http://www.astd.org/~/media/Files/Publications/LMS_fieldguide_20091" TargetMode="External"/><Relationship Id="rId8" Type="http://schemas.openxmlformats.org/officeDocument/2006/relationships/hyperlink" Target="https://en.wikipedia.org/wiki/Learning_management_system#cite_ref-:0_2-0" TargetMode="External"/><Relationship Id="rId9" Type="http://schemas.openxmlformats.org/officeDocument/2006/relationships/hyperlink" Target="https://en.wikipedia.org/wiki/Learning_management_system#cite_ref-:0_2-1"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03064"/>
            </a:gs>
            <a:gs pos="50000">
              <a:srgbClr val="FFFFFF"/>
            </a:gs>
            <a:gs pos="100000">
              <a:srgbClr val="003064"/>
            </a:gs>
          </a:gsLst>
          <a:lin ang="5400000" scaled="0"/>
        </a:gradFill>
      </p:bgPr>
    </p:bg>
    <p:spTree>
      <p:nvGrpSpPr>
        <p:cNvPr id="1" name=""/>
        <p:cNvGrpSpPr/>
        <p:nvPr/>
      </p:nvGrpSpPr>
      <p:grpSpPr>
        <a:xfrm>
          <a:off x="0" y="0"/>
          <a:ext cx="0" cy="0"/>
          <a:chOff x="0" y="0"/>
          <a:chExt cx="0" cy="0"/>
        </a:xfrm>
      </p:grpSpPr>
      <p:sp>
        <p:nvSpPr>
          <p:cNvPr id="23" name="AutoShape 4"/>
          <p:cNvSpPr/>
          <p:nvPr/>
        </p:nvSpPr>
        <p:spPr>
          <a:xfrm>
            <a:off x="616824" y="6405233"/>
            <a:ext cx="14058903" cy="35567012"/>
          </a:xfrm>
          <a:prstGeom prst="roundRect">
            <a:avLst>
              <a:gd name="adj" fmla="val 7000"/>
            </a:avLst>
          </a:prstGeom>
          <a:solidFill>
            <a:srgbClr val="FFFFFF"/>
          </a:solidFill>
          <a:ln>
            <a:solidFill>
              <a:srgbClr val="000000"/>
            </a:solidFill>
          </a:ln>
        </p:spPr>
        <p:txBody>
          <a:bodyPr lIns="45718" tIns="45718" rIns="45718" bIns="45718" anchor="ctr"/>
          <a:lstStyle/>
          <a:p>
            <a:pPr>
              <a:defRPr>
                <a:latin typeface="+mn-lt"/>
                <a:ea typeface="+mn-ea"/>
                <a:cs typeface="+mn-cs"/>
                <a:sym typeface="Arial"/>
              </a:defRPr>
            </a:pPr>
          </a:p>
        </p:txBody>
      </p:sp>
      <p:sp>
        <p:nvSpPr>
          <p:cNvPr id="24" name="AutoShape 13"/>
          <p:cNvSpPr/>
          <p:nvPr/>
        </p:nvSpPr>
        <p:spPr>
          <a:xfrm>
            <a:off x="498582" y="349008"/>
            <a:ext cx="29203651" cy="5482898"/>
          </a:xfrm>
          <a:prstGeom prst="roundRect">
            <a:avLst>
              <a:gd name="adj" fmla="val 10870"/>
            </a:avLst>
          </a:prstGeom>
          <a:gradFill>
            <a:gsLst>
              <a:gs pos="0">
                <a:srgbClr val="A7C4FF"/>
              </a:gs>
              <a:gs pos="100000">
                <a:srgbClr val="FFFFFF"/>
              </a:gs>
            </a:gsLst>
            <a:lin ang="5400000"/>
          </a:gradFill>
          <a:ln>
            <a:solidFill>
              <a:srgbClr val="000000"/>
            </a:solidFill>
          </a:ln>
        </p:spPr>
        <p:txBody>
          <a:bodyPr lIns="45718" tIns="45718" rIns="45718" bIns="45718" anchor="ctr"/>
          <a:lstStyle/>
          <a:p>
            <a:pPr defTabSz="4389437">
              <a:defRPr>
                <a:solidFill>
                  <a:srgbClr val="FFFFFF"/>
                </a:solidFill>
                <a:latin typeface="+mn-lt"/>
                <a:ea typeface="+mn-ea"/>
                <a:cs typeface="+mn-cs"/>
                <a:sym typeface="Arial"/>
              </a:defRPr>
            </a:pPr>
          </a:p>
        </p:txBody>
      </p:sp>
      <p:pic>
        <p:nvPicPr>
          <p:cNvPr id="25" name="Picture 3" descr="Picture 3"/>
          <p:cNvPicPr>
            <a:picLocks noChangeAspect="1"/>
          </p:cNvPicPr>
          <p:nvPr/>
        </p:nvPicPr>
        <p:blipFill>
          <a:blip r:embed="rId2">
            <a:extLst/>
          </a:blip>
          <a:stretch>
            <a:fillRect/>
          </a:stretch>
        </p:blipFill>
        <p:spPr>
          <a:xfrm>
            <a:off x="19608279" y="41883837"/>
            <a:ext cx="10093954" cy="698457"/>
          </a:xfrm>
          <a:prstGeom prst="rect">
            <a:avLst/>
          </a:prstGeom>
          <a:ln w="12700">
            <a:miter lim="400000"/>
          </a:ln>
        </p:spPr>
      </p:pic>
      <p:sp>
        <p:nvSpPr>
          <p:cNvPr id="26" name="Text Box 7"/>
          <p:cNvSpPr txBox="1"/>
          <p:nvPr/>
        </p:nvSpPr>
        <p:spPr>
          <a:xfrm>
            <a:off x="1326271" y="6193744"/>
            <a:ext cx="12486293" cy="54785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1900"/>
              </a:spcBef>
              <a:defRPr b="1" sz="3200">
                <a:solidFill>
                  <a:srgbClr val="F8F8F8"/>
                </a:solidFill>
                <a:latin typeface="+mn-lt"/>
                <a:ea typeface="+mn-ea"/>
                <a:cs typeface="+mn-cs"/>
                <a:sym typeface="Arial"/>
              </a:defRPr>
            </a:lvl1pPr>
          </a:lstStyle>
          <a:p>
            <a:pPr/>
            <a:r>
              <a:t>Abstract</a:t>
            </a:r>
          </a:p>
        </p:txBody>
      </p:sp>
      <p:sp>
        <p:nvSpPr>
          <p:cNvPr id="27" name="Text Box 388"/>
          <p:cNvSpPr txBox="1"/>
          <p:nvPr/>
        </p:nvSpPr>
        <p:spPr>
          <a:xfrm>
            <a:off x="585294" y="13552803"/>
            <a:ext cx="13968247" cy="54785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1900"/>
              </a:spcBef>
              <a:defRPr b="1" sz="3200">
                <a:solidFill>
                  <a:srgbClr val="F8F8F8"/>
                </a:solidFill>
                <a:latin typeface="+mn-lt"/>
                <a:ea typeface="+mn-ea"/>
                <a:cs typeface="+mn-cs"/>
                <a:sym typeface="Arial"/>
              </a:defRPr>
            </a:lvl1pPr>
          </a:lstStyle>
          <a:p>
            <a:pPr/>
            <a:r>
              <a:t>Introduction </a:t>
            </a:r>
          </a:p>
        </p:txBody>
      </p:sp>
      <p:sp>
        <p:nvSpPr>
          <p:cNvPr id="28" name="Text Box 7"/>
          <p:cNvSpPr txBox="1"/>
          <p:nvPr/>
        </p:nvSpPr>
        <p:spPr>
          <a:xfrm>
            <a:off x="693682" y="28639002"/>
            <a:ext cx="13905187" cy="54785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1900"/>
              </a:spcBef>
              <a:defRPr b="1" sz="3200">
                <a:solidFill>
                  <a:srgbClr val="F8F8F8"/>
                </a:solidFill>
                <a:latin typeface="+mn-lt"/>
                <a:ea typeface="+mn-ea"/>
                <a:cs typeface="+mn-cs"/>
                <a:sym typeface="Arial"/>
              </a:defRPr>
            </a:lvl1pPr>
          </a:lstStyle>
          <a:p>
            <a:pPr/>
            <a:r>
              <a:t>Proposed  Method</a:t>
            </a:r>
          </a:p>
        </p:txBody>
      </p:sp>
      <p:sp>
        <p:nvSpPr>
          <p:cNvPr id="29" name="Text Box 437"/>
          <p:cNvSpPr txBox="1"/>
          <p:nvPr/>
        </p:nvSpPr>
        <p:spPr>
          <a:xfrm>
            <a:off x="544326" y="37604250"/>
            <a:ext cx="14125904" cy="54785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200"/>
              </a:spcBef>
              <a:defRPr b="1" sz="3200">
                <a:solidFill>
                  <a:srgbClr val="F8F8F8"/>
                </a:solidFill>
                <a:latin typeface="+mn-lt"/>
                <a:ea typeface="+mn-ea"/>
                <a:cs typeface="+mn-cs"/>
                <a:sym typeface="Arial"/>
              </a:defRPr>
            </a:lvl1pPr>
          </a:lstStyle>
          <a:p>
            <a:pPr/>
            <a:r>
              <a:t>Experimental Results and Discussion</a:t>
            </a:r>
          </a:p>
        </p:txBody>
      </p:sp>
      <p:sp>
        <p:nvSpPr>
          <p:cNvPr id="30" name="Rectangle 5"/>
          <p:cNvSpPr txBox="1"/>
          <p:nvPr/>
        </p:nvSpPr>
        <p:spPr>
          <a:xfrm>
            <a:off x="1152533" y="336885"/>
            <a:ext cx="28182956" cy="4846486"/>
          </a:xfrm>
          <a:prstGeom prst="rect">
            <a:avLst/>
          </a:prstGeom>
          <a:ln w="12700">
            <a:miter lim="400000"/>
          </a:ln>
          <a:extLst>
            <a:ext uri="{C572A759-6A51-4108-AA02-DFA0A04FC94B}">
              <ma14:wrappingTextBoxFlag xmlns:ma14="http://schemas.microsoft.com/office/mac/drawingml/2011/main" val="1"/>
            </a:ext>
          </a:extLst>
        </p:spPr>
        <p:txBody>
          <a:bodyPr lIns="45614" tIns="45614" rIns="45614" bIns="45614">
            <a:spAutoFit/>
          </a:bodyPr>
          <a:lstStyle/>
          <a:p>
            <a:pPr>
              <a:defRPr b="1" sz="7200">
                <a:latin typeface="Times New Roman"/>
                <a:ea typeface="Times New Roman"/>
                <a:cs typeface="Times New Roman"/>
                <a:sym typeface="Times New Roman"/>
              </a:defRPr>
            </a:pPr>
            <a:r>
              <a:t>Capstone Project</a:t>
            </a:r>
          </a:p>
          <a:p>
            <a:pPr>
              <a:defRPr b="1" sz="7200">
                <a:latin typeface="Times New Roman"/>
                <a:ea typeface="Times New Roman"/>
                <a:cs typeface="Times New Roman"/>
                <a:sym typeface="Times New Roman"/>
              </a:defRPr>
            </a:pPr>
            <a:r>
              <a:t>Learning Management System</a:t>
            </a:r>
          </a:p>
          <a:p>
            <a:pPr>
              <a:defRPr b="1" sz="4000">
                <a:latin typeface="+mn-lt"/>
                <a:ea typeface="+mn-ea"/>
                <a:cs typeface="+mn-cs"/>
                <a:sym typeface="Arial"/>
              </a:defRPr>
            </a:pPr>
            <a:r>
              <a:t>by</a:t>
            </a:r>
          </a:p>
          <a:p>
            <a:pPr>
              <a:defRPr b="1" sz="4800">
                <a:latin typeface="+mn-lt"/>
                <a:ea typeface="+mn-ea"/>
                <a:cs typeface="+mn-cs"/>
                <a:sym typeface="Arial"/>
              </a:defRPr>
            </a:pPr>
            <a:r>
              <a:t>Team No. XXXX</a:t>
            </a:r>
          </a:p>
          <a:p>
            <a:pPr>
              <a:defRPr b="1" sz="4800">
                <a:latin typeface="+mn-lt"/>
                <a:ea typeface="+mn-ea"/>
                <a:cs typeface="+mn-cs"/>
                <a:sym typeface="Arial"/>
              </a:defRPr>
            </a:pPr>
            <a:r>
              <a:t>Manidhar Kodurupaka (E18ECE057 ), Shirisha Nampally (E18CSE166) </a:t>
            </a:r>
          </a:p>
          <a:p>
            <a:pPr>
              <a:defRPr b="1" sz="4800">
                <a:latin typeface="+mn-lt"/>
                <a:ea typeface="+mn-ea"/>
                <a:cs typeface="+mn-cs"/>
                <a:sym typeface="Arial"/>
              </a:defRPr>
            </a:pPr>
            <a:r>
              <a:t>Department of computer Science Engineering, Bennett University</a:t>
            </a:r>
          </a:p>
        </p:txBody>
      </p:sp>
      <p:sp>
        <p:nvSpPr>
          <p:cNvPr id="31" name="TextBox 10"/>
          <p:cNvSpPr txBox="1"/>
          <p:nvPr/>
        </p:nvSpPr>
        <p:spPr>
          <a:xfrm>
            <a:off x="26413764" y="41916444"/>
            <a:ext cx="3384640" cy="66675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000">
                <a:solidFill>
                  <a:srgbClr val="FFFFFF"/>
                </a:solidFill>
                <a:latin typeface="Times New Roman"/>
                <a:ea typeface="Times New Roman"/>
                <a:cs typeface="Times New Roman"/>
                <a:sym typeface="Times New Roman"/>
              </a:defRPr>
            </a:lvl1pPr>
          </a:lstStyle>
          <a:p>
            <a:pPr/>
            <a:r>
              <a:t>Team No. - X</a:t>
            </a:r>
          </a:p>
        </p:txBody>
      </p:sp>
      <p:pic>
        <p:nvPicPr>
          <p:cNvPr id="32" name="Picture 6" descr="Picture 6"/>
          <p:cNvPicPr>
            <a:picLocks noChangeAspect="1"/>
          </p:cNvPicPr>
          <p:nvPr/>
        </p:nvPicPr>
        <p:blipFill>
          <a:blip r:embed="rId3">
            <a:extLst/>
          </a:blip>
          <a:stretch>
            <a:fillRect/>
          </a:stretch>
        </p:blipFill>
        <p:spPr>
          <a:xfrm>
            <a:off x="21651751" y="1059254"/>
            <a:ext cx="7488734" cy="2302492"/>
          </a:xfrm>
          <a:prstGeom prst="rect">
            <a:avLst/>
          </a:prstGeom>
          <a:ln w="12700">
            <a:miter lim="400000"/>
          </a:ln>
        </p:spPr>
      </p:pic>
      <p:sp>
        <p:nvSpPr>
          <p:cNvPr id="33" name="AutoShape 4"/>
          <p:cNvSpPr/>
          <p:nvPr/>
        </p:nvSpPr>
        <p:spPr>
          <a:xfrm>
            <a:off x="15668282" y="6405233"/>
            <a:ext cx="14058902" cy="35567012"/>
          </a:xfrm>
          <a:prstGeom prst="roundRect">
            <a:avLst>
              <a:gd name="adj" fmla="val 7000"/>
            </a:avLst>
          </a:prstGeom>
          <a:solidFill>
            <a:srgbClr val="FFFFFF"/>
          </a:solidFill>
          <a:ln>
            <a:solidFill>
              <a:srgbClr val="000000"/>
            </a:solidFill>
          </a:ln>
        </p:spPr>
        <p:txBody>
          <a:bodyPr lIns="45718" tIns="45718" rIns="45718" bIns="45718" anchor="ctr"/>
          <a:lstStyle/>
          <a:p>
            <a:pPr>
              <a:defRPr>
                <a:latin typeface="+mn-lt"/>
                <a:ea typeface="+mn-ea"/>
                <a:cs typeface="+mn-cs"/>
                <a:sym typeface="Arial"/>
              </a:defRPr>
            </a:pPr>
          </a:p>
        </p:txBody>
      </p:sp>
      <p:sp>
        <p:nvSpPr>
          <p:cNvPr id="34" name="Text Box 479"/>
          <p:cNvSpPr txBox="1"/>
          <p:nvPr/>
        </p:nvSpPr>
        <p:spPr>
          <a:xfrm>
            <a:off x="15717668" y="27529665"/>
            <a:ext cx="14094373" cy="54785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1900"/>
              </a:spcBef>
              <a:defRPr b="1" sz="3200">
                <a:solidFill>
                  <a:srgbClr val="F8F8F8"/>
                </a:solidFill>
                <a:latin typeface="+mn-lt"/>
                <a:ea typeface="+mn-ea"/>
                <a:cs typeface="+mn-cs"/>
                <a:sym typeface="Arial"/>
              </a:defRPr>
            </a:lvl1pPr>
          </a:lstStyle>
          <a:p>
            <a:pPr/>
            <a:r>
              <a:t>Conclusion</a:t>
            </a:r>
          </a:p>
        </p:txBody>
      </p:sp>
      <p:sp>
        <p:nvSpPr>
          <p:cNvPr id="35" name="Text Box 479"/>
          <p:cNvSpPr txBox="1"/>
          <p:nvPr/>
        </p:nvSpPr>
        <p:spPr>
          <a:xfrm>
            <a:off x="15666311" y="35922343"/>
            <a:ext cx="14062844" cy="54785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5622" tIns="45622" rIns="45622" bIns="45622">
            <a:spAutoFit/>
          </a:bodyPr>
          <a:lstStyle>
            <a:lvl1pPr>
              <a:spcBef>
                <a:spcPts val="1900"/>
              </a:spcBef>
              <a:defRPr b="1" sz="3200">
                <a:solidFill>
                  <a:srgbClr val="F8F8F8"/>
                </a:solidFill>
                <a:latin typeface="+mn-lt"/>
                <a:ea typeface="+mn-ea"/>
                <a:cs typeface="+mn-cs"/>
                <a:sym typeface="Arial"/>
              </a:defRPr>
            </a:lvl1pPr>
          </a:lstStyle>
          <a:p>
            <a:pPr/>
            <a:r>
              <a:t>References</a:t>
            </a:r>
          </a:p>
        </p:txBody>
      </p:sp>
      <p:sp>
        <p:nvSpPr>
          <p:cNvPr id="36" name="Bhumi iTech is a cyber security-based company where you can find the optimised solutions. This company has the realistic training where it helps the people to find the outcomes of cyber actions and allows the people t to avoid and get away from the cyber"/>
          <p:cNvSpPr txBox="1"/>
          <p:nvPr/>
        </p:nvSpPr>
        <p:spPr>
          <a:xfrm>
            <a:off x="1090344" y="14370298"/>
            <a:ext cx="13565532" cy="139355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457200">
              <a:spcBef>
                <a:spcPts val="500"/>
              </a:spcBef>
              <a:defRPr sz="4500">
                <a:latin typeface="Times New Roman"/>
                <a:ea typeface="Times New Roman"/>
                <a:cs typeface="Times New Roman"/>
                <a:sym typeface="Times New Roman"/>
              </a:defRPr>
            </a:pPr>
            <a:r>
              <a:t>Bhumi iTech is a cyber security-based company where you can find the optimised solutions. This company has the realistic training where it helps the people to find the outcomes of cyber actions and allows the people t to avoid and get away from the cyber-attacks. Here, each individual person or specific team can find safe area where real computers are working to get away from cyber-attacks from any kind of planning. There main Moto is to help cyber security experts to always fight with the cyber-attacks and to clear the shortage of cyber-attacks.</a:t>
            </a:r>
          </a:p>
          <a:p>
            <a:pPr algn="l" defTabSz="457200">
              <a:defRPr sz="4500">
                <a:latin typeface="Times New Roman"/>
                <a:ea typeface="Times New Roman"/>
                <a:cs typeface="Times New Roman"/>
                <a:sym typeface="Times New Roman"/>
              </a:defRPr>
            </a:pPr>
            <a:r>
              <a:t>Learning management systems are a very common tool in the instructional designer’s toolkit. So we will be familiar with that before coming into the role it can show the hiring manager that how we can come in and hit the ground running so that we will know more about the system. From the below information we will learn about the LMS duties that we may be expected to perform what exactly and how the platform works. This is probably used from the learner’s perspective common ones and the higher industry are blackboard and canvas LMS where we are going to use talent LMS.</a:t>
            </a:r>
          </a:p>
        </p:txBody>
      </p:sp>
      <p:sp>
        <p:nvSpPr>
          <p:cNvPr id="37" name="Bhumi LMS is a SAAS product designed for universities and schools to manage the students by providing recorded and live online courses. It also enables instructors to manage their courses and students in delivering the lectures and course work. This is a"/>
          <p:cNvSpPr txBox="1"/>
          <p:nvPr/>
        </p:nvSpPr>
        <p:spPr>
          <a:xfrm>
            <a:off x="904381" y="7141820"/>
            <a:ext cx="13483788" cy="60107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defTabSz="457200">
              <a:defRPr sz="4500">
                <a:latin typeface="Times New Roman"/>
                <a:ea typeface="Times New Roman"/>
                <a:cs typeface="Times New Roman"/>
                <a:sym typeface="Times New Roman"/>
              </a:defRPr>
            </a:lvl1pPr>
          </a:lstStyle>
          <a:p>
            <a:pPr/>
            <a:r>
              <a:t>Bhumi LMS is a SAAS product designed for universities and schools to manage the students by providing recorded and live online courses. It also enables instructors to manage their courses and students in delivering the lectures and course work. This is a one stop solution for both offline and online organisations. LMS platform includes many new features which will help in delivering the quality education in a simple and better organised manner.</a:t>
            </a:r>
          </a:p>
        </p:txBody>
      </p:sp>
      <p:sp>
        <p:nvSpPr>
          <p:cNvPr id="38" name="LMS is a website designed which contains all the recorded and live lectures which is kind of other online platforms like coursera and Udemy and so on. In this website, we have designed three dashboards which is for admin, Instructor and student. In order"/>
          <p:cNvSpPr txBox="1"/>
          <p:nvPr/>
        </p:nvSpPr>
        <p:spPr>
          <a:xfrm>
            <a:off x="931487" y="29243831"/>
            <a:ext cx="13275861" cy="79919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defTabSz="457200">
              <a:defRPr sz="4500">
                <a:latin typeface="Times New Roman"/>
                <a:ea typeface="Times New Roman"/>
                <a:cs typeface="Times New Roman"/>
                <a:sym typeface="Times New Roman"/>
              </a:defRPr>
            </a:lvl1pPr>
          </a:lstStyle>
          <a:p>
            <a:pPr/>
            <a:r>
              <a:t>LMS is a website designed which contains all the recorded and live lectures which is kind of other online platforms like coursera and Udemy and so on. In this website, we have designed three dashboards which is for admin, Instructor and student. In order to check the day-to-day update of students or the users we are building website which contains attendance management. And for each lecture or according to instructor there will be option for creating the quiz and live proctoring will be there which makes the examination to be fair. In case of any detailed documents, instructor will be uploading the document and that can be downloaded by the student.</a:t>
            </a:r>
          </a:p>
        </p:txBody>
      </p:sp>
      <p:sp>
        <p:nvSpPr>
          <p:cNvPr id="39" name="We know that Learning management system (LMS) has been used by many of the schools, universities in order to connect with the students in absence of classroom activities. It was built in managing various resources and giving the content where the user ge"/>
          <p:cNvSpPr txBox="1"/>
          <p:nvPr/>
        </p:nvSpPr>
        <p:spPr>
          <a:xfrm>
            <a:off x="16005653" y="28334150"/>
            <a:ext cx="13384160" cy="73315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defTabSz="457200">
              <a:defRPr sz="4500">
                <a:latin typeface="Times New Roman"/>
                <a:ea typeface="Times New Roman"/>
                <a:cs typeface="Times New Roman"/>
                <a:sym typeface="Times New Roman"/>
              </a:defRPr>
            </a:lvl1pPr>
          </a:lstStyle>
          <a:p>
            <a:pPr/>
            <a:r>
              <a:t>We know that Learning management system (LMS) has been used by many of the schools, universities in order to connect with the students in absence of classroom activities. It was built in managing various resources and giving the content where the user gets good interaction with the online software. Since, we found LMS everywhere and it was made mandatory for all the organisations to upload day-to-day lectures and resources where the users that is students gives the feedback. Learning online play’s major role of freedom where we can maintain systematic life in private and professional</a:t>
            </a:r>
          </a:p>
        </p:txBody>
      </p:sp>
      <p:pic>
        <p:nvPicPr>
          <p:cNvPr id="40" name="LMS.drawio.png" descr="LMS.drawio.png"/>
          <p:cNvPicPr>
            <a:picLocks noChangeAspect="1"/>
          </p:cNvPicPr>
          <p:nvPr/>
        </p:nvPicPr>
        <p:blipFill>
          <a:blip r:embed="rId4">
            <a:extLst/>
          </a:blip>
          <a:stretch>
            <a:fillRect/>
          </a:stretch>
        </p:blipFill>
        <p:spPr>
          <a:xfrm>
            <a:off x="15903630" y="21821790"/>
            <a:ext cx="13588206" cy="4109530"/>
          </a:xfrm>
          <a:prstGeom prst="rect">
            <a:avLst/>
          </a:prstGeom>
          <a:ln w="12700">
            <a:miter lim="400000"/>
          </a:ln>
        </p:spPr>
      </p:pic>
      <p:pic>
        <p:nvPicPr>
          <p:cNvPr id="41" name="Image" descr="Image"/>
          <p:cNvPicPr>
            <a:picLocks noChangeAspect="1"/>
          </p:cNvPicPr>
          <p:nvPr/>
        </p:nvPicPr>
        <p:blipFill>
          <a:blip r:embed="rId5">
            <a:extLst/>
          </a:blip>
          <a:stretch>
            <a:fillRect/>
          </a:stretch>
        </p:blipFill>
        <p:spPr>
          <a:xfrm>
            <a:off x="15784791" y="9745340"/>
            <a:ext cx="13960129" cy="6361930"/>
          </a:xfrm>
          <a:prstGeom prst="rect">
            <a:avLst/>
          </a:prstGeom>
          <a:ln w="12700">
            <a:miter lim="400000"/>
          </a:ln>
        </p:spPr>
      </p:pic>
      <p:sp>
        <p:nvSpPr>
          <p:cNvPr id="42" name="Architecture"/>
          <p:cNvSpPr txBox="1"/>
          <p:nvPr/>
        </p:nvSpPr>
        <p:spPr>
          <a:xfrm>
            <a:off x="22011279" y="26648194"/>
            <a:ext cx="2312228" cy="624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just">
              <a:lnSpc>
                <a:spcPct val="90000"/>
              </a:lnSpc>
              <a:defRPr b="1" sz="3600">
                <a:latin typeface="Arial Narrow"/>
                <a:ea typeface="Arial Narrow"/>
                <a:cs typeface="Arial Narrow"/>
                <a:sym typeface="Arial Narrow"/>
              </a:defRPr>
            </a:lvl1pPr>
          </a:lstStyle>
          <a:p>
            <a:pPr/>
            <a:r>
              <a:t>Architecture</a:t>
            </a:r>
          </a:p>
        </p:txBody>
      </p:sp>
      <p:sp>
        <p:nvSpPr>
          <p:cNvPr id="43" name="Ellis, Ryann K. (2009), Field Guide to Learning Management, ASTD Learning Circuits, archived from the original on 24 August 2014, retrieved 5 July 2012…"/>
          <p:cNvSpPr txBox="1"/>
          <p:nvPr/>
        </p:nvSpPr>
        <p:spPr>
          <a:xfrm>
            <a:off x="15841532" y="36726828"/>
            <a:ext cx="13846647" cy="47026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168441" indent="-168441" algn="l" defTabSz="457200">
              <a:spcBef>
                <a:spcPts val="100"/>
              </a:spcBef>
              <a:buClr>
                <a:srgbClr val="000000"/>
              </a:buClr>
              <a:buSzPct val="100000"/>
              <a:buAutoNum type="arabicPeriod" startAt="1"/>
              <a:defRPr sz="1200">
                <a:solidFill>
                  <a:srgbClr val="202122"/>
                </a:solidFill>
              </a:defRPr>
            </a:pPr>
            <a:r>
              <a:t> </a:t>
            </a:r>
            <a:r>
              <a:rPr sz="4500">
                <a:latin typeface="Times New Roman"/>
                <a:ea typeface="Times New Roman"/>
                <a:cs typeface="Times New Roman"/>
                <a:sym typeface="Times New Roman"/>
              </a:rPr>
              <a:t>Ellis, Ryann K. (2009), </a:t>
            </a:r>
            <a:r>
              <a:rPr i="1" sz="4500" u="sng">
                <a:solidFill>
                  <a:srgbClr val="0000FF"/>
                </a:solidFill>
                <a:uFill>
                  <a:solidFill>
                    <a:srgbClr val="0000FF"/>
                  </a:solidFill>
                </a:uFill>
                <a:latin typeface="Times New Roman"/>
                <a:ea typeface="Times New Roman"/>
                <a:cs typeface="Times New Roman"/>
                <a:sym typeface="Times New Roman"/>
                <a:hlinkClick r:id="rId6" invalidUrl="" action="" tgtFrame="" tooltip="" history="1" highlightClick="0" endSnd="0"/>
              </a:rPr>
              <a:t>Field Guide to Learning Management</a:t>
            </a:r>
            <a:r>
              <a:rPr sz="4500">
                <a:latin typeface="Times New Roman"/>
                <a:ea typeface="Times New Roman"/>
                <a:cs typeface="Times New Roman"/>
                <a:sym typeface="Times New Roman"/>
              </a:rPr>
              <a:t>, ASTD Learning Circuits, archived from </a:t>
            </a:r>
            <a:r>
              <a:rPr sz="4500" u="sng">
                <a:solidFill>
                  <a:srgbClr val="0000FF"/>
                </a:solidFill>
                <a:uFill>
                  <a:solidFill>
                    <a:srgbClr val="0000FF"/>
                  </a:solidFill>
                </a:uFill>
                <a:latin typeface="Times New Roman"/>
                <a:ea typeface="Times New Roman"/>
                <a:cs typeface="Times New Roman"/>
                <a:sym typeface="Times New Roman"/>
                <a:hlinkClick r:id="rId7" invalidUrl="" action="" tgtFrame="" tooltip="" history="1" highlightClick="0" endSnd="0"/>
              </a:rPr>
              <a:t>the original</a:t>
            </a:r>
            <a:r>
              <a:rPr sz="4500">
                <a:latin typeface="Times New Roman"/>
                <a:ea typeface="Times New Roman"/>
                <a:cs typeface="Times New Roman"/>
                <a:sym typeface="Times New Roman"/>
              </a:rPr>
              <a:t> on 24 August 2014, retrieved 5 July 2012</a:t>
            </a:r>
            <a:endParaRPr sz="4500">
              <a:latin typeface="Times New Roman"/>
              <a:ea typeface="Times New Roman"/>
              <a:cs typeface="Times New Roman"/>
              <a:sym typeface="Times New Roman"/>
            </a:endParaRPr>
          </a:p>
          <a:p>
            <a:pPr marL="168441" indent="-168441" algn="l" defTabSz="457200">
              <a:spcBef>
                <a:spcPts val="100"/>
              </a:spcBef>
              <a:buSzPct val="100000"/>
              <a:buAutoNum type="arabicPeriod" startAt="1"/>
              <a:defRPr sz="4500">
                <a:solidFill>
                  <a:srgbClr val="202122"/>
                </a:solidFill>
                <a:latin typeface="Times New Roman"/>
                <a:ea typeface="Times New Roman"/>
                <a:cs typeface="Times New Roman"/>
                <a:sym typeface="Times New Roman"/>
              </a:defRPr>
            </a:pPr>
            <a:r>
              <a:t>^ </a:t>
            </a:r>
            <a:r>
              <a:rPr u="sng">
                <a:solidFill>
                  <a:srgbClr val="0000FF"/>
                </a:solidFill>
                <a:uFill>
                  <a:solidFill>
                    <a:srgbClr val="0000FF"/>
                  </a:solidFill>
                </a:uFill>
                <a:hlinkClick r:id="rId8" invalidUrl="" action="" tgtFrame="" tooltip="" history="1" highlightClick="0" endSnd="0"/>
              </a:rPr>
              <a:t>Jump up to:</a:t>
            </a:r>
            <a:br/>
            <a:r>
              <a:rPr b="1" baseline="31999" i="1" u="sng">
                <a:solidFill>
                  <a:srgbClr val="0000FF"/>
                </a:solidFill>
                <a:uFill>
                  <a:solidFill>
                    <a:srgbClr val="0000FF"/>
                  </a:solidFill>
                </a:uFill>
                <a:hlinkClick r:id="rId8" invalidUrl="" action="" tgtFrame="" tooltip="" history="1" highlightClick="0" endSnd="0"/>
              </a:rPr>
              <a:t>a</a:t>
            </a:r>
            <a:r>
              <a:t> </a:t>
            </a:r>
            <a:r>
              <a:rPr b="1" baseline="31999" i="1" u="sng">
                <a:solidFill>
                  <a:srgbClr val="0000FF"/>
                </a:solidFill>
                <a:uFill>
                  <a:solidFill>
                    <a:srgbClr val="0000FF"/>
                  </a:solidFill>
                </a:uFill>
                <a:hlinkClick r:id="rId9" invalidUrl="" action="" tgtFrame="" tooltip="" history="1" highlightClick="0" endSnd="0"/>
              </a:rPr>
              <a:t>b</a:t>
            </a:r>
            <a:r>
              <a:t> Davis, B., Carmean, C., &amp; Wagner, E. (2009). "The Evolution of the LMS : From Management to Learning". </a:t>
            </a:r>
            <a:r>
              <a:rPr i="1"/>
              <a:t>The ELearning Guild Research</a:t>
            </a:r>
            <a:r>
              <a:t>. </a:t>
            </a:r>
            <a:r>
              <a:rPr b="1"/>
              <a:t>24</a:t>
            </a:r>
            <a:r>
              <a:t>.</a:t>
            </a:r>
          </a:p>
        </p:txBody>
      </p:sp>
      <p:sp>
        <p:nvSpPr>
          <p:cNvPr id="44" name="Alpha version of the platform is live for internal testing. Recorded (Video on demand) courses are completely ready. Currently working on Live video lecture. Redesigning the schemas for live lecture. Designing the frontend for live lecture. Testing for s"/>
          <p:cNvSpPr txBox="1"/>
          <p:nvPr>
            <p:ph type="body" sz="quarter" idx="4294967295"/>
          </p:nvPr>
        </p:nvSpPr>
        <p:spPr>
          <a:xfrm>
            <a:off x="982321" y="38284366"/>
            <a:ext cx="13249914" cy="4109532"/>
          </a:xfrm>
          <a:prstGeom prst="rect">
            <a:avLst/>
          </a:prstGeom>
        </p:spPr>
        <p:txBody>
          <a:bodyPr lIns="45718" tIns="45718" rIns="45718" bIns="45718">
            <a:normAutofit fontScale="100000" lnSpcReduction="0"/>
          </a:bodyPr>
          <a:lstStyle>
            <a:lvl1pPr marL="0" indent="0" defTabSz="429768">
              <a:spcBef>
                <a:spcPts val="0"/>
              </a:spcBef>
              <a:buSzTx/>
              <a:buNone/>
              <a:defRPr sz="4500">
                <a:latin typeface="Calibri"/>
                <a:ea typeface="Calibri"/>
                <a:cs typeface="Calibri"/>
                <a:sym typeface="Calibri"/>
              </a:defRPr>
            </a:lvl1pPr>
          </a:lstStyle>
          <a:p>
            <a:pPr/>
            <a:r>
              <a:t>Alpha version of the platform is live for internal testing. Recorded (Video on demand) courses are completely ready. Currently working on Live video lecture. Redesigning the schemas for live lecture. Designing the frontend for live lecture. Testing for scalability issues. </a:t>
            </a:r>
          </a:p>
        </p:txBody>
      </p:sp>
      <p:sp>
        <p:nvSpPr>
          <p:cNvPr id="45" name="When API is called, it is first passed to the API gateway. And that gateway decides which microservice to call, where the microservice queries the database and cloud storage for data."/>
          <p:cNvSpPr txBox="1"/>
          <p:nvPr/>
        </p:nvSpPr>
        <p:spPr>
          <a:xfrm>
            <a:off x="16149881" y="6963869"/>
            <a:ext cx="13095705" cy="27087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defTabSz="457200">
              <a:spcBef>
                <a:spcPts val="500"/>
              </a:spcBef>
              <a:defRPr sz="4500">
                <a:latin typeface="Times New Roman"/>
                <a:ea typeface="Times New Roman"/>
                <a:cs typeface="Times New Roman"/>
                <a:sym typeface="Times New Roman"/>
              </a:defRPr>
            </a:lvl1pPr>
          </a:lstStyle>
          <a:p>
            <a:pPr/>
            <a:r>
              <a:t>When API is called, it is first passed to the API gateway. And that gateway decides which microservice to call, where the microservice queries the database and cloud storage for data. </a:t>
            </a:r>
          </a:p>
        </p:txBody>
      </p:sp>
      <p:sp>
        <p:nvSpPr>
          <p:cNvPr id="46" name="On knowing all the studies of learning management, we decided to built website through which the instructor uploads the lectures and can be viewed by the student. All the video lectures and discussions and if the instructor wants to give some information"/>
          <p:cNvSpPr txBox="1"/>
          <p:nvPr/>
        </p:nvSpPr>
        <p:spPr>
          <a:xfrm>
            <a:off x="16139898" y="16618118"/>
            <a:ext cx="13249915" cy="46899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defTabSz="457200">
              <a:defRPr sz="4500">
                <a:latin typeface="Times New Roman"/>
                <a:ea typeface="Times New Roman"/>
                <a:cs typeface="Times New Roman"/>
                <a:sym typeface="Times New Roman"/>
              </a:defRPr>
            </a:lvl1pPr>
          </a:lstStyle>
          <a:p>
            <a:pPr/>
            <a:r>
              <a:t>On knowing all the studies of learning management, we decided to built website through which the instructor uploads the lectures and can be viewed by the student. All the video lectures and discussions and if the instructor wants to give some information about the course instructor uploads documents in form of pdf or word document .etc.</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Helvetica"/>
        <a:ea typeface="Helvetica"/>
        <a:cs typeface="Helvetica"/>
      </a:majorFont>
      <a:minorFont>
        <a:latin typeface="Arial"/>
        <a:ea typeface="Arial"/>
        <a:cs typeface="Arial"/>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