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23"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7C370-F256-42AF-840D-C85E5AF9320D}" type="datetimeFigureOut">
              <a:rPr lang="zh-CN" altLang="en-US" smtClean="0"/>
              <a:t>2021/9/23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569C3-3EDE-4791-84CE-1C077B2D007A}" type="slidenum">
              <a:rPr lang="zh-CN" altLang="en-US" smtClean="0"/>
              <a:t>‹#›</a:t>
            </a:fld>
            <a:endParaRPr lang="zh-CN" altLang="en-US"/>
          </a:p>
        </p:txBody>
      </p:sp>
    </p:spTree>
    <p:extLst>
      <p:ext uri="{BB962C8B-B14F-4D97-AF65-F5344CB8AC3E}">
        <p14:creationId xmlns:p14="http://schemas.microsoft.com/office/powerpoint/2010/main" val="292794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这篇文章主要提供了一种方法，它利用一组输入图片，构造一个多层感知机，这个多层感知机就构建了一个五维度的神经辐射场，然后利用体渲染技术。依赖这个多层感知机输出一个</a:t>
            </a:r>
            <a:r>
              <a:rPr lang="en-US" altLang="zh-CN" dirty="0"/>
              <a:t>3D</a:t>
            </a:r>
            <a:r>
              <a:rPr lang="zh-CN" altLang="en-US" dirty="0"/>
              <a:t>场景的新视角图像，实际过程如下图所示：</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2</a:t>
            </a:fld>
            <a:endParaRPr lang="zh-CN" altLang="en-US"/>
          </a:p>
        </p:txBody>
      </p:sp>
    </p:spTree>
    <p:extLst>
      <p:ext uri="{BB962C8B-B14F-4D97-AF65-F5344CB8AC3E}">
        <p14:creationId xmlns:p14="http://schemas.microsoft.com/office/powerpoint/2010/main" val="268048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作者发现 如果直接用 </a:t>
            </a:r>
            <a:r>
              <a:rPr lang="en-US" altLang="zh-CN" dirty="0" err="1"/>
              <a:t>xyz</a:t>
            </a:r>
            <a:r>
              <a:rPr lang="en-US" altLang="zh-CN" dirty="0"/>
              <a:t> </a:t>
            </a:r>
            <a:r>
              <a:rPr lang="zh-CN" altLang="en-US" dirty="0"/>
              <a:t>和 两个方向向量进行训练， 效果很差，并且实验表明 将输入投影到高纬空间能够更好的表示 高频信息，于是对输入的数据进行了位置编码。</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11</a:t>
            </a:fld>
            <a:endParaRPr lang="zh-CN" altLang="en-US"/>
          </a:p>
        </p:txBody>
      </p:sp>
    </p:spTree>
    <p:extLst>
      <p:ext uri="{BB962C8B-B14F-4D97-AF65-F5344CB8AC3E}">
        <p14:creationId xmlns:p14="http://schemas.microsoft.com/office/powerpoint/2010/main" val="142775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作者发现 如果直接用 </a:t>
            </a:r>
            <a:r>
              <a:rPr lang="en-US" altLang="zh-CN" dirty="0" err="1"/>
              <a:t>xyz</a:t>
            </a:r>
            <a:r>
              <a:rPr lang="en-US" altLang="zh-CN" dirty="0"/>
              <a:t> </a:t>
            </a:r>
            <a:r>
              <a:rPr lang="zh-CN" altLang="en-US" dirty="0"/>
              <a:t>和 两个方向向量进行训练， 效果很差，并且实验表明 将输入投影到高纬空间能够更好的表示 高频信息，于是对输入的数据进行了位置编码。</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12</a:t>
            </a:fld>
            <a:endParaRPr lang="zh-CN" altLang="en-US"/>
          </a:p>
        </p:txBody>
      </p:sp>
    </p:spTree>
    <p:extLst>
      <p:ext uri="{BB962C8B-B14F-4D97-AF65-F5344CB8AC3E}">
        <p14:creationId xmlns:p14="http://schemas.microsoft.com/office/powerpoint/2010/main" val="4746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在场景所在的</a:t>
            </a:r>
            <a:r>
              <a:rPr lang="en-US" altLang="zh-CN" dirty="0"/>
              <a:t>5</a:t>
            </a:r>
            <a:r>
              <a:rPr lang="zh-CN" altLang="en-US" dirty="0"/>
              <a:t>维坐标系中沿着相机光线方向采样</a:t>
            </a:r>
            <a:endParaRPr lang="en-US" altLang="zh-CN" dirty="0"/>
          </a:p>
          <a:p>
            <a:r>
              <a:rPr lang="en-US" altLang="zh-CN" dirty="0"/>
              <a:t>2.</a:t>
            </a:r>
            <a:r>
              <a:rPr lang="zh-CN" altLang="en-US" dirty="0"/>
              <a:t>将这些位置信息输入到</a:t>
            </a:r>
            <a:r>
              <a:rPr lang="en-US" altLang="zh-CN" dirty="0"/>
              <a:t>5</a:t>
            </a:r>
            <a:r>
              <a:rPr lang="zh-CN" altLang="en-US" dirty="0"/>
              <a:t>维神经辐射场中，输出我们要的颜色值</a:t>
            </a:r>
            <a:r>
              <a:rPr lang="en-US" altLang="zh-CN" dirty="0"/>
              <a:t>c</a:t>
            </a:r>
            <a:r>
              <a:rPr lang="zh-CN" altLang="en-US" dirty="0"/>
              <a:t>和密度值</a:t>
            </a:r>
            <a:r>
              <a:rPr lang="en-US" altLang="zh-CN" dirty="0"/>
              <a:t>b</a:t>
            </a:r>
          </a:p>
          <a:p>
            <a:r>
              <a:rPr lang="en-US" altLang="zh-CN" dirty="0"/>
              <a:t>3.</a:t>
            </a:r>
            <a:r>
              <a:rPr lang="zh-CN" altLang="en-US" dirty="0"/>
              <a:t>使用个体渲染技术处理这些数值，绘制出我们要的图像</a:t>
            </a:r>
            <a:endParaRPr lang="en-US" altLang="zh-CN" dirty="0"/>
          </a:p>
          <a:p>
            <a:r>
              <a:rPr lang="en-US" altLang="zh-CN" dirty="0"/>
              <a:t>4.</a:t>
            </a:r>
            <a:r>
              <a:rPr lang="zh-CN" altLang="en-US" dirty="0"/>
              <a:t>因为渲染函数可微，利用生成照片和真实照片之间的差值对系统做优化</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3</a:t>
            </a:fld>
            <a:endParaRPr lang="zh-CN" altLang="en-US"/>
          </a:p>
        </p:txBody>
      </p:sp>
    </p:spTree>
    <p:extLst>
      <p:ext uri="{BB962C8B-B14F-4D97-AF65-F5344CB8AC3E}">
        <p14:creationId xmlns:p14="http://schemas.microsoft.com/office/powerpoint/2010/main" val="344397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这篇文章使用一个 </a:t>
            </a:r>
            <a:r>
              <a:rPr lang="en-US" altLang="zh-CN" dirty="0"/>
              <a:t>5</a:t>
            </a:r>
            <a:r>
              <a:rPr lang="zh-CN" altLang="en-US" dirty="0"/>
              <a:t>维的神经辐射场来 表示一个场景，这个神经辐射场的 输入是一个</a:t>
            </a:r>
            <a:r>
              <a:rPr lang="en-US" altLang="zh-CN" dirty="0"/>
              <a:t>3</a:t>
            </a:r>
            <a:r>
              <a:rPr lang="zh-CN" altLang="en-US" dirty="0"/>
              <a:t>维度的坐标和两维度的方向向量，输出则是这个坐标在这个观察方向下的密度西格玛和颜色</a:t>
            </a:r>
            <a:r>
              <a:rPr lang="en-US" altLang="zh-CN" dirty="0"/>
              <a:t>c</a:t>
            </a:r>
          </a:p>
          <a:p>
            <a:endParaRPr lang="en-US" altLang="zh-CN" dirty="0"/>
          </a:p>
          <a:p>
            <a:r>
              <a:rPr lang="zh-CN" altLang="en-US" dirty="0"/>
              <a:t>这个网路仅仅依靠坐标</a:t>
            </a:r>
            <a:r>
              <a:rPr lang="en-US" altLang="zh-CN" dirty="0"/>
              <a:t>x</a:t>
            </a:r>
            <a:r>
              <a:rPr lang="zh-CN" altLang="en-US" dirty="0"/>
              <a:t>来预测密度西格玛，而用位置</a:t>
            </a:r>
            <a:r>
              <a:rPr lang="en-US" altLang="zh-CN" dirty="0"/>
              <a:t>x</a:t>
            </a:r>
            <a:r>
              <a:rPr lang="zh-CN" altLang="en-US" dirty="0"/>
              <a:t>和观察方向一起来预测颜色</a:t>
            </a:r>
            <a:r>
              <a:rPr lang="en-US" altLang="zh-CN" dirty="0"/>
              <a:t>c</a:t>
            </a:r>
          </a:p>
          <a:p>
            <a:endParaRPr lang="en-US" altLang="zh-CN" dirty="0"/>
          </a:p>
          <a:p>
            <a:r>
              <a:rPr lang="zh-CN" altLang="en-US" dirty="0"/>
              <a:t>这个多层感知机利用</a:t>
            </a:r>
            <a:r>
              <a:rPr lang="en-US" altLang="zh-CN" dirty="0"/>
              <a:t>8</a:t>
            </a:r>
            <a:r>
              <a:rPr lang="zh-CN" altLang="en-US" dirty="0"/>
              <a:t>层全连接网络来处理</a:t>
            </a:r>
            <a:r>
              <a:rPr lang="en-US" altLang="zh-CN" dirty="0"/>
              <a:t>x</a:t>
            </a:r>
            <a:r>
              <a:rPr lang="zh-CN" altLang="en-US" dirty="0"/>
              <a:t>，输出密度值西格玛，并输出第八层的</a:t>
            </a:r>
            <a:r>
              <a:rPr lang="en-US" altLang="zh-CN" dirty="0"/>
              <a:t>256</a:t>
            </a:r>
            <a:r>
              <a:rPr lang="zh-CN" altLang="en-US" dirty="0"/>
              <a:t>维特征向量，与观测方向相连接，输入一层全连接网络中，得到这个位置的</a:t>
            </a:r>
            <a:r>
              <a:rPr lang="en-US" altLang="zh-CN" dirty="0" err="1"/>
              <a:t>rgb</a:t>
            </a:r>
            <a:r>
              <a:rPr lang="zh-CN" altLang="en-US" dirty="0"/>
              <a:t>颜色</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4</a:t>
            </a:fld>
            <a:endParaRPr lang="zh-CN" altLang="en-US"/>
          </a:p>
        </p:txBody>
      </p:sp>
    </p:spTree>
    <p:extLst>
      <p:ext uri="{BB962C8B-B14F-4D97-AF65-F5344CB8AC3E}">
        <p14:creationId xmlns:p14="http://schemas.microsoft.com/office/powerpoint/2010/main" val="3118144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这三幅图表明了 这个神经辐射场中 五维度输入 中 </a:t>
            </a:r>
            <a:r>
              <a:rPr lang="en-US" altLang="zh-CN" sz="1200" dirty="0"/>
              <a:t>θ and φ </a:t>
            </a:r>
            <a:r>
              <a:rPr lang="zh-CN" altLang="en-US" sz="1200" dirty="0"/>
              <a:t>的具体作用</a:t>
            </a:r>
            <a:endParaRPr lang="en-US" altLang="zh-CN" dirty="0"/>
          </a:p>
          <a:p>
            <a:pPr marL="228600" indent="-228600">
              <a:buAutoNum type="arabicPeriod"/>
            </a:pPr>
            <a:r>
              <a:rPr lang="zh-CN" altLang="en-US" dirty="0"/>
              <a:t>这个神经辐射场是 “视觉依赖的”，这个构造神经辐射场的五维函数 依据输入的坐标</a:t>
            </a:r>
            <a:r>
              <a:rPr lang="en-US" altLang="zh-CN" dirty="0"/>
              <a:t>x</a:t>
            </a:r>
            <a:r>
              <a:rPr lang="zh-CN" altLang="en-US" dirty="0"/>
              <a:t>和观察方向</a:t>
            </a:r>
            <a:r>
              <a:rPr lang="en-US" altLang="zh-CN" dirty="0"/>
              <a:t>d</a:t>
            </a:r>
            <a:r>
              <a:rPr lang="zh-CN" altLang="en-US" dirty="0"/>
              <a:t>来输出 这位置的颜色</a:t>
            </a:r>
            <a:endParaRPr lang="en-US" altLang="zh-CN" dirty="0"/>
          </a:p>
          <a:p>
            <a:pPr marL="228600" indent="-228600">
              <a:buAutoNum type="arabicPeriod"/>
            </a:pPr>
            <a:r>
              <a:rPr lang="zh-CN" altLang="en-US" dirty="0"/>
              <a:t>可以看出在相同的坐标点（两个方框所在的点），神经辐射场会输出不同的颜色，并且随着观察视角的改变，输出的颜色值也会连续的改变。</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9F8569C3-3EDE-4791-84CE-1C077B2D007A}" type="slidenum">
              <a:rPr lang="zh-CN" altLang="en-US" smtClean="0"/>
              <a:t>5</a:t>
            </a:fld>
            <a:endParaRPr lang="zh-CN" altLang="en-US"/>
          </a:p>
        </p:txBody>
      </p:sp>
    </p:spTree>
    <p:extLst>
      <p:ext uri="{BB962C8B-B14F-4D97-AF65-F5344CB8AC3E}">
        <p14:creationId xmlns:p14="http://schemas.microsoft.com/office/powerpoint/2010/main" val="11107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9F8569C3-3EDE-4791-84CE-1C077B2D007A}" type="slidenum">
              <a:rPr lang="zh-CN" altLang="en-US" smtClean="0"/>
              <a:t>6</a:t>
            </a:fld>
            <a:endParaRPr lang="zh-CN" altLang="en-US"/>
          </a:p>
        </p:txBody>
      </p:sp>
    </p:spTree>
    <p:extLst>
      <p:ext uri="{BB962C8B-B14F-4D97-AF65-F5344CB8AC3E}">
        <p14:creationId xmlns:p14="http://schemas.microsoft.com/office/powerpoint/2010/main" val="380247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这个公式就是颜色</a:t>
            </a:r>
            <a:r>
              <a:rPr lang="en-US" altLang="zh-CN" dirty="0"/>
              <a:t>C</a:t>
            </a:r>
            <a:r>
              <a:rPr lang="zh-CN" altLang="en-US" dirty="0"/>
              <a:t>的计算公式</a:t>
            </a:r>
            <a:r>
              <a:rPr lang="en-US" altLang="zh-CN" dirty="0"/>
              <a:t> </a:t>
            </a:r>
            <a:r>
              <a:rPr lang="en-US" altLang="zh-CN" dirty="0" err="1"/>
              <a:t>tn</a:t>
            </a:r>
            <a:r>
              <a:rPr lang="zh-CN" altLang="en-US" dirty="0"/>
              <a:t>和</a:t>
            </a:r>
            <a:r>
              <a:rPr lang="en-US" altLang="zh-CN" dirty="0" err="1"/>
              <a:t>tf</a:t>
            </a:r>
            <a:r>
              <a:rPr lang="zh-CN" altLang="en-US" dirty="0"/>
              <a:t>分别表示坐标系中，这条光线穿过的</a:t>
            </a:r>
            <a:r>
              <a:rPr lang="en-US" altLang="zh-CN" dirty="0"/>
              <a:t>3D</a:t>
            </a:r>
            <a:r>
              <a:rPr lang="zh-CN" altLang="en-US" dirty="0"/>
              <a:t>场景上的点，距离相机在</a:t>
            </a:r>
            <a:r>
              <a:rPr lang="en-US" altLang="zh-CN" dirty="0"/>
              <a:t>z</a:t>
            </a:r>
            <a:r>
              <a:rPr lang="zh-CN" altLang="en-US" dirty="0"/>
              <a:t>轴上最近的点和最远的点的距离。</a:t>
            </a:r>
            <a:endParaRPr lang="en-US" altLang="zh-CN" dirty="0"/>
          </a:p>
          <a:p>
            <a:pPr marL="0" indent="0">
              <a:buNone/>
            </a:pPr>
            <a:r>
              <a:rPr lang="zh-CN" altLang="en-US" dirty="0"/>
              <a:t>其中这个</a:t>
            </a:r>
            <a:r>
              <a:rPr lang="en-US" altLang="zh-CN" dirty="0"/>
              <a:t>T(t)</a:t>
            </a:r>
            <a:r>
              <a:rPr lang="zh-CN" altLang="en-US" dirty="0"/>
              <a:t>看作从</a:t>
            </a:r>
            <a:r>
              <a:rPr lang="en-US" altLang="zh-CN" dirty="0" err="1"/>
              <a:t>tn</a:t>
            </a:r>
            <a:r>
              <a:rPr lang="zh-CN" altLang="en-US" dirty="0"/>
              <a:t>处发射的光线到达</a:t>
            </a:r>
            <a:r>
              <a:rPr lang="en-US" altLang="zh-CN" dirty="0"/>
              <a:t>t</a:t>
            </a:r>
            <a:r>
              <a:rPr lang="zh-CN" altLang="en-US" dirty="0"/>
              <a:t>处的概率（如上一张</a:t>
            </a:r>
            <a:r>
              <a:rPr lang="en-US" altLang="zh-CN" dirty="0"/>
              <a:t>ppt</a:t>
            </a:r>
            <a:r>
              <a:rPr lang="zh-CN" altLang="en-US" dirty="0"/>
              <a:t>所展示的那样，当然我们也可以反过来理解）</a:t>
            </a:r>
            <a:endParaRPr lang="en-US" altLang="zh-CN" dirty="0"/>
          </a:p>
          <a:p>
            <a:pPr marL="0" indent="0">
              <a:buNone/>
            </a:pPr>
            <a:r>
              <a:rPr lang="zh-CN" altLang="en-US" dirty="0"/>
              <a:t>那么在</a:t>
            </a:r>
            <a:r>
              <a:rPr lang="en-US" altLang="zh-CN" dirty="0"/>
              <a:t>dt</a:t>
            </a:r>
            <a:r>
              <a:rPr lang="zh-CN" altLang="en-US" dirty="0"/>
              <a:t>的厚度内，粒子的密度为</a:t>
            </a:r>
            <a:r>
              <a:rPr lang="en-US" altLang="zh-CN" sz="1200" dirty="0"/>
              <a:t>σ(t),</a:t>
            </a:r>
            <a:r>
              <a:rPr lang="zh-CN" altLang="en-US" sz="1200" dirty="0"/>
              <a:t>粒子的颜色为</a:t>
            </a:r>
            <a:r>
              <a:rPr lang="en-US" altLang="zh-CN" sz="1200" dirty="0"/>
              <a:t>c</a:t>
            </a:r>
            <a:r>
              <a:rPr lang="zh-CN" altLang="en-US" sz="1200" dirty="0"/>
              <a:t>，整个</a:t>
            </a:r>
            <a:r>
              <a:rPr lang="en-US" altLang="zh-CN" sz="1200" dirty="0"/>
              <a:t>C(r)</a:t>
            </a:r>
            <a:r>
              <a:rPr lang="zh-CN" altLang="en-US" sz="1200" dirty="0"/>
              <a:t>就可以看作整个</a:t>
            </a:r>
            <a:r>
              <a:rPr lang="en-US" altLang="zh-CN" sz="1200" dirty="0" err="1"/>
              <a:t>tn</a:t>
            </a:r>
            <a:r>
              <a:rPr lang="zh-CN" altLang="en-US" sz="1200" dirty="0"/>
              <a:t>到</a:t>
            </a:r>
            <a:r>
              <a:rPr lang="en-US" altLang="zh-CN" sz="1200" dirty="0" err="1"/>
              <a:t>tf</a:t>
            </a:r>
            <a:r>
              <a:rPr lang="zh-CN" altLang="en-US" sz="1200" dirty="0"/>
              <a:t>的光线路径上，所有粒子的发射的光的叠加效果。</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9F8569C3-3EDE-4791-84CE-1C077B2D007A}" type="slidenum">
              <a:rPr lang="zh-CN" altLang="en-US" smtClean="0"/>
              <a:t>7</a:t>
            </a:fld>
            <a:endParaRPr lang="zh-CN" altLang="en-US"/>
          </a:p>
        </p:txBody>
      </p:sp>
    </p:spTree>
    <p:extLst>
      <p:ext uri="{BB962C8B-B14F-4D97-AF65-F5344CB8AC3E}">
        <p14:creationId xmlns:p14="http://schemas.microsoft.com/office/powerpoint/2010/main" val="206944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我们将</a:t>
            </a:r>
            <a:r>
              <a:rPr lang="en-US" altLang="zh-CN" dirty="0" err="1"/>
              <a:t>tn</a:t>
            </a:r>
            <a:r>
              <a:rPr lang="zh-CN" altLang="en-US" dirty="0"/>
              <a:t>到</a:t>
            </a:r>
            <a:r>
              <a:rPr lang="en-US" altLang="zh-CN" dirty="0" err="1"/>
              <a:t>tf</a:t>
            </a:r>
            <a:r>
              <a:rPr lang="zh-CN" altLang="en-US" dirty="0"/>
              <a:t>这么长的距离分为</a:t>
            </a:r>
            <a:r>
              <a:rPr lang="en-US" altLang="zh-CN" dirty="0"/>
              <a:t>n</a:t>
            </a:r>
            <a:r>
              <a:rPr lang="zh-CN" altLang="en-US" dirty="0"/>
              <a:t>等分，然后</a:t>
            </a:r>
            <a:r>
              <a:rPr lang="en-US" altLang="zh-CN" dirty="0" err="1"/>
              <a:t>ti</a:t>
            </a:r>
            <a:r>
              <a:rPr lang="zh-CN" altLang="en-US" dirty="0"/>
              <a:t>在每个等份中取均匀分布。</a:t>
            </a:r>
            <a:endParaRPr lang="en-US" altLang="zh-CN" dirty="0"/>
          </a:p>
          <a:p>
            <a:pPr marL="0" indent="0">
              <a:buNone/>
            </a:pPr>
            <a:r>
              <a:rPr lang="zh-CN" altLang="en-US" dirty="0"/>
              <a:t>化简之前的积分公式</a:t>
            </a:r>
            <a:endParaRPr lang="en-US" altLang="zh-CN" dirty="0"/>
          </a:p>
          <a:p>
            <a:pPr marL="0" indent="0">
              <a:buNone/>
            </a:pPr>
            <a:r>
              <a:rPr lang="zh-CN" altLang="en-US" dirty="0"/>
              <a:t>得到如下的公式，其中德尔塔表示 </a:t>
            </a:r>
            <a:r>
              <a:rPr lang="en-US" altLang="zh-CN" dirty="0"/>
              <a:t>ti+1</a:t>
            </a:r>
            <a:r>
              <a:rPr lang="zh-CN" altLang="en-US" dirty="0"/>
              <a:t> 与 </a:t>
            </a:r>
            <a:r>
              <a:rPr lang="en-US" altLang="zh-CN" dirty="0" err="1"/>
              <a:t>ti</a:t>
            </a:r>
            <a:r>
              <a:rPr lang="zh-CN" altLang="en-US" dirty="0"/>
              <a:t> 之间的差值 最后我们将阿尔法</a:t>
            </a:r>
            <a:r>
              <a:rPr lang="en-US" altLang="zh-CN" dirty="0"/>
              <a:t>I x </a:t>
            </a:r>
            <a:r>
              <a:rPr lang="en-US" altLang="zh-CN" dirty="0" err="1"/>
              <a:t>Ti</a:t>
            </a:r>
            <a:r>
              <a:rPr lang="en-US" altLang="zh-CN" dirty="0"/>
              <a:t> </a:t>
            </a:r>
            <a:r>
              <a:rPr lang="zh-CN" altLang="en-US" dirty="0"/>
              <a:t>统一看成是 在这个位置的粒子发射的光线的权重</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8</a:t>
            </a:fld>
            <a:endParaRPr lang="zh-CN" altLang="en-US"/>
          </a:p>
        </p:txBody>
      </p:sp>
    </p:spTree>
    <p:extLst>
      <p:ext uri="{BB962C8B-B14F-4D97-AF65-F5344CB8AC3E}">
        <p14:creationId xmlns:p14="http://schemas.microsoft.com/office/powerpoint/2010/main" val="320070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没什么好说的</a:t>
            </a:r>
            <a:endParaRPr lang="en-US" altLang="zh-CN" dirty="0"/>
          </a:p>
          <a:p>
            <a:endParaRPr lang="en-US" altLang="zh-CN" dirty="0"/>
          </a:p>
          <a:p>
            <a:r>
              <a:rPr lang="zh-CN" altLang="en-US" dirty="0"/>
              <a:t>额外做了两个优化  一个是位置编码 一个是分层采样</a:t>
            </a:r>
            <a:endParaRPr lang="en-US" altLang="zh-CN" dirty="0"/>
          </a:p>
        </p:txBody>
      </p:sp>
      <p:sp>
        <p:nvSpPr>
          <p:cNvPr id="4" name="灯片编号占位符 3"/>
          <p:cNvSpPr>
            <a:spLocks noGrp="1"/>
          </p:cNvSpPr>
          <p:nvPr>
            <p:ph type="sldNum" sz="quarter" idx="5"/>
          </p:nvPr>
        </p:nvSpPr>
        <p:spPr/>
        <p:txBody>
          <a:bodyPr/>
          <a:lstStyle/>
          <a:p>
            <a:fld id="{9F8569C3-3EDE-4791-84CE-1C077B2D007A}" type="slidenum">
              <a:rPr lang="zh-CN" altLang="en-US" smtClean="0"/>
              <a:t>9</a:t>
            </a:fld>
            <a:endParaRPr lang="zh-CN" altLang="en-US"/>
          </a:p>
        </p:txBody>
      </p:sp>
    </p:spTree>
    <p:extLst>
      <p:ext uri="{BB962C8B-B14F-4D97-AF65-F5344CB8AC3E}">
        <p14:creationId xmlns:p14="http://schemas.microsoft.com/office/powerpoint/2010/main" val="153329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作者发现 如果直接用 </a:t>
            </a:r>
            <a:r>
              <a:rPr lang="en-US" altLang="zh-CN" dirty="0" err="1"/>
              <a:t>xyz</a:t>
            </a:r>
            <a:r>
              <a:rPr lang="en-US" altLang="zh-CN" dirty="0"/>
              <a:t> </a:t>
            </a:r>
            <a:r>
              <a:rPr lang="zh-CN" altLang="en-US" dirty="0"/>
              <a:t>和 两个方向向量进行训练， 效果很差，并且实验表明 将输入投影到高纬空间能够更好的表示 高频信息，于是对输入的数据进行了位置编码。</a:t>
            </a:r>
          </a:p>
        </p:txBody>
      </p:sp>
      <p:sp>
        <p:nvSpPr>
          <p:cNvPr id="4" name="灯片编号占位符 3"/>
          <p:cNvSpPr>
            <a:spLocks noGrp="1"/>
          </p:cNvSpPr>
          <p:nvPr>
            <p:ph type="sldNum" sz="quarter" idx="5"/>
          </p:nvPr>
        </p:nvSpPr>
        <p:spPr/>
        <p:txBody>
          <a:bodyPr/>
          <a:lstStyle/>
          <a:p>
            <a:fld id="{9F8569C3-3EDE-4791-84CE-1C077B2D007A}" type="slidenum">
              <a:rPr lang="zh-CN" altLang="en-US" smtClean="0"/>
              <a:t>10</a:t>
            </a:fld>
            <a:endParaRPr lang="zh-CN" altLang="en-US"/>
          </a:p>
        </p:txBody>
      </p:sp>
    </p:spTree>
    <p:extLst>
      <p:ext uri="{BB962C8B-B14F-4D97-AF65-F5344CB8AC3E}">
        <p14:creationId xmlns:p14="http://schemas.microsoft.com/office/powerpoint/2010/main" val="285795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F360F-0447-44FC-98F5-BF106715AD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FB76D8-F02C-49D2-882D-8FDF95A0B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36A6AA-FD65-4DE9-A422-442BEDB18E63}"/>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7BF521B7-0C05-40D8-99C4-D98C848BA4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0BF448-46DB-469E-9417-F871CEB5CB8B}"/>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354074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7CA32-80C0-49CA-8034-62269FE112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A1E8A95-A073-40B8-B1BF-DFDBE706891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C42DB1-7749-461F-B1B3-CC92785DB1D6}"/>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62440DB9-EEF9-4422-B53A-ECE74379B5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2BF2FC-90B3-479B-8112-8BA346A78BB1}"/>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88098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55DD62-987D-494B-9A26-9A4F98DA82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0559A7-14D5-4DCE-BD6B-D2ED3FF91FA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18873C-4A4C-43D3-B936-3006B9F03BC4}"/>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4743EB59-9BAD-4B26-8288-F8DC47C543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9F76D-4F26-4A2E-AED3-29242788B9A8}"/>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54288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6314E-28DF-4E19-B8DE-86BA878ADA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0BEB12-89D0-4433-A82F-F2CBFDD031E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EF98F4-12AF-4AC0-8025-8D777A806578}"/>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FFB0AC63-F69C-4862-9D7D-C5D8380C82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49813C-F938-4681-AFF1-E1776411F852}"/>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165564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ADCC3-C7C7-4932-BA6B-4EABCC0A642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7F17F3-5033-4F8C-95AA-605FAB3BD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6B6AC2D-61EF-48BA-9FFC-5442E943AE1F}"/>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E29DB59F-DF04-4F4D-A05F-AE28C9FA31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23E01-A1E4-4959-8E7B-6CB8F5CF81E2}"/>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197735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FFC9-9B0D-404B-A2D6-A41009C31D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FC4AA8-1DE1-4634-B29F-5DC54CFDBE2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5123CDC-62C1-470E-88B4-ADDFA56390C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F250072-FD02-4B2D-8D2A-7EF969594588}"/>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52871761-FD0E-48E2-90EB-0154A3B758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20D0DD-4C32-4D41-B3EC-38448B742A68}"/>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415355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9DE5A-E10A-4FCA-B70C-DC04A35326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318698-DF76-4B55-B9BA-DE6BA9125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096BDE2-F9E1-423C-BFB6-E6D8253E4EE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7C107BE-9FB5-4FE3-A2C7-2CF898F98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3082C2D-6010-4432-A6E4-28AF0DBB6CE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F5DEF41-0AD3-4153-AA5C-973264CA7514}"/>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8" name="页脚占位符 7">
            <a:extLst>
              <a:ext uri="{FF2B5EF4-FFF2-40B4-BE49-F238E27FC236}">
                <a16:creationId xmlns:a16="http://schemas.microsoft.com/office/drawing/2014/main" id="{4D5FB8AC-BA16-4BE9-8F2E-A897389F9D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643DB2-4D89-47C9-AF63-F587B8EBEC3B}"/>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72415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DDD0D-94AD-4FC9-9BC3-295E66AC66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D3A40F-3588-4107-9732-AA6BCC75435E}"/>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4" name="页脚占位符 3">
            <a:extLst>
              <a:ext uri="{FF2B5EF4-FFF2-40B4-BE49-F238E27FC236}">
                <a16:creationId xmlns:a16="http://schemas.microsoft.com/office/drawing/2014/main" id="{91A5134A-B5EB-469A-B915-FC52FCE1B8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6D959A-2B48-4D28-9D95-2B41E70862C8}"/>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387929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EA135E-CAEB-4E43-A55C-B5008AA47170}"/>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3" name="页脚占位符 2">
            <a:extLst>
              <a:ext uri="{FF2B5EF4-FFF2-40B4-BE49-F238E27FC236}">
                <a16:creationId xmlns:a16="http://schemas.microsoft.com/office/drawing/2014/main" id="{8ABE0137-F654-4AF0-A9EC-80BC59F0DC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59A2F3-5CCE-4A21-8918-F6C75A5C6C9A}"/>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381276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51A87-041A-4B06-9B2E-676E43F12E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E69434-DCAA-4116-A8E6-3B4211265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5EA68A-38B5-44C3-B112-F7AB0BCE5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AAD6D6-6B0D-4A36-8D58-293D5705F19B}"/>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D7D32694-AADB-4B15-9BFE-08F5B832E4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439247-073A-4BD0-83EC-27F0632E2950}"/>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352077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44F6E-4ED6-4EB2-A803-A56E203025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E68F38-77D0-4461-98C0-6CFCA2497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EB5E11-9675-47E6-A7A6-6C68697D1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EF8FF7-8DF6-437D-BC81-2DEEBF22681D}"/>
              </a:ext>
            </a:extLst>
          </p:cNvPr>
          <p:cNvSpPr>
            <a:spLocks noGrp="1"/>
          </p:cNvSpPr>
          <p:nvPr>
            <p:ph type="dt" sz="half" idx="10"/>
          </p:nvPr>
        </p:nvSpPr>
        <p:spPr/>
        <p:txBody>
          <a:bodyPr/>
          <a:lstStyle/>
          <a:p>
            <a:fld id="{48A21366-A76E-4541-A6BB-290F2318BB65}"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03B63E85-6152-476E-BC92-78265BCEE6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CB4165-97F4-41D0-93FE-61F6A69B416C}"/>
              </a:ext>
            </a:extLst>
          </p:cNvPr>
          <p:cNvSpPr>
            <a:spLocks noGrp="1"/>
          </p:cNvSpPr>
          <p:nvPr>
            <p:ph type="sldNum" sz="quarter" idx="12"/>
          </p:nvPr>
        </p:nvSpPr>
        <p:spPr/>
        <p:txBody>
          <a:body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37495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50FF22-7B33-4622-A766-57CA45C98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23348B-0486-49A1-A298-B6DD756FF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253A58-C262-4781-A1AB-FD9EC1002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21366-A76E-4541-A6BB-290F2318BB65}"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8BD6C9A9-D1D4-4749-BAF1-C79063A82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612486-33B3-4812-BA07-1D5C9FCF6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0B902-F45E-4E5D-9527-74A82B827E7F}" type="slidenum">
              <a:rPr lang="zh-CN" altLang="en-US" smtClean="0"/>
              <a:t>‹#›</a:t>
            </a:fld>
            <a:endParaRPr lang="zh-CN" altLang="en-US"/>
          </a:p>
        </p:txBody>
      </p:sp>
    </p:spTree>
    <p:extLst>
      <p:ext uri="{BB962C8B-B14F-4D97-AF65-F5344CB8AC3E}">
        <p14:creationId xmlns:p14="http://schemas.microsoft.com/office/powerpoint/2010/main" val="1203135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hyperlink" Target="http://www.songho.ca/opengl/gl_projectionmatri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7EE46-B001-489A-B649-8C98D5FA229B}"/>
              </a:ext>
            </a:extLst>
          </p:cNvPr>
          <p:cNvSpPr>
            <a:spLocks noGrp="1"/>
          </p:cNvSpPr>
          <p:nvPr>
            <p:ph type="ctrTitle"/>
          </p:nvPr>
        </p:nvSpPr>
        <p:spPr>
          <a:xfrm>
            <a:off x="1524000" y="1574215"/>
            <a:ext cx="9144000" cy="2387600"/>
          </a:xfrm>
        </p:spPr>
        <p:txBody>
          <a:bodyPr>
            <a:normAutofit/>
          </a:bodyPr>
          <a:lstStyle/>
          <a:p>
            <a:r>
              <a:rPr lang="en-US" altLang="zh-CN" sz="4000" b="1" dirty="0" err="1"/>
              <a:t>NeRF</a:t>
            </a:r>
            <a:r>
              <a:rPr lang="en-US" altLang="zh-CN" sz="4000" b="1" dirty="0"/>
              <a:t>: Representing Scenes as Neural Radiance Fields for View Synthesis</a:t>
            </a:r>
            <a:endParaRPr lang="zh-CN" altLang="en-US" sz="4000" b="1" dirty="0"/>
          </a:p>
        </p:txBody>
      </p:sp>
    </p:spTree>
    <p:extLst>
      <p:ext uri="{BB962C8B-B14F-4D97-AF65-F5344CB8AC3E}">
        <p14:creationId xmlns:p14="http://schemas.microsoft.com/office/powerpoint/2010/main" val="298894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en-US" altLang="zh-CN" sz="3600" b="1" dirty="0"/>
              <a:t>Positional encoding</a:t>
            </a:r>
            <a:endParaRPr lang="zh-CN" altLang="en-US" sz="3600" b="1" dirty="0"/>
          </a:p>
        </p:txBody>
      </p:sp>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894226" y="1012871"/>
            <a:ext cx="10403541" cy="4832257"/>
          </a:xfrm>
        </p:spPr>
        <p:txBody>
          <a:bodyPr>
            <a:normAutofit fontScale="92500" lnSpcReduction="10000"/>
          </a:bodyPr>
          <a:lstStyle/>
          <a:p>
            <a:pPr>
              <a:lnSpc>
                <a:spcPct val="120000"/>
              </a:lnSpc>
            </a:pPr>
            <a:r>
              <a:rPr lang="en-US" altLang="zh-CN" sz="2600" dirty="0"/>
              <a:t>The authors found that having the network FΘ directly operate on </a:t>
            </a:r>
            <a:r>
              <a:rPr lang="en-US" altLang="zh-CN" sz="2600" dirty="0" err="1"/>
              <a:t>xyzθφ</a:t>
            </a:r>
            <a:r>
              <a:rPr lang="en-US" altLang="zh-CN" sz="2600" dirty="0"/>
              <a:t> input coordinates results in renderings that perform poorly at representing high-frequency variation in color and geometry, and the experiment shows that mapping the inputs to a higher dimensional space using high frequency functions before passing them to the network enables better fitting of data that contains high frequency variation. </a:t>
            </a:r>
            <a:endParaRPr lang="en-US" altLang="zh-CN" dirty="0"/>
          </a:p>
          <a:p>
            <a:r>
              <a:rPr lang="en-US" altLang="zh-CN" dirty="0"/>
              <a:t>the encoding function they use is: γ(p) = </a:t>
            </a:r>
          </a:p>
          <a:p>
            <a:endParaRPr lang="en-US" altLang="zh-CN" dirty="0"/>
          </a:p>
          <a:p>
            <a:endParaRPr lang="en-US" altLang="zh-CN" dirty="0"/>
          </a:p>
          <a:p>
            <a:pPr>
              <a:lnSpc>
                <a:spcPct val="110000"/>
              </a:lnSpc>
            </a:pPr>
            <a:r>
              <a:rPr lang="zh-CN" altLang="en-US" sz="2600" dirty="0"/>
              <a:t>对五维向量的每一个分量都采用</a:t>
            </a:r>
            <a:r>
              <a:rPr lang="en-US" altLang="zh-CN" sz="2600" dirty="0"/>
              <a:t>Positional encoding</a:t>
            </a:r>
            <a:r>
              <a:rPr lang="zh-CN" altLang="en-US" sz="2600" dirty="0"/>
              <a:t>，其中</a:t>
            </a:r>
            <a:r>
              <a:rPr lang="en-US" altLang="zh-CN" sz="2600" dirty="0"/>
              <a:t>XYZ</a:t>
            </a:r>
            <a:r>
              <a:rPr lang="zh-CN" altLang="en-US" sz="2600" dirty="0"/>
              <a:t>对应的</a:t>
            </a:r>
            <a:r>
              <a:rPr lang="en-US" altLang="zh-CN" sz="2600" dirty="0"/>
              <a:t>L</a:t>
            </a:r>
            <a:r>
              <a:rPr lang="zh-CN" altLang="en-US" sz="2600" dirty="0"/>
              <a:t>为</a:t>
            </a:r>
            <a:r>
              <a:rPr lang="en-US" altLang="zh-CN" sz="2600" dirty="0"/>
              <a:t>10</a:t>
            </a:r>
            <a:r>
              <a:rPr lang="zh-CN" altLang="en-US" sz="2600" dirty="0"/>
              <a:t>，</a:t>
            </a:r>
            <a:r>
              <a:rPr lang="en-US" altLang="zh-CN" sz="2600" dirty="0"/>
              <a:t>θ</a:t>
            </a:r>
            <a:r>
              <a:rPr lang="zh-CN" altLang="en-US" sz="2600" dirty="0"/>
              <a:t>和</a:t>
            </a:r>
            <a:r>
              <a:rPr lang="en-US" altLang="zh-CN" sz="2600" dirty="0"/>
              <a:t>φ</a:t>
            </a:r>
            <a:r>
              <a:rPr lang="zh-CN" altLang="en-US" sz="2600" dirty="0"/>
              <a:t>对应的</a:t>
            </a:r>
            <a:r>
              <a:rPr lang="en-US" altLang="zh-CN" sz="2600" dirty="0"/>
              <a:t>L</a:t>
            </a:r>
            <a:r>
              <a:rPr lang="zh-CN" altLang="en-US" sz="2600" dirty="0"/>
              <a:t>为</a:t>
            </a:r>
            <a:r>
              <a:rPr lang="en-US" altLang="zh-CN" sz="2600" dirty="0"/>
              <a:t>4</a:t>
            </a:r>
            <a:r>
              <a:rPr lang="zh-CN" altLang="en-US" sz="2600" dirty="0"/>
              <a:t>。</a:t>
            </a:r>
            <a:endParaRPr lang="en-US" altLang="zh-CN" sz="2600" dirty="0"/>
          </a:p>
        </p:txBody>
      </p:sp>
      <p:pic>
        <p:nvPicPr>
          <p:cNvPr id="4" name="图片 3">
            <a:extLst>
              <a:ext uri="{FF2B5EF4-FFF2-40B4-BE49-F238E27FC236}">
                <a16:creationId xmlns:a16="http://schemas.microsoft.com/office/drawing/2014/main" id="{CC6B69F0-47F6-48C2-A5C1-AC7F1E756CC7}"/>
              </a:ext>
            </a:extLst>
          </p:cNvPr>
          <p:cNvPicPr>
            <a:picLocks noChangeAspect="1"/>
          </p:cNvPicPr>
          <p:nvPr/>
        </p:nvPicPr>
        <p:blipFill>
          <a:blip r:embed="rId3"/>
          <a:stretch>
            <a:fillRect/>
          </a:stretch>
        </p:blipFill>
        <p:spPr>
          <a:xfrm>
            <a:off x="1209671" y="4117339"/>
            <a:ext cx="9772650" cy="533400"/>
          </a:xfrm>
          <a:prstGeom prst="rect">
            <a:avLst/>
          </a:prstGeom>
        </p:spPr>
      </p:pic>
    </p:spTree>
    <p:extLst>
      <p:ext uri="{BB962C8B-B14F-4D97-AF65-F5344CB8AC3E}">
        <p14:creationId xmlns:p14="http://schemas.microsoft.com/office/powerpoint/2010/main" val="52728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zh-CN" altLang="en-US" sz="3600" b="1" dirty="0"/>
              <a:t>采用</a:t>
            </a:r>
            <a:r>
              <a:rPr lang="en-US" altLang="zh-CN" sz="3600" b="1" dirty="0"/>
              <a:t>Positional encoding</a:t>
            </a:r>
            <a:r>
              <a:rPr lang="zh-CN" altLang="en-US" sz="3600" b="1" dirty="0"/>
              <a:t>后的</a:t>
            </a:r>
            <a:r>
              <a:rPr lang="en-US" altLang="zh-CN" sz="3600" b="1" dirty="0"/>
              <a:t>MLP</a:t>
            </a:r>
            <a:endParaRPr lang="zh-CN" altLang="en-US" sz="3600" b="1" dirty="0"/>
          </a:p>
        </p:txBody>
      </p:sp>
      <p:pic>
        <p:nvPicPr>
          <p:cNvPr id="3" name="内容占位符 2">
            <a:extLst>
              <a:ext uri="{FF2B5EF4-FFF2-40B4-BE49-F238E27FC236}">
                <a16:creationId xmlns:a16="http://schemas.microsoft.com/office/drawing/2014/main" id="{C474B9E7-E771-4808-BD39-5A58D7C81A83}"/>
              </a:ext>
            </a:extLst>
          </p:cNvPr>
          <p:cNvPicPr>
            <a:picLocks noGrp="1" noChangeAspect="1"/>
          </p:cNvPicPr>
          <p:nvPr>
            <p:ph idx="1"/>
          </p:nvPr>
        </p:nvPicPr>
        <p:blipFill>
          <a:blip r:embed="rId3"/>
          <a:stretch>
            <a:fillRect/>
          </a:stretch>
        </p:blipFill>
        <p:spPr>
          <a:xfrm>
            <a:off x="933450" y="1200150"/>
            <a:ext cx="10325100" cy="4457700"/>
          </a:xfrm>
        </p:spPr>
      </p:pic>
    </p:spTree>
    <p:extLst>
      <p:ext uri="{BB962C8B-B14F-4D97-AF65-F5344CB8AC3E}">
        <p14:creationId xmlns:p14="http://schemas.microsoft.com/office/powerpoint/2010/main" val="243769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894226" y="1012871"/>
            <a:ext cx="10403541" cy="4832257"/>
          </a:xfrm>
        </p:spPr>
        <p:txBody>
          <a:bodyPr>
            <a:normAutofit/>
          </a:bodyPr>
          <a:lstStyle/>
          <a:p>
            <a:pPr>
              <a:lnSpc>
                <a:spcPct val="110000"/>
              </a:lnSpc>
            </a:pPr>
            <a:r>
              <a:rPr lang="en-US" altLang="zh-CN" sz="2000" dirty="0"/>
              <a:t>The rendering strategy of densely evaluating the neural radiance field network at N query points along each camera ray is inefficient,</a:t>
            </a:r>
            <a:r>
              <a:rPr lang="zh-CN" altLang="en-US" sz="2000" dirty="0"/>
              <a:t> </a:t>
            </a:r>
            <a:r>
              <a:rPr lang="en-US" altLang="zh-CN" sz="2000" dirty="0"/>
              <a:t>So</a:t>
            </a:r>
            <a:r>
              <a:rPr lang="zh-CN" altLang="en-US" sz="2000" dirty="0"/>
              <a:t> </a:t>
            </a:r>
            <a:r>
              <a:rPr lang="en-US" altLang="zh-CN" sz="2000" dirty="0"/>
              <a:t>the</a:t>
            </a:r>
            <a:r>
              <a:rPr lang="zh-CN" altLang="en-US" sz="2000" dirty="0"/>
              <a:t> </a:t>
            </a:r>
            <a:r>
              <a:rPr lang="en-US" altLang="zh-CN" sz="2000" dirty="0"/>
              <a:t>authors propose a hierarchical representation that increases rendering efficiency by allocating samples proportionally to their expected effect on the final rendering.</a:t>
            </a:r>
          </a:p>
          <a:p>
            <a:pPr>
              <a:lnSpc>
                <a:spcPct val="110000"/>
              </a:lnSpc>
            </a:pPr>
            <a:endParaRPr lang="en-US" altLang="zh-CN" sz="2000" dirty="0"/>
          </a:p>
          <a:p>
            <a:pPr>
              <a:lnSpc>
                <a:spcPct val="110000"/>
              </a:lnSpc>
            </a:pPr>
            <a:endParaRPr lang="en-US" altLang="zh-CN" sz="2000" dirty="0"/>
          </a:p>
          <a:p>
            <a:pPr>
              <a:lnSpc>
                <a:spcPct val="110000"/>
              </a:lnSpc>
            </a:pPr>
            <a:endParaRPr lang="en-US" altLang="zh-CN" sz="2000" dirty="0"/>
          </a:p>
          <a:p>
            <a:pPr>
              <a:lnSpc>
                <a:spcPct val="110000"/>
              </a:lnSpc>
            </a:pPr>
            <a:r>
              <a:rPr lang="en-US" altLang="zh-CN" sz="2000" dirty="0"/>
              <a:t>Normalizing these weights as                                        produces a piecewise-constant PDF along the ray. We sample a second set of N’ locations from this distribution using inverse transform sampling.</a:t>
            </a:r>
          </a:p>
          <a:p>
            <a:pPr>
              <a:lnSpc>
                <a:spcPct val="110000"/>
              </a:lnSpc>
            </a:pPr>
            <a:r>
              <a:rPr lang="zh-CN" altLang="en-US" sz="2000" dirty="0"/>
              <a:t>这样第一轮采样获得了</a:t>
            </a:r>
            <a:r>
              <a:rPr lang="en-US" altLang="zh-CN" sz="2000" dirty="0"/>
              <a:t>N</a:t>
            </a:r>
            <a:r>
              <a:rPr lang="zh-CN" altLang="en-US" sz="2000" dirty="0"/>
              <a:t>个点，第二轮采样获得了</a:t>
            </a:r>
            <a:r>
              <a:rPr lang="en-US" altLang="zh-CN" sz="2000" dirty="0"/>
              <a:t>N</a:t>
            </a:r>
            <a:r>
              <a:rPr lang="zh-CN" altLang="en-US" sz="2000" dirty="0"/>
              <a:t>‘个点。</a:t>
            </a:r>
            <a:endParaRPr lang="en-US" altLang="zh-CN" sz="2000" dirty="0"/>
          </a:p>
          <a:p>
            <a:pPr>
              <a:lnSpc>
                <a:spcPct val="120000"/>
              </a:lnSpc>
            </a:pPr>
            <a:endParaRPr lang="en-US" altLang="zh-CN" sz="2600" dirty="0"/>
          </a:p>
        </p:txBody>
      </p:sp>
      <p:pic>
        <p:nvPicPr>
          <p:cNvPr id="3" name="图片 2">
            <a:extLst>
              <a:ext uri="{FF2B5EF4-FFF2-40B4-BE49-F238E27FC236}">
                <a16:creationId xmlns:a16="http://schemas.microsoft.com/office/drawing/2014/main" id="{728E9844-B95B-431F-BACB-1A2226C4C649}"/>
              </a:ext>
            </a:extLst>
          </p:cNvPr>
          <p:cNvPicPr>
            <a:picLocks noChangeAspect="1"/>
          </p:cNvPicPr>
          <p:nvPr/>
        </p:nvPicPr>
        <p:blipFill>
          <a:blip r:embed="rId3"/>
          <a:stretch>
            <a:fillRect/>
          </a:stretch>
        </p:blipFill>
        <p:spPr>
          <a:xfrm>
            <a:off x="3006246" y="2559392"/>
            <a:ext cx="6179507" cy="1272485"/>
          </a:xfrm>
          <a:prstGeom prst="rect">
            <a:avLst/>
          </a:prstGeom>
        </p:spPr>
      </p:pic>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en-US" altLang="zh-CN" sz="3600" b="1" dirty="0"/>
              <a:t>Hierarchical volume sampling</a:t>
            </a:r>
            <a:endParaRPr lang="zh-CN" altLang="en-US" sz="3600" b="1" dirty="0"/>
          </a:p>
        </p:txBody>
      </p:sp>
      <p:pic>
        <p:nvPicPr>
          <p:cNvPr id="8" name="图片 7">
            <a:extLst>
              <a:ext uri="{FF2B5EF4-FFF2-40B4-BE49-F238E27FC236}">
                <a16:creationId xmlns:a16="http://schemas.microsoft.com/office/drawing/2014/main" id="{358A25E5-DA0B-4A03-9473-0ED3C1A2895E}"/>
              </a:ext>
            </a:extLst>
          </p:cNvPr>
          <p:cNvPicPr>
            <a:picLocks noChangeAspect="1"/>
          </p:cNvPicPr>
          <p:nvPr/>
        </p:nvPicPr>
        <p:blipFill>
          <a:blip r:embed="rId4"/>
          <a:stretch>
            <a:fillRect/>
          </a:stretch>
        </p:blipFill>
        <p:spPr>
          <a:xfrm>
            <a:off x="4486275" y="3822956"/>
            <a:ext cx="2609850" cy="466725"/>
          </a:xfrm>
          <a:prstGeom prst="rect">
            <a:avLst/>
          </a:prstGeom>
        </p:spPr>
      </p:pic>
    </p:spTree>
    <p:extLst>
      <p:ext uri="{BB962C8B-B14F-4D97-AF65-F5344CB8AC3E}">
        <p14:creationId xmlns:p14="http://schemas.microsoft.com/office/powerpoint/2010/main" val="61564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6DA86B0-B5C1-4EB6-8264-B29F48D184CA}"/>
              </a:ext>
            </a:extLst>
          </p:cNvPr>
          <p:cNvPicPr>
            <a:picLocks noChangeAspect="1"/>
          </p:cNvPicPr>
          <p:nvPr/>
        </p:nvPicPr>
        <p:blipFill>
          <a:blip r:embed="rId2"/>
          <a:stretch>
            <a:fillRect/>
          </a:stretch>
        </p:blipFill>
        <p:spPr>
          <a:xfrm>
            <a:off x="6717348" y="1817350"/>
            <a:ext cx="729932" cy="523834"/>
          </a:xfrm>
          <a:prstGeom prst="rect">
            <a:avLst/>
          </a:prstGeom>
        </p:spPr>
      </p:pic>
      <p:sp>
        <p:nvSpPr>
          <p:cNvPr id="3" name="内容占位符 2">
            <a:extLst>
              <a:ext uri="{FF2B5EF4-FFF2-40B4-BE49-F238E27FC236}">
                <a16:creationId xmlns:a16="http://schemas.microsoft.com/office/drawing/2014/main" id="{BE068743-9C48-46F9-8F8B-4E7070285C99}"/>
              </a:ext>
            </a:extLst>
          </p:cNvPr>
          <p:cNvSpPr>
            <a:spLocks noGrp="1"/>
          </p:cNvSpPr>
          <p:nvPr>
            <p:ph idx="1"/>
          </p:nvPr>
        </p:nvSpPr>
        <p:spPr/>
        <p:txBody>
          <a:bodyPr>
            <a:normAutofit/>
          </a:bodyPr>
          <a:lstStyle/>
          <a:p>
            <a:pPr>
              <a:lnSpc>
                <a:spcPct val="100000"/>
              </a:lnSpc>
            </a:pPr>
            <a:r>
              <a:rPr lang="zh-CN" altLang="en-US" sz="2400" dirty="0"/>
              <a:t>依据第一轮采样的 </a:t>
            </a:r>
            <a:r>
              <a:rPr lang="en-US" altLang="zh-CN" sz="2400" dirty="0"/>
              <a:t>“coarse</a:t>
            </a:r>
            <a:r>
              <a:rPr lang="zh-CN" altLang="en-US" sz="2400" dirty="0"/>
              <a:t>” </a:t>
            </a:r>
            <a:r>
              <a:rPr lang="en-US" altLang="zh-CN" sz="2400" dirty="0"/>
              <a:t>locations </a:t>
            </a:r>
            <a:r>
              <a:rPr lang="zh-CN" altLang="en-US" sz="2400" dirty="0"/>
              <a:t>计算</a:t>
            </a:r>
            <a:r>
              <a:rPr lang="en-US" altLang="zh-CN" sz="2400" dirty="0"/>
              <a:t>         </a:t>
            </a:r>
            <a:r>
              <a:rPr lang="zh-CN" altLang="en-US" sz="2400" dirty="0"/>
              <a:t>，将第一轮的“</a:t>
            </a:r>
            <a:r>
              <a:rPr lang="en-US" altLang="zh-CN" sz="2400" dirty="0"/>
              <a:t>coarse</a:t>
            </a:r>
            <a:r>
              <a:rPr lang="zh-CN" altLang="en-US" sz="2400" dirty="0"/>
              <a:t>” </a:t>
            </a:r>
            <a:r>
              <a:rPr lang="en-US" altLang="zh-CN" sz="2400" dirty="0"/>
              <a:t>locations </a:t>
            </a:r>
            <a:r>
              <a:rPr lang="zh-CN" altLang="en-US" sz="2400" dirty="0"/>
              <a:t>和第二轮采样的 </a:t>
            </a:r>
            <a:r>
              <a:rPr lang="en-US" altLang="zh-CN" sz="2400" dirty="0"/>
              <a:t>“fine” locations </a:t>
            </a:r>
            <a:r>
              <a:rPr lang="zh-CN" altLang="en-US" sz="2400" dirty="0"/>
              <a:t>结合起来计算           。</a:t>
            </a:r>
            <a:endParaRPr lang="en-US" altLang="zh-CN" sz="2400" dirty="0"/>
          </a:p>
          <a:p>
            <a:pPr>
              <a:lnSpc>
                <a:spcPct val="100000"/>
              </a:lnSpc>
            </a:pPr>
            <a:r>
              <a:rPr lang="zh-CN" altLang="en-US" sz="2400" dirty="0"/>
              <a:t>共同构造</a:t>
            </a:r>
            <a:r>
              <a:rPr lang="en-US" altLang="zh-CN" sz="2400" dirty="0"/>
              <a:t>loss</a:t>
            </a:r>
            <a:r>
              <a:rPr lang="zh-CN" altLang="en-US" sz="2400" dirty="0"/>
              <a:t>函数：</a:t>
            </a:r>
            <a:endParaRPr lang="en-US" altLang="zh-CN" sz="2400" dirty="0"/>
          </a:p>
          <a:p>
            <a:pPr>
              <a:lnSpc>
                <a:spcPct val="100000"/>
              </a:lnSpc>
            </a:pPr>
            <a:endParaRPr lang="en-US" altLang="zh-CN" sz="2400" dirty="0"/>
          </a:p>
        </p:txBody>
      </p:sp>
      <p:pic>
        <p:nvPicPr>
          <p:cNvPr id="9" name="图片 8">
            <a:extLst>
              <a:ext uri="{FF2B5EF4-FFF2-40B4-BE49-F238E27FC236}">
                <a16:creationId xmlns:a16="http://schemas.microsoft.com/office/drawing/2014/main" id="{019E9D54-DD05-4A8E-8BE7-85B7375C712B}"/>
              </a:ext>
            </a:extLst>
          </p:cNvPr>
          <p:cNvPicPr>
            <a:picLocks noChangeAspect="1"/>
          </p:cNvPicPr>
          <p:nvPr/>
        </p:nvPicPr>
        <p:blipFill>
          <a:blip r:embed="rId3"/>
          <a:stretch>
            <a:fillRect/>
          </a:stretch>
        </p:blipFill>
        <p:spPr>
          <a:xfrm>
            <a:off x="8583294" y="2214522"/>
            <a:ext cx="832485" cy="518179"/>
          </a:xfrm>
          <a:prstGeom prst="rect">
            <a:avLst/>
          </a:prstGeom>
        </p:spPr>
      </p:pic>
      <p:sp>
        <p:nvSpPr>
          <p:cNvPr id="2" name="标题 1">
            <a:extLst>
              <a:ext uri="{FF2B5EF4-FFF2-40B4-BE49-F238E27FC236}">
                <a16:creationId xmlns:a16="http://schemas.microsoft.com/office/drawing/2014/main" id="{BECB2D7E-3D62-47E4-955F-CC1FF9864DB7}"/>
              </a:ext>
            </a:extLst>
          </p:cNvPr>
          <p:cNvSpPr>
            <a:spLocks noGrp="1"/>
          </p:cNvSpPr>
          <p:nvPr>
            <p:ph type="title"/>
          </p:nvPr>
        </p:nvSpPr>
        <p:spPr/>
        <p:txBody>
          <a:bodyPr/>
          <a:lstStyle/>
          <a:p>
            <a:r>
              <a:rPr lang="en-US" altLang="zh-CN" dirty="0"/>
              <a:t>LOSS</a:t>
            </a:r>
            <a:r>
              <a:rPr lang="zh-CN" altLang="en-US" dirty="0"/>
              <a:t>函数</a:t>
            </a:r>
          </a:p>
        </p:txBody>
      </p:sp>
      <p:pic>
        <p:nvPicPr>
          <p:cNvPr id="11" name="图片 10">
            <a:extLst>
              <a:ext uri="{FF2B5EF4-FFF2-40B4-BE49-F238E27FC236}">
                <a16:creationId xmlns:a16="http://schemas.microsoft.com/office/drawing/2014/main" id="{4CD8F898-4BD8-4247-B265-2292D3483C3F}"/>
              </a:ext>
            </a:extLst>
          </p:cNvPr>
          <p:cNvPicPr>
            <a:picLocks noChangeAspect="1"/>
          </p:cNvPicPr>
          <p:nvPr/>
        </p:nvPicPr>
        <p:blipFill>
          <a:blip r:embed="rId4"/>
          <a:stretch>
            <a:fillRect/>
          </a:stretch>
        </p:blipFill>
        <p:spPr>
          <a:xfrm>
            <a:off x="2386012" y="3429000"/>
            <a:ext cx="7419975" cy="1133475"/>
          </a:xfrm>
          <a:prstGeom prst="rect">
            <a:avLst/>
          </a:prstGeom>
        </p:spPr>
      </p:pic>
    </p:spTree>
    <p:extLst>
      <p:ext uri="{BB962C8B-B14F-4D97-AF65-F5344CB8AC3E}">
        <p14:creationId xmlns:p14="http://schemas.microsoft.com/office/powerpoint/2010/main" val="399372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068743-9C48-46F9-8F8B-4E7070285C99}"/>
              </a:ext>
            </a:extLst>
          </p:cNvPr>
          <p:cNvSpPr>
            <a:spLocks noGrp="1"/>
          </p:cNvSpPr>
          <p:nvPr>
            <p:ph idx="1"/>
          </p:nvPr>
        </p:nvSpPr>
        <p:spPr/>
        <p:txBody>
          <a:bodyPr>
            <a:normAutofit/>
          </a:bodyPr>
          <a:lstStyle/>
          <a:p>
            <a:pPr>
              <a:lnSpc>
                <a:spcPct val="100000"/>
              </a:lnSpc>
            </a:pPr>
            <a:r>
              <a:rPr lang="zh-CN" altLang="en-US" sz="2400" dirty="0"/>
              <a:t>根据文中描述的采样理论，针对现实场景中的</a:t>
            </a:r>
            <a:r>
              <a:rPr lang="en-US" altLang="zh-CN" sz="2400" dirty="0"/>
              <a:t>3D</a:t>
            </a:r>
            <a:r>
              <a:rPr lang="zh-CN" altLang="en-US" sz="2400" dirty="0"/>
              <a:t>模型应当是无法进行采样的，因为</a:t>
            </a:r>
            <a:r>
              <a:rPr lang="en-US" altLang="zh-CN" sz="2400" dirty="0"/>
              <a:t>t(far)</a:t>
            </a:r>
            <a:r>
              <a:rPr lang="zh-CN" altLang="en-US" sz="2400" dirty="0"/>
              <a:t>趋近于无穷，文中提出了</a:t>
            </a:r>
            <a:r>
              <a:rPr lang="en-US" altLang="zh-CN" sz="2400" dirty="0"/>
              <a:t>NDC</a:t>
            </a:r>
            <a:r>
              <a:rPr lang="zh-CN" altLang="en-US" sz="2400" dirty="0"/>
              <a:t>变换</a:t>
            </a:r>
            <a:r>
              <a:rPr lang="en-US" altLang="zh-CN" sz="2400" dirty="0"/>
              <a:t>+</a:t>
            </a:r>
            <a:r>
              <a:rPr lang="zh-CN" altLang="en-US" sz="2400" dirty="0"/>
              <a:t>取</a:t>
            </a:r>
            <a:r>
              <a:rPr lang="en-US" altLang="zh-CN" sz="2400" dirty="0"/>
              <a:t>Z</a:t>
            </a:r>
            <a:r>
              <a:rPr lang="zh-CN" altLang="en-US" sz="2400" dirty="0"/>
              <a:t>坐标的倒数的方式来解决这一问题，并且实现了现实场景模型和合成模型的统一数据化处理。</a:t>
            </a:r>
            <a:endParaRPr lang="en-US" altLang="zh-CN" sz="2400" dirty="0"/>
          </a:p>
          <a:p>
            <a:pPr>
              <a:lnSpc>
                <a:spcPct val="100000"/>
              </a:lnSpc>
            </a:pPr>
            <a:r>
              <a:rPr lang="en-US" altLang="zh-CN" sz="2400" dirty="0"/>
              <a:t>NDC</a:t>
            </a:r>
            <a:r>
              <a:rPr lang="zh-CN" altLang="en-US" sz="2400" dirty="0"/>
              <a:t>变换采用透视投影变换，具体细节可以查看：</a:t>
            </a:r>
            <a:endParaRPr lang="en-US" altLang="zh-CN" sz="2400" dirty="0"/>
          </a:p>
          <a:p>
            <a:pPr>
              <a:lnSpc>
                <a:spcPct val="100000"/>
              </a:lnSpc>
            </a:pPr>
            <a:r>
              <a:rPr lang="fr-FR" altLang="zh-CN" sz="2400" dirty="0">
                <a:hlinkClick r:id="rId2"/>
              </a:rPr>
              <a:t>OpenGL Projection Matrix (songho.ca)</a:t>
            </a:r>
            <a:endParaRPr lang="fr-FR" altLang="zh-CN" sz="2400" dirty="0"/>
          </a:p>
          <a:p>
            <a:pPr>
              <a:lnSpc>
                <a:spcPct val="100000"/>
              </a:lnSpc>
            </a:pPr>
            <a:r>
              <a:rPr lang="zh-CN" altLang="en-US" sz="2400" dirty="0"/>
              <a:t>最后文中还为了避免</a:t>
            </a:r>
            <a:r>
              <a:rPr lang="en-US" altLang="zh-CN" sz="2400" dirty="0"/>
              <a:t>NDC</a:t>
            </a:r>
            <a:r>
              <a:rPr lang="zh-CN" altLang="en-US" sz="2400" dirty="0"/>
              <a:t>变换速度过慢的问题，给出了公式的推导，不过都是数学推导过程，不再赘述。</a:t>
            </a:r>
            <a:endParaRPr lang="en-US" altLang="zh-CN" sz="2400" dirty="0"/>
          </a:p>
        </p:txBody>
      </p:sp>
      <p:sp>
        <p:nvSpPr>
          <p:cNvPr id="2" name="标题 1">
            <a:extLst>
              <a:ext uri="{FF2B5EF4-FFF2-40B4-BE49-F238E27FC236}">
                <a16:creationId xmlns:a16="http://schemas.microsoft.com/office/drawing/2014/main" id="{BECB2D7E-3D62-47E4-955F-CC1FF9864DB7}"/>
              </a:ext>
            </a:extLst>
          </p:cNvPr>
          <p:cNvSpPr>
            <a:spLocks noGrp="1"/>
          </p:cNvSpPr>
          <p:nvPr>
            <p:ph type="title"/>
          </p:nvPr>
        </p:nvSpPr>
        <p:spPr/>
        <p:txBody>
          <a:bodyPr/>
          <a:lstStyle/>
          <a:p>
            <a:r>
              <a:rPr lang="en-US" altLang="zh-CN" b="1" dirty="0"/>
              <a:t>Additional Implementation Details</a:t>
            </a:r>
            <a:endParaRPr lang="zh-CN" altLang="en-US" b="1" dirty="0"/>
          </a:p>
        </p:txBody>
      </p:sp>
    </p:spTree>
    <p:extLst>
      <p:ext uri="{BB962C8B-B14F-4D97-AF65-F5344CB8AC3E}">
        <p14:creationId xmlns:p14="http://schemas.microsoft.com/office/powerpoint/2010/main" val="161839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69386-7355-4751-A0ED-5E114A57C17B}"/>
              </a:ext>
            </a:extLst>
          </p:cNvPr>
          <p:cNvSpPr>
            <a:spLocks noGrp="1"/>
          </p:cNvSpPr>
          <p:nvPr>
            <p:ph type="title"/>
          </p:nvPr>
        </p:nvSpPr>
        <p:spPr>
          <a:xfrm>
            <a:off x="838200" y="365125"/>
            <a:ext cx="10515600" cy="1046579"/>
          </a:xfrm>
        </p:spPr>
        <p:txBody>
          <a:bodyPr/>
          <a:lstStyle/>
          <a:p>
            <a:r>
              <a:rPr lang="en-US" altLang="zh-CN" b="1" dirty="0"/>
              <a:t>Abstract</a:t>
            </a:r>
            <a:endParaRPr lang="zh-CN" altLang="en-US" b="1" dirty="0"/>
          </a:p>
        </p:txBody>
      </p:sp>
      <p:sp>
        <p:nvSpPr>
          <p:cNvPr id="3" name="内容占位符 2">
            <a:extLst>
              <a:ext uri="{FF2B5EF4-FFF2-40B4-BE49-F238E27FC236}">
                <a16:creationId xmlns:a16="http://schemas.microsoft.com/office/drawing/2014/main" id="{78DC8CEF-3881-4852-980D-894A1B0556BD}"/>
              </a:ext>
            </a:extLst>
          </p:cNvPr>
          <p:cNvSpPr>
            <a:spLocks noGrp="1"/>
          </p:cNvSpPr>
          <p:nvPr>
            <p:ph idx="1"/>
          </p:nvPr>
        </p:nvSpPr>
        <p:spPr>
          <a:xfrm>
            <a:off x="838200" y="1411704"/>
            <a:ext cx="10515600" cy="4351338"/>
          </a:xfrm>
        </p:spPr>
        <p:txBody>
          <a:bodyPr/>
          <a:lstStyle/>
          <a:p>
            <a:r>
              <a:rPr lang="en-US" altLang="zh-CN" dirty="0"/>
              <a:t>This paper presents a method that achieves state-of-the-art results for synthesizing novel views of complex scenes by optimizing an underlying continuous volumetric scene function using a sparse set of input views.</a:t>
            </a:r>
            <a:endParaRPr lang="zh-CN" altLang="en-US" dirty="0"/>
          </a:p>
        </p:txBody>
      </p:sp>
      <p:pic>
        <p:nvPicPr>
          <p:cNvPr id="4" name="图片 3">
            <a:extLst>
              <a:ext uri="{FF2B5EF4-FFF2-40B4-BE49-F238E27FC236}">
                <a16:creationId xmlns:a16="http://schemas.microsoft.com/office/drawing/2014/main" id="{684CABA0-2EE8-41D9-AF09-C7DC473A23CC}"/>
              </a:ext>
            </a:extLst>
          </p:cNvPr>
          <p:cNvPicPr>
            <a:picLocks noChangeAspect="1"/>
          </p:cNvPicPr>
          <p:nvPr/>
        </p:nvPicPr>
        <p:blipFill>
          <a:blip r:embed="rId3"/>
          <a:stretch>
            <a:fillRect/>
          </a:stretch>
        </p:blipFill>
        <p:spPr>
          <a:xfrm>
            <a:off x="1494770" y="3445876"/>
            <a:ext cx="9202459" cy="2317166"/>
          </a:xfrm>
          <a:prstGeom prst="rect">
            <a:avLst/>
          </a:prstGeom>
        </p:spPr>
      </p:pic>
    </p:spTree>
    <p:extLst>
      <p:ext uri="{BB962C8B-B14F-4D97-AF65-F5344CB8AC3E}">
        <p14:creationId xmlns:p14="http://schemas.microsoft.com/office/powerpoint/2010/main" val="254997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p:txBody>
          <a:bodyPr>
            <a:normAutofit/>
          </a:bodyPr>
          <a:lstStyle/>
          <a:p>
            <a:pPr algn="ctr"/>
            <a:r>
              <a:rPr lang="en-US" altLang="zh-CN" sz="2800" b="1" dirty="0"/>
              <a:t>The procedure of the neural radiance field scene representation and differentiable rendering</a:t>
            </a:r>
            <a:br>
              <a:rPr lang="en-US" altLang="zh-CN" sz="2800" dirty="0"/>
            </a:br>
            <a:endParaRPr lang="zh-CN" altLang="en-US" sz="2800" dirty="0"/>
          </a:p>
        </p:txBody>
      </p:sp>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950258" y="1344706"/>
            <a:ext cx="10403541" cy="4832257"/>
          </a:xfrm>
        </p:spPr>
        <p:txBody>
          <a:bodyPr>
            <a:normAutofit/>
          </a:bodyPr>
          <a:lstStyle/>
          <a:p>
            <a:r>
              <a:rPr lang="en-US" altLang="zh-CN" sz="2000" dirty="0"/>
              <a:t>synthesizing images by sampling 5D coordinates (location and viewing direction) along camera rays (a), </a:t>
            </a:r>
          </a:p>
          <a:p>
            <a:r>
              <a:rPr lang="en-US" altLang="zh-CN" sz="2000" dirty="0"/>
              <a:t>feeding those locations into an MLP to produce a color and volume density (b), </a:t>
            </a:r>
          </a:p>
          <a:p>
            <a:r>
              <a:rPr lang="en-US" altLang="zh-CN" sz="2000" dirty="0"/>
              <a:t>using volume rendering techniques to composite these values into an image (c). </a:t>
            </a:r>
          </a:p>
          <a:p>
            <a:r>
              <a:rPr lang="en-US" altLang="zh-CN" sz="2000" dirty="0"/>
              <a:t>Because the rendering function is differentiable, optimizing our scene representation by minimizing the residual between synthesized and ground truth observed images (d). </a:t>
            </a:r>
            <a:endParaRPr lang="zh-CN" altLang="en-US" sz="2000" dirty="0"/>
          </a:p>
        </p:txBody>
      </p:sp>
      <p:pic>
        <p:nvPicPr>
          <p:cNvPr id="8" name="图片 7">
            <a:extLst>
              <a:ext uri="{FF2B5EF4-FFF2-40B4-BE49-F238E27FC236}">
                <a16:creationId xmlns:a16="http://schemas.microsoft.com/office/drawing/2014/main" id="{DF840D43-52A4-4DDD-A9ED-47BBFCD28085}"/>
              </a:ext>
            </a:extLst>
          </p:cNvPr>
          <p:cNvPicPr>
            <a:picLocks noChangeAspect="1"/>
          </p:cNvPicPr>
          <p:nvPr/>
        </p:nvPicPr>
        <p:blipFill>
          <a:blip r:embed="rId3"/>
          <a:stretch>
            <a:fillRect/>
          </a:stretch>
        </p:blipFill>
        <p:spPr>
          <a:xfrm>
            <a:off x="950257" y="3466771"/>
            <a:ext cx="10191917" cy="3026104"/>
          </a:xfrm>
          <a:prstGeom prst="rect">
            <a:avLst/>
          </a:prstGeom>
        </p:spPr>
      </p:pic>
    </p:spTree>
    <p:extLst>
      <p:ext uri="{BB962C8B-B14F-4D97-AF65-F5344CB8AC3E}">
        <p14:creationId xmlns:p14="http://schemas.microsoft.com/office/powerpoint/2010/main" val="134284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a:extLst>
              <a:ext uri="{FF2B5EF4-FFF2-40B4-BE49-F238E27FC236}">
                <a16:creationId xmlns:a16="http://schemas.microsoft.com/office/drawing/2014/main" id="{D12F9F1F-ED57-4DAA-AA14-FA5C5E68620B}"/>
              </a:ext>
            </a:extLst>
          </p:cNvPr>
          <p:cNvPicPr>
            <a:picLocks noGrp="1" noChangeAspect="1"/>
          </p:cNvPicPr>
          <p:nvPr>
            <p:ph sz="half" idx="2"/>
          </p:nvPr>
        </p:nvPicPr>
        <p:blipFill>
          <a:blip r:embed="rId3"/>
          <a:stretch>
            <a:fillRect/>
          </a:stretch>
        </p:blipFill>
        <p:spPr>
          <a:xfrm>
            <a:off x="6919675" y="1788160"/>
            <a:ext cx="5181600" cy="3281680"/>
          </a:xfrm>
        </p:spPr>
      </p:pic>
      <p:sp>
        <p:nvSpPr>
          <p:cNvPr id="4" name="标题 3">
            <a:extLst>
              <a:ext uri="{FF2B5EF4-FFF2-40B4-BE49-F238E27FC236}">
                <a16:creationId xmlns:a16="http://schemas.microsoft.com/office/drawing/2014/main" id="{63529705-28BB-42BE-90EB-2F5FAEBED18E}"/>
              </a:ext>
            </a:extLst>
          </p:cNvPr>
          <p:cNvSpPr>
            <a:spLocks noGrp="1"/>
          </p:cNvSpPr>
          <p:nvPr>
            <p:ph type="title"/>
          </p:nvPr>
        </p:nvSpPr>
        <p:spPr>
          <a:xfrm>
            <a:off x="838200" y="365126"/>
            <a:ext cx="10327105" cy="741780"/>
          </a:xfrm>
        </p:spPr>
        <p:txBody>
          <a:bodyPr>
            <a:normAutofit/>
          </a:bodyPr>
          <a:lstStyle/>
          <a:p>
            <a:r>
              <a:rPr lang="en-US" altLang="zh-CN" sz="2800" b="1" dirty="0"/>
              <a:t>Neural Radiance Field</a:t>
            </a:r>
          </a:p>
        </p:txBody>
      </p:sp>
      <p:sp>
        <p:nvSpPr>
          <p:cNvPr id="5" name="内容占位符 4">
            <a:extLst>
              <a:ext uri="{FF2B5EF4-FFF2-40B4-BE49-F238E27FC236}">
                <a16:creationId xmlns:a16="http://schemas.microsoft.com/office/drawing/2014/main" id="{383D33B4-984E-4EC1-A9FC-5F6C78D5C874}"/>
              </a:ext>
            </a:extLst>
          </p:cNvPr>
          <p:cNvSpPr>
            <a:spLocks noGrp="1"/>
          </p:cNvSpPr>
          <p:nvPr>
            <p:ph sz="half" idx="1"/>
          </p:nvPr>
        </p:nvSpPr>
        <p:spPr>
          <a:xfrm>
            <a:off x="564822" y="1347537"/>
            <a:ext cx="6646683" cy="4902434"/>
          </a:xfrm>
        </p:spPr>
        <p:txBody>
          <a:bodyPr>
            <a:normAutofit fontScale="92500" lnSpcReduction="20000"/>
          </a:bodyPr>
          <a:lstStyle/>
          <a:p>
            <a:r>
              <a:rPr lang="en-US" altLang="zh-CN" sz="2400" dirty="0"/>
              <a:t>Neural Radiance Field</a:t>
            </a:r>
          </a:p>
          <a:p>
            <a:pPr lvl="1">
              <a:lnSpc>
                <a:spcPct val="120000"/>
              </a:lnSpc>
            </a:pPr>
            <a:r>
              <a:rPr lang="en-US" altLang="zh-CN" sz="2000" dirty="0"/>
              <a:t>This paper represent a continuous scene as the 5D vector-valued function whose input is a 3D location x = (x, y, z) and 2D viewing direction (θ, φ), and whose output is an emitted color c = (r, g, b) and volume density σ.</a:t>
            </a:r>
          </a:p>
          <a:p>
            <a:pPr lvl="1">
              <a:lnSpc>
                <a:spcPct val="120000"/>
              </a:lnSpc>
            </a:pPr>
            <a:r>
              <a:rPr lang="en-US" altLang="zh-CN" sz="2000" dirty="0"/>
              <a:t>the network predicts the volume density σ as a function of only the location x, while allowing the RGB color c to be predicted as a function of both location and viewing direction.</a:t>
            </a:r>
          </a:p>
          <a:p>
            <a:pPr lvl="1">
              <a:lnSpc>
                <a:spcPct val="120000"/>
              </a:lnSpc>
            </a:pPr>
            <a:r>
              <a:rPr lang="en-US" altLang="zh-CN" sz="2000" dirty="0"/>
              <a:t>the MLP FΘ first processes the input 3D coordinate x with 8 fully-connected layers and outputs σ and a 256-dimensional feature vector. This feature vector is then concatenated with the camera ray’s viewing direction and passed to one additional fully-connected layer that output the view-dependent RGB color.</a:t>
            </a:r>
            <a:endParaRPr lang="zh-CN" altLang="en-US" sz="2000" dirty="0"/>
          </a:p>
        </p:txBody>
      </p:sp>
    </p:spTree>
    <p:extLst>
      <p:ext uri="{BB962C8B-B14F-4D97-AF65-F5344CB8AC3E}">
        <p14:creationId xmlns:p14="http://schemas.microsoft.com/office/powerpoint/2010/main" val="136648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en-US" altLang="zh-CN" sz="2800" b="1" dirty="0"/>
              <a:t>The function of θ and φ in the Neural Radiance Field</a:t>
            </a:r>
            <a:endParaRPr lang="zh-CN" altLang="en-US" sz="2800" b="1" dirty="0"/>
          </a:p>
        </p:txBody>
      </p:sp>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1209188" y="3359433"/>
            <a:ext cx="10403541" cy="4832257"/>
          </a:xfrm>
        </p:spPr>
        <p:txBody>
          <a:bodyPr>
            <a:normAutofit/>
          </a:bodyPr>
          <a:lstStyle/>
          <a:p>
            <a:r>
              <a:rPr lang="en-US" altLang="zh-CN" sz="2000" dirty="0"/>
              <a:t>It is a visualization of view-dependent emitted radiance. the neural radiance field representation outputs RGB color as a 5D function of both spatial position x and viewing direction d. </a:t>
            </a:r>
          </a:p>
          <a:p>
            <a:r>
              <a:rPr lang="en-US" altLang="zh-CN" sz="2000" dirty="0"/>
              <a:t>we visualize example directional color distributions for two spatial locations in our neural representation of the Ship scene. In (a) and (b), we show the appearance of two fixed 3D points from two different camera positions.</a:t>
            </a:r>
          </a:p>
          <a:p>
            <a:r>
              <a:rPr lang="en-US" altLang="zh-CN" sz="2000" dirty="0"/>
              <a:t>Our method predicts the changing specular appearance of these two 3D points, and in (c) we show how this behavior generalizes continuously across the whole hemisphere of viewing directions. </a:t>
            </a:r>
            <a:endParaRPr lang="zh-CN" altLang="en-US" sz="2000" dirty="0"/>
          </a:p>
        </p:txBody>
      </p:sp>
      <p:pic>
        <p:nvPicPr>
          <p:cNvPr id="4" name="图片 3">
            <a:extLst>
              <a:ext uri="{FF2B5EF4-FFF2-40B4-BE49-F238E27FC236}">
                <a16:creationId xmlns:a16="http://schemas.microsoft.com/office/drawing/2014/main" id="{0375B4E2-13A0-4786-AC43-E833BC133233}"/>
              </a:ext>
            </a:extLst>
          </p:cNvPr>
          <p:cNvPicPr>
            <a:picLocks noChangeAspect="1"/>
          </p:cNvPicPr>
          <p:nvPr/>
        </p:nvPicPr>
        <p:blipFill>
          <a:blip r:embed="rId3"/>
          <a:stretch>
            <a:fillRect/>
          </a:stretch>
        </p:blipFill>
        <p:spPr>
          <a:xfrm>
            <a:off x="1761862" y="852464"/>
            <a:ext cx="8668274" cy="2506969"/>
          </a:xfrm>
          <a:prstGeom prst="rect">
            <a:avLst/>
          </a:prstGeom>
        </p:spPr>
      </p:pic>
    </p:spTree>
    <p:extLst>
      <p:ext uri="{BB962C8B-B14F-4D97-AF65-F5344CB8AC3E}">
        <p14:creationId xmlns:p14="http://schemas.microsoft.com/office/powerpoint/2010/main" val="132348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a:extLst>
              <a:ext uri="{FF2B5EF4-FFF2-40B4-BE49-F238E27FC236}">
                <a16:creationId xmlns:a16="http://schemas.microsoft.com/office/drawing/2014/main" id="{D621E849-82C9-45D8-843A-FC3FA8EFBD83}"/>
              </a:ext>
            </a:extLst>
          </p:cNvPr>
          <p:cNvPicPr>
            <a:picLocks noChangeAspect="1"/>
          </p:cNvPicPr>
          <p:nvPr/>
        </p:nvPicPr>
        <p:blipFill>
          <a:blip r:embed="rId3"/>
          <a:stretch>
            <a:fillRect/>
          </a:stretch>
        </p:blipFill>
        <p:spPr>
          <a:xfrm>
            <a:off x="9687559" y="1684336"/>
            <a:ext cx="1828800" cy="3895725"/>
          </a:xfrm>
          <a:prstGeom prst="rect">
            <a:avLst/>
          </a:prstGeom>
        </p:spPr>
      </p:pic>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en-US" altLang="zh-CN" sz="2800" b="1" dirty="0"/>
              <a:t>Volume Rendering with Radiance Fields</a:t>
            </a:r>
            <a:endParaRPr lang="zh-CN" altLang="en-US" sz="2800" b="1" dirty="0"/>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571573" y="1012871"/>
                <a:ext cx="10403541" cy="4832257"/>
              </a:xfrm>
            </p:spPr>
            <p:txBody>
              <a:bodyPr>
                <a:normAutofit/>
              </a:bodyPr>
              <a:lstStyle/>
              <a:p>
                <a:r>
                  <a:rPr lang="en-US" altLang="zh-CN" sz="2600" dirty="0"/>
                  <a:t>The meaning of the volume density σ</a:t>
                </a:r>
              </a:p>
              <a:p>
                <a:pPr lvl="1">
                  <a:lnSpc>
                    <a:spcPct val="100000"/>
                  </a:lnSpc>
                </a:pPr>
                <a:r>
                  <a:rPr lang="en-US" altLang="zh-CN" sz="2000" dirty="0"/>
                  <a:t>In this paper,</a:t>
                </a:r>
                <a:r>
                  <a:rPr lang="zh-CN" altLang="en-US" sz="2000" dirty="0"/>
                  <a:t> </a:t>
                </a:r>
                <a:r>
                  <a:rPr lang="en-US" altLang="zh-CN" sz="2000" dirty="0"/>
                  <a:t>The volume density σ(x) is interpreted as the differential probability of a ray terminating at an infinitesimal particle at location x.</a:t>
                </a:r>
              </a:p>
              <a:p>
                <a:pPr lvl="1">
                  <a:lnSpc>
                    <a:spcPct val="100000"/>
                  </a:lnSpc>
                </a:pPr>
                <a:r>
                  <a:rPr lang="zh-CN" altLang="en-US" sz="2000" dirty="0"/>
                  <a:t>我们可以假设这样的一个场景：</a:t>
                </a:r>
                <a:endParaRPr lang="en-US" altLang="zh-CN" sz="2000" dirty="0"/>
              </a:p>
              <a:p>
                <a:pPr lvl="1">
                  <a:lnSpc>
                    <a:spcPct val="100000"/>
                  </a:lnSpc>
                </a:pPr>
                <a:r>
                  <a:rPr lang="zh-CN" altLang="en-US" sz="2000" dirty="0"/>
                  <a:t>一束光线从左侧垂直入射一个底面积为</a:t>
                </a:r>
                <a:r>
                  <a:rPr lang="en-US" altLang="zh-CN" sz="2000" dirty="0"/>
                  <a:t>E</a:t>
                </a:r>
                <a:r>
                  <a:rPr lang="zh-CN" altLang="en-US" sz="2000" dirty="0"/>
                  <a:t>，厚度为</a:t>
                </a:r>
                <a14:m>
                  <m:oMath xmlns:m="http://schemas.openxmlformats.org/officeDocument/2006/math">
                    <m:r>
                      <a:rPr lang="zh-CN" altLang="en-US" sz="2000" i="1" smtClean="0">
                        <a:latin typeface="Cambria Math" panose="02040503050406030204" pitchFamily="18" charset="0"/>
                      </a:rPr>
                      <m:t>△</m:t>
                    </m:r>
                  </m:oMath>
                </a14:m>
                <a:r>
                  <a:rPr lang="en-US" altLang="zh-CN" sz="2000" dirty="0"/>
                  <a:t>s</a:t>
                </a:r>
                <a:r>
                  <a:rPr lang="zh-CN" altLang="en-US" sz="2000" dirty="0"/>
                  <a:t>的立方体，其中单位体体积</a:t>
                </a:r>
                <a:endParaRPr lang="en-US" altLang="zh-CN" sz="2000" dirty="0"/>
              </a:p>
              <a:p>
                <a:pPr marL="457200" lvl="1" indent="0">
                  <a:lnSpc>
                    <a:spcPct val="100000"/>
                  </a:lnSpc>
                  <a:buNone/>
                </a:pPr>
                <a:r>
                  <a:rPr lang="en-US" altLang="zh-CN" sz="2000" dirty="0"/>
                  <a:t>   </a:t>
                </a:r>
                <a:r>
                  <a:rPr lang="zh-CN" altLang="en-US" sz="2000" dirty="0"/>
                  <a:t>内粒子的个数为</a:t>
                </a:r>
                <a:r>
                  <a:rPr lang="en-US" altLang="zh-CN" sz="2000" dirty="0"/>
                  <a:t>p</a:t>
                </a:r>
                <a:r>
                  <a:rPr lang="zh-CN" altLang="en-US" sz="2000" dirty="0"/>
                  <a:t>，光线初始光强为</a:t>
                </a:r>
                <a:r>
                  <a:rPr lang="en-US" altLang="zh-CN" sz="2000" dirty="0"/>
                  <a:t>L(s)</a:t>
                </a:r>
                <a:r>
                  <a:rPr lang="zh-CN" altLang="en-US" sz="2000" dirty="0"/>
                  <a:t>，粒子全部简化为半径为</a:t>
                </a:r>
                <a:r>
                  <a:rPr lang="en-US" altLang="zh-CN" sz="2000" dirty="0"/>
                  <a:t>r</a:t>
                </a:r>
                <a:r>
                  <a:rPr lang="zh-CN" altLang="en-US" sz="2000" dirty="0"/>
                  <a:t>的球体，那么</a:t>
                </a:r>
                <a:endParaRPr lang="en-US" altLang="zh-CN" sz="2000" dirty="0"/>
              </a:p>
              <a:p>
                <a:pPr marL="457200" lvl="1" indent="0">
                  <a:lnSpc>
                    <a:spcPct val="100000"/>
                  </a:lnSpc>
                  <a:buNone/>
                </a:pPr>
                <a:r>
                  <a:rPr lang="en-US" altLang="zh-CN" sz="2000" dirty="0"/>
                  <a:t>   </a:t>
                </a:r>
                <a:r>
                  <a:rPr lang="zh-CN" altLang="en-US" sz="2000" dirty="0"/>
                  <a:t>光线穿透</a:t>
                </a:r>
                <a14:m>
                  <m:oMath xmlns:m="http://schemas.openxmlformats.org/officeDocument/2006/math">
                    <m:r>
                      <a:rPr lang="zh-CN" altLang="en-US" sz="2000" i="1" smtClean="0">
                        <a:latin typeface="Cambria Math" panose="02040503050406030204" pitchFamily="18" charset="0"/>
                      </a:rPr>
                      <m:t>△</m:t>
                    </m:r>
                  </m:oMath>
                </a14:m>
                <a:r>
                  <a:rPr lang="en-US" altLang="zh-CN" sz="2000" dirty="0"/>
                  <a:t>s</a:t>
                </a:r>
                <a:r>
                  <a:rPr lang="zh-CN" altLang="en-US" sz="2000" dirty="0"/>
                  <a:t>的后的光强为 </a:t>
                </a:r>
                <a:r>
                  <a:rPr lang="en-US" altLang="zh-CN" sz="2000" dirty="0"/>
                  <a:t>L(s+</a:t>
                </a:r>
                <a14:m>
                  <m:oMath xmlns:m="http://schemas.openxmlformats.org/officeDocument/2006/math">
                    <m:r>
                      <a:rPr lang="zh-CN" altLang="en-US" sz="2000" i="1">
                        <a:latin typeface="Cambria Math" panose="02040503050406030204" pitchFamily="18" charset="0"/>
                      </a:rPr>
                      <m:t>△</m:t>
                    </m:r>
                  </m:oMath>
                </a14:m>
                <a:r>
                  <a:rPr lang="en-US" altLang="zh-CN" sz="2000" dirty="0"/>
                  <a:t>s)</a:t>
                </a:r>
                <a:r>
                  <a:rPr lang="zh-CN" altLang="en-US" sz="2000" dirty="0"/>
                  <a:t>，即可有如下推论</a:t>
                </a:r>
                <a:r>
                  <a:rPr lang="en-US" altLang="zh-CN" sz="2000" dirty="0"/>
                  <a:t>:</a:t>
                </a:r>
              </a:p>
              <a:p>
                <a:pPr lvl="1">
                  <a:lnSpc>
                    <a:spcPct val="100000"/>
                  </a:lnSpc>
                </a:pPr>
                <a:endParaRPr lang="en-US" altLang="zh-CN" sz="2000" dirty="0"/>
              </a:p>
              <a:p>
                <a:pPr lvl="1">
                  <a:lnSpc>
                    <a:spcPct val="100000"/>
                  </a:lnSpc>
                </a:pPr>
                <a:endParaRPr lang="en-US" altLang="zh-CN" sz="2000" dirty="0"/>
              </a:p>
              <a:p>
                <a:pPr lvl="1">
                  <a:lnSpc>
                    <a:spcPct val="100000"/>
                  </a:lnSpc>
                </a:pPr>
                <a:endParaRPr lang="en-US" altLang="zh-CN" sz="2000" dirty="0"/>
              </a:p>
              <a:p>
                <a:pPr lvl="1">
                  <a:lnSpc>
                    <a:spcPct val="100000"/>
                  </a:lnSpc>
                </a:pPr>
                <a:endParaRPr lang="en-US" altLang="zh-CN" sz="2000" dirty="0"/>
              </a:p>
              <a:p>
                <a:pPr lvl="1">
                  <a:lnSpc>
                    <a:spcPct val="100000"/>
                  </a:lnSpc>
                </a:pPr>
                <a:r>
                  <a:rPr lang="zh-CN" altLang="en-US" sz="2000" dirty="0"/>
                  <a:t>由此可得出，光强</a:t>
                </a:r>
                <a14:m>
                  <m:oMath xmlns:m="http://schemas.openxmlformats.org/officeDocument/2006/math">
                    <m:r>
                      <a:rPr lang="en-US" altLang="zh-CN" sz="2000" i="1" dirty="0" smtClean="0">
                        <a:latin typeface="Cambria Math" panose="02040503050406030204" pitchFamily="18" charset="0"/>
                      </a:rPr>
                      <m:t>𝐿</m:t>
                    </m:r>
                    <m:d>
                      <m:dPr>
                        <m:ctrlPr>
                          <a:rPr lang="en-US" altLang="zh-CN" sz="2000" i="1" dirty="0" smtClean="0">
                            <a:solidFill>
                              <a:srgbClr val="836967"/>
                            </a:solidFill>
                            <a:latin typeface="Cambria Math" panose="02040503050406030204" pitchFamily="18" charset="0"/>
                          </a:rPr>
                        </m:ctrlPr>
                      </m:dPr>
                      <m:e>
                        <m:r>
                          <a:rPr lang="en-US" altLang="zh-CN" sz="2000" i="1" dirty="0" smtClean="0">
                            <a:latin typeface="Cambria Math" panose="02040503050406030204" pitchFamily="18" charset="0"/>
                          </a:rPr>
                          <m:t>𝑥</m:t>
                        </m:r>
                      </m:e>
                    </m:d>
                    <m:r>
                      <a:rPr lang="en-US" altLang="zh-CN" sz="2000" i="0" dirty="0" smtClean="0">
                        <a:latin typeface="Cambria Math" panose="02040503050406030204" pitchFamily="18" charset="0"/>
                      </a:rPr>
                      <m:t>=</m:t>
                    </m:r>
                    <m:sSub>
                      <m:sSubPr>
                        <m:ctrlPr>
                          <a:rPr lang="en-US" altLang="zh-CN" sz="2000" i="1" dirty="0">
                            <a:solidFill>
                              <a:srgbClr val="836967"/>
                            </a:solidFill>
                            <a:latin typeface="Cambria Math" panose="02040503050406030204" pitchFamily="18" charset="0"/>
                          </a:rPr>
                        </m:ctrlPr>
                      </m:sSubPr>
                      <m:e>
                        <m:r>
                          <a:rPr lang="en-US" altLang="zh-CN" sz="2000" i="1" dirty="0">
                            <a:latin typeface="Cambria Math" panose="02040503050406030204" pitchFamily="18" charset="0"/>
                          </a:rPr>
                          <m:t>𝑙</m:t>
                        </m:r>
                      </m:e>
                      <m:sub>
                        <m:r>
                          <a:rPr lang="en-US" altLang="zh-CN" sz="2000" dirty="0">
                            <a:latin typeface="Cambria Math" panose="02040503050406030204" pitchFamily="18" charset="0"/>
                          </a:rPr>
                          <m:t>0</m:t>
                        </m:r>
                      </m:sub>
                    </m:sSub>
                    <m:r>
                      <m:rPr>
                        <m:sty m:val="p"/>
                      </m:rPr>
                      <a:rPr lang="en-US" altLang="zh-CN" sz="2000" i="1" dirty="0">
                        <a:latin typeface="Cambria Math" panose="02040503050406030204" pitchFamily="18" charset="0"/>
                      </a:rPr>
                      <m:t>exp</m:t>
                    </m:r>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m:t>
                    </m:r>
                    <m:nary>
                      <m:naryPr>
                        <m:limLoc m:val="subSup"/>
                        <m:grow m:val="on"/>
                        <m:ctrlPr>
                          <a:rPr lang="en-US" altLang="zh-CN" sz="2000" i="1" dirty="0" smtClean="0">
                            <a:latin typeface="Cambria Math" panose="02040503050406030204" pitchFamily="18" charset="0"/>
                          </a:rPr>
                        </m:ctrlPr>
                      </m:naryPr>
                      <m:sub>
                        <m:r>
                          <a:rPr lang="en-US" altLang="zh-CN" sz="2000" i="0" dirty="0" smtClean="0">
                            <a:latin typeface="Cambria Math" panose="02040503050406030204" pitchFamily="18" charset="0"/>
                          </a:rPr>
                          <m:t>0</m:t>
                        </m:r>
                      </m:sub>
                      <m:sup>
                        <m:r>
                          <a:rPr lang="en-US" altLang="zh-CN" sz="2000" i="1" dirty="0" smtClean="0">
                            <a:latin typeface="Cambria Math" panose="02040503050406030204" pitchFamily="18" charset="0"/>
                          </a:rPr>
                          <m:t>𝑆</m:t>
                        </m:r>
                      </m:sup>
                      <m:e>
                        <m:r>
                          <m:rPr>
                            <m:nor/>
                          </m:rPr>
                          <a:rPr lang="en-US" altLang="zh-CN" sz="2000" dirty="0"/>
                          <m:t>σ</m:t>
                        </m:r>
                        <m:r>
                          <a:rPr lang="en-US" altLang="zh-CN" sz="2000" b="0" i="0" dirty="0" smtClean="0">
                            <a:latin typeface="Cambria Math" panose="02040503050406030204" pitchFamily="18" charset="0"/>
                          </a:rPr>
                          <m:t>(</m:t>
                        </m:r>
                        <m:r>
                          <m:rPr>
                            <m:sty m:val="p"/>
                          </m:rPr>
                          <a:rPr lang="en-US" altLang="zh-CN" sz="2000" b="0" i="0" dirty="0" smtClean="0">
                            <a:latin typeface="Cambria Math" panose="02040503050406030204" pitchFamily="18" charset="0"/>
                          </a:rPr>
                          <m:t>s</m:t>
                        </m:r>
                        <m:r>
                          <a:rPr lang="en-US" altLang="zh-CN" sz="2000" b="0" i="0" dirty="0" smtClean="0">
                            <a:latin typeface="Cambria Math" panose="02040503050406030204" pitchFamily="18" charset="0"/>
                          </a:rPr>
                          <m:t>)ⅆ</m:t>
                        </m:r>
                        <m:r>
                          <a:rPr lang="en-US" altLang="zh-CN" sz="2000" i="1" dirty="0" smtClean="0">
                            <a:latin typeface="Cambria Math" panose="02040503050406030204" pitchFamily="18" charset="0"/>
                          </a:rPr>
                          <m:t>𝑠</m:t>
                        </m:r>
                        <m:r>
                          <a:rPr lang="en-US" altLang="zh-CN" sz="2000" b="0" i="1" dirty="0" smtClean="0">
                            <a:latin typeface="Cambria Math" panose="02040503050406030204" pitchFamily="18" charset="0"/>
                          </a:rPr>
                          <m:t>)</m:t>
                        </m:r>
                      </m:e>
                    </m:nary>
                  </m:oMath>
                </a14:m>
                <a:r>
                  <a:rPr lang="en-US" altLang="zh-CN" sz="2000" dirty="0"/>
                  <a:t> </a:t>
                </a:r>
                <a:r>
                  <a:rPr lang="zh-CN" altLang="en-US" sz="2000" dirty="0"/>
                  <a:t>其中</a:t>
                </a:r>
                <a:r>
                  <a:rPr lang="en-US" altLang="zh-CN" sz="2000" dirty="0"/>
                  <a:t>σ(s)=p(s)A</a:t>
                </a:r>
              </a:p>
              <a:p>
                <a:pPr marL="0" indent="0">
                  <a:buNone/>
                </a:pPr>
                <a:endParaRPr lang="en-US" altLang="zh-CN" sz="2000" dirty="0"/>
              </a:p>
            </p:txBody>
          </p:sp>
        </mc:Choice>
        <mc:Fallback>
          <p:sp>
            <p:nvSpPr>
              <p:cNvPr id="6" name="内容占位符 5">
                <a:extLst>
                  <a:ext uri="{FF2B5EF4-FFF2-40B4-BE49-F238E27FC236}">
                    <a16:creationId xmlns:a16="http://schemas.microsoft.com/office/drawing/2014/main" id="{B7D231CD-25BD-411B-AD13-0D0D7772D9AC}"/>
                  </a:ext>
                </a:extLst>
              </p:cNvPr>
              <p:cNvSpPr>
                <a:spLocks noGrp="1" noRot="1" noChangeAspect="1" noMove="1" noResize="1" noEditPoints="1" noAdjustHandles="1" noChangeArrowheads="1" noChangeShapeType="1" noTextEdit="1"/>
              </p:cNvSpPr>
              <p:nvPr>
                <p:ph idx="1"/>
              </p:nvPr>
            </p:nvSpPr>
            <p:spPr>
              <a:xfrm>
                <a:off x="571573" y="1012871"/>
                <a:ext cx="10403541" cy="4832257"/>
              </a:xfrm>
              <a:blipFill>
                <a:blip r:embed="rId4"/>
                <a:stretch>
                  <a:fillRect l="-938" t="-189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BC30913-A504-4772-9EA1-A2D8F56CD321}"/>
              </a:ext>
            </a:extLst>
          </p:cNvPr>
          <p:cNvPicPr>
            <a:picLocks noChangeAspect="1"/>
          </p:cNvPicPr>
          <p:nvPr/>
        </p:nvPicPr>
        <p:blipFill>
          <a:blip r:embed="rId5"/>
          <a:stretch>
            <a:fillRect/>
          </a:stretch>
        </p:blipFill>
        <p:spPr>
          <a:xfrm>
            <a:off x="4294717" y="3632199"/>
            <a:ext cx="2431204" cy="765829"/>
          </a:xfrm>
          <a:prstGeom prst="rect">
            <a:avLst/>
          </a:prstGeom>
        </p:spPr>
      </p:pic>
    </p:spTree>
    <p:extLst>
      <p:ext uri="{BB962C8B-B14F-4D97-AF65-F5344CB8AC3E}">
        <p14:creationId xmlns:p14="http://schemas.microsoft.com/office/powerpoint/2010/main" val="18605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en-US" altLang="zh-CN" sz="2800" b="0" i="0" dirty="0">
                <a:solidFill>
                  <a:srgbClr val="333333"/>
                </a:solidFill>
                <a:effectLst/>
                <a:latin typeface="Arial" panose="020B0604020202020204" pitchFamily="34" charset="0"/>
              </a:rPr>
              <a:t>The function C(r) derivation process in volume rendering</a:t>
            </a:r>
            <a:endParaRPr lang="zh-CN" altLang="en-US" sz="2800" dirty="0"/>
          </a:p>
        </p:txBody>
      </p:sp>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894227" y="1121657"/>
            <a:ext cx="10403541" cy="4832257"/>
          </a:xfrm>
        </p:spPr>
        <p:txBody>
          <a:bodyPr>
            <a:normAutofit/>
          </a:bodyPr>
          <a:lstStyle/>
          <a:p>
            <a:r>
              <a:rPr lang="en-US" altLang="zh-CN" sz="2600" dirty="0"/>
              <a:t>The expected color C(r) of camera ray r(t) = o + td with near and far bounds </a:t>
            </a:r>
            <a:r>
              <a:rPr lang="en-US" altLang="zh-CN" sz="2600" dirty="0" err="1"/>
              <a:t>tn</a:t>
            </a:r>
            <a:r>
              <a:rPr lang="en-US" altLang="zh-CN" sz="2600" dirty="0"/>
              <a:t> and </a:t>
            </a:r>
            <a:r>
              <a:rPr lang="en-US" altLang="zh-CN" sz="2600" dirty="0" err="1"/>
              <a:t>tf</a:t>
            </a:r>
            <a:r>
              <a:rPr lang="en-US" altLang="zh-CN" sz="2600" dirty="0"/>
              <a:t> is:</a:t>
            </a:r>
          </a:p>
          <a:p>
            <a:endParaRPr lang="en-US" altLang="zh-CN" sz="2400" dirty="0"/>
          </a:p>
          <a:p>
            <a:endParaRPr lang="en-US" altLang="zh-CN" sz="2400" dirty="0"/>
          </a:p>
          <a:p>
            <a:endParaRPr lang="en-US" altLang="zh-CN" sz="2400" dirty="0"/>
          </a:p>
          <a:p>
            <a:endParaRPr lang="en-US" altLang="zh-CN" sz="2400" dirty="0"/>
          </a:p>
          <a:p>
            <a:r>
              <a:rPr lang="en-US" altLang="zh-CN" sz="2400" dirty="0"/>
              <a:t>The function T(t) denotes the accumulated transmittance along the ray from </a:t>
            </a:r>
            <a:r>
              <a:rPr lang="en-US" altLang="zh-CN" sz="2400" dirty="0" err="1"/>
              <a:t>tn</a:t>
            </a:r>
            <a:r>
              <a:rPr lang="en-US" altLang="zh-CN" sz="2400" dirty="0"/>
              <a:t> to t, i.e., the probability that the ray travels from </a:t>
            </a:r>
            <a:r>
              <a:rPr lang="en-US" altLang="zh-CN" sz="2400" dirty="0" err="1"/>
              <a:t>tn</a:t>
            </a:r>
            <a:r>
              <a:rPr lang="en-US" altLang="zh-CN" sz="2400" dirty="0"/>
              <a:t> to t without hitting any other particle. Rendering a view from our continuous neural radiance field requires estimating this integral C(r) for a camera ray traced through each pixel of the desired virtual camera</a:t>
            </a:r>
          </a:p>
        </p:txBody>
      </p:sp>
      <p:pic>
        <p:nvPicPr>
          <p:cNvPr id="4" name="图片 3">
            <a:extLst>
              <a:ext uri="{FF2B5EF4-FFF2-40B4-BE49-F238E27FC236}">
                <a16:creationId xmlns:a16="http://schemas.microsoft.com/office/drawing/2014/main" id="{C019CCEF-1726-4713-8D37-4ED714D51F9B}"/>
              </a:ext>
            </a:extLst>
          </p:cNvPr>
          <p:cNvPicPr>
            <a:picLocks noChangeAspect="1"/>
          </p:cNvPicPr>
          <p:nvPr/>
        </p:nvPicPr>
        <p:blipFill>
          <a:blip r:embed="rId3"/>
          <a:stretch>
            <a:fillRect/>
          </a:stretch>
        </p:blipFill>
        <p:spPr>
          <a:xfrm>
            <a:off x="645120" y="2200675"/>
            <a:ext cx="10901753" cy="1119540"/>
          </a:xfrm>
          <a:prstGeom prst="rect">
            <a:avLst/>
          </a:prstGeom>
        </p:spPr>
      </p:pic>
    </p:spTree>
    <p:extLst>
      <p:ext uri="{BB962C8B-B14F-4D97-AF65-F5344CB8AC3E}">
        <p14:creationId xmlns:p14="http://schemas.microsoft.com/office/powerpoint/2010/main" val="62029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B7D231CD-25BD-411B-AD13-0D0D7772D9AC}"/>
              </a:ext>
            </a:extLst>
          </p:cNvPr>
          <p:cNvSpPr>
            <a:spLocks noGrp="1"/>
          </p:cNvSpPr>
          <p:nvPr>
            <p:ph idx="1"/>
          </p:nvPr>
        </p:nvSpPr>
        <p:spPr>
          <a:xfrm>
            <a:off x="894226" y="1012871"/>
            <a:ext cx="10403541" cy="4832257"/>
          </a:xfrm>
        </p:spPr>
        <p:txBody>
          <a:bodyPr>
            <a:normAutofit/>
          </a:bodyPr>
          <a:lstStyle/>
          <a:p>
            <a:r>
              <a:rPr lang="en-US" altLang="zh-CN" sz="2400" dirty="0"/>
              <a:t>we use a stratified sampling approach where we partition [</a:t>
            </a:r>
            <a:r>
              <a:rPr lang="en-US" altLang="zh-CN" sz="2400" dirty="0" err="1"/>
              <a:t>tn</a:t>
            </a:r>
            <a:r>
              <a:rPr lang="en-US" altLang="zh-CN" sz="2400" dirty="0"/>
              <a:t>, </a:t>
            </a:r>
            <a:r>
              <a:rPr lang="en-US" altLang="zh-CN" sz="2400" dirty="0" err="1"/>
              <a:t>tf</a:t>
            </a:r>
            <a:r>
              <a:rPr lang="en-US" altLang="zh-CN" sz="2400" dirty="0"/>
              <a:t>] into N evenly-spaced bins and then draw one sample uniformly at random from within each bin.</a:t>
            </a:r>
          </a:p>
          <a:p>
            <a:endParaRPr lang="en-US" altLang="zh-CN" sz="2400" dirty="0"/>
          </a:p>
          <a:p>
            <a:endParaRPr lang="en-US" altLang="zh-CN" sz="2400" dirty="0"/>
          </a:p>
          <a:p>
            <a:endParaRPr lang="en-US" altLang="zh-CN" sz="2400" dirty="0"/>
          </a:p>
          <a:p>
            <a:r>
              <a:rPr lang="zh-CN" altLang="en-US" sz="2400" dirty="0"/>
              <a:t>让我们对之前的</a:t>
            </a:r>
            <a:r>
              <a:rPr lang="en-US" altLang="zh-CN" sz="2400" dirty="0"/>
              <a:t>C(r)</a:t>
            </a:r>
            <a:r>
              <a:rPr lang="zh-CN" altLang="en-US" sz="2400" dirty="0"/>
              <a:t>进行化简，我们就可以得到下面的公式：</a:t>
            </a:r>
            <a:r>
              <a:rPr lang="en-US" altLang="zh-CN" sz="2400" dirty="0"/>
              <a:t>(</a:t>
            </a:r>
            <a:r>
              <a:rPr lang="zh-CN" altLang="en-US" sz="2400" dirty="0"/>
              <a:t>容易证明</a:t>
            </a:r>
            <a:r>
              <a:rPr lang="en-US" altLang="zh-CN" sz="2400" dirty="0"/>
              <a:t>)</a:t>
            </a:r>
          </a:p>
          <a:p>
            <a:endParaRPr lang="en-US" altLang="zh-CN" sz="2400" dirty="0"/>
          </a:p>
          <a:p>
            <a:endParaRPr lang="en-US" altLang="zh-CN" sz="2400" dirty="0"/>
          </a:p>
          <a:p>
            <a:endParaRPr lang="en-US" altLang="zh-CN" sz="2400" dirty="0"/>
          </a:p>
        </p:txBody>
      </p:sp>
      <p:pic>
        <p:nvPicPr>
          <p:cNvPr id="1026" name="Picture 2" descr="preview">
            <a:extLst>
              <a:ext uri="{FF2B5EF4-FFF2-40B4-BE49-F238E27FC236}">
                <a16:creationId xmlns:a16="http://schemas.microsoft.com/office/drawing/2014/main" id="{E705A43A-C7C6-458B-ACC3-D3F3181F6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24" y="2083854"/>
            <a:ext cx="7174546" cy="1168969"/>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8865F6B-320A-4B09-91BD-72F06559F316}"/>
              </a:ext>
            </a:extLst>
          </p:cNvPr>
          <p:cNvPicPr>
            <a:picLocks noChangeAspect="1"/>
          </p:cNvPicPr>
          <p:nvPr/>
        </p:nvPicPr>
        <p:blipFill>
          <a:blip r:embed="rId4"/>
          <a:stretch>
            <a:fillRect/>
          </a:stretch>
        </p:blipFill>
        <p:spPr>
          <a:xfrm>
            <a:off x="1731746" y="3833550"/>
            <a:ext cx="8728502" cy="1679963"/>
          </a:xfrm>
          <a:prstGeom prst="rect">
            <a:avLst/>
          </a:prstGeom>
        </p:spPr>
      </p:pic>
      <p:sp>
        <p:nvSpPr>
          <p:cNvPr id="5" name="标题 4">
            <a:extLst>
              <a:ext uri="{FF2B5EF4-FFF2-40B4-BE49-F238E27FC236}">
                <a16:creationId xmlns:a16="http://schemas.microsoft.com/office/drawing/2014/main" id="{7E582E54-032E-4C8C-BDF5-5CB5BB31F3BE}"/>
              </a:ext>
            </a:extLst>
          </p:cNvPr>
          <p:cNvSpPr>
            <a:spLocks noGrp="1"/>
          </p:cNvSpPr>
          <p:nvPr>
            <p:ph type="title"/>
          </p:nvPr>
        </p:nvSpPr>
        <p:spPr>
          <a:xfrm>
            <a:off x="838199" y="0"/>
            <a:ext cx="10515600" cy="1325563"/>
          </a:xfrm>
        </p:spPr>
        <p:txBody>
          <a:bodyPr>
            <a:normAutofit/>
          </a:bodyPr>
          <a:lstStyle/>
          <a:p>
            <a:pPr algn="ctr"/>
            <a:r>
              <a:rPr lang="en-US" altLang="zh-CN" sz="3600" b="0" i="0" dirty="0">
                <a:solidFill>
                  <a:srgbClr val="333333"/>
                </a:solidFill>
                <a:effectLst/>
                <a:latin typeface="Arial" panose="020B0604020202020204" pitchFamily="34" charset="0"/>
              </a:rPr>
              <a:t>sampling</a:t>
            </a:r>
            <a:endParaRPr lang="zh-CN" altLang="en-US" sz="3600" dirty="0"/>
          </a:p>
        </p:txBody>
      </p:sp>
      <p:pic>
        <p:nvPicPr>
          <p:cNvPr id="11" name="图片 10">
            <a:extLst>
              <a:ext uri="{FF2B5EF4-FFF2-40B4-BE49-F238E27FC236}">
                <a16:creationId xmlns:a16="http://schemas.microsoft.com/office/drawing/2014/main" id="{0AC60060-82D0-4305-9DF8-0D9BBAA09681}"/>
              </a:ext>
            </a:extLst>
          </p:cNvPr>
          <p:cNvPicPr>
            <a:picLocks noChangeAspect="1"/>
          </p:cNvPicPr>
          <p:nvPr/>
        </p:nvPicPr>
        <p:blipFill>
          <a:blip r:embed="rId5"/>
          <a:stretch>
            <a:fillRect/>
          </a:stretch>
        </p:blipFill>
        <p:spPr>
          <a:xfrm>
            <a:off x="563876" y="5143310"/>
            <a:ext cx="11064240" cy="1235000"/>
          </a:xfrm>
          <a:prstGeom prst="rect">
            <a:avLst/>
          </a:prstGeom>
        </p:spPr>
      </p:pic>
    </p:spTree>
    <p:extLst>
      <p:ext uri="{BB962C8B-B14F-4D97-AF65-F5344CB8AC3E}">
        <p14:creationId xmlns:p14="http://schemas.microsoft.com/office/powerpoint/2010/main" val="31454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A1D8B6-A521-4220-AD91-042F2BF68BCE}"/>
              </a:ext>
            </a:extLst>
          </p:cNvPr>
          <p:cNvSpPr>
            <a:spLocks noGrp="1"/>
          </p:cNvSpPr>
          <p:nvPr>
            <p:ph type="title"/>
          </p:nvPr>
        </p:nvSpPr>
        <p:spPr>
          <a:xfrm>
            <a:off x="838200" y="2573178"/>
            <a:ext cx="10515600" cy="1325563"/>
          </a:xfrm>
        </p:spPr>
        <p:txBody>
          <a:bodyPr>
            <a:normAutofit/>
          </a:bodyPr>
          <a:lstStyle/>
          <a:p>
            <a:pPr algn="ctr"/>
            <a:r>
              <a:rPr lang="en-US" altLang="zh-CN" sz="6600" b="0" i="0" dirty="0">
                <a:solidFill>
                  <a:srgbClr val="333333"/>
                </a:solidFill>
                <a:effectLst/>
                <a:latin typeface="Arial" panose="020B0604020202020204" pitchFamily="34" charset="0"/>
              </a:rPr>
              <a:t>Additional optimizations</a:t>
            </a:r>
            <a:endParaRPr lang="zh-CN" altLang="en-US" sz="6600" dirty="0"/>
          </a:p>
        </p:txBody>
      </p:sp>
    </p:spTree>
    <p:extLst>
      <p:ext uri="{BB962C8B-B14F-4D97-AF65-F5344CB8AC3E}">
        <p14:creationId xmlns:p14="http://schemas.microsoft.com/office/powerpoint/2010/main" val="3058513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1793</Words>
  <Application>Microsoft Office PowerPoint</Application>
  <PresentationFormat>宽屏</PresentationFormat>
  <Paragraphs>102</Paragraphs>
  <Slides>14</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NeRF: Representing Scenes as Neural Radiance Fields for View Synthesis</vt:lpstr>
      <vt:lpstr>Abstract</vt:lpstr>
      <vt:lpstr>The procedure of the neural radiance field scene representation and differentiable rendering </vt:lpstr>
      <vt:lpstr>Neural Radiance Field</vt:lpstr>
      <vt:lpstr>The function of θ and φ in the Neural Radiance Field</vt:lpstr>
      <vt:lpstr>Volume Rendering with Radiance Fields</vt:lpstr>
      <vt:lpstr>The function C(r) derivation process in volume rendering</vt:lpstr>
      <vt:lpstr>sampling</vt:lpstr>
      <vt:lpstr>Additional optimizations</vt:lpstr>
      <vt:lpstr>Positional encoding</vt:lpstr>
      <vt:lpstr>采用Positional encoding后的MLP</vt:lpstr>
      <vt:lpstr>Hierarchical volume sampling</vt:lpstr>
      <vt:lpstr>LOSS函数</vt:lpstr>
      <vt:lpstr>Additional Implementation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Representing Scenes as Neural Radiance Fields for View Synthesis</dc:title>
  <dc:creator>Administrator</dc:creator>
  <cp:lastModifiedBy>t</cp:lastModifiedBy>
  <cp:revision>33</cp:revision>
  <dcterms:created xsi:type="dcterms:W3CDTF">2021-09-23T14:59:18Z</dcterms:created>
  <dcterms:modified xsi:type="dcterms:W3CDTF">2021-09-23T18:09:25Z</dcterms:modified>
</cp:coreProperties>
</file>