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4" r:id="rId8"/>
    <p:sldId id="266" r:id="rId9"/>
    <p:sldId id="267" r:id="rId10"/>
    <p:sldId id="268" r:id="rId11"/>
    <p:sldId id="260" r:id="rId12"/>
    <p:sldId id="270" r:id="rId13"/>
    <p:sldId id="261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1D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[Book1]CustomerAddress!PivotTable15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t>Car Owned Or Not</a:t>
            </a:r>
          </a:p>
        </c:rich>
      </c:tx>
      <c:layout>
        <c:manualLayout>
          <c:xMode val="edge"/>
          <c:yMode val="edge"/>
          <c:x val="0.132792051777337"/>
          <c:y val="0.0060337892196299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CustomerAddress!$H$1:$H$2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CustomerAddress!$G$3:$G$6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CustomerAddress!$H$3:$H$6</c:f>
              <c:numCache>
                <c:formatCode>General</c:formatCode>
                <c:ptCount val="3"/>
                <c:pt idx="0">
                  <c:v>1039</c:v>
                </c:pt>
                <c:pt idx="1">
                  <c:v>418</c:v>
                </c:pt>
                <c:pt idx="2">
                  <c:v>519</c:v>
                </c:pt>
              </c:numCache>
            </c:numRef>
          </c:val>
        </c:ser>
        <c:ser>
          <c:idx val="1"/>
          <c:order val="1"/>
          <c:tx>
            <c:strRef>
              <c:f>CustomerAddress!$I$1:$I$2</c:f>
              <c:strCache>
                <c:ptCount val="1"/>
                <c:pt idx="0">
                  <c:v>Yes</c:v>
                </c:pt>
              </c:strCache>
            </c:strRef>
          </c:tx>
          <c:spPr>
            <a:gradFill>
              <a:gsLst>
                <a:gs pos="0">
                  <a:srgbClr val="00B050"/>
                </a:gs>
                <a:gs pos="100000">
                  <a:srgbClr val="0B6E3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CustomerAddress!$G$3:$G$6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CustomerAddress!$I$3:$I$6</c:f>
              <c:numCache>
                <c:formatCode>General</c:formatCode>
                <c:ptCount val="3"/>
                <c:pt idx="0">
                  <c:v>1101</c:v>
                </c:pt>
                <c:pt idx="1">
                  <c:v>420</c:v>
                </c:pt>
                <c:pt idx="2">
                  <c:v>502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162644655"/>
        <c:axId val="1162640079"/>
      </c:barChart>
      <c:catAx>
        <c:axId val="116264465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State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62640079"/>
        <c:crosses val="autoZero"/>
        <c:auto val="1"/>
        <c:lblAlgn val="ctr"/>
        <c:lblOffset val="100"/>
        <c:noMultiLvlLbl val="0"/>
      </c:catAx>
      <c:valAx>
        <c:axId val="116264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Count Of Cars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6264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>
                <a:latin typeface="+mn-lt"/>
                <a:cs typeface="+mn-lt"/>
              </a:rPr>
              <a:t>Data analytics approach</a:t>
            </a:r>
            <a:endParaRPr>
              <a:latin typeface="+mn-lt"/>
              <a:cs typeface="+mn-lt"/>
            </a:endParaRP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5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Shirley Nakalema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28115" y="1779905"/>
            <a:ext cx="6292850" cy="1625600"/>
            <a:chOff x="2351315" y="1656010"/>
            <a:chExt cx="9633052" cy="2152650"/>
          </a:xfrm>
        </p:grpSpPr>
        <p:pic>
          <p:nvPicPr>
            <p:cNvPr id="1028" name="Picture 4" descr="KPMG - Virtual Experience Progra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315" y="1656010"/>
              <a:ext cx="6267450" cy="215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2733" y="2522293"/>
              <a:ext cx="9071634" cy="1286367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sym typeface="+mn-ea"/>
              </a:rPr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9627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Targeted Customer Segment Group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07315" y="1348740"/>
            <a:ext cx="8663305" cy="124333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Regular customers are moderately engaged and make purchases with a reasonable frequency.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Regular customers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are also consistent buyers and have the potential to become high-value customers with the right incentives and personalized marketing strategies.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creenshot (41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591435"/>
            <a:ext cx="7380605" cy="2523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Targeting Customers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590684"/>
            <a:ext cx="4134600" cy="336677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Age :  People aged between 35-55.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Gender :  Female are a slight high in number than male.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Category : Peoples working in Financial Services, Manufacturing and Health.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Location : People who lived in New South Wales.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00500" y="2067559"/>
          <a:ext cx="5036185" cy="2166620"/>
        </p:xfrm>
        <a:graphic>
          <a:graphicData uri="http://schemas.openxmlformats.org/drawingml/2006/table">
            <a:tbl>
              <a:tblPr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871220"/>
                <a:gridCol w="982370"/>
                <a:gridCol w="2165864"/>
                <a:gridCol w="1016745"/>
              </a:tblGrid>
              <a:tr h="942976">
                <a:tc>
                  <a:txBody>
                    <a:bodyPr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D81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Gender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D81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Job 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D81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Location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D81"/>
                    </a:solidFill>
                  </a:tcPr>
                </a:tc>
              </a:tr>
              <a:tr h="1223434">
                <a:tc>
                  <a:txBody>
                    <a:bodyPr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35-55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D81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Female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D81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Financial Services, Manufacturing &amp; Health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D81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New South Wales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D8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/>
              <a:t>Thank You</a:t>
            </a:r>
            <a:endParaRPr lang="en-US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970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Model Development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Customer Analysis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4333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Sprocket Central Pty Ltd is a long-standing KPMG client who specialises in high-quality bikes and accessible cycling accessories to riders. 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300x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1491615"/>
            <a:ext cx="3478530" cy="33280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Data Quality Assessment and Cleanup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07235" y="1707524"/>
            <a:ext cx="4134600" cy="219773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During the data cleaning, some adjustments were made onto the data as follows: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Default Column was deleted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Age and Profit column were added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Blanks were removed for DOB, Job title, Gender, Online order and Order status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Formats for List price, Product sold, state and state were altered to match the rest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Deseased customers were removed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creenshot (39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2275" y="1745615"/>
            <a:ext cx="4682490" cy="3112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641223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Age Group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07315" y="1851025"/>
            <a:ext cx="5034915" cy="2570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Customers are more between the age 40-49.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Customers are more between the age 40-49, followed by 30-39 and 50-69.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Less count of customers from age between 80-99.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new customer list suggests that most customers are between the age of 20-29 and 40-69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shot (40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4965" y="874395"/>
            <a:ext cx="3268980" cy="2057400"/>
          </a:xfrm>
          <a:prstGeom prst="rect">
            <a:avLst/>
          </a:prstGeom>
        </p:spPr>
      </p:pic>
      <p:pic>
        <p:nvPicPr>
          <p:cNvPr id="5" name="Picture 4" descr="Screenshot (40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3075305"/>
            <a:ext cx="3267710" cy="2019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Bike Related Purchases over the last 3 years By Gender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07315" y="1922780"/>
            <a:ext cx="3625850" cy="25704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 50% of the bike purchases are made by females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49% made by males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2% by Unknown gender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Females purchased almost 10,000 more bikes than males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Screenshot (4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1810" y="1899920"/>
            <a:ext cx="4520565" cy="28136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44880" y="1911350"/>
            <a:ext cx="21717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581723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Category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07235" y="2281564"/>
            <a:ext cx="4134600" cy="150876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Financial Services and Manufacturing job categories are high in number for both Old and New Customers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Health industry comes in second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creenshot (4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215" y="883285"/>
            <a:ext cx="3387090" cy="2008505"/>
          </a:xfrm>
          <a:prstGeom prst="rect">
            <a:avLst/>
          </a:prstGeom>
        </p:spPr>
      </p:pic>
      <p:pic>
        <p:nvPicPr>
          <p:cNvPr id="3" name="Picture 2" descr="Screenshot (41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65" y="2950845"/>
            <a:ext cx="3378200" cy="2100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Customers who own cars by state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07235" y="1635769"/>
            <a:ext cx="4134600" cy="336677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Out of the three states, New South Wales could be the target market.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New South Wales, the number of people who owns car is nearly equal to the number of people who don’t own vehicle. Hence, there is a good marketing opportunity for the company.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QLD and VIC, the scenario is same as in NSW but the market is less as compared to NSW.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076190" y="1707515"/>
          <a:ext cx="3321685" cy="315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155054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RFM is used to determine which customers a business should target to increase ints Revenue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creenshot (39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83460"/>
            <a:ext cx="9144000" cy="1992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2453</Words>
  <Application>WPS Presentation</Application>
  <PresentationFormat/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Calibri</vt:lpstr>
      <vt:lpstr>Open Sans</vt:lpstr>
      <vt:lpstr>Microsoft YaHei</vt:lpstr>
      <vt:lpstr>Arial Unicode MS</vt:lpstr>
      <vt:lpstr>Helvetica</vt:lpstr>
      <vt:lpstr>Calibri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</cp:revision>
  <dcterms:created xsi:type="dcterms:W3CDTF">2023-06-27T23:03:49Z</dcterms:created>
  <dcterms:modified xsi:type="dcterms:W3CDTF">2023-06-27T23:04:02Z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BCBA375AF681426987843E3F7A7E4553</vt:lpwstr>
  </property>
  <property fmtid="{D5CDD505-2E9C-101B-9397-08002B2CF9AE}" pid="3" name="KSOProductBuildVer">
    <vt:lpwstr>1033-11.2.0.11417</vt:lpwstr>
  </property>
</Properties>
</file>