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 id="27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CDFE"/>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A79331-B3FA-4697-A422-26C38DF431EB}"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79331-B3FA-4697-A422-26C38DF431EB}" type="datetimeFigureOut">
              <a:rPr lang="zh-CN" altLang="en-US" smtClean="0"/>
              <a:pPr/>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F42C7-22F1-4F6E-B0AB-12AEBE6F58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7.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费用均摊</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2" action="ppaction://hlinksldjump"/>
              </a:rPr>
              <a:t>目的</a:t>
            </a:r>
            <a:endParaRPr kumimoji="0" lang="en-US" altLang="zh-CN" sz="3200" b="0" i="0" u="none" strike="noStrike" kern="1200" cap="none" spc="0" normalizeH="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3" action="ppaction://hlinksldjump"/>
              </a:rPr>
              <a:t>运行环境</a:t>
            </a:r>
            <a:endParaRPr lang="en-US" altLang="zh-CN" sz="3200" dirty="0" smtClean="0"/>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4" action="ppaction://hlinksldjump"/>
              </a:rPr>
              <a:t>设计</a:t>
            </a:r>
            <a:endParaRPr lang="en-US" altLang="zh-CN" sz="3200" dirty="0" smtClean="0"/>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kumimoji="0" lang="en-US" altLang="zh-CN" sz="3200" b="0" i="0" u="none" strike="noStrike" kern="1200" cap="none" spc="0" normalizeH="0" noProof="0" dirty="0" smtClean="0">
                <a:ln>
                  <a:noFill/>
                </a:ln>
                <a:effectLst/>
                <a:uLnTx/>
                <a:uFillTx/>
                <a:latin typeface="+mn-lt"/>
                <a:ea typeface="+mn-ea"/>
                <a:cs typeface="+mn-cs"/>
                <a:hlinkClick r:id="rId5" action="ppaction://hlinksldjump"/>
              </a:rPr>
              <a:t>Demo</a:t>
            </a:r>
            <a:endParaRPr kumimoji="0" lang="en-US" altLang="zh-CN" sz="3200" b="0" i="0" u="none" strike="noStrike" kern="1200" cap="none" spc="0" normalizeH="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1142984"/>
            <a:ext cx="8467742" cy="3732191"/>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9" name="TextBox 18"/>
          <p:cNvSpPr txBox="1"/>
          <p:nvPr/>
        </p:nvSpPr>
        <p:spPr>
          <a:xfrm>
            <a:off x="428596" y="5059932"/>
            <a:ext cx="5929354" cy="369332"/>
          </a:xfrm>
          <a:prstGeom prst="rect">
            <a:avLst/>
          </a:prstGeom>
          <a:noFill/>
        </p:spPr>
        <p:txBody>
          <a:bodyPr wrap="square" rtlCol="0">
            <a:spAutoFit/>
          </a:bodyPr>
          <a:lstStyle/>
          <a:p>
            <a:r>
              <a:rPr lang="zh-CN" altLang="en-US" dirty="0" smtClean="0"/>
              <a:t>可以点击导航使想看的支出项目出现在主体的最前面</a:t>
            </a:r>
            <a:endParaRPr lang="zh-CN" altLang="en-US" dirty="0"/>
          </a:p>
        </p:txBody>
      </p:sp>
      <p:sp>
        <p:nvSpPr>
          <p:cNvPr id="14" name="矩形 13"/>
          <p:cNvSpPr/>
          <p:nvPr/>
        </p:nvSpPr>
        <p:spPr>
          <a:xfrm>
            <a:off x="357158" y="1702346"/>
            <a:ext cx="928694" cy="35719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571472" y="857232"/>
            <a:ext cx="7143800" cy="3438008"/>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9" name="TextBox 18"/>
          <p:cNvSpPr txBox="1"/>
          <p:nvPr/>
        </p:nvSpPr>
        <p:spPr>
          <a:xfrm>
            <a:off x="642910" y="4714884"/>
            <a:ext cx="6143668" cy="646331"/>
          </a:xfrm>
          <a:prstGeom prst="rect">
            <a:avLst/>
          </a:prstGeom>
          <a:noFill/>
        </p:spPr>
        <p:txBody>
          <a:bodyPr wrap="square" rtlCol="0">
            <a:spAutoFit/>
          </a:bodyPr>
          <a:lstStyle/>
          <a:p>
            <a:r>
              <a:rPr lang="zh-CN" altLang="en-US" dirty="0" smtClean="0"/>
              <a:t>右键点击导航栏上的某个项目，右键菜单显示为“删除”，若点击弹出对话框确认是否删除整个支出项目</a:t>
            </a:r>
            <a:endParaRPr lang="zh-CN" altLang="en-US" dirty="0"/>
          </a:p>
        </p:txBody>
      </p:sp>
      <p:sp>
        <p:nvSpPr>
          <p:cNvPr id="14" name="矩形 13"/>
          <p:cNvSpPr/>
          <p:nvPr/>
        </p:nvSpPr>
        <p:spPr>
          <a:xfrm>
            <a:off x="1643042" y="1500174"/>
            <a:ext cx="428628" cy="28575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10"/>
          <p:cNvCxnSpPr/>
          <p:nvPr/>
        </p:nvCxnSpPr>
        <p:spPr>
          <a:xfrm>
            <a:off x="2071670" y="1500174"/>
            <a:ext cx="428628" cy="142876"/>
          </a:xfrm>
          <a:prstGeom prst="curvedConnector3">
            <a:avLst>
              <a:gd name="adj1" fmla="val 15074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a:off x="2643174" y="1857364"/>
            <a:ext cx="4214842" cy="857256"/>
          </a:xfrm>
          <a:prstGeom prst="curvedConnector3">
            <a:avLst>
              <a:gd name="adj1" fmla="val 10725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71736" y="1285860"/>
            <a:ext cx="1285884" cy="369332"/>
          </a:xfrm>
          <a:prstGeom prst="rect">
            <a:avLst/>
          </a:prstGeom>
          <a:noFill/>
        </p:spPr>
        <p:txBody>
          <a:bodyPr wrap="square" rtlCol="0">
            <a:spAutoFit/>
          </a:bodyPr>
          <a:lstStyle/>
          <a:p>
            <a:r>
              <a:rPr lang="zh-CN" altLang="en-US" dirty="0" smtClean="0"/>
              <a:t>右键单击</a:t>
            </a:r>
            <a:endParaRPr lang="zh-CN" altLang="en-US" dirty="0"/>
          </a:p>
        </p:txBody>
      </p:sp>
      <p:sp>
        <p:nvSpPr>
          <p:cNvPr id="26" name="TextBox 25"/>
          <p:cNvSpPr txBox="1"/>
          <p:nvPr/>
        </p:nvSpPr>
        <p:spPr>
          <a:xfrm>
            <a:off x="3500430" y="1571612"/>
            <a:ext cx="1285884" cy="369332"/>
          </a:xfrm>
          <a:prstGeom prst="rect">
            <a:avLst/>
          </a:prstGeom>
          <a:noFill/>
        </p:spPr>
        <p:txBody>
          <a:bodyPr wrap="square" rtlCol="0">
            <a:spAutoFit/>
          </a:bodyPr>
          <a:lstStyle/>
          <a:p>
            <a:r>
              <a:rPr lang="zh-CN" altLang="en-US" dirty="0" smtClean="0"/>
              <a:t>左键单击</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pic>
        <p:nvPicPr>
          <p:cNvPr id="6146" name="Picture 2"/>
          <p:cNvPicPr>
            <a:picLocks noChangeAspect="1" noChangeArrowheads="1"/>
          </p:cNvPicPr>
          <p:nvPr/>
        </p:nvPicPr>
        <p:blipFill>
          <a:blip r:embed="rId2"/>
          <a:srcRect/>
          <a:stretch>
            <a:fillRect/>
          </a:stretch>
        </p:blipFill>
        <p:spPr bwMode="auto">
          <a:xfrm>
            <a:off x="142844" y="714356"/>
            <a:ext cx="8572528" cy="2810793"/>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142844" y="3643314"/>
            <a:ext cx="7929586" cy="3068040"/>
          </a:xfrm>
          <a:prstGeom prst="rect">
            <a:avLst/>
          </a:prstGeom>
          <a:noFill/>
          <a:ln w="9525">
            <a:noFill/>
            <a:miter lim="800000"/>
            <a:headEnd/>
            <a:tailEnd/>
          </a:ln>
          <a:effectLst/>
        </p:spPr>
      </p:pic>
      <p:sp>
        <p:nvSpPr>
          <p:cNvPr id="13" name="椭圆 12"/>
          <p:cNvSpPr/>
          <p:nvPr/>
        </p:nvSpPr>
        <p:spPr>
          <a:xfrm>
            <a:off x="7072330" y="1285860"/>
            <a:ext cx="500066" cy="35719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rot="5400000">
            <a:off x="4964909" y="2107399"/>
            <a:ext cx="2643207" cy="18573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3570" y="1857364"/>
            <a:ext cx="3286180" cy="3693319"/>
          </a:xfrm>
          <a:prstGeom prst="rect">
            <a:avLst/>
          </a:prstGeom>
          <a:noFill/>
        </p:spPr>
        <p:txBody>
          <a:bodyPr wrap="square" rtlCol="0">
            <a:spAutoFit/>
          </a:bodyPr>
          <a:lstStyle/>
          <a:p>
            <a:r>
              <a:rPr lang="zh-CN" altLang="en-US" dirty="0" smtClean="0"/>
              <a:t>点击“提交”，会做</a:t>
            </a:r>
            <a:r>
              <a:rPr lang="en-US" altLang="zh-CN" dirty="0" smtClean="0"/>
              <a:t>2</a:t>
            </a:r>
            <a:r>
              <a:rPr lang="zh-CN" altLang="en-US" dirty="0" smtClean="0"/>
              <a:t>个简单的验证。</a:t>
            </a:r>
            <a:endParaRPr lang="en-US" altLang="zh-CN" dirty="0" smtClean="0"/>
          </a:p>
          <a:p>
            <a:r>
              <a:rPr lang="en-US" altLang="zh-CN" dirty="0" smtClean="0"/>
              <a:t>1.</a:t>
            </a:r>
            <a:r>
              <a:rPr lang="zh-CN" altLang="en-US" dirty="0" smtClean="0"/>
              <a:t>每个项目总人数是否和实际交款人填写行数相同。若不匹配弹出如下对话框。填写总人数是</a:t>
            </a:r>
            <a:r>
              <a:rPr lang="en-US" altLang="zh-CN" dirty="0" smtClean="0"/>
              <a:t>3.</a:t>
            </a:r>
            <a:r>
              <a:rPr lang="zh-CN" altLang="en-US" dirty="0" smtClean="0"/>
              <a:t>但是总共填写了</a:t>
            </a:r>
            <a:r>
              <a:rPr lang="en-US" altLang="zh-CN" dirty="0" smtClean="0"/>
              <a:t>2</a:t>
            </a:r>
            <a:r>
              <a:rPr lang="zh-CN" altLang="en-US" dirty="0" smtClean="0"/>
              <a:t>个人的交款状况。若确认是</a:t>
            </a:r>
            <a:r>
              <a:rPr lang="en-US" altLang="zh-CN" dirty="0" smtClean="0"/>
              <a:t>2</a:t>
            </a:r>
            <a:r>
              <a:rPr lang="zh-CN" altLang="en-US" dirty="0" smtClean="0"/>
              <a:t>人可以直接点确定，否则取消做修改</a:t>
            </a:r>
            <a:endParaRPr lang="en-US" altLang="zh-CN" dirty="0" smtClean="0"/>
          </a:p>
          <a:p>
            <a:endParaRPr lang="en-US" altLang="zh-CN" dirty="0" smtClean="0"/>
          </a:p>
          <a:p>
            <a:endParaRPr lang="en-US" altLang="zh-CN" dirty="0" smtClean="0"/>
          </a:p>
          <a:p>
            <a:r>
              <a:rPr lang="en-US" altLang="zh-CN" dirty="0" smtClean="0"/>
              <a:t>2.</a:t>
            </a:r>
            <a:r>
              <a:rPr lang="zh-CN" altLang="en-US" dirty="0" smtClean="0"/>
              <a:t>也会验证每个项目总金额和该项目所有需交款相加后的结果是否相同</a:t>
            </a:r>
            <a:endParaRPr lang="zh-CN" altLang="en-US" dirty="0"/>
          </a:p>
        </p:txBody>
      </p:sp>
      <p:sp>
        <p:nvSpPr>
          <p:cNvPr id="20" name="椭圆 19"/>
          <p:cNvSpPr/>
          <p:nvPr/>
        </p:nvSpPr>
        <p:spPr>
          <a:xfrm>
            <a:off x="2143108" y="4643446"/>
            <a:ext cx="214314"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428992" y="4572008"/>
            <a:ext cx="357190" cy="35719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71802" y="5643578"/>
            <a:ext cx="785818"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28596" y="4286256"/>
            <a:ext cx="7715261" cy="2105409"/>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171" name="Picture 3"/>
          <p:cNvPicPr>
            <a:picLocks noChangeAspect="1" noChangeArrowheads="1"/>
          </p:cNvPicPr>
          <p:nvPr/>
        </p:nvPicPr>
        <p:blipFill>
          <a:blip r:embed="rId3"/>
          <a:srcRect/>
          <a:stretch>
            <a:fillRect/>
          </a:stretch>
        </p:blipFill>
        <p:spPr bwMode="auto">
          <a:xfrm>
            <a:off x="0" y="1071546"/>
            <a:ext cx="8946600" cy="2286016"/>
          </a:xfrm>
          <a:prstGeom prst="rect">
            <a:avLst/>
          </a:prstGeom>
          <a:noFill/>
          <a:ln w="9525">
            <a:noFill/>
            <a:miter lim="800000"/>
            <a:headEnd/>
            <a:tailEnd/>
          </a:ln>
          <a:effectLst/>
        </p:spPr>
      </p:pic>
      <p:sp>
        <p:nvSpPr>
          <p:cNvPr id="14" name="TextBox 13"/>
          <p:cNvSpPr txBox="1"/>
          <p:nvPr/>
        </p:nvSpPr>
        <p:spPr>
          <a:xfrm>
            <a:off x="285720" y="785794"/>
            <a:ext cx="8143932" cy="3416320"/>
          </a:xfrm>
          <a:prstGeom prst="rect">
            <a:avLst/>
          </a:prstGeom>
          <a:noFill/>
        </p:spPr>
        <p:txBody>
          <a:bodyPr wrap="square" rtlCol="0">
            <a:spAutoFit/>
          </a:bodyPr>
          <a:lstStyle/>
          <a:p>
            <a:r>
              <a:rPr lang="zh-CN" altLang="en-US" dirty="0" smtClean="0"/>
              <a:t>提交后转到</a:t>
            </a:r>
            <a:r>
              <a:rPr lang="en-US" altLang="zh-CN" dirty="0" smtClean="0"/>
              <a:t>dealwith.asp</a:t>
            </a:r>
            <a:r>
              <a:rPr lang="zh-CN" altLang="en-US" dirty="0" smtClean="0"/>
              <a:t>运行，将表单的数据保存在同目录下的</a:t>
            </a:r>
            <a:r>
              <a:rPr lang="en-US" altLang="zh-CN" dirty="0" smtClean="0"/>
              <a:t>fee.xml</a:t>
            </a:r>
            <a:r>
              <a:rPr lang="zh-CN" altLang="en-US" dirty="0" smtClean="0"/>
              <a:t> 中，并显示结果</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当下次再打开</a:t>
            </a:r>
            <a:r>
              <a:rPr lang="en-US" altLang="zh-CN" dirty="0" smtClean="0"/>
              <a:t>index.html </a:t>
            </a:r>
            <a:r>
              <a:rPr lang="zh-CN" altLang="en-US" dirty="0" smtClean="0"/>
              <a:t>时，因为</a:t>
            </a:r>
            <a:r>
              <a:rPr lang="en-US" altLang="zh-CN" dirty="0" smtClean="0"/>
              <a:t>fee.xml</a:t>
            </a:r>
            <a:r>
              <a:rPr lang="zh-CN" altLang="en-US" dirty="0" smtClean="0"/>
              <a:t>中已经有数据了，所以会直接显示已有的数据</a:t>
            </a:r>
            <a:endParaRPr lang="en-US" altLang="zh-CN" dirty="0" smtClean="0"/>
          </a:p>
        </p:txBody>
      </p:sp>
      <p:sp>
        <p:nvSpPr>
          <p:cNvPr id="16" name="椭圆 15"/>
          <p:cNvSpPr/>
          <p:nvPr/>
        </p:nvSpPr>
        <p:spPr>
          <a:xfrm>
            <a:off x="428596" y="4786322"/>
            <a:ext cx="785818"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57290" y="4714884"/>
            <a:ext cx="7500958" cy="369332"/>
          </a:xfrm>
          <a:prstGeom prst="rect">
            <a:avLst/>
          </a:prstGeom>
          <a:noFill/>
        </p:spPr>
        <p:txBody>
          <a:bodyPr wrap="square" rtlCol="0">
            <a:spAutoFit/>
          </a:bodyPr>
          <a:lstStyle/>
          <a:p>
            <a:r>
              <a:rPr lang="zh-CN" altLang="en-US" dirty="0" smtClean="0"/>
              <a:t>点击“新增</a:t>
            </a:r>
            <a:r>
              <a:rPr lang="en-US" altLang="zh-CN" dirty="0" smtClean="0"/>
              <a:t>/</a:t>
            </a:r>
            <a:r>
              <a:rPr lang="zh-CN" altLang="en-US" dirty="0" smtClean="0"/>
              <a:t>修改”后会跳转到</a:t>
            </a:r>
            <a:r>
              <a:rPr lang="en-US" altLang="zh-CN" dirty="0" smtClean="0"/>
              <a:t>dealwith.html</a:t>
            </a:r>
            <a:r>
              <a:rPr lang="zh-CN" altLang="en-US" dirty="0" smtClean="0"/>
              <a:t>中，可以新增或修改信息</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目的</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多人消费最后需要分摊费用的场景可以方便的结算出每个人的支付状况。例如</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多</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人</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一起租房一年，其中每个人可能垫付了不同时期的电费，水费，网费之类的，那最后需要结算每个人的支付状况</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多人集体出去旅游，提前统一交付了一定的钱，旅游过程中某些人又做了一些额外的垫付，最后需要结算每个人的支付状况</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练习</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html/</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css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javascript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/xml</a:t>
            </a:r>
            <a:r>
              <a:rPr lang="en-US" altLang="zh-CN" sz="3200" dirty="0" smtClean="0"/>
              <a:t>/asp</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等</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运行环境</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编辑器：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sublime text2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运行环境：</a:t>
            </a:r>
            <a:r>
              <a:rPr lang="en-US" altLang="zh-CN" sz="3200" dirty="0" smtClean="0"/>
              <a:t>windows  </a:t>
            </a:r>
            <a:r>
              <a:rPr lang="zh-CN" altLang="en-US" sz="3200" dirty="0" smtClean="0"/>
              <a:t>，</a:t>
            </a:r>
            <a:r>
              <a:rPr lang="en-US" altLang="zh-CN" sz="3200" dirty="0" smtClean="0"/>
              <a:t>IIS 7.0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测试浏览器：</a:t>
            </a:r>
            <a:r>
              <a:rPr lang="zh-CN" altLang="en-US" sz="3200" dirty="0" smtClean="0"/>
              <a:t>前期</a:t>
            </a:r>
            <a:r>
              <a:rPr lang="en-US" altLang="zh-CN" sz="3200" dirty="0" smtClean="0"/>
              <a:t>chrome</a:t>
            </a:r>
            <a:r>
              <a:rPr lang="zh-CN" altLang="en-US" sz="3200" dirty="0" smtClean="0"/>
              <a:t>后期</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360</a:t>
            </a:r>
            <a:r>
              <a:rPr lang="zh-CN" altLang="en-US" sz="3200" dirty="0" smtClean="0"/>
              <a:t>极速</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浏览器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357158" y="100010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计算方式</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表格 4"/>
          <p:cNvGraphicFramePr>
            <a:graphicFrameLocks noGrp="1"/>
          </p:cNvGraphicFramePr>
          <p:nvPr/>
        </p:nvGraphicFramePr>
        <p:xfrm>
          <a:off x="357158" y="1643050"/>
          <a:ext cx="8572527" cy="4536086"/>
        </p:xfrm>
        <a:graphic>
          <a:graphicData uri="http://schemas.openxmlformats.org/drawingml/2006/table">
            <a:tbl>
              <a:tblPr/>
              <a:tblGrid>
                <a:gridCol w="677338"/>
                <a:gridCol w="465670"/>
                <a:gridCol w="541330"/>
                <a:gridCol w="502242"/>
                <a:gridCol w="554184"/>
                <a:gridCol w="554184"/>
                <a:gridCol w="554184"/>
                <a:gridCol w="554184"/>
                <a:gridCol w="554184"/>
                <a:gridCol w="2110633"/>
                <a:gridCol w="1504394"/>
              </a:tblGrid>
              <a:tr h="500203">
                <a:tc rowSpan="3">
                  <a:txBody>
                    <a:bodyPr/>
                    <a:lstStyle/>
                    <a:p>
                      <a:pPr algn="l" fontAlgn="ctr"/>
                      <a:r>
                        <a:rPr lang="zh-CN" altLang="en-US" sz="1600" b="0" i="0" u="none" strike="noStrike" dirty="0">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600" b="0" i="0" u="none" strike="noStrike" kern="1200" dirty="0">
                          <a:solidFill>
                            <a:srgbClr val="000000"/>
                          </a:solidFill>
                          <a:latin typeface="宋体"/>
                          <a:ea typeface="+mn-ea"/>
                          <a:cs typeface="+mn-cs"/>
                        </a:rPr>
                        <a:t>预交款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zh-CN" altLang="en-US" sz="16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600" b="0" i="0" u="none" strike="noStrike" dirty="0">
                          <a:solidFill>
                            <a:srgbClr val="000000"/>
                          </a:solidFill>
                          <a:latin typeface="宋体"/>
                        </a:rPr>
                        <a:t>名目</a:t>
                      </a:r>
                      <a:r>
                        <a:rPr lang="en-US" altLang="zh-CN" sz="1600" b="0" i="0" u="none" strike="noStrike" dirty="0">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zh-CN" altLang="en-US" sz="1600" b="0" i="0" u="none" strike="noStrike">
                          <a:solidFill>
                            <a:srgbClr val="000000"/>
                          </a:solidFill>
                          <a:latin typeface="宋体"/>
                        </a:rPr>
                        <a:t>名目</a:t>
                      </a:r>
                      <a:r>
                        <a:rPr lang="en-US" altLang="zh-CN" sz="16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zh-CN" altLang="en-US" sz="1600" b="0" i="0" u="none" strike="noStrike">
                          <a:solidFill>
                            <a:srgbClr val="000000"/>
                          </a:solidFill>
                          <a:latin typeface="宋体"/>
                        </a:rPr>
                        <a:t>名目</a:t>
                      </a:r>
                      <a:r>
                        <a:rPr lang="en-US" altLang="zh-CN" sz="1600" b="0" i="0" u="none" strike="noStrike">
                          <a:solidFill>
                            <a:srgbClr val="000000"/>
                          </a:solidFill>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600" b="0" i="0" u="none" strike="noStrike">
                          <a:solidFill>
                            <a:srgbClr val="000000"/>
                          </a:solidFill>
                          <a:latin typeface="宋体"/>
                        </a:rPr>
                        <a:t>结算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600" b="0" i="0" u="none" strike="noStrike">
                          <a:solidFill>
                            <a:srgbClr val="000000"/>
                          </a:solidFill>
                          <a:latin typeface="宋体"/>
                        </a:rPr>
                        <a:t>小结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203">
                <a:tc vMerge="1">
                  <a:txBody>
                    <a:bodyPr/>
                    <a:lstStyle/>
                    <a:p>
                      <a:endParaRPr lang="zh-CN" altLang="en-US"/>
                    </a:p>
                  </a:txBody>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实际费用</a:t>
                      </a:r>
                      <a:r>
                        <a:rPr lang="en-US" altLang="zh-CN" sz="1600" b="0" i="0" u="none" strike="noStrike" dirty="0">
                          <a:solidFill>
                            <a:srgbClr val="000000"/>
                          </a:solidFill>
                          <a:latin typeface="宋体"/>
                        </a:rPr>
                        <a:t>-</a:t>
                      </a:r>
                      <a:r>
                        <a:rPr lang="zh-CN" altLang="en-US" sz="1600" b="0" i="0" u="none" strike="noStrike" dirty="0">
                          <a:solidFill>
                            <a:srgbClr val="000000"/>
                          </a:solidFill>
                          <a:latin typeface="宋体"/>
                        </a:rPr>
                        <a:t>需要费用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600024">
                <a:tc vMerge="1">
                  <a:txBody>
                    <a:bodyPr/>
                    <a:lstStyle/>
                    <a:p>
                      <a:endParaRPr lang="zh-CN" altLang="en-US"/>
                    </a:p>
                  </a:txBody>
                  <a:tcPr/>
                </a:tc>
                <a:tc>
                  <a:txBody>
                    <a:bodyPr/>
                    <a:lstStyle/>
                    <a:p>
                      <a:pPr algn="l" fontAlgn="ct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t>
                      </a:r>
                      <a:endParaRPr lang="en-US" sz="2000" b="0" i="0" u="none" strike="noStrike" dirty="0" smtClean="0">
                        <a:solidFill>
                          <a:srgbClr val="000000"/>
                        </a:solidFill>
                        <a:latin typeface="宋体"/>
                      </a:endParaRPr>
                    </a:p>
                    <a:p>
                      <a:pPr algn="l" fontAlgn="ct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　</a:t>
                      </a:r>
                      <a:r>
                        <a:rPr lang="en-US" altLang="zh-CN" sz="1600" b="0" i="0" u="none" strike="noStrike" dirty="0" smtClean="0">
                          <a:solidFill>
                            <a:srgbClr val="000000"/>
                          </a:solidFill>
                          <a:latin typeface="宋体"/>
                        </a:rPr>
                        <a:t>NA</a:t>
                      </a:r>
                      <a:endParaRPr lang="zh-CN" altLang="en-US" sz="1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0a</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1a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2a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A=z</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2a</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2a</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A&gt;0,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A</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A&lt;0,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A</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0b</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0b</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0b</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1b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1b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B=z</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2b</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2b</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B&gt;0,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B</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B&lt;0,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B</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0c</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1c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C=z</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2c</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2c</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C&gt;0,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C</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C&lt;0,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C</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z</a:t>
                      </a:r>
                      <a:r>
                        <a:rPr lang="en-US" sz="2000" b="0" i="0" u="none" strike="noStrike" baseline="-25000" dirty="0">
                          <a:solidFill>
                            <a:srgbClr val="000000"/>
                          </a:solidFill>
                          <a:latin typeface="宋体"/>
                        </a:rPr>
                        <a:t>0d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0d</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0d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2d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D=z</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2d</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2d</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D&gt;0,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D</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D&lt;0,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D</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6" name="直接连接符 5"/>
          <p:cNvCxnSpPr/>
          <p:nvPr/>
        </p:nvCxnSpPr>
        <p:spPr>
          <a:xfrm rot="16200000" flipH="1">
            <a:off x="-107189" y="2107397"/>
            <a:ext cx="1571636" cy="642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500034" y="1785926"/>
            <a:ext cx="647700" cy="180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zh-CN" altLang="en-US" sz="1600" dirty="0"/>
              <a:t>交费名目</a:t>
            </a:r>
          </a:p>
        </p:txBody>
      </p:sp>
      <p:sp>
        <p:nvSpPr>
          <p:cNvPr id="11" name="TextBox 5"/>
          <p:cNvSpPr txBox="1"/>
          <p:nvPr/>
        </p:nvSpPr>
        <p:spPr>
          <a:xfrm>
            <a:off x="357158" y="2714620"/>
            <a:ext cx="628650" cy="20954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zh-CN" altLang="en-US" sz="1600" dirty="0"/>
              <a:t>成员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500034" y="1357298"/>
            <a:ext cx="8229600" cy="4525963"/>
          </a:xfrm>
          <a:prstGeom prst="rect">
            <a:avLst/>
          </a:prstGeom>
        </p:spPr>
        <p:txBody>
          <a:bodyPr vert="horz" lIns="91440" tIns="45720" rIns="91440" bIns="45720" rtlCol="0">
            <a:normAutofit lnSpcReduction="10000"/>
          </a:bodyPr>
          <a:lstStyle/>
          <a:p>
            <a:pPr marL="342900" indent="-342900">
              <a:spcBef>
                <a:spcPct val="20000"/>
              </a:spcBef>
              <a:buFont typeface="Arial" pitchFamily="34" charset="0"/>
              <a:buChar char="•"/>
              <a:defRPr/>
            </a:pPr>
            <a:r>
              <a:rPr lang="zh-CN" altLang="en-US" sz="3200" dirty="0" smtClean="0"/>
              <a:t>页面呈现需求</a:t>
            </a:r>
            <a:endParaRPr lang="en-US" altLang="zh-CN" sz="3200" dirty="0" smtClean="0"/>
          </a:p>
          <a:p>
            <a:pPr marL="800100" lvl="1" indent="-342900">
              <a:spcBef>
                <a:spcPct val="20000"/>
              </a:spcBef>
              <a:buFont typeface="Arial" pitchFamily="34" charset="0"/>
              <a:buChar char="•"/>
              <a:defRPr/>
            </a:pPr>
            <a:r>
              <a:rPr lang="zh-CN" altLang="en-US" sz="3200" dirty="0" smtClean="0"/>
              <a:t>输入</a:t>
            </a:r>
            <a:endParaRPr lang="en-US" altLang="zh-CN" sz="3200" dirty="0" smtClean="0"/>
          </a:p>
          <a:p>
            <a:pPr marL="1257300" lvl="2" indent="-342900">
              <a:spcBef>
                <a:spcPct val="20000"/>
              </a:spcBef>
              <a:buFont typeface="Arial" pitchFamily="34" charset="0"/>
              <a:buChar char="•"/>
              <a:defRPr/>
            </a:pPr>
            <a:r>
              <a:rPr lang="zh-CN" altLang="en-US" sz="3200" dirty="0" smtClean="0"/>
              <a:t>预</a:t>
            </a:r>
            <a:r>
              <a:rPr lang="zh-CN" altLang="en-US" sz="3200" dirty="0" smtClean="0"/>
              <a:t>交款</a:t>
            </a:r>
            <a:r>
              <a:rPr lang="en-US" altLang="zh-CN" sz="3200" dirty="0" smtClean="0"/>
              <a:t>/</a:t>
            </a:r>
            <a:r>
              <a:rPr lang="zh-CN" altLang="en-US" sz="3200" dirty="0" smtClean="0"/>
              <a:t>交费</a:t>
            </a:r>
            <a:r>
              <a:rPr lang="zh-CN" altLang="en-US" sz="3200" dirty="0" smtClean="0"/>
              <a:t>名目</a:t>
            </a:r>
            <a:endParaRPr lang="en-US" altLang="zh-CN" sz="3200" dirty="0" smtClean="0"/>
          </a:p>
          <a:p>
            <a:pPr marL="1714500" lvl="3" indent="-342900">
              <a:spcBef>
                <a:spcPct val="20000"/>
              </a:spcBef>
              <a:buFont typeface="Arial" pitchFamily="34" charset="0"/>
              <a:buChar char="•"/>
              <a:defRPr/>
            </a:pPr>
            <a:r>
              <a:rPr lang="zh-CN" altLang="en-US" sz="3200" dirty="0" smtClean="0"/>
              <a:t>实际费用</a:t>
            </a:r>
            <a:endParaRPr lang="en-US" altLang="zh-CN" sz="3200" dirty="0" smtClean="0"/>
          </a:p>
          <a:p>
            <a:pPr marL="1714500" lvl="3" indent="-342900">
              <a:spcBef>
                <a:spcPct val="20000"/>
              </a:spcBef>
              <a:buFont typeface="Arial" pitchFamily="34" charset="0"/>
              <a:buChar char="•"/>
              <a:defRPr/>
            </a:pPr>
            <a:r>
              <a:rPr lang="zh-CN" altLang="en-US" sz="3200" dirty="0" smtClean="0"/>
              <a:t>需交费用</a:t>
            </a:r>
            <a:endParaRPr lang="en-US" altLang="zh-CN" sz="3200" dirty="0" smtClean="0"/>
          </a:p>
          <a:p>
            <a:pPr marL="1257300" lvl="2" indent="-342900">
              <a:spcBef>
                <a:spcPct val="20000"/>
              </a:spcBef>
              <a:buFont typeface="Arial" pitchFamily="34" charset="0"/>
              <a:buChar char="•"/>
              <a:defRPr/>
            </a:pPr>
            <a:r>
              <a:rPr lang="zh-CN" altLang="en-US" sz="3200" dirty="0" smtClean="0"/>
              <a:t>成员</a:t>
            </a:r>
            <a:r>
              <a:rPr lang="zh-CN" altLang="en-US" sz="3200" dirty="0" smtClean="0"/>
              <a:t>相关信息</a:t>
            </a:r>
            <a:endParaRPr lang="en-US" altLang="zh-CN" sz="3200" dirty="0" smtClean="0"/>
          </a:p>
          <a:p>
            <a:pPr marL="800100" lvl="1" indent="-342900">
              <a:spcBef>
                <a:spcPct val="20000"/>
              </a:spcBef>
              <a:buFont typeface="Arial" pitchFamily="34" charset="0"/>
              <a:buChar char="•"/>
              <a:defRPr/>
            </a:pPr>
            <a:r>
              <a:rPr lang="zh-CN" altLang="en-US" sz="3200" dirty="0" smtClean="0"/>
              <a:t>输出</a:t>
            </a:r>
            <a:endParaRPr lang="en-US" altLang="zh-CN" sz="3200" dirty="0" smtClean="0"/>
          </a:p>
          <a:p>
            <a:pPr marL="1257300" lvl="2" indent="-342900">
              <a:spcBef>
                <a:spcPct val="20000"/>
              </a:spcBef>
              <a:buFont typeface="Arial" pitchFamily="34" charset="0"/>
              <a:buChar char="•"/>
              <a:defRPr/>
            </a:pPr>
            <a:r>
              <a:rPr lang="zh-CN" altLang="en-US" sz="3200" dirty="0" smtClean="0"/>
              <a:t>各个成员补交和退还状况</a:t>
            </a:r>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pic>
        <p:nvPicPr>
          <p:cNvPr id="1026" name="Picture 2"/>
          <p:cNvPicPr>
            <a:picLocks noChangeAspect="1" noChangeArrowheads="1"/>
          </p:cNvPicPr>
          <p:nvPr/>
        </p:nvPicPr>
        <p:blipFill>
          <a:blip r:embed="rId2"/>
          <a:srcRect/>
          <a:stretch>
            <a:fillRect/>
          </a:stretch>
        </p:blipFill>
        <p:spPr bwMode="auto">
          <a:xfrm>
            <a:off x="3143240" y="1071546"/>
            <a:ext cx="3343275" cy="5314950"/>
          </a:xfrm>
          <a:prstGeom prst="rect">
            <a:avLst/>
          </a:prstGeom>
          <a:noFill/>
          <a:ln w="9525">
            <a:noFill/>
            <a:miter lim="800000"/>
            <a:headEnd/>
            <a:tailEnd/>
          </a:ln>
          <a:effectLst/>
        </p:spPr>
      </p:pic>
      <p:sp>
        <p:nvSpPr>
          <p:cNvPr id="10" name="矩形 9"/>
          <p:cNvSpPr/>
          <p:nvPr/>
        </p:nvSpPr>
        <p:spPr>
          <a:xfrm>
            <a:off x="357158" y="928670"/>
            <a:ext cx="1364476" cy="523220"/>
          </a:xfrm>
          <a:prstGeom prst="rect">
            <a:avLst/>
          </a:prstGeom>
        </p:spPr>
        <p:txBody>
          <a:bodyPr wrap="square">
            <a:spAutoFit/>
          </a:bodyPr>
          <a:lstStyle/>
          <a:p>
            <a:pPr marL="800100" lvl="1" indent="-342900">
              <a:spcBef>
                <a:spcPct val="20000"/>
              </a:spcBef>
              <a:defRPr/>
            </a:pPr>
            <a:r>
              <a:rPr lang="zh-CN" altLang="en-US" sz="2800" dirty="0" smtClean="0"/>
              <a:t>流程</a:t>
            </a:r>
            <a:endParaRPr lang="zh-CN" alt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1000100" y="4000503"/>
            <a:ext cx="7429552" cy="2901183"/>
          </a:xfrm>
          <a:prstGeom prst="rect">
            <a:avLst/>
          </a:prstGeom>
          <a:noFill/>
          <a:ln w="9525">
            <a:noFill/>
            <a:miter lim="800000"/>
            <a:headEnd/>
            <a:tailEnd/>
          </a:ln>
          <a:effectLst/>
        </p:spPr>
      </p:pic>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0" name="矩形 9"/>
          <p:cNvSpPr/>
          <p:nvPr/>
        </p:nvSpPr>
        <p:spPr>
          <a:xfrm>
            <a:off x="714348" y="6357958"/>
            <a:ext cx="5715040" cy="338554"/>
          </a:xfrm>
          <a:prstGeom prst="rect">
            <a:avLst/>
          </a:prstGeom>
        </p:spPr>
        <p:txBody>
          <a:bodyPr wrap="square">
            <a:spAutoFit/>
          </a:bodyPr>
          <a:lstStyle/>
          <a:p>
            <a:pPr marL="800100" lvl="1" indent="-342900">
              <a:spcBef>
                <a:spcPct val="20000"/>
              </a:spcBef>
              <a:defRPr/>
            </a:pPr>
            <a:r>
              <a:rPr lang="zh-CN" altLang="en-US" sz="1600" dirty="0" smtClean="0"/>
              <a:t>若</a:t>
            </a:r>
            <a:r>
              <a:rPr lang="en-US" altLang="zh-CN" sz="1600" dirty="0" smtClean="0"/>
              <a:t>fee.xml</a:t>
            </a:r>
            <a:r>
              <a:rPr lang="zh-CN" altLang="en-US" sz="1600" dirty="0" smtClean="0"/>
              <a:t>已有数据，则表单中也自动显示已有数据</a:t>
            </a:r>
            <a:endParaRPr lang="en-US" altLang="zh-CN" sz="1600" dirty="0" smtClean="0"/>
          </a:p>
        </p:txBody>
      </p:sp>
      <p:pic>
        <p:nvPicPr>
          <p:cNvPr id="2051" name="Picture 3"/>
          <p:cNvPicPr>
            <a:picLocks noChangeAspect="1" noChangeArrowheads="1"/>
          </p:cNvPicPr>
          <p:nvPr/>
        </p:nvPicPr>
        <p:blipFill>
          <a:blip r:embed="rId3"/>
          <a:srcRect/>
          <a:stretch>
            <a:fillRect/>
          </a:stretch>
        </p:blipFill>
        <p:spPr bwMode="auto">
          <a:xfrm>
            <a:off x="928662" y="1142984"/>
            <a:ext cx="7679584" cy="2928958"/>
          </a:xfrm>
          <a:prstGeom prst="rect">
            <a:avLst/>
          </a:prstGeom>
          <a:noFill/>
          <a:ln w="9525">
            <a:noFill/>
            <a:miter lim="800000"/>
            <a:headEnd/>
            <a:tailEnd/>
          </a:ln>
          <a:effectLst/>
        </p:spPr>
      </p:pic>
      <p:sp>
        <p:nvSpPr>
          <p:cNvPr id="11" name="椭圆 10"/>
          <p:cNvSpPr/>
          <p:nvPr/>
        </p:nvSpPr>
        <p:spPr>
          <a:xfrm>
            <a:off x="5286380" y="3357562"/>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215074" y="2857496"/>
            <a:ext cx="2928926" cy="923330"/>
          </a:xfrm>
          <a:prstGeom prst="rect">
            <a:avLst/>
          </a:prstGeom>
          <a:noFill/>
        </p:spPr>
        <p:txBody>
          <a:bodyPr wrap="square" rtlCol="0">
            <a:spAutoFit/>
          </a:bodyPr>
          <a:lstStyle/>
          <a:p>
            <a:r>
              <a:rPr lang="zh-CN" altLang="en-US" dirty="0" smtClean="0"/>
              <a:t>点击“确定”，打开</a:t>
            </a:r>
            <a:r>
              <a:rPr lang="en-US" altLang="zh-CN" dirty="0" smtClean="0"/>
              <a:t>cost-sharing.html</a:t>
            </a:r>
            <a:r>
              <a:rPr lang="zh-CN" altLang="en-US" dirty="0" smtClean="0"/>
              <a:t>，可以添加相关信息</a:t>
            </a:r>
            <a:endParaRPr lang="zh-CN" altLang="en-US" dirty="0"/>
          </a:p>
        </p:txBody>
      </p:sp>
      <p:sp>
        <p:nvSpPr>
          <p:cNvPr id="13" name="椭圆 12"/>
          <p:cNvSpPr/>
          <p:nvPr/>
        </p:nvSpPr>
        <p:spPr>
          <a:xfrm>
            <a:off x="1214414" y="5715016"/>
            <a:ext cx="642942"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000232" y="5857892"/>
            <a:ext cx="3643338" cy="369332"/>
          </a:xfrm>
          <a:prstGeom prst="rect">
            <a:avLst/>
          </a:prstGeom>
          <a:noFill/>
        </p:spPr>
        <p:txBody>
          <a:bodyPr wrap="square" rtlCol="0">
            <a:spAutoFit/>
          </a:bodyPr>
          <a:lstStyle/>
          <a:p>
            <a:r>
              <a:rPr lang="zh-CN" altLang="en-US" dirty="0" smtClean="0"/>
              <a:t>点击“新增”，可以增加交款人</a:t>
            </a:r>
            <a:endParaRPr lang="zh-CN" altLang="en-US" dirty="0"/>
          </a:p>
        </p:txBody>
      </p:sp>
      <p:sp>
        <p:nvSpPr>
          <p:cNvPr id="15" name="右箭头 14">
            <a:hlinkClick r:id="rId4" action="ppaction://hlinksldjump"/>
          </p:cNvPr>
          <p:cNvSpPr/>
          <p:nvPr/>
        </p:nvSpPr>
        <p:spPr>
          <a:xfrm>
            <a:off x="5357818" y="5929330"/>
            <a:ext cx="428628" cy="21431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282" y="4429132"/>
            <a:ext cx="4572032" cy="338554"/>
          </a:xfrm>
          <a:prstGeom prst="rect">
            <a:avLst/>
          </a:prstGeom>
        </p:spPr>
        <p:txBody>
          <a:bodyPr wrap="square">
            <a:spAutoFit/>
          </a:bodyPr>
          <a:lstStyle/>
          <a:p>
            <a:pPr marL="800100" lvl="1" indent="-342900">
              <a:spcBef>
                <a:spcPct val="20000"/>
              </a:spcBef>
              <a:defRPr/>
            </a:pPr>
            <a:r>
              <a:rPr lang="zh-CN" altLang="en-US" sz="1600" dirty="0" smtClean="0"/>
              <a:t>表单填写文件 </a:t>
            </a:r>
            <a:r>
              <a:rPr lang="en-US" altLang="zh-CN" sz="1600" dirty="0" smtClean="0"/>
              <a:t>cos-sharing.html</a:t>
            </a:r>
          </a:p>
        </p:txBody>
      </p:sp>
      <p:sp>
        <p:nvSpPr>
          <p:cNvPr id="17" name="矩形 16"/>
          <p:cNvSpPr/>
          <p:nvPr/>
        </p:nvSpPr>
        <p:spPr>
          <a:xfrm>
            <a:off x="652434" y="723880"/>
            <a:ext cx="4572032" cy="338554"/>
          </a:xfrm>
          <a:prstGeom prst="rect">
            <a:avLst/>
          </a:prstGeom>
        </p:spPr>
        <p:txBody>
          <a:bodyPr wrap="square">
            <a:spAutoFit/>
          </a:bodyPr>
          <a:lstStyle/>
          <a:p>
            <a:pPr marL="800100" lvl="1" indent="-342900">
              <a:spcBef>
                <a:spcPct val="20000"/>
              </a:spcBef>
              <a:defRPr/>
            </a:pPr>
            <a:r>
              <a:rPr lang="zh-CN" altLang="en-US" sz="1600" dirty="0" smtClean="0"/>
              <a:t>主文件</a:t>
            </a:r>
            <a:r>
              <a:rPr lang="en-US" altLang="zh-CN" sz="1600" dirty="0" smtClean="0"/>
              <a:t>index.html</a:t>
            </a:r>
            <a:r>
              <a:rPr lang="zh-CN" altLang="en-US" sz="1600" dirty="0" smtClean="0"/>
              <a:t> </a:t>
            </a:r>
            <a:endParaRPr lang="en-US" altLang="zh-CN"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2" name="TextBox 11"/>
          <p:cNvSpPr txBox="1"/>
          <p:nvPr/>
        </p:nvSpPr>
        <p:spPr>
          <a:xfrm>
            <a:off x="6215074" y="2378189"/>
            <a:ext cx="2928926" cy="646331"/>
          </a:xfrm>
          <a:prstGeom prst="rect">
            <a:avLst/>
          </a:prstGeom>
          <a:noFill/>
        </p:spPr>
        <p:txBody>
          <a:bodyPr wrap="square" rtlCol="0">
            <a:spAutoFit/>
          </a:bodyPr>
          <a:lstStyle/>
          <a:p>
            <a:r>
              <a:rPr lang="zh-CN" altLang="en-US" dirty="0" smtClean="0"/>
              <a:t>点击“确定”，打开</a:t>
            </a:r>
            <a:r>
              <a:rPr lang="en-US" altLang="zh-CN" dirty="0" smtClean="0"/>
              <a:t>cost-sharing.html</a:t>
            </a: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500034" y="592239"/>
            <a:ext cx="8299705" cy="241459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57158" y="3092569"/>
            <a:ext cx="8496318" cy="3122513"/>
          </a:xfrm>
          <a:prstGeom prst="rect">
            <a:avLst/>
          </a:prstGeom>
          <a:noFill/>
          <a:ln w="9525">
            <a:noFill/>
            <a:miter lim="800000"/>
            <a:headEnd/>
            <a:tailEnd/>
          </a:ln>
          <a:effectLst/>
        </p:spPr>
      </p:pic>
      <p:sp>
        <p:nvSpPr>
          <p:cNvPr id="13" name="椭圆 12"/>
          <p:cNvSpPr/>
          <p:nvPr/>
        </p:nvSpPr>
        <p:spPr>
          <a:xfrm>
            <a:off x="6572264" y="1235181"/>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3" idx="4"/>
          </p:cNvCxnSpPr>
          <p:nvPr/>
        </p:nvCxnSpPr>
        <p:spPr>
          <a:xfrm rot="5400000">
            <a:off x="4947049" y="2788959"/>
            <a:ext cx="3071836" cy="8215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15074" y="2378189"/>
            <a:ext cx="2928926" cy="646331"/>
          </a:xfrm>
          <a:prstGeom prst="rect">
            <a:avLst/>
          </a:prstGeom>
          <a:noFill/>
        </p:spPr>
        <p:txBody>
          <a:bodyPr wrap="square" rtlCol="0">
            <a:spAutoFit/>
          </a:bodyPr>
          <a:lstStyle/>
          <a:p>
            <a:r>
              <a:rPr lang="zh-CN" altLang="en-US" dirty="0" smtClean="0"/>
              <a:t>点击“新增支出”，会提示输入新增的支出名称</a:t>
            </a:r>
            <a:endParaRPr lang="zh-CN" altLang="en-US" dirty="0"/>
          </a:p>
        </p:txBody>
      </p:sp>
      <p:sp>
        <p:nvSpPr>
          <p:cNvPr id="18" name="椭圆 17"/>
          <p:cNvSpPr/>
          <p:nvPr/>
        </p:nvSpPr>
        <p:spPr>
          <a:xfrm>
            <a:off x="4857752" y="5521461"/>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357950" y="5092833"/>
            <a:ext cx="2786050" cy="923330"/>
          </a:xfrm>
          <a:prstGeom prst="rect">
            <a:avLst/>
          </a:prstGeom>
          <a:noFill/>
        </p:spPr>
        <p:txBody>
          <a:bodyPr wrap="square" rtlCol="0">
            <a:spAutoFit/>
          </a:bodyPr>
          <a:lstStyle/>
          <a:p>
            <a:r>
              <a:rPr lang="zh-CN" altLang="en-US" dirty="0" smtClean="0"/>
              <a:t>点击“确定”，导航栏会显示该项目，且主体部分也会显示可以填写的表单</a:t>
            </a:r>
            <a:endParaRPr lang="zh-CN" altLang="en-US" dirty="0"/>
          </a:p>
        </p:txBody>
      </p:sp>
      <p:sp>
        <p:nvSpPr>
          <p:cNvPr id="21" name="右箭头 20">
            <a:hlinkClick r:id="rId4" action="ppaction://hlinksldjump"/>
          </p:cNvPr>
          <p:cNvSpPr/>
          <p:nvPr/>
        </p:nvSpPr>
        <p:spPr>
          <a:xfrm>
            <a:off x="8501090" y="6000768"/>
            <a:ext cx="428628" cy="21431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大括号 21"/>
          <p:cNvSpPr/>
          <p:nvPr/>
        </p:nvSpPr>
        <p:spPr>
          <a:xfrm>
            <a:off x="428596" y="1214422"/>
            <a:ext cx="214314" cy="4286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大括号 22"/>
          <p:cNvSpPr/>
          <p:nvPr/>
        </p:nvSpPr>
        <p:spPr>
          <a:xfrm>
            <a:off x="428596" y="1785926"/>
            <a:ext cx="142876" cy="1357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609883" y="3000372"/>
            <a:ext cx="461665" cy="357190"/>
          </a:xfrm>
          <a:prstGeom prst="rect">
            <a:avLst/>
          </a:prstGeom>
          <a:noFill/>
        </p:spPr>
        <p:txBody>
          <a:bodyPr vert="eaVert" wrap="square" rtlCol="0">
            <a:spAutoFit/>
          </a:bodyPr>
          <a:lstStyle/>
          <a:p>
            <a:r>
              <a:rPr lang="en-US" altLang="zh-CN" dirty="0" smtClean="0"/>
              <a:t>…</a:t>
            </a:r>
            <a:endParaRPr lang="zh-CN" altLang="en-US" dirty="0"/>
          </a:p>
        </p:txBody>
      </p:sp>
      <p:sp>
        <p:nvSpPr>
          <p:cNvPr id="25" name="TextBox 24"/>
          <p:cNvSpPr txBox="1"/>
          <p:nvPr/>
        </p:nvSpPr>
        <p:spPr>
          <a:xfrm>
            <a:off x="-71438" y="1273718"/>
            <a:ext cx="714348" cy="369332"/>
          </a:xfrm>
          <a:prstGeom prst="rect">
            <a:avLst/>
          </a:prstGeom>
          <a:noFill/>
        </p:spPr>
        <p:txBody>
          <a:bodyPr wrap="square" rtlCol="0">
            <a:spAutoFit/>
          </a:bodyPr>
          <a:lstStyle/>
          <a:p>
            <a:r>
              <a:rPr lang="zh-CN" altLang="en-US" dirty="0" smtClean="0"/>
              <a:t>导航</a:t>
            </a:r>
            <a:endParaRPr lang="zh-CN" altLang="en-US" dirty="0"/>
          </a:p>
        </p:txBody>
      </p:sp>
      <p:sp>
        <p:nvSpPr>
          <p:cNvPr id="26" name="TextBox 25"/>
          <p:cNvSpPr txBox="1"/>
          <p:nvPr/>
        </p:nvSpPr>
        <p:spPr>
          <a:xfrm>
            <a:off x="-71438" y="2273850"/>
            <a:ext cx="714348" cy="369332"/>
          </a:xfrm>
          <a:prstGeom prst="rect">
            <a:avLst/>
          </a:prstGeom>
          <a:noFill/>
        </p:spPr>
        <p:txBody>
          <a:bodyPr wrap="square" rtlCol="0">
            <a:spAutoFit/>
          </a:bodyPr>
          <a:lstStyle/>
          <a:p>
            <a:r>
              <a:rPr lang="zh-CN" altLang="en-US" dirty="0" smtClean="0"/>
              <a:t>主体</a:t>
            </a:r>
            <a:endParaRPr lang="zh-CN" altLang="en-US" dirty="0"/>
          </a:p>
        </p:txBody>
      </p:sp>
      <p:sp>
        <p:nvSpPr>
          <p:cNvPr id="27" name="TextBox 26"/>
          <p:cNvSpPr txBox="1"/>
          <p:nvPr/>
        </p:nvSpPr>
        <p:spPr>
          <a:xfrm>
            <a:off x="-71470" y="642918"/>
            <a:ext cx="714348" cy="369332"/>
          </a:xfrm>
          <a:prstGeom prst="rect">
            <a:avLst/>
          </a:prstGeom>
          <a:noFill/>
        </p:spPr>
        <p:txBody>
          <a:bodyPr wrap="square" rtlCol="0">
            <a:spAutoFit/>
          </a:bodyPr>
          <a:lstStyle/>
          <a:p>
            <a:r>
              <a:rPr lang="zh-CN" altLang="en-US" dirty="0" smtClean="0"/>
              <a:t>标题</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500042"/>
            <a:ext cx="8715436" cy="2759628"/>
          </a:xfrm>
          <a:prstGeom prst="rect">
            <a:avLst/>
          </a:prstGeom>
          <a:noFill/>
          <a:ln w="9525">
            <a:noFill/>
            <a:miter lim="800000"/>
            <a:headEnd/>
            <a:tailEnd/>
          </a:ln>
          <a:effectLst/>
        </p:spPr>
      </p:pic>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3" name="椭圆 12"/>
          <p:cNvSpPr/>
          <p:nvPr/>
        </p:nvSpPr>
        <p:spPr>
          <a:xfrm>
            <a:off x="6643702" y="1142984"/>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857884" y="1643050"/>
            <a:ext cx="2786050" cy="2308324"/>
          </a:xfrm>
          <a:prstGeom prst="rect">
            <a:avLst/>
          </a:prstGeom>
          <a:noFill/>
        </p:spPr>
        <p:txBody>
          <a:bodyPr wrap="square" rtlCol="0">
            <a:spAutoFit/>
          </a:bodyPr>
          <a:lstStyle/>
          <a:p>
            <a:r>
              <a:rPr lang="zh-CN" altLang="en-US" dirty="0" smtClean="0"/>
              <a:t>刚新增的项目会显示在主体的最前面。</a:t>
            </a:r>
            <a:endParaRPr lang="en-US" altLang="zh-CN" dirty="0" smtClean="0"/>
          </a:p>
          <a:p>
            <a:endParaRPr lang="en-US" altLang="zh-CN" dirty="0" smtClean="0"/>
          </a:p>
          <a:p>
            <a:r>
              <a:rPr lang="zh-CN" altLang="en-US" dirty="0" smtClean="0"/>
              <a:t>新增项目在输完交款人移除鼠标后，若当前</a:t>
            </a:r>
            <a:r>
              <a:rPr lang="en-US" altLang="zh-CN" dirty="0" smtClean="0"/>
              <a:t>fee.xml</a:t>
            </a:r>
            <a:r>
              <a:rPr lang="zh-CN" altLang="en-US" dirty="0" smtClean="0"/>
              <a:t>已经有这个人的信息了，则电话和邮箱会被自动填写</a:t>
            </a:r>
            <a:endParaRPr lang="zh-CN" altLang="en-US" dirty="0"/>
          </a:p>
        </p:txBody>
      </p:sp>
      <p:sp>
        <p:nvSpPr>
          <p:cNvPr id="14" name="矩形 13"/>
          <p:cNvSpPr/>
          <p:nvPr/>
        </p:nvSpPr>
        <p:spPr>
          <a:xfrm>
            <a:off x="214282" y="1571612"/>
            <a:ext cx="5643602" cy="135732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1" name="Picture 5"/>
          <p:cNvPicPr>
            <a:picLocks noChangeAspect="1" noChangeArrowheads="1"/>
          </p:cNvPicPr>
          <p:nvPr/>
        </p:nvPicPr>
        <p:blipFill>
          <a:blip r:embed="rId3"/>
          <a:srcRect/>
          <a:stretch>
            <a:fillRect/>
          </a:stretch>
        </p:blipFill>
        <p:spPr bwMode="auto">
          <a:xfrm>
            <a:off x="285720" y="3929066"/>
            <a:ext cx="6667500" cy="2638425"/>
          </a:xfrm>
          <a:prstGeom prst="rect">
            <a:avLst/>
          </a:prstGeom>
          <a:noFill/>
          <a:ln w="9525">
            <a:noFill/>
            <a:miter lim="800000"/>
            <a:headEnd/>
            <a:tailEnd/>
          </a:ln>
          <a:effectLst/>
        </p:spPr>
      </p:pic>
      <p:sp>
        <p:nvSpPr>
          <p:cNvPr id="20" name="椭圆 19"/>
          <p:cNvSpPr/>
          <p:nvPr/>
        </p:nvSpPr>
        <p:spPr>
          <a:xfrm>
            <a:off x="6429388" y="5000636"/>
            <a:ext cx="642942"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rot="5400000">
            <a:off x="6036479" y="5393547"/>
            <a:ext cx="500067" cy="28575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57950" y="5500702"/>
            <a:ext cx="2786050" cy="923330"/>
          </a:xfrm>
          <a:prstGeom prst="rect">
            <a:avLst/>
          </a:prstGeom>
          <a:noFill/>
        </p:spPr>
        <p:txBody>
          <a:bodyPr wrap="square" rtlCol="0">
            <a:spAutoFit/>
          </a:bodyPr>
          <a:lstStyle/>
          <a:p>
            <a:r>
              <a:rPr lang="zh-CN" altLang="en-US" dirty="0" smtClean="0"/>
              <a:t>点击“删除”，提示删除确定，点击确定可以实现删除一行的效果</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647</Words>
  <Application>Microsoft Office PowerPoint</Application>
  <PresentationFormat>全屏显示(4:3)</PresentationFormat>
  <Paragraphs>143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Mxy</dc:creator>
  <cp:lastModifiedBy>Mxy</cp:lastModifiedBy>
  <cp:revision>16</cp:revision>
  <dcterms:created xsi:type="dcterms:W3CDTF">2016-03-20T15:28:50Z</dcterms:created>
  <dcterms:modified xsi:type="dcterms:W3CDTF">2017-01-11T16:43:33Z</dcterms:modified>
</cp:coreProperties>
</file>