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d7ff975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d7ff97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f0bc0f9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f0bc0f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f0bc0f9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f0bc0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ed7ff975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ed7ff9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d7ff9751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d7ff97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d7ff9751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d7ff97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d7ff9751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d7ff97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d7ff9751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d7ff97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d7ff9751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d7ff97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push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9385" y="158772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A2: Liver Cancer Subgroups</a:t>
            </a:r>
            <a:endParaRPr sz="4800"/>
          </a:p>
        </p:txBody>
      </p:sp>
      <p:sp>
        <p:nvSpPr>
          <p:cNvPr id="71" name="Google Shape;71;p12"/>
          <p:cNvSpPr txBox="1"/>
          <p:nvPr/>
        </p:nvSpPr>
        <p:spPr>
          <a:xfrm>
            <a:off x="1709375" y="3848450"/>
            <a:ext cx="4656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Shirley Wang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Issues</a:t>
            </a:r>
            <a:endParaRPr sz="240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86150" y="1148100"/>
            <a:ext cx="75717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Sklearn and clustering inconsistencies (sklearn giving me a bad time)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Choosing clusters based on which one resulted in a significant difference in survival time, not other measures like similarity of points in clusters (silhouette score, etc)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other number of clusters would not give significant results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Encoding TumorStage as a numerical value instead of dummies due to linear algebra collinearity errors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TumorStage only in Group 1 violates the proportional hazards assumption of the regression with a p-value of 0.462, all others pass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of regression not really significant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4294967295" type="ctrTitle"/>
          </p:nvPr>
        </p:nvSpPr>
        <p:spPr>
          <a:xfrm>
            <a:off x="533400" y="18360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 For Listening</a:t>
            </a:r>
            <a:endParaRPr b="1" sz="6000"/>
          </a:p>
        </p:txBody>
      </p:sp>
      <p:sp>
        <p:nvSpPr>
          <p:cNvPr id="146" name="Google Shape;146;p22"/>
          <p:cNvSpPr txBox="1"/>
          <p:nvPr>
            <p:ph idx="4294967295" type="subTitle"/>
          </p:nvPr>
        </p:nvSpPr>
        <p:spPr>
          <a:xfrm>
            <a:off x="533400" y="2991563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 Now</a:t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>
            <a:endCxn id="144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2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2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52" name="Google Shape;152;p2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1215300" y="1487950"/>
            <a:ext cx="67134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Can you identify distinct biological “subtypes” of patients with liver cancer, using The Cancer Genome Atlas (TCGA) transcriptome sequencing data, that have different survival times? 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If you are able to identify subtypes of patients then what impact does age at diagnosis, tumor stage, and sex have on the relationship between survival and subgroup?</a:t>
            </a:r>
            <a:endParaRPr sz="2400"/>
          </a:p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</a:t>
            </a:r>
            <a:endParaRPr sz="2400"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786150" y="1157300"/>
            <a:ext cx="75717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424 cases of liver cancer from TCGA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60483 gene features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Days_to_death and days_to_last_follow_up as measures of survival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12 without both, removed for survival analysis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Age, Gender, TumorStage (encoded into numbers)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Stage i: 1, stage iiia: 3.25, etc.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24 not reported tumor stage, removed for survival regression</a:t>
            </a:r>
            <a:endParaRPr sz="1800"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50" y="1322026"/>
            <a:ext cx="4375700" cy="291713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PCA for Dimensionality Reduction</a:t>
            </a:r>
            <a:endParaRPr sz="2400"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5409850" y="1671075"/>
            <a:ext cx="29481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50 components: 71.9%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clustering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components: 25.8%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graphing</a:t>
            </a:r>
            <a:endParaRPr sz="1800"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16784"/>
          <a:stretch/>
        </p:blipFill>
        <p:spPr>
          <a:xfrm>
            <a:off x="955225" y="63688"/>
            <a:ext cx="7233551" cy="5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Hierarchical Clustering</a:t>
            </a:r>
            <a:endParaRPr sz="2400"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4622" l="5296" r="8585" t="7334"/>
          <a:stretch/>
        </p:blipFill>
        <p:spPr>
          <a:xfrm>
            <a:off x="4509725" y="1285588"/>
            <a:ext cx="4456849" cy="31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7709" r="8852" t="6375"/>
          <a:stretch/>
        </p:blipFill>
        <p:spPr>
          <a:xfrm>
            <a:off x="211875" y="1229200"/>
            <a:ext cx="4297849" cy="337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Survival Rates Between Subgroups</a:t>
            </a:r>
            <a:endParaRPr sz="240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5676225" y="1533875"/>
            <a:ext cx="29850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0: 143 points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1: 187 points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2: 56 points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Multivariate logrank test p-value: 0.02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Somewhat different survival rates</a:t>
            </a:r>
            <a:endParaRPr sz="1800"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5993" l="6365" r="7383" t="7140"/>
          <a:stretch/>
        </p:blipFill>
        <p:spPr>
          <a:xfrm>
            <a:off x="597025" y="1121025"/>
            <a:ext cx="5079199" cy="38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Factors Among Subgroups</a:t>
            </a:r>
            <a:endParaRPr sz="2400"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538" y="2544525"/>
            <a:ext cx="3898463" cy="25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200" y="0"/>
            <a:ext cx="3816800" cy="25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 b="4636" l="6236" r="8446" t="6371"/>
          <a:stretch/>
        </p:blipFill>
        <p:spPr>
          <a:xfrm>
            <a:off x="482425" y="1184850"/>
            <a:ext cx="4546775" cy="33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6425" l="8119" r="7384" t="6971"/>
          <a:stretch/>
        </p:blipFill>
        <p:spPr>
          <a:xfrm>
            <a:off x="855788" y="122875"/>
            <a:ext cx="7432425" cy="48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