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C6B"/>
    <a:srgbClr val="A8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530-2045-3F99-DC46-D58D77EF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80372-1B0F-E953-E1B7-C3A9151B4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E317-5602-7BD5-CC2C-8BA156D8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61C0-EAE2-5CF1-B763-6162D546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95E1-31BD-5C4B-019D-B79809D2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95C-9381-D766-D425-4115A171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427A3-BB71-89D9-5DB2-CACC1EA8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710A-5B27-E731-83CB-62A1388C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9596E-7CF3-0C8F-EEB6-9ADFCF07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1E41-DC98-F3D9-4E29-0C064575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8DDFC-D919-A2AB-0757-C44F47372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54BFD-3FA9-EB20-FED8-E802CC811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CBAB-83FE-58CB-E484-B7D65B9D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81DF-3387-3F4B-1FD8-EB37C989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7646-7F6B-6DF2-C800-61751C04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B598-8719-0A61-2FBD-36E320F3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30D0-CA01-2C9D-F685-964B7DA7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8135-1AF1-C5FD-2F9A-E2990C4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8865-832A-5BEB-57E5-8995F79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37D2-6723-1D56-33AE-94393CFB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FEA3-E464-1BA0-E5D4-DC43D26E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1F58-3927-B106-593D-C1EA7F05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4D43-2661-A419-E9DA-06823E2C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8BA9-B89E-F723-2DD7-E9EB54A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553C-AB1C-6DA8-AE8B-1778866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B6F7-8B69-0B05-1E42-D642A8CF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3927-F049-B959-F9F7-2FFFF9A5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7764-C4BB-FDD4-CBD2-09ED7F52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83F9D-47A7-64DA-3E16-7E56C7B7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73E3-01D0-DFC4-8699-31BDB546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80BD-7EC3-1348-9C2E-2974AB40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0F8B-CB5A-39D1-54C7-6FB3CD9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A4CA-90ED-7B6A-0443-12CA687F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BE53-AC78-5DC3-2AB1-0D8240B3F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14A57-7745-AB12-29EA-597885C18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249A2-421A-F0F7-4D29-40C44DE1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AC318-0D99-588E-53A0-B8E0B7E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47D1F-822F-C052-F448-9F6A9C1D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A09C0-15EF-729B-24D3-8190090A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C374-7F29-9F11-7AEC-0068395C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E09F5-B8DF-7EC9-B751-887730B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F7A30-0264-1720-91E6-83E91BF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7565C-A34E-A0A7-23D8-B303ABB3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9D9A-D929-EB5A-52B4-01AE2B29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BD86E-6223-DCF4-1AD0-A489A5CB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4BA27-5C85-0837-ED2E-AFCB0958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05C8-F515-9D98-F52A-1E1C5149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A81C-B90D-7D4F-99C8-5DBAB767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CE2-2B06-DFCA-3418-932D623D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5E55-3B55-3ABA-325C-ADAC33AF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464D-A647-B7E0-D917-1054EC4A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B797-1C66-18CC-55A0-0434F7C9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F711-6597-CA11-8225-C09D00AE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BE34B-9BCA-ABE0-8157-687CDB6AC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46142-2B5A-E214-33FA-7E3984C41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B0F4-D298-3A6F-7244-8A28B9C1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7603-1C84-D2A8-90D1-676D6569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B2A1F-EDA3-7F8E-DD05-C7EC2B19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E5AC6B"/>
            </a:gs>
            <a:gs pos="100000">
              <a:srgbClr val="A87E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12B3E-89F4-9C5E-7B4E-EE170693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51B7-3C21-6A0D-4848-847AE41C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D1C2-BAC9-87F2-68A2-FD77A58D2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774A-2F06-4D7F-809F-467B18B1AC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573C-2B6C-8E88-A98A-81134D8A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01C8-C9BE-D246-1093-5B7FA06E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0275-49AC-486E-A67B-B9AD1509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55CF78E-4DA1-39E3-B40A-C82B52D3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1340">
            <a:off x="946550" y="547369"/>
            <a:ext cx="4562403" cy="41152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9364E4C-C7B5-D5DA-FAAB-3C8A660895C4}"/>
              </a:ext>
            </a:extLst>
          </p:cNvPr>
          <p:cNvGrpSpPr/>
          <p:nvPr/>
        </p:nvGrpSpPr>
        <p:grpSpPr>
          <a:xfrm>
            <a:off x="7130052" y="2039790"/>
            <a:ext cx="3832082" cy="1134348"/>
            <a:chOff x="5022377" y="2743200"/>
            <a:chExt cx="3513865" cy="773373"/>
          </a:xfrm>
        </p:grpSpPr>
        <p:pic>
          <p:nvPicPr>
            <p:cNvPr id="15" name="Picture 1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862F8B44-C89E-9B89-4DA0-9143B3110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2" t="39523" r="48468" b="46081"/>
            <a:stretch/>
          </p:blipFill>
          <p:spPr>
            <a:xfrm>
              <a:off x="5022377" y="2743200"/>
              <a:ext cx="3481886" cy="7733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31E21-D4ED-60EB-B7A5-A32AF43497AC}"/>
                </a:ext>
              </a:extLst>
            </p:cNvPr>
            <p:cNvSpPr txBox="1"/>
            <p:nvPr/>
          </p:nvSpPr>
          <p:spPr>
            <a:xfrm>
              <a:off x="5091804" y="2991428"/>
              <a:ext cx="3444438" cy="27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מגישים: שירלי אלוס ועידן האוזר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89C9BE-8ABB-2BBA-814B-A7AE1AC856CF}"/>
              </a:ext>
            </a:extLst>
          </p:cNvPr>
          <p:cNvGrpSpPr/>
          <p:nvPr/>
        </p:nvGrpSpPr>
        <p:grpSpPr>
          <a:xfrm>
            <a:off x="7130050" y="3181806"/>
            <a:ext cx="3797206" cy="957345"/>
            <a:chOff x="5022377" y="3529542"/>
            <a:chExt cx="3481886" cy="773373"/>
          </a:xfrm>
        </p:grpSpPr>
        <p:pic>
          <p:nvPicPr>
            <p:cNvPr id="21" name="Picture 2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A54AEEB-550A-8299-0027-DB724BCCD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2" t="39523" r="48468" b="46081"/>
            <a:stretch/>
          </p:blipFill>
          <p:spPr>
            <a:xfrm>
              <a:off x="5022377" y="3529542"/>
              <a:ext cx="3481886" cy="7733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DF08AB-CA77-D493-C930-7B4172007B93}"/>
                </a:ext>
              </a:extLst>
            </p:cNvPr>
            <p:cNvSpPr txBox="1"/>
            <p:nvPr/>
          </p:nvSpPr>
          <p:spPr>
            <a:xfrm>
              <a:off x="5349170" y="3759156"/>
              <a:ext cx="2929718" cy="27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מנחה: אורי גלובוס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5D594C-3A0C-D9C8-9879-6BC0002DF6B8}"/>
              </a:ext>
            </a:extLst>
          </p:cNvPr>
          <p:cNvGrpSpPr/>
          <p:nvPr/>
        </p:nvGrpSpPr>
        <p:grpSpPr>
          <a:xfrm>
            <a:off x="7130050" y="4172033"/>
            <a:ext cx="3797206" cy="1038590"/>
            <a:chOff x="5022377" y="4315884"/>
            <a:chExt cx="3481886" cy="773373"/>
          </a:xfrm>
        </p:grpSpPr>
        <p:pic>
          <p:nvPicPr>
            <p:cNvPr id="23" name="Picture 2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8829468-F90B-B3DE-F863-234240BB5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2" t="39523" r="48468" b="46081"/>
            <a:stretch/>
          </p:blipFill>
          <p:spPr>
            <a:xfrm>
              <a:off x="5022377" y="4315884"/>
              <a:ext cx="3481886" cy="7733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D8B32B-B933-08E5-5AE2-9E17C32693A0}"/>
                </a:ext>
              </a:extLst>
            </p:cNvPr>
            <p:cNvSpPr txBox="1"/>
            <p:nvPr/>
          </p:nvSpPr>
          <p:spPr>
            <a:xfrm>
              <a:off x="5287368" y="4565644"/>
              <a:ext cx="2929718" cy="30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מספר פרויקט: 221308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A6952A-C541-A177-E28A-55133ECA649F}"/>
              </a:ext>
            </a:extLst>
          </p:cNvPr>
          <p:cNvGrpSpPr/>
          <p:nvPr/>
        </p:nvGrpSpPr>
        <p:grpSpPr>
          <a:xfrm>
            <a:off x="7130050" y="5240431"/>
            <a:ext cx="3797206" cy="1107504"/>
            <a:chOff x="5022377" y="5102226"/>
            <a:chExt cx="3481886" cy="773373"/>
          </a:xfrm>
        </p:grpSpPr>
        <p:pic>
          <p:nvPicPr>
            <p:cNvPr id="25" name="Picture 2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4F97C50-1FE0-AC0C-488F-BA191F31A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2" t="39523" r="48468" b="46081"/>
            <a:stretch/>
          </p:blipFill>
          <p:spPr>
            <a:xfrm>
              <a:off x="5022377" y="5102226"/>
              <a:ext cx="3481886" cy="7733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65F6F-8213-4523-7912-3B4DED7BDE2E}"/>
                </a:ext>
              </a:extLst>
            </p:cNvPr>
            <p:cNvSpPr txBox="1"/>
            <p:nvPr/>
          </p:nvSpPr>
          <p:spPr>
            <a:xfrm>
              <a:off x="5244882" y="5346615"/>
              <a:ext cx="3117551" cy="297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סדנת משחקים ולמידת מכונה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6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CCECF8-9AE7-8024-196B-6052F8EE9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4913">
            <a:off x="4561495" y="475329"/>
            <a:ext cx="7405048" cy="1580400"/>
          </a:xfrm>
        </p:spPr>
      </p:pic>
      <p:pic>
        <p:nvPicPr>
          <p:cNvPr id="15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1B249EA-0F58-F7B0-321C-3BFEAC7C86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38282" r="15924" b="35028"/>
          <a:stretch/>
        </p:blipFill>
        <p:spPr>
          <a:xfrm>
            <a:off x="0" y="2105909"/>
            <a:ext cx="10012103" cy="3299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5A5E3-6066-359B-72D7-3F8F137FF93D}"/>
              </a:ext>
            </a:extLst>
          </p:cNvPr>
          <p:cNvSpPr txBox="1"/>
          <p:nvPr/>
        </p:nvSpPr>
        <p:spPr>
          <a:xfrm>
            <a:off x="1300340" y="3006931"/>
            <a:ext cx="6538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בתור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חובבי משחקים רצינו ליצור משחק חדשני ואטרקטיבי שיכיל אלמנטים מורכבים עם ערך מוסף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5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D3C40E-4226-4AC1-3974-68EA23EF8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7499">
            <a:off x="-254330" y="512149"/>
            <a:ext cx="8040201" cy="1506355"/>
          </a:xfrm>
        </p:spPr>
      </p:pic>
      <p:pic>
        <p:nvPicPr>
          <p:cNvPr id="8" name="Picture 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C864347-0D51-FD09-3F11-829E11DF8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38282" r="15924" b="35028"/>
          <a:stretch/>
        </p:blipFill>
        <p:spPr>
          <a:xfrm>
            <a:off x="7076167" y="1221129"/>
            <a:ext cx="5160380" cy="1624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FFB43D-16A7-C6D9-FBDF-6879FCBF54CE}"/>
              </a:ext>
            </a:extLst>
          </p:cNvPr>
          <p:cNvSpPr txBox="1"/>
          <p:nvPr/>
        </p:nvSpPr>
        <p:spPr>
          <a:xfrm>
            <a:off x="7529332" y="1653299"/>
            <a:ext cx="3866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מצאו את הצורה המשותפת לשני הקלפים: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Picture 17" descr="A picture containing text, food, dish, sushi&#10;&#10;Description automatically generated">
            <a:extLst>
              <a:ext uri="{FF2B5EF4-FFF2-40B4-BE49-F238E27FC236}">
                <a16:creationId xmlns:a16="http://schemas.microsoft.com/office/drawing/2014/main" id="{88504C27-F1B6-1E9F-4C5D-6116489BC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" t="43912" r="10637" b="19071"/>
          <a:stretch/>
        </p:blipFill>
        <p:spPr>
          <a:xfrm>
            <a:off x="1964997" y="2193403"/>
            <a:ext cx="7870768" cy="48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0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5974C-5EF8-9860-7F67-7F10DA73DBFC}"/>
              </a:ext>
            </a:extLst>
          </p:cNvPr>
          <p:cNvGrpSpPr/>
          <p:nvPr/>
        </p:nvGrpSpPr>
        <p:grpSpPr>
          <a:xfrm>
            <a:off x="5014621" y="-139950"/>
            <a:ext cx="7323992" cy="5099702"/>
            <a:chOff x="5156273" y="366967"/>
            <a:chExt cx="7035727" cy="1866947"/>
          </a:xfrm>
        </p:grpSpPr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CC068AF8-7C66-5231-B213-89035E14E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5156273" y="366967"/>
              <a:ext cx="7035727" cy="186694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9A32B2-B939-9058-CBA5-4F1334AE2C10}"/>
                </a:ext>
              </a:extLst>
            </p:cNvPr>
            <p:cNvSpPr txBox="1"/>
            <p:nvPr/>
          </p:nvSpPr>
          <p:spPr>
            <a:xfrm>
              <a:off x="5617369" y="755306"/>
              <a:ext cx="5712898" cy="95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3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במשחק</a:t>
              </a:r>
              <a:r>
                <a:rPr lang="he-IL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ישנם 31 קלפים</a:t>
              </a:r>
              <a:b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he-IL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</a:p>
            <a:p>
              <a:pPr algn="ctr" rtl="1"/>
              <a:r>
                <a:rPr lang="he-IL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בכל תור המערכת מגרילה 2 קלפים</a:t>
              </a:r>
              <a:b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endParaRPr lang="he-IL" sz="3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rtl="1"/>
              <a:r>
                <a:rPr lang="he-IL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בכל זוג תמיד תהיה צורה 1 משותפת</a:t>
              </a:r>
              <a:endParaRPr lang="en-US" sz="3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56D10-D8CA-8E98-C0F2-400CE21FE53A}"/>
              </a:ext>
            </a:extLst>
          </p:cNvPr>
          <p:cNvGrpSpPr/>
          <p:nvPr/>
        </p:nvGrpSpPr>
        <p:grpSpPr>
          <a:xfrm rot="515297">
            <a:off x="-1272661" y="1701327"/>
            <a:ext cx="7532515" cy="6827452"/>
            <a:chOff x="-1531661" y="2708539"/>
            <a:chExt cx="6014911" cy="55878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B5A05C-DA26-64C5-182B-A6CEF8B970AF}"/>
                </a:ext>
              </a:extLst>
            </p:cNvPr>
            <p:cNvGrpSpPr/>
            <p:nvPr/>
          </p:nvGrpSpPr>
          <p:grpSpPr>
            <a:xfrm>
              <a:off x="-1531661" y="2708539"/>
              <a:ext cx="6014911" cy="5587889"/>
              <a:chOff x="-1531661" y="2708539"/>
              <a:chExt cx="6014911" cy="5587889"/>
            </a:xfrm>
          </p:grpSpPr>
          <p:pic>
            <p:nvPicPr>
              <p:cNvPr id="7" name="Picture 6" descr="A picture containing device, gauge&#10;&#10;Description automatically generated">
                <a:extLst>
                  <a:ext uri="{FF2B5EF4-FFF2-40B4-BE49-F238E27FC236}">
                    <a16:creationId xmlns:a16="http://schemas.microsoft.com/office/drawing/2014/main" id="{349CEE41-4D17-9B3E-3A64-355C03C99D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74" t="29893" r="40501"/>
              <a:stretch/>
            </p:blipFill>
            <p:spPr>
              <a:xfrm rot="289439">
                <a:off x="-1531661" y="2708539"/>
                <a:ext cx="6014911" cy="5587889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BD98A4B-3AF1-4409-34F8-2FD0818F6713}"/>
                  </a:ext>
                </a:extLst>
              </p:cNvPr>
              <p:cNvSpPr/>
              <p:nvPr/>
            </p:nvSpPr>
            <p:spPr>
              <a:xfrm>
                <a:off x="3606310" y="4197294"/>
                <a:ext cx="486136" cy="532435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B6784-F578-8E0B-FFDB-4033ADBD57A6}"/>
                </a:ext>
              </a:extLst>
            </p:cNvPr>
            <p:cNvSpPr/>
            <p:nvPr/>
          </p:nvSpPr>
          <p:spPr>
            <a:xfrm>
              <a:off x="1356480" y="4751406"/>
              <a:ext cx="373933" cy="34145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0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48C44-614E-5ECF-9DB6-FFD33A925A68}"/>
              </a:ext>
            </a:extLst>
          </p:cNvPr>
          <p:cNvGrpSpPr/>
          <p:nvPr/>
        </p:nvGrpSpPr>
        <p:grpSpPr>
          <a:xfrm>
            <a:off x="2852911" y="183564"/>
            <a:ext cx="7035727" cy="1866947"/>
            <a:chOff x="5156273" y="366967"/>
            <a:chExt cx="7035727" cy="1866947"/>
          </a:xfrm>
        </p:grpSpPr>
        <p:pic>
          <p:nvPicPr>
            <p:cNvPr id="4" name="Picture 3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C97AD387-30D8-2616-F039-03FCB011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5156273" y="366967"/>
              <a:ext cx="7035727" cy="186694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442B9D-A967-6AC7-551D-750502E9FCB0}"/>
                </a:ext>
              </a:extLst>
            </p:cNvPr>
            <p:cNvSpPr txBox="1"/>
            <p:nvPr/>
          </p:nvSpPr>
          <p:spPr>
            <a:xfrm>
              <a:off x="6066918" y="678702"/>
              <a:ext cx="50324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ישנן 2 אפשרויות משחק – </a:t>
              </a:r>
            </a:p>
            <a:p>
              <a:pPr marL="457200" indent="-457200" algn="ctr" rtl="1">
                <a:buFont typeface="Arial" panose="020B0604020202020204" pitchFamily="34" charset="0"/>
                <a:buChar char="•"/>
              </a:pPr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ראש בראש אונליין</a:t>
              </a:r>
            </a:p>
            <a:p>
              <a:pPr marL="457200" indent="-457200" algn="ctr" rtl="1">
                <a:buFont typeface="Arial" panose="020B0604020202020204" pitchFamily="34" charset="0"/>
                <a:buChar char="•"/>
              </a:pPr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משחק על זמן</a:t>
              </a:r>
              <a:endParaRPr lang="en-US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6" name="Picture 5" descr="Graphical user interface">
            <a:extLst>
              <a:ext uri="{FF2B5EF4-FFF2-40B4-BE49-F238E27FC236}">
                <a16:creationId xmlns:a16="http://schemas.microsoft.com/office/drawing/2014/main" id="{EF0D7AAE-61E0-D47C-A208-BFDF6B3F5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5" t="14218" r="12440" b="12172"/>
          <a:stretch/>
        </p:blipFill>
        <p:spPr>
          <a:xfrm>
            <a:off x="7035165" y="2151354"/>
            <a:ext cx="3278654" cy="4661238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714774-2CCC-E263-6FBB-1AA617BFA0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15107" r="12325" b="14514"/>
          <a:stretch/>
        </p:blipFill>
        <p:spPr>
          <a:xfrm>
            <a:off x="2620996" y="2186076"/>
            <a:ext cx="3278655" cy="44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CEE0A604-9139-6C9C-8659-F58C3997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39523" r="48468" b="46081"/>
          <a:stretch/>
        </p:blipFill>
        <p:spPr>
          <a:xfrm>
            <a:off x="8467565" y="3199994"/>
            <a:ext cx="2291100" cy="93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3069F-AF21-4664-85A9-5EFB15754E6E}"/>
              </a:ext>
            </a:extLst>
          </p:cNvPr>
          <p:cNvSpPr txBox="1"/>
          <p:nvPr/>
        </p:nvSpPr>
        <p:spPr>
          <a:xfrm>
            <a:off x="7792807" y="3409287"/>
            <a:ext cx="375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כושר הבחנה</a:t>
            </a:r>
          </a:p>
        </p:txBody>
      </p: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17F903F3-50C2-4C85-CF3E-5534FD574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39523" r="48468" b="46081"/>
          <a:stretch/>
        </p:blipFill>
        <p:spPr>
          <a:xfrm>
            <a:off x="8467565" y="4231152"/>
            <a:ext cx="2291100" cy="93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807A33-DD93-C457-C9D1-0080B35D4B1D}"/>
              </a:ext>
            </a:extLst>
          </p:cNvPr>
          <p:cNvSpPr txBox="1"/>
          <p:nvPr/>
        </p:nvSpPr>
        <p:spPr>
          <a:xfrm>
            <a:off x="7784127" y="4447744"/>
            <a:ext cx="375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זיכרון עבודה</a:t>
            </a:r>
          </a:p>
        </p:txBody>
      </p: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D098F98C-8A14-0DE4-5588-3927EF9A4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39523" r="48468" b="46081"/>
          <a:stretch/>
        </p:blipFill>
        <p:spPr>
          <a:xfrm>
            <a:off x="8467565" y="5281164"/>
            <a:ext cx="2291100" cy="93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E875E-35A8-F89A-2C41-C01DDDBCB38A}"/>
              </a:ext>
            </a:extLst>
          </p:cNvPr>
          <p:cNvSpPr txBox="1"/>
          <p:nvPr/>
        </p:nvSpPr>
        <p:spPr>
          <a:xfrm>
            <a:off x="7734933" y="5486201"/>
            <a:ext cx="375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זיהוי תבניות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3C03A4-88C1-48AC-DD96-DB441E8C9129}"/>
              </a:ext>
            </a:extLst>
          </p:cNvPr>
          <p:cNvGrpSpPr/>
          <p:nvPr/>
        </p:nvGrpSpPr>
        <p:grpSpPr>
          <a:xfrm>
            <a:off x="8113852" y="1579944"/>
            <a:ext cx="3738623" cy="1223071"/>
            <a:chOff x="8064450" y="1579944"/>
            <a:chExt cx="3053033" cy="1223071"/>
          </a:xfrm>
        </p:grpSpPr>
        <p:pic>
          <p:nvPicPr>
            <p:cNvPr id="4" name="Picture 3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F1EB5B5D-A7AE-893C-7269-9F0896E96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8108753" y="1579944"/>
              <a:ext cx="3008730" cy="12230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895593-A37C-0146-3AE0-B81D48ACB7BC}"/>
                </a:ext>
              </a:extLst>
            </p:cNvPr>
            <p:cNvSpPr txBox="1"/>
            <p:nvPr/>
          </p:nvSpPr>
          <p:spPr>
            <a:xfrm>
              <a:off x="8064450" y="1850440"/>
              <a:ext cx="2916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4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כישורי חשיבה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E30664-58EB-05E8-6102-B23EB5CA7196}"/>
              </a:ext>
            </a:extLst>
          </p:cNvPr>
          <p:cNvGrpSpPr/>
          <p:nvPr/>
        </p:nvGrpSpPr>
        <p:grpSpPr>
          <a:xfrm>
            <a:off x="3690794" y="1492122"/>
            <a:ext cx="4429634" cy="1223071"/>
            <a:chOff x="7303243" y="1579944"/>
            <a:chExt cx="4429634" cy="1223071"/>
          </a:xfrm>
        </p:grpSpPr>
        <p:pic>
          <p:nvPicPr>
            <p:cNvPr id="20" name="Picture 19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C54FA540-4B2A-809A-4FEE-CA005306B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8108753" y="1579944"/>
              <a:ext cx="3008730" cy="122307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11A25C-9D42-751A-8479-97FE7D445305}"/>
                </a:ext>
              </a:extLst>
            </p:cNvPr>
            <p:cNvSpPr txBox="1"/>
            <p:nvPr/>
          </p:nvSpPr>
          <p:spPr>
            <a:xfrm>
              <a:off x="7303243" y="1850440"/>
              <a:ext cx="44296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4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תוך אישי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463002-8D83-4A7E-21D3-9B4635CBCA7E}"/>
              </a:ext>
            </a:extLst>
          </p:cNvPr>
          <p:cNvGrpSpPr/>
          <p:nvPr/>
        </p:nvGrpSpPr>
        <p:grpSpPr>
          <a:xfrm>
            <a:off x="1170" y="1466070"/>
            <a:ext cx="4429634" cy="1223071"/>
            <a:chOff x="7303243" y="1579944"/>
            <a:chExt cx="4429634" cy="1223071"/>
          </a:xfrm>
        </p:grpSpPr>
        <p:pic>
          <p:nvPicPr>
            <p:cNvPr id="23" name="Picture 2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6119F9A8-19EA-5D4A-768C-C92A66761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8108753" y="1579944"/>
              <a:ext cx="3008730" cy="122307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1F4C4D-8D6C-C522-78B2-8D7AD0D7201D}"/>
                </a:ext>
              </a:extLst>
            </p:cNvPr>
            <p:cNvSpPr txBox="1"/>
            <p:nvPr/>
          </p:nvSpPr>
          <p:spPr>
            <a:xfrm>
              <a:off x="7303243" y="1850440"/>
              <a:ext cx="44296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4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פיזיולוגי</a:t>
              </a:r>
            </a:p>
          </p:txBody>
        </p:sp>
      </p:grpSp>
      <p:pic>
        <p:nvPicPr>
          <p:cNvPr id="25" name="Picture 24" descr="Icon&#10;&#10;Description automatically generated with medium confidence">
            <a:extLst>
              <a:ext uri="{FF2B5EF4-FFF2-40B4-BE49-F238E27FC236}">
                <a16:creationId xmlns:a16="http://schemas.microsoft.com/office/drawing/2014/main" id="{4D08B541-0BFC-5DD7-A445-D06DCC7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39523" r="48468" b="46081"/>
          <a:stretch/>
        </p:blipFill>
        <p:spPr>
          <a:xfrm>
            <a:off x="4740645" y="3187549"/>
            <a:ext cx="2291100" cy="93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A4007E-168F-9EE3-8D63-03923E031C57}"/>
              </a:ext>
            </a:extLst>
          </p:cNvPr>
          <p:cNvSpPr txBox="1"/>
          <p:nvPr/>
        </p:nvSpPr>
        <p:spPr>
          <a:xfrm>
            <a:off x="4065887" y="3396842"/>
            <a:ext cx="375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שליטה עצמית</a:t>
            </a:r>
          </a:p>
        </p:txBody>
      </p:sp>
      <p:pic>
        <p:nvPicPr>
          <p:cNvPr id="27" name="Picture 26" descr="Icon&#10;&#10;Description automatically generated with medium confidence">
            <a:extLst>
              <a:ext uri="{FF2B5EF4-FFF2-40B4-BE49-F238E27FC236}">
                <a16:creationId xmlns:a16="http://schemas.microsoft.com/office/drawing/2014/main" id="{E568D676-9D40-F7DB-ED14-653D3AF22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39523" r="48468" b="46081"/>
          <a:stretch/>
        </p:blipFill>
        <p:spPr>
          <a:xfrm>
            <a:off x="4740645" y="4186020"/>
            <a:ext cx="2291100" cy="93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AA1363-66B1-8783-1CF7-713A4016BCEA}"/>
              </a:ext>
            </a:extLst>
          </p:cNvPr>
          <p:cNvSpPr txBox="1"/>
          <p:nvPr/>
        </p:nvSpPr>
        <p:spPr>
          <a:xfrm>
            <a:off x="4065887" y="4395313"/>
            <a:ext cx="375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ריכוז</a:t>
            </a:r>
          </a:p>
        </p:txBody>
      </p:sp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B64F6307-70A1-D3A5-B10C-AC320E475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39523" r="48468" b="46081"/>
          <a:stretch/>
        </p:blipFill>
        <p:spPr>
          <a:xfrm>
            <a:off x="642830" y="3179392"/>
            <a:ext cx="2904811" cy="93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33FB9E-200F-1BC2-0041-1F9DF84A9355}"/>
              </a:ext>
            </a:extLst>
          </p:cNvPr>
          <p:cNvSpPr txBox="1"/>
          <p:nvPr/>
        </p:nvSpPr>
        <p:spPr>
          <a:xfrm>
            <a:off x="231363" y="3388685"/>
            <a:ext cx="375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קורדינציית יד עין</a:t>
            </a:r>
          </a:p>
        </p:txBody>
      </p:sp>
      <p:pic>
        <p:nvPicPr>
          <p:cNvPr id="32" name="Picture 31" descr="A picture containing text, clipart">
            <a:extLst>
              <a:ext uri="{FF2B5EF4-FFF2-40B4-BE49-F238E27FC236}">
                <a16:creationId xmlns:a16="http://schemas.microsoft.com/office/drawing/2014/main" id="{654BFDAA-AD2E-A35A-5FA8-5408A111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6891">
            <a:off x="-2204977" y="280951"/>
            <a:ext cx="9772890" cy="17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7BBFA1C-09EB-81FA-495B-B65743F65D01}"/>
              </a:ext>
            </a:extLst>
          </p:cNvPr>
          <p:cNvGrpSpPr/>
          <p:nvPr/>
        </p:nvGrpSpPr>
        <p:grpSpPr>
          <a:xfrm>
            <a:off x="81020" y="1320769"/>
            <a:ext cx="13004420" cy="3540597"/>
            <a:chOff x="5365493" y="553248"/>
            <a:chExt cx="7035727" cy="1866947"/>
          </a:xfrm>
        </p:grpSpPr>
        <p:pic>
          <p:nvPicPr>
            <p:cNvPr id="8" name="Picture 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30AABC41-614D-1999-10E2-461CCAEB6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5365493" y="553248"/>
              <a:ext cx="7035727" cy="18669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5DB6E6-B539-86FC-F08F-B11B68CDDDE1}"/>
                </a:ext>
              </a:extLst>
            </p:cNvPr>
            <p:cNvSpPr txBox="1"/>
            <p:nvPr/>
          </p:nvSpPr>
          <p:spPr>
            <a:xfrm>
              <a:off x="5967156" y="970905"/>
              <a:ext cx="5705125" cy="105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המשחק בנוי בטכנולוגיה החדשנית של גוגל –  שפת </a:t>
              </a:r>
              <a:r>
                <a:rPr 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Dart</a:t>
              </a:r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וסביבת </a:t>
              </a:r>
              <a:r>
                <a:rPr 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Flutter</a:t>
              </a:r>
              <a:endParaRPr lang="he-IL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rtl="1"/>
              <a:endParaRPr lang="he-IL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טכנולוגיה פורצת דרך המאפשרת לכתוב אפליקציה יחידה המתקמפלת למספר שפות ובכך להריץ את האפליקציה על מערכות שונות</a:t>
              </a:r>
              <a:endParaRPr lang="en-US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FB4FB-19EF-40B7-2287-4F4BCD6A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8" y="3492830"/>
            <a:ext cx="2280214" cy="65080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2ABC82-7F7C-E8F0-8002-EF7CA1DEA6B4}"/>
              </a:ext>
            </a:extLst>
          </p:cNvPr>
          <p:cNvGrpSpPr/>
          <p:nvPr/>
        </p:nvGrpSpPr>
        <p:grpSpPr>
          <a:xfrm rot="10800000">
            <a:off x="208339" y="4493695"/>
            <a:ext cx="11165841" cy="2319484"/>
            <a:chOff x="5171312" y="1181971"/>
            <a:chExt cx="6660510" cy="1767382"/>
          </a:xfrm>
        </p:grpSpPr>
        <p:pic>
          <p:nvPicPr>
            <p:cNvPr id="16" name="Picture 15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EA4B803C-BE9E-3C28-8065-FCC66BC6D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5171312" y="1181971"/>
              <a:ext cx="6660510" cy="176738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818CC0-8300-DA13-8C75-08836F72B6E4}"/>
                </a:ext>
              </a:extLst>
            </p:cNvPr>
            <p:cNvSpPr txBox="1"/>
            <p:nvPr/>
          </p:nvSpPr>
          <p:spPr>
            <a:xfrm rot="10800000">
              <a:off x="5647537" y="1846772"/>
              <a:ext cx="5262585" cy="82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המשחק רץ על שרתי </a:t>
              </a:r>
              <a:r>
                <a:rPr 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Firebase</a:t>
              </a:r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המשמש הן לאחסון </a:t>
              </a:r>
              <a:r>
                <a:rPr lang="he-IL" sz="28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אלגורתמי</a:t>
              </a:r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המשחק והן לאחסון נתוני זמן אמת על המשחקים הרצים בזמן נתון</a:t>
              </a: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481F44B4-5ACB-C58E-0380-DDE93C109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4916" y="5818134"/>
            <a:ext cx="2640174" cy="734657"/>
          </a:xfrm>
          <a:prstGeom prst="rect">
            <a:avLst/>
          </a:prstGeom>
        </p:spPr>
      </p:pic>
      <p:pic>
        <p:nvPicPr>
          <p:cNvPr id="19" name="Picture 18" descr="A picture containing text, clipart">
            <a:extLst>
              <a:ext uri="{FF2B5EF4-FFF2-40B4-BE49-F238E27FC236}">
                <a16:creationId xmlns:a16="http://schemas.microsoft.com/office/drawing/2014/main" id="{BD9C0BB6-938A-3A41-B944-1D108FDC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44">
            <a:off x="2696975" y="410207"/>
            <a:ext cx="10324618" cy="17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6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394DA8-43D9-0816-6A90-8B20FA623C06}"/>
              </a:ext>
            </a:extLst>
          </p:cNvPr>
          <p:cNvGrpSpPr/>
          <p:nvPr/>
        </p:nvGrpSpPr>
        <p:grpSpPr>
          <a:xfrm>
            <a:off x="1165429" y="1421191"/>
            <a:ext cx="11794864" cy="4606745"/>
            <a:chOff x="5495885" y="312571"/>
            <a:chExt cx="7035727" cy="2476047"/>
          </a:xfrm>
        </p:grpSpPr>
        <p:pic>
          <p:nvPicPr>
            <p:cNvPr id="5" name="Picture 4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F7013631-7A1B-07E4-8180-4CD0426FD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5495885" y="312571"/>
              <a:ext cx="7035727" cy="24760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4F5A6F-1D89-BAA3-6474-2EA860B04547}"/>
                </a:ext>
              </a:extLst>
            </p:cNvPr>
            <p:cNvSpPr txBox="1"/>
            <p:nvPr/>
          </p:nvSpPr>
          <p:spPr>
            <a:xfrm>
              <a:off x="6235368" y="1019354"/>
              <a:ext cx="5262585" cy="1207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בניית קלפי המשחק מבוססת על אלגוריתם המבוסס על העיקרון לפיו לכל שני קווים יש נקודות משותפות (גיאומטריה </a:t>
              </a:r>
              <a:r>
                <a:rPr lang="he-IL" sz="28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פרויקטיבית</a:t>
              </a:r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סופית) . </a:t>
              </a:r>
            </a:p>
            <a:p>
              <a:pPr algn="ctr" rtl="1"/>
              <a:endParaRPr lang="he-IL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בעזרת האלגוריתם חבילת הקלפים נבנית מראש ובכל תור מוגרלים מתוך החבילה 2 קלפים שונים. </a:t>
              </a:r>
              <a:endParaRPr lang="en-US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8" name="Picture 7" descr="A picture containing text, clipart">
            <a:extLst>
              <a:ext uri="{FF2B5EF4-FFF2-40B4-BE49-F238E27FC236}">
                <a16:creationId xmlns:a16="http://schemas.microsoft.com/office/drawing/2014/main" id="{E5DEB895-AC8B-799F-3642-F33B975D5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6246">
            <a:off x="-2239221" y="434470"/>
            <a:ext cx="10700051" cy="18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6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9F3509-A552-CE48-2831-5847CA756BFF}"/>
              </a:ext>
            </a:extLst>
          </p:cNvPr>
          <p:cNvGrpSpPr/>
          <p:nvPr/>
        </p:nvGrpSpPr>
        <p:grpSpPr>
          <a:xfrm>
            <a:off x="363161" y="2061136"/>
            <a:ext cx="11794864" cy="3202352"/>
            <a:chOff x="5495885" y="312571"/>
            <a:chExt cx="7035727" cy="2476047"/>
          </a:xfrm>
        </p:grpSpPr>
        <p:pic>
          <p:nvPicPr>
            <p:cNvPr id="19" name="Picture 18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BBE02AAC-8BB1-C70E-87A9-CEE8EC341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8" t="38282" r="15924" b="35028"/>
            <a:stretch/>
          </p:blipFill>
          <p:spPr>
            <a:xfrm>
              <a:off x="5495885" y="312571"/>
              <a:ext cx="7035727" cy="247604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93D38A-50A8-5790-90B8-9B023F6E5EDA}"/>
                </a:ext>
              </a:extLst>
            </p:cNvPr>
            <p:cNvSpPr txBox="1"/>
            <p:nvPr/>
          </p:nvSpPr>
          <p:spPr>
            <a:xfrm>
              <a:off x="6156671" y="1137401"/>
              <a:ext cx="5262585" cy="140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מרגישים שהשגנו את המטרות שהצבנו לעצמו, יצרנו משחק חינוכי מאתגר והכי חשוב מהנה. </a:t>
              </a:r>
            </a:p>
            <a:p>
              <a:pPr algn="ctr" rtl="1"/>
              <a:endParaRPr lang="he-IL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rtl="1"/>
              <a:r>
                <a:rPr lang="he-IL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אז קדימה – לכו למצוא את הסמל המשותף!</a:t>
              </a:r>
            </a:p>
          </p:txBody>
        </p:sp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834977A-3AB2-E2F0-FAC3-68A56BBB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5" r="19541"/>
          <a:stretch/>
        </p:blipFill>
        <p:spPr>
          <a:xfrm>
            <a:off x="2662381" y="1449952"/>
            <a:ext cx="6521493" cy="19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Alus</dc:creator>
  <cp:lastModifiedBy>Shirley Alus</cp:lastModifiedBy>
  <cp:revision>5</cp:revision>
  <dcterms:created xsi:type="dcterms:W3CDTF">2022-08-05T17:44:45Z</dcterms:created>
  <dcterms:modified xsi:type="dcterms:W3CDTF">2022-08-06T09:44:46Z</dcterms:modified>
</cp:coreProperties>
</file>