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64" r:id="rId4"/>
    <p:sldId id="263" r:id="rId5"/>
    <p:sldId id="273" r:id="rId6"/>
    <p:sldId id="272" r:id="rId7"/>
    <p:sldId id="262" r:id="rId8"/>
    <p:sldId id="282" r:id="rId9"/>
    <p:sldId id="261" r:id="rId10"/>
    <p:sldId id="260" r:id="rId11"/>
    <p:sldId id="259" r:id="rId12"/>
    <p:sldId id="266" r:id="rId13"/>
    <p:sldId id="275" r:id="rId14"/>
    <p:sldId id="283" r:id="rId15"/>
    <p:sldId id="289" r:id="rId16"/>
    <p:sldId id="284" r:id="rId17"/>
    <p:sldId id="285" r:id="rId18"/>
    <p:sldId id="267" r:id="rId19"/>
    <p:sldId id="278" r:id="rId20"/>
    <p:sldId id="277" r:id="rId21"/>
    <p:sldId id="276" r:id="rId22"/>
    <p:sldId id="268" r:id="rId23"/>
    <p:sldId id="286" r:id="rId24"/>
    <p:sldId id="269" r:id="rId25"/>
    <p:sldId id="281" r:id="rId26"/>
    <p:sldId id="280" r:id="rId27"/>
    <p:sldId id="270" r:id="rId28"/>
    <p:sldId id="265" r:id="rId29"/>
    <p:sldId id="287" r:id="rId30"/>
    <p:sldId id="28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434" autoAdjust="0"/>
  </p:normalViewPr>
  <p:slideViewPr>
    <p:cSldViewPr snapToGrid="0">
      <p:cViewPr>
        <p:scale>
          <a:sx n="75" d="100"/>
          <a:sy n="75" d="100"/>
        </p:scale>
        <p:origin x="1699"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07-04-2023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07-04-2023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rive.google.com/file/d/1Xm-56-VxprZMrPbFJs2KdSViifOuEvZ7/view?usp=share_link" TargetMode="External"/><Relationship Id="rId2" Type="http://schemas.openxmlformats.org/officeDocument/2006/relationships/hyperlink" Target="https://drive.google.com/file/d/1Sd09Cs_UOAbL8twFvqETwkBlKw3D95GF/view?usp=share_link" TargetMode="External"/><Relationship Id="rId1" Type="http://schemas.openxmlformats.org/officeDocument/2006/relationships/slideLayout" Target="../slideLayouts/slideLayout2.xml"/><Relationship Id="rId4" Type="http://schemas.openxmlformats.org/officeDocument/2006/relationships/hyperlink" Target="https://drive.google.com/file/d/1LUobvZH_9NVSj05lCyZ88JKShXOlwEJB/view?usp=share_link"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drive.google.com/file/d/1J0C0L-0jtpne3ReSfo9KiFtdlX35Jmmd/view?usp=share_link" TargetMode="External"/><Relationship Id="rId3" Type="http://schemas.openxmlformats.org/officeDocument/2006/relationships/hyperlink" Target="https://drive.google.com/file/d/1W4-w9jJk3vJ752kBKl_b8erZ8Q1-fp4U/view?usp=share_link" TargetMode="External"/><Relationship Id="rId7" Type="http://schemas.openxmlformats.org/officeDocument/2006/relationships/hyperlink" Target="https://drive.google.com/file/d/1VD_5yiudUpFD9xLGzCLzVnc7tldFvI2h/view?usp=share_link" TargetMode="External"/><Relationship Id="rId2" Type="http://schemas.openxmlformats.org/officeDocument/2006/relationships/hyperlink" Target="https://drive.google.com/file/d/1Nxu1GhV1CphgpNeklLIJTcQeGuwehQvF/view?usp=share_link" TargetMode="External"/><Relationship Id="rId1" Type="http://schemas.openxmlformats.org/officeDocument/2006/relationships/slideLayout" Target="../slideLayouts/slideLayout2.xml"/><Relationship Id="rId6" Type="http://schemas.openxmlformats.org/officeDocument/2006/relationships/hyperlink" Target="https://drive.google.com/file/d/1SI_hXynFzKfwle_yGjl8SUVvZmR05JRI/view?usp=share_link" TargetMode="External"/><Relationship Id="rId5" Type="http://schemas.openxmlformats.org/officeDocument/2006/relationships/hyperlink" Target="https://drive.google.com/file/d/1TyeTS9rNpI8dgbR5EvT36DJJevfwofqC/view?usp=share_link" TargetMode="External"/><Relationship Id="rId4" Type="http://schemas.openxmlformats.org/officeDocument/2006/relationships/hyperlink" Target="https://drive.google.com/file/d/1ljA4uOb3riXykzNzynWfrCT_O7V4a3CO/view?usp=shar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08244" y="2733395"/>
            <a:ext cx="9035755" cy="523220"/>
          </a:xfrm>
          <a:prstGeom prst="rect">
            <a:avLst/>
          </a:prstGeom>
          <a:noFill/>
        </p:spPr>
        <p:txBody>
          <a:bodyPr wrap="square" rtlCol="0">
            <a:spAutoFit/>
          </a:bodyPr>
          <a:lstStyle/>
          <a:p>
            <a:pPr lvl="0" algn="ctr">
              <a:buClr>
                <a:srgbClr val="000000"/>
              </a:buClr>
              <a:buSzPts val="3600"/>
            </a:pPr>
            <a:r>
              <a:rPr lang="en-US" sz="2800" b="1" dirty="0">
                <a:solidFill>
                  <a:srgbClr val="262626"/>
                </a:solidFill>
                <a:latin typeface="Times New Roman"/>
                <a:ea typeface="Times New Roman"/>
                <a:cs typeface="Times New Roman"/>
                <a:sym typeface="Times New Roman"/>
              </a:rPr>
              <a:t> THIRD EYE FOR VISUALLY IMPAIRED</a:t>
            </a:r>
            <a:endParaRPr lang="en-US" sz="2800" dirty="0">
              <a:solidFill>
                <a:srgbClr val="262626"/>
              </a:solidFill>
              <a:latin typeface="Times New Roman"/>
              <a:ea typeface="Times New Roman"/>
              <a:cs typeface="Times New Roman"/>
              <a:sym typeface="Times New Roman"/>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628650" y="5452961"/>
            <a:ext cx="466815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a:t>
            </a:r>
          </a:p>
          <a:p>
            <a:r>
              <a:rPr lang="en-US" b="1" dirty="0" err="1">
                <a:latin typeface="Times New Roman" panose="02020603050405020304" pitchFamily="18" charset="0"/>
                <a:cs typeface="Times New Roman" panose="02020603050405020304" pitchFamily="18" charset="0"/>
              </a:rPr>
              <a:t>Dr.T.TAMILVIZHI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M.Tech,Phd</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753035" y="3701022"/>
            <a:ext cx="7655859" cy="1289071"/>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SHAFREEN FATHIMA ASMATHULLAH KHAN [211419104241]</a:t>
            </a:r>
          </a:p>
          <a:p>
            <a:pPr algn="ctr">
              <a:lnSpc>
                <a:spcPct val="150000"/>
              </a:lnSpc>
            </a:pPr>
            <a:r>
              <a:rPr lang="en-US" b="1" dirty="0">
                <a:latin typeface="Times New Roman" panose="02020603050405020304" pitchFamily="18" charset="0"/>
                <a:cs typeface="Times New Roman" panose="02020603050405020304" pitchFamily="18" charset="0"/>
              </a:rPr>
              <a:t>SHIRLY N [211419104250]</a:t>
            </a:r>
          </a:p>
          <a:p>
            <a:pPr algn="ctr">
              <a:lnSpc>
                <a:spcPct val="150000"/>
              </a:lnSpc>
            </a:pPr>
            <a:r>
              <a:rPr lang="en-US" b="1" dirty="0">
                <a:latin typeface="Times New Roman" panose="02020603050405020304" pitchFamily="18" charset="0"/>
                <a:cs typeface="Times New Roman" panose="02020603050405020304" pitchFamily="18" charset="0"/>
              </a:rPr>
              <a:t>SUJITHRA [211419104272]</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540340" y="5452960"/>
            <a:ext cx="387411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a:t>
            </a:r>
          </a:p>
          <a:p>
            <a:r>
              <a:rPr lang="en-US" b="1" dirty="0">
                <a:latin typeface="Times New Roman" panose="02020603050405020304" pitchFamily="18" charset="0"/>
                <a:cs typeface="Times New Roman" panose="02020603050405020304" pitchFamily="18" charset="0"/>
              </a:rPr>
              <a:t>Dr.K.VALARMATHI M.E,Phd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IN" dirty="0"/>
              <a:t>11-04-2023</a:t>
            </a: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IN" dirty="0"/>
              <a:t>11-04-2023</a:t>
            </a: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10</a:t>
            </a:fld>
            <a:endParaRPr lang="en-IN"/>
          </a:p>
        </p:txBody>
      </p:sp>
      <p:sp>
        <p:nvSpPr>
          <p:cNvPr id="6" name="Rectangle 5"/>
          <p:cNvSpPr/>
          <p:nvPr/>
        </p:nvSpPr>
        <p:spPr>
          <a:xfrm>
            <a:off x="455067" y="1407923"/>
            <a:ext cx="8402494" cy="3785652"/>
          </a:xfrm>
          <a:prstGeom prst="rect">
            <a:avLst/>
          </a:prstGeom>
        </p:spPr>
        <p:txBody>
          <a:bodyPr wrap="square">
            <a:spAutoFit/>
          </a:bodyPr>
          <a:lstStyle/>
          <a:p>
            <a:r>
              <a:rPr lang="en-IN" sz="3000" b="1" dirty="0">
                <a:latin typeface="Times New Roman" panose="02020603050405020304" pitchFamily="18" charset="0"/>
                <a:cs typeface="Times New Roman" panose="02020603050405020304" pitchFamily="18" charset="0"/>
              </a:rPr>
              <a:t>HARDWARE REQUIREMENTS</a:t>
            </a:r>
            <a:endParaRPr lang="en-US" sz="3000" dirty="0">
              <a:latin typeface="Times New Roman" panose="02020603050405020304" pitchFamily="18" charset="0"/>
              <a:cs typeface="Times New Roman" panose="02020603050405020304" pitchFamily="18" charset="0"/>
            </a:endParaRPr>
          </a:p>
          <a:p>
            <a:pPr lvl="0"/>
            <a:r>
              <a:rPr lang="en-IN" sz="3000" dirty="0">
                <a:latin typeface="Times New Roman" panose="02020603050405020304" pitchFamily="18" charset="0"/>
                <a:cs typeface="Times New Roman" panose="02020603050405020304" pitchFamily="18" charset="0"/>
              </a:rPr>
              <a:t>Processor   		: Intel i5</a:t>
            </a:r>
            <a:endParaRPr lang="en-US" sz="3000" dirty="0">
              <a:latin typeface="Times New Roman" panose="02020603050405020304" pitchFamily="18" charset="0"/>
              <a:cs typeface="Times New Roman" panose="02020603050405020304" pitchFamily="18" charset="0"/>
            </a:endParaRPr>
          </a:p>
          <a:p>
            <a:pPr lvl="0"/>
            <a:r>
              <a:rPr lang="en-IN" sz="3000" dirty="0">
                <a:latin typeface="Times New Roman" panose="02020603050405020304" pitchFamily="18" charset="0"/>
                <a:cs typeface="Times New Roman" panose="02020603050405020304" pitchFamily="18" charset="0"/>
              </a:rPr>
              <a:t>Hard disk   		: minimum 10 GB</a:t>
            </a:r>
            <a:endParaRPr lang="en-US" sz="3000" dirty="0">
              <a:latin typeface="Times New Roman" panose="02020603050405020304" pitchFamily="18" charset="0"/>
              <a:cs typeface="Times New Roman" panose="02020603050405020304" pitchFamily="18" charset="0"/>
            </a:endParaRPr>
          </a:p>
          <a:p>
            <a:pPr lvl="0"/>
            <a:r>
              <a:rPr lang="en-IN" sz="3000" dirty="0">
                <a:latin typeface="Times New Roman" panose="02020603050405020304" pitchFamily="18" charset="0"/>
                <a:cs typeface="Times New Roman" panose="02020603050405020304" pitchFamily="18" charset="0"/>
              </a:rPr>
              <a:t>RAM        		: minimum 4 GB</a:t>
            </a:r>
            <a:endParaRPr lang="en-US" sz="3000" dirty="0">
              <a:latin typeface="Times New Roman" panose="02020603050405020304" pitchFamily="18" charset="0"/>
              <a:cs typeface="Times New Roman" panose="02020603050405020304" pitchFamily="18" charset="0"/>
            </a:endParaRPr>
          </a:p>
          <a:p>
            <a:pPr lvl="0"/>
            <a:endParaRPr lang="en-IN" sz="3000" b="1" dirty="0">
              <a:latin typeface="Times New Roman" panose="02020603050405020304" pitchFamily="18" charset="0"/>
              <a:cs typeface="Times New Roman" panose="02020603050405020304" pitchFamily="18" charset="0"/>
            </a:endParaRPr>
          </a:p>
          <a:p>
            <a:pPr lvl="0"/>
            <a:r>
              <a:rPr lang="en-IN" sz="3000" b="1" dirty="0">
                <a:latin typeface="Times New Roman" panose="02020603050405020304" pitchFamily="18" charset="0"/>
                <a:cs typeface="Times New Roman" panose="02020603050405020304" pitchFamily="18" charset="0"/>
              </a:rPr>
              <a:t>SOFTWARE REQUIREMENTS</a:t>
            </a:r>
            <a:endParaRPr lang="en-US" sz="3000" dirty="0">
              <a:latin typeface="Times New Roman" panose="02020603050405020304" pitchFamily="18" charset="0"/>
              <a:cs typeface="Times New Roman" panose="02020603050405020304" pitchFamily="18" charset="0"/>
            </a:endParaRPr>
          </a:p>
          <a:p>
            <a:pPr lvl="0"/>
            <a:r>
              <a:rPr lang="en-IN" sz="3000" dirty="0">
                <a:latin typeface="Times New Roman" panose="02020603050405020304" pitchFamily="18" charset="0"/>
                <a:cs typeface="Times New Roman" panose="02020603050405020304" pitchFamily="18" charset="0"/>
              </a:rPr>
              <a:t>Operating System : Windows 10 or later</a:t>
            </a:r>
            <a:endParaRPr lang="en-US" sz="3000" dirty="0">
              <a:latin typeface="Times New Roman" panose="02020603050405020304" pitchFamily="18" charset="0"/>
              <a:cs typeface="Times New Roman" panose="02020603050405020304" pitchFamily="18" charset="0"/>
            </a:endParaRPr>
          </a:p>
          <a:p>
            <a:pPr lvl="0"/>
            <a:r>
              <a:rPr lang="en-IN" sz="3000" dirty="0">
                <a:latin typeface="Times New Roman" panose="02020603050405020304" pitchFamily="18" charset="0"/>
                <a:cs typeface="Times New Roman" panose="02020603050405020304" pitchFamily="18" charset="0"/>
              </a:rPr>
              <a:t>Tool   		           : Python IDLE</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System Architecture</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IN" dirty="0"/>
              <a:t>11-04-2023</a:t>
            </a: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11</a:t>
            </a:fld>
            <a:endParaRPr lang="en-IN"/>
          </a:p>
        </p:txBody>
      </p:sp>
      <p:pic>
        <p:nvPicPr>
          <p:cNvPr id="7" name="Picture 6">
            <a:extLst>
              <a:ext uri="{FF2B5EF4-FFF2-40B4-BE49-F238E27FC236}">
                <a16:creationId xmlns:a16="http://schemas.microsoft.com/office/drawing/2014/main" id="{BFDED4D0-8E83-23EE-E1DC-322C5A994A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153" y="1039906"/>
            <a:ext cx="8504435" cy="4921623"/>
          </a:xfrm>
          <a:prstGeom prst="rect">
            <a:avLst/>
          </a:prstGeom>
          <a:noFill/>
          <a:ln>
            <a:noFill/>
          </a:ln>
        </p:spPr>
      </p:pic>
    </p:spTree>
    <p:extLst>
      <p:ext uri="{BB962C8B-B14F-4D97-AF65-F5344CB8AC3E}">
        <p14:creationId xmlns:p14="http://schemas.microsoft.com/office/powerpoint/2010/main" val="326407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11-04-2023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9" name="image6.png"/>
          <p:cNvPicPr/>
          <p:nvPr/>
        </p:nvPicPr>
        <p:blipFill>
          <a:blip r:embed="rId2"/>
          <a:srcRect/>
          <a:stretch>
            <a:fillRect/>
          </a:stretch>
        </p:blipFill>
        <p:spPr>
          <a:xfrm>
            <a:off x="860180" y="696249"/>
            <a:ext cx="7655170" cy="5759635"/>
          </a:xfrm>
          <a:prstGeom prst="rect">
            <a:avLst/>
          </a:prstGeom>
          <a:ln/>
        </p:spPr>
      </p:pic>
    </p:spTree>
    <p:extLst>
      <p:ext uri="{BB962C8B-B14F-4D97-AF65-F5344CB8AC3E}">
        <p14:creationId xmlns:p14="http://schemas.microsoft.com/office/powerpoint/2010/main" val="166533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–Data Flow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00050" y="957416"/>
            <a:ext cx="4572000" cy="369332"/>
          </a:xfrm>
          <a:prstGeom prst="rect">
            <a:avLst/>
          </a:prstGeom>
          <a:noFill/>
        </p:spPr>
        <p:txBody>
          <a:bodyPr wrap="square">
            <a:spAutoFit/>
          </a:bodyPr>
          <a:lstStyle/>
          <a:p>
            <a:r>
              <a:rPr lang="en-US" b="1" dirty="0">
                <a:solidFill>
                  <a:srgbClr val="222222"/>
                </a:solidFill>
                <a:latin typeface="Times New Roman" panose="02020603050405020304" pitchFamily="18" charset="0"/>
                <a:cs typeface="Times New Roman" panose="02020603050405020304" pitchFamily="18" charset="0"/>
              </a:rPr>
              <a:t>LEVEL 0</a:t>
            </a:r>
            <a:endParaRPr lang="en-IN"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11-04-2023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10" name="TextBox 9">
            <a:extLst>
              <a:ext uri="{FF2B5EF4-FFF2-40B4-BE49-F238E27FC236}">
                <a16:creationId xmlns:a16="http://schemas.microsoft.com/office/drawing/2014/main" id="{D62E8DBB-8CAD-47AF-1F08-E5D854F507F6}"/>
              </a:ext>
            </a:extLst>
          </p:cNvPr>
          <p:cNvSpPr txBox="1"/>
          <p:nvPr/>
        </p:nvSpPr>
        <p:spPr>
          <a:xfrm>
            <a:off x="400050" y="3385175"/>
            <a:ext cx="4572000" cy="369332"/>
          </a:xfrm>
          <a:prstGeom prst="rect">
            <a:avLst/>
          </a:prstGeom>
          <a:noFill/>
        </p:spPr>
        <p:txBody>
          <a:bodyPr wrap="square">
            <a:spAutoFit/>
          </a:bodyPr>
          <a:lstStyle/>
          <a:p>
            <a:r>
              <a:rPr lang="en-US" b="1" dirty="0">
                <a:solidFill>
                  <a:srgbClr val="222222"/>
                </a:solidFill>
                <a:latin typeface="Times New Roman" panose="02020603050405020304" pitchFamily="18" charset="0"/>
                <a:cs typeface="Times New Roman" panose="02020603050405020304" pitchFamily="18" charset="0"/>
              </a:rPr>
              <a:t>LEVEL 1</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1002CC6-146A-9558-35D5-BB7BAFEEC0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622263"/>
            <a:ext cx="8154856" cy="1254593"/>
          </a:xfrm>
          <a:prstGeom prst="rect">
            <a:avLst/>
          </a:prstGeom>
          <a:noFill/>
          <a:ln>
            <a:noFill/>
          </a:ln>
        </p:spPr>
      </p:pic>
      <p:pic>
        <p:nvPicPr>
          <p:cNvPr id="5" name="Picture 4">
            <a:extLst>
              <a:ext uri="{FF2B5EF4-FFF2-40B4-BE49-F238E27FC236}">
                <a16:creationId xmlns:a16="http://schemas.microsoft.com/office/drawing/2014/main" id="{7236F726-C352-2C55-BAC0-9725EDDA90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9859" y="3569841"/>
            <a:ext cx="6472517" cy="2355850"/>
          </a:xfrm>
          <a:prstGeom prst="rect">
            <a:avLst/>
          </a:prstGeom>
          <a:noFill/>
          <a:ln>
            <a:noFill/>
          </a:ln>
        </p:spPr>
      </p:pic>
    </p:spTree>
    <p:extLst>
      <p:ext uri="{BB962C8B-B14F-4D97-AF65-F5344CB8AC3E}">
        <p14:creationId xmlns:p14="http://schemas.microsoft.com/office/powerpoint/2010/main" val="3627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7553"/>
            <a:ext cx="9015211" cy="977831"/>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 </a:t>
            </a: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a:t>
            </a:r>
            <a:r>
              <a:rPr lang="en-US" sz="3200" b="1" dirty="0">
                <a:solidFill>
                  <a:srgbClr val="7030A0"/>
                </a:solidFill>
                <a:latin typeface="Times New Roman" panose="02020603050405020304" pitchFamily="18" charset="0"/>
                <a:cs typeface="Times New Roman" panose="02020603050405020304" pitchFamily="18" charset="0"/>
              </a:rPr>
              <a:t>Entity Relationship Diagram</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14</a:t>
            </a:fld>
            <a:endParaRPr lang="en-IN"/>
          </a:p>
        </p:txBody>
      </p:sp>
      <p:pic>
        <p:nvPicPr>
          <p:cNvPr id="8" name="Picture 7" descr="blockdia">
            <a:extLst>
              <a:ext uri="{FF2B5EF4-FFF2-40B4-BE49-F238E27FC236}">
                <a16:creationId xmlns:a16="http://schemas.microsoft.com/office/drawing/2014/main" id="{5589F7C6-B092-1320-4694-4512F4AC6B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4106" y="1587727"/>
            <a:ext cx="5731510" cy="2263140"/>
          </a:xfrm>
          <a:prstGeom prst="rect">
            <a:avLst/>
          </a:prstGeom>
          <a:noFill/>
          <a:ln>
            <a:noFill/>
          </a:ln>
        </p:spPr>
      </p:pic>
      <p:pic>
        <p:nvPicPr>
          <p:cNvPr id="9" name="Picture 8">
            <a:extLst>
              <a:ext uri="{FF2B5EF4-FFF2-40B4-BE49-F238E27FC236}">
                <a16:creationId xmlns:a16="http://schemas.microsoft.com/office/drawing/2014/main" id="{2C25BBEF-2012-56E5-9BC5-84BE798028B7}"/>
              </a:ext>
            </a:extLst>
          </p:cNvPr>
          <p:cNvPicPr>
            <a:picLocks noChangeAspect="1"/>
          </p:cNvPicPr>
          <p:nvPr/>
        </p:nvPicPr>
        <p:blipFill>
          <a:blip r:embed="rId3"/>
          <a:stretch>
            <a:fillRect/>
          </a:stretch>
        </p:blipFill>
        <p:spPr>
          <a:xfrm>
            <a:off x="1304106" y="4567661"/>
            <a:ext cx="5944115" cy="1609483"/>
          </a:xfrm>
          <a:prstGeom prst="rect">
            <a:avLst/>
          </a:prstGeom>
        </p:spPr>
      </p:pic>
      <p:sp>
        <p:nvSpPr>
          <p:cNvPr id="10" name="TextBox 9">
            <a:extLst>
              <a:ext uri="{FF2B5EF4-FFF2-40B4-BE49-F238E27FC236}">
                <a16:creationId xmlns:a16="http://schemas.microsoft.com/office/drawing/2014/main" id="{2F4C3AB1-845C-283F-B313-F9C130388F24}"/>
              </a:ext>
            </a:extLst>
          </p:cNvPr>
          <p:cNvSpPr txBox="1"/>
          <p:nvPr/>
        </p:nvSpPr>
        <p:spPr>
          <a:xfrm>
            <a:off x="321087" y="1128792"/>
            <a:ext cx="2843454" cy="369332"/>
          </a:xfrm>
          <a:prstGeom prst="rect">
            <a:avLst/>
          </a:prstGeom>
          <a:noFill/>
        </p:spPr>
        <p:txBody>
          <a:bodyPr wrap="square" rtlCol="0">
            <a:spAutoFit/>
          </a:bodyPr>
          <a:lstStyle/>
          <a:p>
            <a:r>
              <a:rPr lang="en-US" b="1" dirty="0">
                <a:solidFill>
                  <a:srgbClr val="7030A0"/>
                </a:solidFill>
                <a:latin typeface="Times New Roman" panose="02020603050405020304" pitchFamily="18" charset="0"/>
                <a:cs typeface="Times New Roman" panose="02020603050405020304" pitchFamily="18" charset="0"/>
              </a:rPr>
              <a:t>FACE RECOGNITION: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9C6979D-CC7C-8E4D-5233-83FD0C8E14EF}"/>
              </a:ext>
            </a:extLst>
          </p:cNvPr>
          <p:cNvSpPr txBox="1"/>
          <p:nvPr/>
        </p:nvSpPr>
        <p:spPr>
          <a:xfrm>
            <a:off x="424664" y="3908544"/>
            <a:ext cx="2636299" cy="369332"/>
          </a:xfrm>
          <a:prstGeom prst="rect">
            <a:avLst/>
          </a:prstGeom>
          <a:noFill/>
        </p:spPr>
        <p:txBody>
          <a:bodyPr wrap="none" rtlCol="0">
            <a:spAutoFit/>
          </a:bodyPr>
          <a:lstStyle/>
          <a:p>
            <a:r>
              <a:rPr lang="en-US" b="1" dirty="0">
                <a:solidFill>
                  <a:srgbClr val="7030A0"/>
                </a:solidFill>
                <a:latin typeface="Times New Roman" panose="02020603050405020304" pitchFamily="18" charset="0"/>
                <a:cs typeface="Times New Roman" panose="02020603050405020304" pitchFamily="18" charset="0"/>
              </a:rPr>
              <a:t>TEXT RECOGNITION:</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59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25862-93B0-2236-2F5B-66078A8DFD2D}"/>
              </a:ext>
            </a:extLst>
          </p:cNvPr>
          <p:cNvSpPr>
            <a:spLocks noGrp="1"/>
          </p:cNvSpPr>
          <p:nvPr>
            <p:ph type="dt" sz="half" idx="10"/>
          </p:nvPr>
        </p:nvSpPr>
        <p:spPr/>
        <p:txBody>
          <a:bodyPr/>
          <a:lstStyle/>
          <a:p>
            <a:fld id="{F50570F5-3E6E-4EC8-A936-EEBE2A3C996B}" type="datetime1">
              <a:rPr lang="en-IN" smtClean="0"/>
              <a:t>07-04-2023</a:t>
            </a:fld>
            <a:endParaRPr lang="en-IN"/>
          </a:p>
        </p:txBody>
      </p:sp>
      <p:sp>
        <p:nvSpPr>
          <p:cNvPr id="3" name="Slide Number Placeholder 2">
            <a:extLst>
              <a:ext uri="{FF2B5EF4-FFF2-40B4-BE49-F238E27FC236}">
                <a16:creationId xmlns:a16="http://schemas.microsoft.com/office/drawing/2014/main" id="{2CE5E019-E318-AA80-B1D4-56FA93AEC95A}"/>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5" name="TextBox 4">
            <a:extLst>
              <a:ext uri="{FF2B5EF4-FFF2-40B4-BE49-F238E27FC236}">
                <a16:creationId xmlns:a16="http://schemas.microsoft.com/office/drawing/2014/main" id="{597020E4-8C72-A41A-20A9-393E7760430C}"/>
              </a:ext>
            </a:extLst>
          </p:cNvPr>
          <p:cNvSpPr txBox="1"/>
          <p:nvPr/>
        </p:nvSpPr>
        <p:spPr>
          <a:xfrm>
            <a:off x="268941" y="366663"/>
            <a:ext cx="8606117" cy="646331"/>
          </a:xfrm>
          <a:prstGeom prst="rect">
            <a:avLst/>
          </a:prstGeom>
          <a:noFill/>
        </p:spPr>
        <p:txBody>
          <a:bodyPr wrap="square">
            <a:spAutoFit/>
          </a:bodyPr>
          <a:lstStyle/>
          <a:p>
            <a:r>
              <a:rPr lang="en-US" sz="3600" b="1" dirty="0">
                <a:solidFill>
                  <a:srgbClr val="7030A0"/>
                </a:solidFill>
                <a:latin typeface="Times New Roman" panose="02020603050405020304" pitchFamily="18" charset="0"/>
                <a:cs typeface="Times New Roman" panose="02020603050405020304" pitchFamily="18" charset="0"/>
              </a:rPr>
              <a:t>Entity Relationship Diagram(Contd.,)</a:t>
            </a:r>
            <a:endParaRPr lang="en-IN" sz="3600" dirty="0"/>
          </a:p>
        </p:txBody>
      </p:sp>
      <p:pic>
        <p:nvPicPr>
          <p:cNvPr id="6" name="Picture 5">
            <a:extLst>
              <a:ext uri="{FF2B5EF4-FFF2-40B4-BE49-F238E27FC236}">
                <a16:creationId xmlns:a16="http://schemas.microsoft.com/office/drawing/2014/main" id="{F55AA5CC-6AEC-BA20-4A2E-BBD315AC51F9}"/>
              </a:ext>
            </a:extLst>
          </p:cNvPr>
          <p:cNvPicPr>
            <a:picLocks noChangeAspect="1"/>
          </p:cNvPicPr>
          <p:nvPr/>
        </p:nvPicPr>
        <p:blipFill rotWithShape="1">
          <a:blip r:embed="rId2"/>
          <a:srcRect l="25786" t="50000" r="25609" b="25267"/>
          <a:stretch/>
        </p:blipFill>
        <p:spPr bwMode="auto">
          <a:xfrm>
            <a:off x="528919" y="1990165"/>
            <a:ext cx="7986432" cy="2258937"/>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18B848A-D7E1-093F-1E34-1AE72EAEBF47}"/>
              </a:ext>
            </a:extLst>
          </p:cNvPr>
          <p:cNvSpPr txBox="1"/>
          <p:nvPr/>
        </p:nvSpPr>
        <p:spPr>
          <a:xfrm>
            <a:off x="403412" y="1420287"/>
            <a:ext cx="3086101" cy="738664"/>
          </a:xfrm>
          <a:prstGeom prst="rect">
            <a:avLst/>
          </a:prstGeom>
          <a:noFill/>
        </p:spPr>
        <p:txBody>
          <a:bodyPr wrap="none" rtlCol="0">
            <a:spAutoFit/>
          </a:bodyPr>
          <a:lstStyle/>
          <a:p>
            <a:r>
              <a:rPr lang="en-IN" sz="2400" b="1" dirty="0">
                <a:solidFill>
                  <a:srgbClr val="7030A0"/>
                </a:solidFill>
                <a:effectLst/>
                <a:latin typeface="Times New Roman" panose="02020603050405020304" pitchFamily="18" charset="0"/>
                <a:ea typeface="Times New Roman" panose="02020603050405020304" pitchFamily="18" charset="0"/>
              </a:rPr>
              <a:t>SIGN PREDICTION:</a:t>
            </a:r>
            <a:endParaRPr lang="en-IN" sz="2400" dirty="0">
              <a:solidFill>
                <a:srgbClr val="7030A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3070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32609"/>
          </a:xfrm>
        </p:spPr>
        <p:txBody>
          <a:bodyPr>
            <a:normAutofit fontScale="90000"/>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cs typeface="Times New Roman" panose="02020603050405020304" pitchFamily="18" charset="0"/>
              </a:rPr>
              <a:t>Use Case Diagram</a:t>
            </a:r>
            <a:br>
              <a:rPr lang="en-US" b="1" dirty="0">
                <a:latin typeface="Times New Roman" panose="02020603050405020304" pitchFamily="18" charset="0"/>
                <a:cs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r>
              <a:rPr lang="en-IN" dirty="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16</a:t>
            </a:fld>
            <a:endParaRPr lang="en-IN"/>
          </a:p>
        </p:txBody>
      </p:sp>
      <p:pic>
        <p:nvPicPr>
          <p:cNvPr id="11" name="Picture 10">
            <a:extLst>
              <a:ext uri="{FF2B5EF4-FFF2-40B4-BE49-F238E27FC236}">
                <a16:creationId xmlns:a16="http://schemas.microsoft.com/office/drawing/2014/main" id="{38D7DB21-845A-E32B-3D58-F7B33ABF47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729" y="1084728"/>
            <a:ext cx="7162800" cy="5015081"/>
          </a:xfrm>
          <a:prstGeom prst="rect">
            <a:avLst/>
          </a:prstGeom>
          <a:noFill/>
          <a:ln>
            <a:noFill/>
          </a:ln>
        </p:spPr>
      </p:pic>
    </p:spTree>
    <p:extLst>
      <p:ext uri="{BB962C8B-B14F-4D97-AF65-F5344CB8AC3E}">
        <p14:creationId xmlns:p14="http://schemas.microsoft.com/office/powerpoint/2010/main" val="139600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0579"/>
            <a:ext cx="7886700" cy="1325563"/>
          </a:xfrm>
        </p:spPr>
        <p:txBody>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cs typeface="Times New Roman" panose="02020603050405020304" pitchFamily="18" charset="0"/>
              </a:rPr>
              <a:t>Sequence Diagram</a:t>
            </a:r>
            <a:br>
              <a:rPr lang="en-US" b="1" dirty="0">
                <a:latin typeface="Times New Roman" panose="02020603050405020304" pitchFamily="18" charset="0"/>
                <a:cs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r>
              <a:rPr lang="en-IN" dirty="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17</a:t>
            </a:fld>
            <a:endParaRPr lang="en-IN"/>
          </a:p>
        </p:txBody>
      </p:sp>
      <p:pic>
        <p:nvPicPr>
          <p:cNvPr id="11" name="Picture 10">
            <a:extLst>
              <a:ext uri="{FF2B5EF4-FFF2-40B4-BE49-F238E27FC236}">
                <a16:creationId xmlns:a16="http://schemas.microsoft.com/office/drawing/2014/main" id="{AE17A23B-904C-EBF4-791A-0D3242154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464944"/>
            <a:ext cx="8031255" cy="4397973"/>
          </a:xfrm>
          <a:prstGeom prst="rect">
            <a:avLst/>
          </a:prstGeom>
          <a:noFill/>
          <a:ln>
            <a:noFill/>
          </a:ln>
        </p:spPr>
      </p:pic>
    </p:spTree>
    <p:extLst>
      <p:ext uri="{BB962C8B-B14F-4D97-AF65-F5344CB8AC3E}">
        <p14:creationId xmlns:p14="http://schemas.microsoft.com/office/powerpoint/2010/main" val="686223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6" name="Rectangle 5"/>
          <p:cNvSpPr/>
          <p:nvPr/>
        </p:nvSpPr>
        <p:spPr>
          <a:xfrm>
            <a:off x="142241" y="828318"/>
            <a:ext cx="3613436"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FACE RECOGNITION:</a:t>
            </a:r>
          </a:p>
        </p:txBody>
      </p:sp>
      <p:sp>
        <p:nvSpPr>
          <p:cNvPr id="10" name="TextBox 9">
            <a:extLst>
              <a:ext uri="{FF2B5EF4-FFF2-40B4-BE49-F238E27FC236}">
                <a16:creationId xmlns:a16="http://schemas.microsoft.com/office/drawing/2014/main" id="{A3894805-03F4-2879-58A4-441BFF0F3D49}"/>
              </a:ext>
            </a:extLst>
          </p:cNvPr>
          <p:cNvSpPr txBox="1"/>
          <p:nvPr/>
        </p:nvSpPr>
        <p:spPr>
          <a:xfrm>
            <a:off x="142241" y="1328600"/>
            <a:ext cx="8884919" cy="611867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4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This module is responsible for processing the input image from the laptop’s web camera and recognize the face in the image. </a:t>
            </a:r>
          </a:p>
          <a:p>
            <a:pPr marL="342900" indent="-342900" algn="just">
              <a:lnSpc>
                <a:spcPct val="150000"/>
              </a:lnSpc>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Local Binary Pattern Histograms (LBPH) computes a binary pattern for each pixel in an image by comparing its value with its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neighboring</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pixels. </a:t>
            </a:r>
          </a:p>
          <a:p>
            <a:pPr marL="342900" indent="-342900" algn="just">
              <a:lnSpc>
                <a:spcPct val="150000"/>
              </a:lnSpc>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binary pattern is then used to represent the texture of the image. The algorithm uses a sliding window approach to compute the binary pattern for each pixel in the image.</a:t>
            </a: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Description(Contd..)</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6" name="TextBox 5"/>
          <p:cNvSpPr txBox="1"/>
          <p:nvPr/>
        </p:nvSpPr>
        <p:spPr>
          <a:xfrm>
            <a:off x="373488" y="888642"/>
            <a:ext cx="3273653" cy="461665"/>
          </a:xfrm>
          <a:prstGeom prst="rect">
            <a:avLst/>
          </a:prstGeom>
          <a:noFill/>
        </p:spPr>
        <p:txBody>
          <a:bodyPr wrap="none" rtlCol="0">
            <a:sp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SIGN RECOGNITION</a:t>
            </a: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87FD3B-CFF8-73BF-3F0F-B9FC2ED7AA0A}"/>
              </a:ext>
            </a:extLst>
          </p:cNvPr>
          <p:cNvSpPr txBox="1"/>
          <p:nvPr/>
        </p:nvSpPr>
        <p:spPr>
          <a:xfrm>
            <a:off x="373488" y="1542700"/>
            <a:ext cx="8384432" cy="4894077"/>
          </a:xfrm>
          <a:prstGeom prst="rect">
            <a:avLst/>
          </a:prstGeom>
          <a:noFill/>
        </p:spPr>
        <p:txBody>
          <a:bodyPr wrap="square" rtlCol="0">
            <a:spAutoFit/>
          </a:bodyPr>
          <a:lstStyle/>
          <a:p>
            <a:pPr marL="342900" indent="-342900">
              <a:buFont typeface="Arial" panose="020B0604020202020204" pitchFamily="34" charset="0"/>
              <a:buChar char="•"/>
            </a:pPr>
            <a:r>
              <a:rPr lang="en-IN" sz="2600" dirty="0">
                <a:effectLst/>
                <a:latin typeface="Times New Roman" panose="02020603050405020304" pitchFamily="18" charset="0"/>
                <a:ea typeface="Meiryo" panose="020B0604030504040204" pitchFamily="34" charset="-128"/>
                <a:cs typeface="Times New Roman" panose="02020603050405020304" pitchFamily="18" charset="0"/>
              </a:rPr>
              <a:t>This module helps to create a tool that can recognize and translate sign language gestures into spoken language for individuals with hearing impairments. </a:t>
            </a:r>
          </a:p>
          <a:p>
            <a:pPr marL="342900" indent="-342900">
              <a:buFont typeface="Arial" panose="020B0604020202020204" pitchFamily="34" charset="0"/>
              <a:buChar char="•"/>
            </a:pPr>
            <a:r>
              <a:rPr lang="en-IN" sz="2600" dirty="0">
                <a:effectLst/>
                <a:latin typeface="Times New Roman" panose="02020603050405020304" pitchFamily="18" charset="0"/>
                <a:ea typeface="Meiryo" panose="020B0604030504040204" pitchFamily="34" charset="-128"/>
                <a:cs typeface="Times New Roman" panose="02020603050405020304" pitchFamily="18" charset="0"/>
              </a:rPr>
              <a:t>The project will use computer vision and AI techniques to recognize the hand gestures and translate them into speech.</a:t>
            </a:r>
            <a:r>
              <a:rPr lang="en-IN" sz="2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2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There are several APIs available to convert text to speech in Python. </a:t>
            </a:r>
          </a:p>
          <a:p>
            <a:pPr marL="342900" indent="-342900">
              <a:buFont typeface="Arial" panose="020B0604020202020204" pitchFamily="34" charset="0"/>
              <a:buChar char="•"/>
            </a:pPr>
            <a:r>
              <a:rPr lang="en-IN" sz="2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One of such APIs is the Google Text to Speech API commonly known as the </a:t>
            </a:r>
            <a:r>
              <a:rPr lang="en-IN" sz="2600" dirty="0" err="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gTTS</a:t>
            </a:r>
            <a:r>
              <a:rPr lang="en-IN" sz="2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API. </a:t>
            </a:r>
            <a:r>
              <a:rPr lang="en-IN" sz="2600" dirty="0" err="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gTTS</a:t>
            </a:r>
            <a:r>
              <a:rPr lang="en-IN" sz="2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is a very easy to use tool which converts the text entered, into audio which can be saved as a mp3 file.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430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IN" dirty="0"/>
              <a:t>11-04-2023</a:t>
            </a: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Rectangle 4"/>
          <p:cNvSpPr/>
          <p:nvPr/>
        </p:nvSpPr>
        <p:spPr>
          <a:xfrm>
            <a:off x="197224" y="842683"/>
            <a:ext cx="8704405" cy="5632311"/>
          </a:xfrm>
          <a:prstGeom prst="rect">
            <a:avLst/>
          </a:prstGeom>
        </p:spPr>
        <p:txBody>
          <a:bodyPr wrap="square">
            <a:spAutoFit/>
          </a:bodyPr>
          <a:lstStyle/>
          <a:p>
            <a:pPr marL="571500" indent="-571500" algn="just">
              <a:buFont typeface="Arial" panose="020B0604020202020204" pitchFamily="34" charset="0"/>
              <a:buChar char="•"/>
            </a:pPr>
            <a:r>
              <a:rPr lang="en-IN" sz="3200" dirty="0">
                <a:effectLst/>
                <a:latin typeface="Times New Roman" panose="02020603050405020304" pitchFamily="18" charset="0"/>
                <a:ea typeface="Times New Roman" panose="02020603050405020304" pitchFamily="18" charset="0"/>
              </a:rPr>
              <a:t> </a:t>
            </a:r>
            <a:r>
              <a:rPr lang="en-IN" sz="3600" dirty="0">
                <a:solidFill>
                  <a:srgbClr val="000000"/>
                </a:solidFill>
                <a:effectLst/>
                <a:latin typeface="Times New Roman" panose="02020603050405020304" pitchFamily="18" charset="0"/>
                <a:ea typeface="Times New Roman" panose="02020603050405020304" pitchFamily="18" charset="0"/>
              </a:rPr>
              <a:t>People with visual impairments face many challenges in their daily lives, including difficulties with mobility, communication, and accessing information.</a:t>
            </a:r>
          </a:p>
          <a:p>
            <a:pPr algn="just"/>
            <a:endParaRPr lang="en-IN" sz="3600" dirty="0">
              <a:solidFill>
                <a:srgbClr val="000000"/>
              </a:solidFill>
              <a:effectLst/>
              <a:latin typeface="Times New Roman" panose="02020603050405020304" pitchFamily="18" charset="0"/>
              <a:ea typeface="Times New Roman" panose="02020603050405020304" pitchFamily="18" charset="0"/>
            </a:endParaRPr>
          </a:p>
          <a:p>
            <a:pPr marL="571500" indent="-571500" algn="just">
              <a:buFont typeface="Arial" panose="020B0604020202020204" pitchFamily="34" charset="0"/>
              <a:buChar char="•"/>
            </a:pPr>
            <a:r>
              <a:rPr lang="en-IN" sz="3600" dirty="0">
                <a:effectLst/>
                <a:latin typeface="Times New Roman" panose="02020603050405020304" pitchFamily="18" charset="0"/>
                <a:ea typeface="Times New Roman" panose="02020603050405020304" pitchFamily="18" charset="0"/>
              </a:rPr>
              <a:t>It is one of the most severe and life-changing disabilities that a person can face, and it impacts every aspect of their life, from their daily routines to their ability to work and socialize.</a:t>
            </a:r>
            <a:endParaRPr lang="en-US" sz="3600" dirty="0"/>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Description(Contd</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4" name="TextBox 3">
            <a:extLst>
              <a:ext uri="{FF2B5EF4-FFF2-40B4-BE49-F238E27FC236}">
                <a16:creationId xmlns:a16="http://schemas.microsoft.com/office/drawing/2014/main" id="{EF60F8E5-EDEF-F52D-5B8A-BB5F7CF2BDA0}"/>
              </a:ext>
            </a:extLst>
          </p:cNvPr>
          <p:cNvSpPr txBox="1"/>
          <p:nvPr/>
        </p:nvSpPr>
        <p:spPr>
          <a:xfrm>
            <a:off x="303530" y="1005840"/>
            <a:ext cx="3455626"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TEXT RECOGNITION:</a:t>
            </a:r>
          </a:p>
        </p:txBody>
      </p:sp>
      <p:sp>
        <p:nvSpPr>
          <p:cNvPr id="8" name="TextBox 7">
            <a:extLst>
              <a:ext uri="{FF2B5EF4-FFF2-40B4-BE49-F238E27FC236}">
                <a16:creationId xmlns:a16="http://schemas.microsoft.com/office/drawing/2014/main" id="{1577560D-42C8-1810-0C9C-A0396AFE5AE9}"/>
              </a:ext>
            </a:extLst>
          </p:cNvPr>
          <p:cNvSpPr txBox="1"/>
          <p:nvPr/>
        </p:nvSpPr>
        <p:spPr>
          <a:xfrm>
            <a:off x="303530" y="1467505"/>
            <a:ext cx="8545830" cy="5170646"/>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solidFill>
                  <a:srgbClr val="000000"/>
                </a:solidFill>
                <a:effectLst/>
                <a:highlight>
                  <a:srgbClr val="FFFFFF"/>
                </a:highlight>
                <a:latin typeface="Times New Roman" panose="02020603050405020304" pitchFamily="18" charset="0"/>
                <a:ea typeface="Times New Roman" panose="02020603050405020304" pitchFamily="18" charset="0"/>
              </a:rPr>
              <a:t>The input will be given through laptop’s web camera and </a:t>
            </a:r>
            <a:r>
              <a:rPr lang="en-IN" sz="2400" dirty="0">
                <a:solidFill>
                  <a:srgbClr val="000000"/>
                </a:solidFill>
                <a:effectLst/>
                <a:latin typeface="Times New Roman" panose="02020603050405020304" pitchFamily="18" charset="0"/>
                <a:ea typeface="Times New Roman" panose="02020603050405020304" pitchFamily="18" charset="0"/>
              </a:rPr>
              <a:t>Processes the input image using tesseract tool to recognize any text present in the image and returns the recognized text. </a:t>
            </a:r>
          </a:p>
          <a:p>
            <a:pPr marL="342900" indent="-342900" algn="just">
              <a:buFont typeface="Arial" panose="020B0604020202020204" pitchFamily="34" charset="0"/>
              <a:buChar char="•"/>
            </a:pP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400" dirty="0">
                <a:solidFill>
                  <a:srgbClr val="0D0D0D"/>
                </a:solidFill>
                <a:effectLst/>
                <a:latin typeface="Times New Roman" panose="02020603050405020304" pitchFamily="18" charset="0"/>
                <a:ea typeface="Times New Roman" panose="02020603050405020304" pitchFamily="18" charset="0"/>
              </a:rPr>
              <a:t>Python-tesseract is an optical character recognition (OCR) tool for python. That is, it will recognize and “read” the text embedded in images.</a:t>
            </a:r>
          </a:p>
          <a:p>
            <a:pPr algn="just"/>
            <a:endParaRPr lang="en-IN" sz="2400" dirty="0">
              <a:solidFill>
                <a:srgbClr val="0D0D0D"/>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400" dirty="0">
                <a:solidFill>
                  <a:srgbClr val="0D0D0D"/>
                </a:solidFill>
                <a:effectLst/>
                <a:latin typeface="Times New Roman" panose="02020603050405020304" pitchFamily="18" charset="0"/>
                <a:ea typeface="Times New Roman" panose="02020603050405020304" pitchFamily="18" charset="0"/>
              </a:rPr>
              <a:t>Python-tesseract is a wrapper for Google’s Tesseract-OCR Engine. It is also useful as a stand-alone invocation script to tesseract, as it can read all image types supported by the Pillow and </a:t>
            </a:r>
            <a:r>
              <a:rPr lang="en-IN" sz="2400" dirty="0" err="1">
                <a:solidFill>
                  <a:srgbClr val="0D0D0D"/>
                </a:solidFill>
                <a:effectLst/>
                <a:latin typeface="Times New Roman" panose="02020603050405020304" pitchFamily="18" charset="0"/>
                <a:ea typeface="Times New Roman" panose="02020603050405020304" pitchFamily="18" charset="0"/>
              </a:rPr>
              <a:t>Leptonica</a:t>
            </a:r>
            <a:r>
              <a:rPr lang="en-IN" sz="2400" dirty="0">
                <a:solidFill>
                  <a:srgbClr val="0D0D0D"/>
                </a:solidFill>
                <a:effectLst/>
                <a:latin typeface="Times New Roman" panose="02020603050405020304" pitchFamily="18" charset="0"/>
                <a:ea typeface="Times New Roman" panose="02020603050405020304" pitchFamily="18" charset="0"/>
              </a:rPr>
              <a:t> imaging libraries, including jpeg, </a:t>
            </a:r>
            <a:r>
              <a:rPr lang="en-IN" sz="2400" dirty="0" err="1">
                <a:solidFill>
                  <a:srgbClr val="0D0D0D"/>
                </a:solidFill>
                <a:effectLst/>
                <a:latin typeface="Times New Roman" panose="02020603050405020304" pitchFamily="18" charset="0"/>
                <a:ea typeface="Times New Roman" panose="02020603050405020304" pitchFamily="18" charset="0"/>
              </a:rPr>
              <a:t>png</a:t>
            </a:r>
            <a:r>
              <a:rPr lang="en-IN" sz="2400" dirty="0">
                <a:solidFill>
                  <a:srgbClr val="0D0D0D"/>
                </a:solidFill>
                <a:effectLst/>
                <a:latin typeface="Times New Roman" panose="02020603050405020304" pitchFamily="18" charset="0"/>
                <a:ea typeface="Times New Roman" panose="02020603050405020304" pitchFamily="18" charset="0"/>
              </a:rPr>
              <a:t>, gif, bmp, tiff, and others. </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2146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87654"/>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Description(Contd..)</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6" name="TextBox 5"/>
          <p:cNvSpPr txBox="1"/>
          <p:nvPr/>
        </p:nvSpPr>
        <p:spPr>
          <a:xfrm>
            <a:off x="373487" y="1079522"/>
            <a:ext cx="3472425"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AUDIO OUTPUT:</a:t>
            </a:r>
          </a:p>
        </p:txBody>
      </p:sp>
      <p:sp>
        <p:nvSpPr>
          <p:cNvPr id="7" name="Rectangle 6"/>
          <p:cNvSpPr/>
          <p:nvPr/>
        </p:nvSpPr>
        <p:spPr>
          <a:xfrm>
            <a:off x="373487" y="2186712"/>
            <a:ext cx="8397026"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t>
            </a:r>
            <a:endParaRPr lang="en-US" sz="2800" dirty="0"/>
          </a:p>
        </p:txBody>
      </p:sp>
      <p:sp>
        <p:nvSpPr>
          <p:cNvPr id="4" name="TextBox 3">
            <a:extLst>
              <a:ext uri="{FF2B5EF4-FFF2-40B4-BE49-F238E27FC236}">
                <a16:creationId xmlns:a16="http://schemas.microsoft.com/office/drawing/2014/main" id="{88789CDB-79F7-99FF-E564-785F59120E27}"/>
              </a:ext>
            </a:extLst>
          </p:cNvPr>
          <p:cNvSpPr txBox="1"/>
          <p:nvPr/>
        </p:nvSpPr>
        <p:spPr>
          <a:xfrm>
            <a:off x="446405" y="1709658"/>
            <a:ext cx="8251190" cy="3693319"/>
          </a:xfrm>
          <a:prstGeom prst="rect">
            <a:avLst/>
          </a:prstGeom>
          <a:noFill/>
        </p:spPr>
        <p:txBody>
          <a:bodyPr wrap="square" rtlCol="0">
            <a:spAutoFit/>
          </a:bodyPr>
          <a:lstStyle/>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This module uses a text-to-speech (TTS) engine to convert the recognized name, text, or sign language phrase into an audible output. </a:t>
            </a:r>
          </a:p>
          <a:p>
            <a:endParaRPr lang="en-IN" sz="24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TTS engine receives the recognized input as a string and generates an audio output in the form of spoken words. </a:t>
            </a:r>
          </a:p>
          <a:p>
            <a:endParaRPr lang="en-IN" sz="24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audio output is then played through the laptop's speakers or headphones.</a:t>
            </a:r>
          </a:p>
          <a:p>
            <a:endParaRPr lang="en-IN" dirty="0"/>
          </a:p>
        </p:txBody>
      </p:sp>
    </p:spTree>
    <p:extLst>
      <p:ext uri="{BB962C8B-B14F-4D97-AF65-F5344CB8AC3E}">
        <p14:creationId xmlns:p14="http://schemas.microsoft.com/office/powerpoint/2010/main" val="53208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530258"/>
          </a:xfrm>
        </p:spPr>
        <p:txBody>
          <a:bodyPr>
            <a:noAutofit/>
          </a:bodyPr>
          <a:lstStyle/>
          <a:p>
            <a:pPr algn="ct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and Results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22</a:t>
            </a:fld>
            <a:endParaRPr lang="en-IN"/>
          </a:p>
        </p:txBody>
      </p:sp>
      <p:graphicFrame>
        <p:nvGraphicFramePr>
          <p:cNvPr id="4" name="Table 3">
            <a:extLst>
              <a:ext uri="{FF2B5EF4-FFF2-40B4-BE49-F238E27FC236}">
                <a16:creationId xmlns:a16="http://schemas.microsoft.com/office/drawing/2014/main" id="{CEAFF2D7-A96F-D155-E007-DC331C2AF53A}"/>
              </a:ext>
            </a:extLst>
          </p:cNvPr>
          <p:cNvGraphicFramePr>
            <a:graphicFrameLocks noGrp="1"/>
          </p:cNvGraphicFramePr>
          <p:nvPr>
            <p:extLst>
              <p:ext uri="{D42A27DB-BD31-4B8C-83A1-F6EECF244321}">
                <p14:modId xmlns:p14="http://schemas.microsoft.com/office/powerpoint/2010/main" val="778739544"/>
              </p:ext>
            </p:extLst>
          </p:nvPr>
        </p:nvGraphicFramePr>
        <p:xfrm>
          <a:off x="484093" y="860612"/>
          <a:ext cx="8346142" cy="5316351"/>
        </p:xfrm>
        <a:graphic>
          <a:graphicData uri="http://schemas.openxmlformats.org/drawingml/2006/table">
            <a:tbl>
              <a:tblPr>
                <a:tableStyleId>{5C22544A-7EE6-4342-B048-85BDC9FD1C3A}</a:tableStyleId>
              </a:tblPr>
              <a:tblGrid>
                <a:gridCol w="1167587">
                  <a:extLst>
                    <a:ext uri="{9D8B030D-6E8A-4147-A177-3AD203B41FA5}">
                      <a16:colId xmlns:a16="http://schemas.microsoft.com/office/drawing/2014/main" val="1640420724"/>
                    </a:ext>
                  </a:extLst>
                </a:gridCol>
                <a:gridCol w="1158062">
                  <a:extLst>
                    <a:ext uri="{9D8B030D-6E8A-4147-A177-3AD203B41FA5}">
                      <a16:colId xmlns:a16="http://schemas.microsoft.com/office/drawing/2014/main" val="137497645"/>
                    </a:ext>
                  </a:extLst>
                </a:gridCol>
                <a:gridCol w="1543819">
                  <a:extLst>
                    <a:ext uri="{9D8B030D-6E8A-4147-A177-3AD203B41FA5}">
                      <a16:colId xmlns:a16="http://schemas.microsoft.com/office/drawing/2014/main" val="2215294601"/>
                    </a:ext>
                  </a:extLst>
                </a:gridCol>
                <a:gridCol w="1476350">
                  <a:extLst>
                    <a:ext uri="{9D8B030D-6E8A-4147-A177-3AD203B41FA5}">
                      <a16:colId xmlns:a16="http://schemas.microsoft.com/office/drawing/2014/main" val="1620342340"/>
                    </a:ext>
                  </a:extLst>
                </a:gridCol>
                <a:gridCol w="1369196">
                  <a:extLst>
                    <a:ext uri="{9D8B030D-6E8A-4147-A177-3AD203B41FA5}">
                      <a16:colId xmlns:a16="http://schemas.microsoft.com/office/drawing/2014/main" val="4279146682"/>
                    </a:ext>
                  </a:extLst>
                </a:gridCol>
                <a:gridCol w="1631128">
                  <a:extLst>
                    <a:ext uri="{9D8B030D-6E8A-4147-A177-3AD203B41FA5}">
                      <a16:colId xmlns:a16="http://schemas.microsoft.com/office/drawing/2014/main" val="1530174614"/>
                    </a:ext>
                  </a:extLst>
                </a:gridCol>
              </a:tblGrid>
              <a:tr h="759209">
                <a:tc>
                  <a:txBody>
                    <a:bodyPr/>
                    <a:lstStyle/>
                    <a:p>
                      <a:r>
                        <a:rPr lang="en-IN" sz="1400" dirty="0">
                          <a:effectLst/>
                          <a:latin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cs typeface="Times New Roman" panose="02020603050405020304" pitchFamily="18" charset="0"/>
                        </a:rPr>
                        <a:t>TEST CASE ID</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b="1" dirty="0">
                          <a:effectLst/>
                          <a:latin typeface="Times New Roman" panose="02020603050405020304" pitchFamily="18" charset="0"/>
                          <a:cs typeface="Times New Roman" panose="02020603050405020304" pitchFamily="18" charset="0"/>
                        </a:rPr>
                        <a:t>INPUT</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b="1" dirty="0">
                          <a:effectLst/>
                          <a:latin typeface="Times New Roman" panose="02020603050405020304" pitchFamily="18" charset="0"/>
                          <a:cs typeface="Times New Roman" panose="02020603050405020304" pitchFamily="18" charset="0"/>
                        </a:rPr>
                        <a:t>EXPECTED OUTPUT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b="1" dirty="0">
                          <a:effectLst/>
                          <a:latin typeface="Times New Roman" panose="02020603050405020304" pitchFamily="18" charset="0"/>
                          <a:cs typeface="Times New Roman" panose="02020603050405020304" pitchFamily="18" charset="0"/>
                        </a:rPr>
                        <a:t>OBTAINED OUTPUT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b="1" dirty="0">
                          <a:effectLst/>
                          <a:latin typeface="Times New Roman" panose="02020603050405020304" pitchFamily="18" charset="0"/>
                          <a:cs typeface="Times New Roman" panose="02020603050405020304" pitchFamily="18" charset="0"/>
                        </a:rPr>
                        <a:t>PASS/FAIL</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b="1" dirty="0">
                          <a:effectLst/>
                          <a:latin typeface="Times New Roman" panose="02020603050405020304" pitchFamily="18" charset="0"/>
                          <a:cs typeface="Times New Roman" panose="02020603050405020304" pitchFamily="18" charset="0"/>
                        </a:rPr>
                        <a:t>REMARKS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extLst>
                  <a:ext uri="{0D108BD9-81ED-4DB2-BD59-A6C34878D82A}">
                    <a16:rowId xmlns:a16="http://schemas.microsoft.com/office/drawing/2014/main" val="3342946602"/>
                  </a:ext>
                </a:extLst>
              </a:tr>
              <a:tr h="549924">
                <a:tc>
                  <a:txBody>
                    <a:bodyPr/>
                    <a:lstStyle/>
                    <a:p>
                      <a:pPr algn="ctr"/>
                      <a:r>
                        <a:rPr lang="en-IN" sz="1400">
                          <a:effectLst/>
                          <a:latin typeface="Times New Roman" panose="02020603050405020304" pitchFamily="18" charset="0"/>
                          <a:cs typeface="Times New Roman" panose="02020603050405020304" pitchFamily="18" charset="0"/>
                        </a:rPr>
                        <a:t>TC01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dirty="0">
                          <a:effectLst/>
                          <a:latin typeface="Times New Roman" panose="02020603050405020304" pitchFamily="18" charset="0"/>
                          <a:cs typeface="Times New Roman" panose="02020603050405020304" pitchFamily="18" charset="0"/>
                        </a:rPr>
                        <a:t>Trained face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Name of the person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Name of the person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dirty="0">
                          <a:effectLst/>
                          <a:latin typeface="Times New Roman" panose="02020603050405020304" pitchFamily="18" charset="0"/>
                          <a:cs typeface="Times New Roman" panose="02020603050405020304" pitchFamily="18" charset="0"/>
                        </a:rPr>
                        <a:t> Pass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Prediction Successful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extLst>
                  <a:ext uri="{0D108BD9-81ED-4DB2-BD59-A6C34878D82A}">
                    <a16:rowId xmlns:a16="http://schemas.microsoft.com/office/drawing/2014/main" val="783301997"/>
                  </a:ext>
                </a:extLst>
              </a:tr>
              <a:tr h="970380">
                <a:tc>
                  <a:txBody>
                    <a:bodyPr/>
                    <a:lstStyle/>
                    <a:p>
                      <a:pPr algn="ctr"/>
                      <a:r>
                        <a:rPr lang="en-IN" sz="1400">
                          <a:effectLst/>
                          <a:latin typeface="Times New Roman" panose="02020603050405020304" pitchFamily="18" charset="0"/>
                          <a:cs typeface="Times New Roman" panose="02020603050405020304" pitchFamily="18" charset="0"/>
                        </a:rPr>
                        <a:t>TC02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Trained faces of two people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Names of both the person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Name of the person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 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dirty="0">
                          <a:effectLst/>
                          <a:latin typeface="Times New Roman" panose="02020603050405020304" pitchFamily="18" charset="0"/>
                          <a:cs typeface="Times New Roman" panose="02020603050405020304" pitchFamily="18" charset="0"/>
                        </a:rPr>
                        <a:t>Prediction Successful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extLst>
                  <a:ext uri="{0D108BD9-81ED-4DB2-BD59-A6C34878D82A}">
                    <a16:rowId xmlns:a16="http://schemas.microsoft.com/office/drawing/2014/main" val="4128034189"/>
                  </a:ext>
                </a:extLst>
              </a:tr>
              <a:tr h="548039">
                <a:tc>
                  <a:txBody>
                    <a:bodyPr/>
                    <a:lstStyle/>
                    <a:p>
                      <a:pPr algn="ctr"/>
                      <a:r>
                        <a:rPr lang="en-IN" sz="1400">
                          <a:effectLst/>
                          <a:latin typeface="Times New Roman" panose="02020603050405020304" pitchFamily="18" charset="0"/>
                          <a:cs typeface="Times New Roman" panose="02020603050405020304" pitchFamily="18" charset="0"/>
                        </a:rPr>
                        <a:t>TC03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Text image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Reads the text aloud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Reads the text aloud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 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dirty="0">
                          <a:effectLst/>
                          <a:latin typeface="Times New Roman" panose="02020603050405020304" pitchFamily="18" charset="0"/>
                          <a:cs typeface="Times New Roman" panose="02020603050405020304" pitchFamily="18" charset="0"/>
                        </a:rPr>
                        <a:t>Prediction Successful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extLst>
                  <a:ext uri="{0D108BD9-81ED-4DB2-BD59-A6C34878D82A}">
                    <a16:rowId xmlns:a16="http://schemas.microsoft.com/office/drawing/2014/main" val="1097759019"/>
                  </a:ext>
                </a:extLst>
              </a:tr>
              <a:tr h="759209">
                <a:tc>
                  <a:txBody>
                    <a:bodyPr/>
                    <a:lstStyle/>
                    <a:p>
                      <a:pPr algn="ctr"/>
                      <a:r>
                        <a:rPr lang="en-IN" sz="1400">
                          <a:effectLst/>
                          <a:latin typeface="Times New Roman" panose="02020603050405020304" pitchFamily="18" charset="0"/>
                          <a:cs typeface="Times New Roman" panose="02020603050405020304" pitchFamily="18" charset="0"/>
                        </a:rPr>
                        <a:t>TC04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Text from editor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dirty="0">
                          <a:effectLst/>
                          <a:latin typeface="Times New Roman" panose="02020603050405020304" pitchFamily="18" charset="0"/>
                          <a:cs typeface="Times New Roman" panose="02020603050405020304" pitchFamily="18" charset="0"/>
                        </a:rPr>
                        <a:t>Reads the text aloud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Reads the text aloud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 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dirty="0">
                          <a:effectLst/>
                          <a:latin typeface="Times New Roman" panose="02020603050405020304" pitchFamily="18" charset="0"/>
                          <a:cs typeface="Times New Roman" panose="02020603050405020304" pitchFamily="18" charset="0"/>
                        </a:rPr>
                        <a:t>Prediction Successful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extLst>
                  <a:ext uri="{0D108BD9-81ED-4DB2-BD59-A6C34878D82A}">
                    <a16:rowId xmlns:a16="http://schemas.microsoft.com/office/drawing/2014/main" val="121302155"/>
                  </a:ext>
                </a:extLst>
              </a:tr>
              <a:tr h="548039">
                <a:tc>
                  <a:txBody>
                    <a:bodyPr/>
                    <a:lstStyle/>
                    <a:p>
                      <a:pPr algn="ctr"/>
                      <a:r>
                        <a:rPr lang="en-IN" sz="1400">
                          <a:effectLst/>
                          <a:latin typeface="Times New Roman" panose="02020603050405020304" pitchFamily="18" charset="0"/>
                          <a:cs typeface="Times New Roman" panose="02020603050405020304" pitchFamily="18" charset="0"/>
                        </a:rPr>
                        <a:t>TC05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Printed texts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Reads the text aloud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Reads the text aloud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 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dirty="0">
                          <a:effectLst/>
                          <a:latin typeface="Times New Roman" panose="02020603050405020304" pitchFamily="18" charset="0"/>
                          <a:cs typeface="Times New Roman" panose="02020603050405020304" pitchFamily="18" charset="0"/>
                        </a:rPr>
                        <a:t>Prediction Successful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extLst>
                  <a:ext uri="{0D108BD9-81ED-4DB2-BD59-A6C34878D82A}">
                    <a16:rowId xmlns:a16="http://schemas.microsoft.com/office/drawing/2014/main" val="194033825"/>
                  </a:ext>
                </a:extLst>
              </a:tr>
              <a:tr h="1181551">
                <a:tc>
                  <a:txBody>
                    <a:bodyPr/>
                    <a:lstStyle/>
                    <a:p>
                      <a:pPr algn="ctr"/>
                      <a:r>
                        <a:rPr lang="en-IN" sz="1400">
                          <a:effectLst/>
                          <a:latin typeface="Times New Roman" panose="02020603050405020304" pitchFamily="18" charset="0"/>
                          <a:cs typeface="Times New Roman" panose="02020603050405020304" pitchFamily="18" charset="0"/>
                        </a:rPr>
                        <a:t>TC06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Sign is shown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Provide voice output for shown gesture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Provide voice output for shown gesture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a:effectLst/>
                          <a:latin typeface="Times New Roman" panose="02020603050405020304" pitchFamily="18" charset="0"/>
                          <a:cs typeface="Times New Roman" panose="02020603050405020304" pitchFamily="18" charset="0"/>
                        </a:rPr>
                        <a:t> 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tc>
                  <a:txBody>
                    <a:bodyPr/>
                    <a:lstStyle/>
                    <a:p>
                      <a:pPr algn="ctr"/>
                      <a:r>
                        <a:rPr lang="en-IN" sz="1400" dirty="0">
                          <a:effectLst/>
                          <a:latin typeface="Times New Roman" panose="02020603050405020304" pitchFamily="18" charset="0"/>
                          <a:cs typeface="Times New Roman" panose="02020603050405020304" pitchFamily="18" charset="0"/>
                        </a:rPr>
                        <a:t>Prediction Successful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40" marR="51440" marT="51440" marB="51440"/>
                </a:tc>
                <a:extLst>
                  <a:ext uri="{0D108BD9-81ED-4DB2-BD59-A6C34878D82A}">
                    <a16:rowId xmlns:a16="http://schemas.microsoft.com/office/drawing/2014/main" val="447209312"/>
                  </a:ext>
                </a:extLst>
              </a:tr>
            </a:tbl>
          </a:graphicData>
        </a:graphic>
      </p:graphicFrame>
    </p:spTree>
    <p:extLst>
      <p:ext uri="{BB962C8B-B14F-4D97-AF65-F5344CB8AC3E}">
        <p14:creationId xmlns:p14="http://schemas.microsoft.com/office/powerpoint/2010/main" val="3576434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0580"/>
            <a:ext cx="7886700" cy="626546"/>
          </a:xfrm>
        </p:spPr>
        <p:txBody>
          <a:bodyPr>
            <a:norm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Screen Shots</a:t>
            </a:r>
            <a:endParaRPr lang="en-US" sz="3600" dirty="0"/>
          </a:p>
        </p:txBody>
      </p:sp>
      <p:sp>
        <p:nvSpPr>
          <p:cNvPr id="4" name="Date Placeholder 3"/>
          <p:cNvSpPr>
            <a:spLocks noGrp="1"/>
          </p:cNvSpPr>
          <p:nvPr>
            <p:ph type="dt" sz="half" idx="10"/>
          </p:nvPr>
        </p:nvSpPr>
        <p:spPr/>
        <p:txBody>
          <a:bodyPr/>
          <a:lstStyle/>
          <a:p>
            <a:r>
              <a:rPr lang="en-IN" dirty="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23</a:t>
            </a:fld>
            <a:endParaRPr lang="en-IN"/>
          </a:p>
        </p:txBody>
      </p:sp>
      <p:sp>
        <p:nvSpPr>
          <p:cNvPr id="7" name="TextBox 6"/>
          <p:cNvSpPr txBox="1"/>
          <p:nvPr/>
        </p:nvSpPr>
        <p:spPr>
          <a:xfrm>
            <a:off x="347729" y="1275190"/>
            <a:ext cx="3022637" cy="830997"/>
          </a:xfrm>
          <a:prstGeom prst="rect">
            <a:avLst/>
          </a:prstGeom>
          <a:noFill/>
        </p:spPr>
        <p:txBody>
          <a:bodyPr wrap="square" rtlCol="0">
            <a:spAutoFit/>
          </a:bodyPr>
          <a:lstStyle/>
          <a:p>
            <a:r>
              <a:rPr lang="en-IN" sz="2400" b="1" i="0" u="none" strike="noStrike" baseline="0" dirty="0">
                <a:latin typeface="Times New Roman" panose="02020603050405020304" pitchFamily="18" charset="0"/>
              </a:rPr>
              <a:t>USER INTERFACE</a:t>
            </a:r>
            <a:endParaRPr lang="en-IN" sz="2400" dirty="0"/>
          </a:p>
          <a:p>
            <a:endParaRPr lang="en-US" sz="24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B6F251A2-FD62-D738-7F11-083FF5AD03A9}"/>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C5F08BB0-32E4-45F8-55E0-578EC6995AA3}"/>
              </a:ext>
            </a:extLst>
          </p:cNvPr>
          <p:cNvPicPr>
            <a:picLocks noChangeAspect="1"/>
          </p:cNvPicPr>
          <p:nvPr/>
        </p:nvPicPr>
        <p:blipFill>
          <a:blip r:embed="rId2"/>
          <a:stretch>
            <a:fillRect/>
          </a:stretch>
        </p:blipFill>
        <p:spPr>
          <a:xfrm>
            <a:off x="628650" y="1825624"/>
            <a:ext cx="8351577" cy="4351339"/>
          </a:xfrm>
          <a:prstGeom prst="rect">
            <a:avLst/>
          </a:prstGeom>
        </p:spPr>
      </p:pic>
    </p:spTree>
    <p:extLst>
      <p:ext uri="{BB962C8B-B14F-4D97-AF65-F5344CB8AC3E}">
        <p14:creationId xmlns:p14="http://schemas.microsoft.com/office/powerpoint/2010/main" val="3245023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23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7" name="TextBox 6"/>
          <p:cNvSpPr txBox="1"/>
          <p:nvPr/>
        </p:nvSpPr>
        <p:spPr>
          <a:xfrm>
            <a:off x="628650" y="884321"/>
            <a:ext cx="3335785" cy="461665"/>
          </a:xfrm>
          <a:prstGeom prst="rect">
            <a:avLst/>
          </a:prstGeom>
          <a:noFill/>
        </p:spPr>
        <p:txBody>
          <a:bodyPr wrap="none" rtlCol="0">
            <a:spAutoFit/>
          </a:bodyPr>
          <a:lstStyle/>
          <a:p>
            <a:r>
              <a:rPr lang="en-IN" sz="2400" b="1" i="0" u="none" strike="noStrike" baseline="0" dirty="0">
                <a:latin typeface="Times New Roman" panose="02020603050405020304" pitchFamily="18" charset="0"/>
              </a:rPr>
              <a:t>FACE RECOGNITION</a:t>
            </a:r>
            <a:endParaRPr lang="en-IN" sz="2400" dirty="0"/>
          </a:p>
        </p:txBody>
      </p:sp>
      <p:pic>
        <p:nvPicPr>
          <p:cNvPr id="4" name="Picture 3">
            <a:extLst>
              <a:ext uri="{FF2B5EF4-FFF2-40B4-BE49-F238E27FC236}">
                <a16:creationId xmlns:a16="http://schemas.microsoft.com/office/drawing/2014/main" id="{35E85196-DADA-76A0-10F1-AF026C05A843}"/>
              </a:ext>
            </a:extLst>
          </p:cNvPr>
          <p:cNvPicPr>
            <a:picLocks noChangeAspect="1"/>
          </p:cNvPicPr>
          <p:nvPr/>
        </p:nvPicPr>
        <p:blipFill>
          <a:blip r:embed="rId2"/>
          <a:stretch>
            <a:fillRect/>
          </a:stretch>
        </p:blipFill>
        <p:spPr>
          <a:xfrm>
            <a:off x="342900" y="1720517"/>
            <a:ext cx="7886700" cy="4367462"/>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23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25</a:t>
            </a:fld>
            <a:endParaRPr lang="en-IN"/>
          </a:p>
        </p:txBody>
      </p:sp>
      <p:sp>
        <p:nvSpPr>
          <p:cNvPr id="7" name="Rectangle 6"/>
          <p:cNvSpPr/>
          <p:nvPr/>
        </p:nvSpPr>
        <p:spPr>
          <a:xfrm>
            <a:off x="364100" y="781479"/>
            <a:ext cx="3353034" cy="461665"/>
          </a:xfrm>
          <a:prstGeom prst="rect">
            <a:avLst/>
          </a:prstGeom>
        </p:spPr>
        <p:txBody>
          <a:bodyPr wrap="none">
            <a:spAutoFit/>
          </a:bodyPr>
          <a:lstStyle/>
          <a:p>
            <a:pPr algn="ctr"/>
            <a:r>
              <a:rPr lang="en-IN" sz="2400" b="1" i="0" u="none" strike="noStrike" baseline="0" dirty="0">
                <a:latin typeface="Times New Roman" panose="02020603050405020304" pitchFamily="18" charset="0"/>
              </a:rPr>
              <a:t>TEXT RECOGNITION</a:t>
            </a:r>
            <a:endParaRPr lang="en-IN" sz="2400" dirty="0"/>
          </a:p>
        </p:txBody>
      </p:sp>
      <p:pic>
        <p:nvPicPr>
          <p:cNvPr id="4" name="Picture 3">
            <a:extLst>
              <a:ext uri="{FF2B5EF4-FFF2-40B4-BE49-F238E27FC236}">
                <a16:creationId xmlns:a16="http://schemas.microsoft.com/office/drawing/2014/main" id="{2857C397-C139-50EC-0193-E1ACB54A185B}"/>
              </a:ext>
            </a:extLst>
          </p:cNvPr>
          <p:cNvPicPr>
            <a:picLocks noChangeAspect="1"/>
          </p:cNvPicPr>
          <p:nvPr/>
        </p:nvPicPr>
        <p:blipFill>
          <a:blip r:embed="rId2"/>
          <a:stretch>
            <a:fillRect/>
          </a:stretch>
        </p:blipFill>
        <p:spPr>
          <a:xfrm>
            <a:off x="364100" y="1612232"/>
            <a:ext cx="6746563" cy="4283242"/>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23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7" name="Rectangle 6"/>
          <p:cNvSpPr/>
          <p:nvPr/>
        </p:nvSpPr>
        <p:spPr>
          <a:xfrm>
            <a:off x="587280" y="885730"/>
            <a:ext cx="2983509" cy="461665"/>
          </a:xfrm>
          <a:prstGeom prst="rect">
            <a:avLst/>
          </a:prstGeom>
        </p:spPr>
        <p:txBody>
          <a:bodyPr wrap="none">
            <a:spAutoFit/>
          </a:bodyPr>
          <a:lstStyle/>
          <a:p>
            <a:pPr algn="ctr"/>
            <a:r>
              <a:rPr lang="en-IN" sz="2400" b="1" i="0" u="none" strike="noStrike" baseline="0" dirty="0">
                <a:latin typeface="Times New Roman" panose="02020603050405020304" pitchFamily="18" charset="0"/>
              </a:rPr>
              <a:t>SIGN PREDICTION</a:t>
            </a:r>
            <a:endParaRPr lang="en-IN" sz="2400" dirty="0"/>
          </a:p>
        </p:txBody>
      </p:sp>
      <p:pic>
        <p:nvPicPr>
          <p:cNvPr id="9" name="Picture 8">
            <a:extLst>
              <a:ext uri="{FF2B5EF4-FFF2-40B4-BE49-F238E27FC236}">
                <a16:creationId xmlns:a16="http://schemas.microsoft.com/office/drawing/2014/main" id="{F0F0B1CC-3AD8-102B-B84B-891864F3A2DB}"/>
              </a:ext>
            </a:extLst>
          </p:cNvPr>
          <p:cNvPicPr>
            <a:picLocks noChangeAspect="1"/>
          </p:cNvPicPr>
          <p:nvPr/>
        </p:nvPicPr>
        <p:blipFill>
          <a:blip r:embed="rId2"/>
          <a:stretch>
            <a:fillRect/>
          </a:stretch>
        </p:blipFill>
        <p:spPr>
          <a:xfrm>
            <a:off x="724184" y="1599194"/>
            <a:ext cx="8052179" cy="4505358"/>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530258"/>
          </a:xfrm>
        </p:spPr>
        <p:txBody>
          <a:bodyPr>
            <a:noAutofit/>
          </a:bodyPr>
          <a:lstStyle/>
          <a:p>
            <a:pPr algn="ct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IN" dirty="0"/>
              <a:t>11-04-2023</a:t>
            </a: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4" name="Rectangle 3"/>
          <p:cNvSpPr/>
          <p:nvPr/>
        </p:nvSpPr>
        <p:spPr>
          <a:xfrm>
            <a:off x="347730" y="726141"/>
            <a:ext cx="8554223" cy="6001643"/>
          </a:xfrm>
          <a:prstGeom prst="rect">
            <a:avLst/>
          </a:prstGeom>
        </p:spPr>
        <p:txBody>
          <a:bodyPr wrap="square">
            <a:spAutoFit/>
          </a:bodyPr>
          <a:lstStyle/>
          <a:p>
            <a:pPr algn="just"/>
            <a:r>
              <a:rPr lang="en-US" sz="3200" b="0" i="0" u="none" strike="noStrike" baseline="0" dirty="0">
                <a:latin typeface="Times New Roman" panose="02020603050405020304" pitchFamily="18" charset="0"/>
              </a:rPr>
              <a:t>The Third Eye System is a significant advancement in assistive technology for visually impaired individuals. The system's ability to recognize faces, text, and sign language gestures provides valuable assistance to those with visual impairments, allowing them to navigate their surroundings with greater ease and independence. Our testing results have demonstrated the accuracy of the system's models, as well as the positive feedback from visually impaired individuals who</a:t>
            </a:r>
          </a:p>
          <a:p>
            <a:r>
              <a:rPr lang="en-US" sz="3200" dirty="0">
                <a:latin typeface="Times New Roman" panose="02020603050405020304" pitchFamily="18" charset="0"/>
                <a:ea typeface="Times New Roman" panose="02020603050405020304" pitchFamily="18" charset="0"/>
              </a:rPr>
              <a:t>Have used this system.</a:t>
            </a:r>
            <a:br>
              <a:rPr lang="en-US" sz="3200" dirty="0">
                <a:latin typeface="Times New Roman" panose="02020603050405020304" pitchFamily="18" charset="0"/>
                <a:ea typeface="Times New Roman" panose="02020603050405020304" pitchFamily="18" charset="0"/>
              </a:rPr>
            </a:br>
            <a:endParaRPr lang="en-US" sz="3200" dirty="0"/>
          </a:p>
        </p:txBody>
      </p:sp>
    </p:spTree>
    <p:extLst>
      <p:ext uri="{BB962C8B-B14F-4D97-AF65-F5344CB8AC3E}">
        <p14:creationId xmlns:p14="http://schemas.microsoft.com/office/powerpoint/2010/main" val="741939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IN" dirty="0"/>
              <a:t>11-04-2023</a:t>
            </a: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28</a:t>
            </a:fld>
            <a:endParaRPr lang="en-IN"/>
          </a:p>
        </p:txBody>
      </p:sp>
      <p:sp>
        <p:nvSpPr>
          <p:cNvPr id="7" name="Google Shape;423;g1fadf9ab683_0_3"/>
          <p:cNvSpPr txBox="1"/>
          <p:nvPr/>
        </p:nvSpPr>
        <p:spPr>
          <a:xfrm>
            <a:off x="362636" y="670497"/>
            <a:ext cx="4209364" cy="6001613"/>
          </a:xfrm>
          <a:prstGeom prst="rect">
            <a:avLst/>
          </a:prstGeom>
          <a:noFill/>
          <a:ln>
            <a:noFill/>
          </a:ln>
        </p:spPr>
        <p:txBody>
          <a:bodyPr spcFirstLastPara="1" wrap="square" lIns="91425" tIns="91425" rIns="91425" bIns="91425" anchor="t" anchorCtr="0">
            <a:spAutoFit/>
          </a:bodyPr>
          <a:lstStyle/>
          <a:p>
            <a:r>
              <a:rPr lang="en-IN" sz="1400" b="0" i="0" u="none" strike="noStrike" baseline="0" dirty="0">
                <a:solidFill>
                  <a:srgbClr val="000000"/>
                </a:solidFill>
                <a:latin typeface="Times New Roman" panose="02020603050405020304" pitchFamily="18" charset="0"/>
              </a:rPr>
              <a:t>[1] Usman </a:t>
            </a:r>
            <a:r>
              <a:rPr lang="en-IN" sz="1400" b="0" i="0" u="none" strike="noStrike" baseline="0" dirty="0" err="1">
                <a:solidFill>
                  <a:srgbClr val="000000"/>
                </a:solidFill>
                <a:latin typeface="Times New Roman" panose="02020603050405020304" pitchFamily="18" charset="0"/>
              </a:rPr>
              <a:t>Masud</a:t>
            </a:r>
            <a:r>
              <a:rPr lang="en-IN" sz="1400" b="0" i="0" u="none" strike="noStrike" baseline="0" dirty="0">
                <a:solidFill>
                  <a:srgbClr val="000000"/>
                </a:solidFill>
                <a:latin typeface="Times New Roman" panose="02020603050405020304" pitchFamily="18" charset="0"/>
              </a:rPr>
              <a:t>, </a:t>
            </a:r>
            <a:r>
              <a:rPr lang="en-IN" sz="1400" b="0" i="0" u="none" strike="noStrike" baseline="0" dirty="0" err="1">
                <a:solidFill>
                  <a:srgbClr val="000000"/>
                </a:solidFill>
                <a:latin typeface="Times New Roman" panose="02020603050405020304" pitchFamily="18" charset="0"/>
              </a:rPr>
              <a:t>Tareq</a:t>
            </a:r>
            <a:r>
              <a:rPr lang="en-IN" sz="1400" b="0" i="0" u="none" strike="noStrike" baseline="0" dirty="0">
                <a:solidFill>
                  <a:srgbClr val="000000"/>
                </a:solidFill>
                <a:latin typeface="Times New Roman" panose="02020603050405020304" pitchFamily="18" charset="0"/>
              </a:rPr>
              <a:t> </a:t>
            </a:r>
            <a:r>
              <a:rPr lang="en-IN" sz="1400" b="0" i="0" u="none" strike="noStrike" baseline="0" dirty="0" err="1">
                <a:solidFill>
                  <a:srgbClr val="000000"/>
                </a:solidFill>
                <a:latin typeface="Times New Roman" panose="02020603050405020304" pitchFamily="18" charset="0"/>
              </a:rPr>
              <a:t>Saeed,Hunidam</a:t>
            </a:r>
            <a:r>
              <a:rPr lang="en-IN" sz="1400" b="0" i="0" u="none" strike="noStrike" baseline="0" dirty="0">
                <a:solidFill>
                  <a:srgbClr val="000000"/>
                </a:solidFill>
                <a:latin typeface="Times New Roman" panose="02020603050405020304" pitchFamily="18" charset="0"/>
              </a:rPr>
              <a:t>. </a:t>
            </a:r>
            <a:r>
              <a:rPr lang="en-IN" sz="1400" b="0" i="0" u="none" strike="noStrike" baseline="0" dirty="0" err="1">
                <a:solidFill>
                  <a:srgbClr val="000000"/>
                </a:solidFill>
                <a:latin typeface="Times New Roman" panose="02020603050405020304" pitchFamily="18" charset="0"/>
              </a:rPr>
              <a:t>Malaikah</a:t>
            </a:r>
            <a:r>
              <a:rPr lang="en-IN" sz="1400" b="0" i="0" u="none" strike="noStrike" baseline="0" dirty="0">
                <a:solidFill>
                  <a:srgbClr val="000000"/>
                </a:solidFill>
                <a:latin typeface="Times New Roman" panose="02020603050405020304" pitchFamily="18" charset="0"/>
              </a:rPr>
              <a:t> , </a:t>
            </a:r>
            <a:r>
              <a:rPr lang="en-IN" sz="1400" b="0" i="0" u="none" strike="noStrike" baseline="0" dirty="0" err="1">
                <a:solidFill>
                  <a:srgbClr val="000000"/>
                </a:solidFill>
                <a:latin typeface="Times New Roman" panose="02020603050405020304" pitchFamily="18" charset="0"/>
              </a:rPr>
              <a:t>Fezan</a:t>
            </a:r>
            <a:r>
              <a:rPr lang="en-IN" sz="1400" b="0" i="0" u="none" strike="noStrike" baseline="0" dirty="0">
                <a:solidFill>
                  <a:srgbClr val="000000"/>
                </a:solidFill>
                <a:latin typeface="Times New Roman" panose="02020603050405020304" pitchFamily="18" charset="0"/>
              </a:rPr>
              <a:t> </a:t>
            </a:r>
            <a:r>
              <a:rPr lang="en-IN" sz="1400" b="0" i="0" u="none" strike="noStrike" baseline="0" dirty="0" err="1">
                <a:solidFill>
                  <a:srgbClr val="000000"/>
                </a:solidFill>
                <a:latin typeface="Times New Roman" panose="02020603050405020304" pitchFamily="18" charset="0"/>
              </a:rPr>
              <a:t>Ul</a:t>
            </a:r>
            <a:r>
              <a:rPr lang="en-IN" sz="1400" b="0" i="0" u="none" strike="noStrike" baseline="0" dirty="0">
                <a:solidFill>
                  <a:srgbClr val="000000"/>
                </a:solidFill>
                <a:latin typeface="Times New Roman" panose="02020603050405020304" pitchFamily="18" charset="0"/>
              </a:rPr>
              <a:t> Islam, and Ghulam</a:t>
            </a:r>
          </a:p>
          <a:p>
            <a:r>
              <a:rPr lang="en-US" sz="1400" b="0" i="0" u="none" strike="noStrike" baseline="0" dirty="0" err="1">
                <a:solidFill>
                  <a:srgbClr val="000000"/>
                </a:solidFill>
                <a:latin typeface="Times New Roman" panose="02020603050405020304" pitchFamily="18" charset="0"/>
              </a:rPr>
              <a:t>Abbas,”Smart</a:t>
            </a:r>
            <a:r>
              <a:rPr lang="en-US" sz="1400" b="0" i="0" u="none" strike="noStrike" baseline="0" dirty="0">
                <a:solidFill>
                  <a:srgbClr val="000000"/>
                </a:solidFill>
                <a:latin typeface="Times New Roman" panose="02020603050405020304" pitchFamily="18" charset="0"/>
              </a:rPr>
              <a:t> Assistive System for Visually Impaired People Obstruction Avoidance Through</a:t>
            </a:r>
          </a:p>
          <a:p>
            <a:r>
              <a:rPr lang="en-US" sz="1400" b="0" i="0" u="none" strike="noStrike" baseline="0" dirty="0">
                <a:solidFill>
                  <a:srgbClr val="000000"/>
                </a:solidFill>
                <a:latin typeface="Times New Roman" panose="02020603050405020304" pitchFamily="18" charset="0"/>
              </a:rPr>
              <a:t>Object Detection and Classification”, February 2022</a:t>
            </a:r>
          </a:p>
          <a:p>
            <a:r>
              <a:rPr lang="en-IN" sz="1400" b="0" i="0" u="none" strike="noStrike" baseline="0" dirty="0">
                <a:solidFill>
                  <a:srgbClr val="0000FF"/>
                </a:solidFill>
                <a:latin typeface="Times New Roman" panose="02020603050405020304" pitchFamily="18" charset="0"/>
              </a:rPr>
              <a:t>https://drive.google.com/file/d/1vOawaLcxAIk4cx_TE7qtLFVkEm4AzuDO/view?usp=share</a:t>
            </a:r>
          </a:p>
          <a:p>
            <a:r>
              <a:rPr lang="en-IN" sz="1400" b="0" i="0" u="none" strike="noStrike" baseline="0" dirty="0">
                <a:solidFill>
                  <a:srgbClr val="0000FF"/>
                </a:solidFill>
                <a:latin typeface="Times New Roman" panose="02020603050405020304" pitchFamily="18" charset="0"/>
              </a:rPr>
              <a:t>_link</a:t>
            </a:r>
          </a:p>
          <a:p>
            <a:r>
              <a:rPr lang="en-IN" sz="1400" b="0" i="0" u="none" strike="noStrike" baseline="0" dirty="0">
                <a:solidFill>
                  <a:srgbClr val="000000"/>
                </a:solidFill>
                <a:latin typeface="Times New Roman" panose="02020603050405020304" pitchFamily="18" charset="0"/>
              </a:rPr>
              <a:t>[2] </a:t>
            </a:r>
            <a:r>
              <a:rPr lang="en-IN" sz="1400" b="0" i="0" u="none" strike="noStrike" baseline="0" dirty="0" err="1">
                <a:solidFill>
                  <a:srgbClr val="000000"/>
                </a:solidFill>
                <a:latin typeface="Times New Roman" panose="02020603050405020304" pitchFamily="18" charset="0"/>
              </a:rPr>
              <a:t>Sulaiman</a:t>
            </a:r>
            <a:r>
              <a:rPr lang="en-IN" sz="1400" b="0" i="0" u="none" strike="noStrike" baseline="0" dirty="0">
                <a:solidFill>
                  <a:srgbClr val="000000"/>
                </a:solidFill>
                <a:latin typeface="Times New Roman" panose="02020603050405020304" pitchFamily="18" charset="0"/>
              </a:rPr>
              <a:t> khan , Shah nazir, and Habib </a:t>
            </a:r>
            <a:r>
              <a:rPr lang="en-IN" sz="1400" b="0" i="0" u="none" strike="noStrike" baseline="0" dirty="0" err="1">
                <a:solidFill>
                  <a:srgbClr val="000000"/>
                </a:solidFill>
                <a:latin typeface="Times New Roman" panose="02020603050405020304" pitchFamily="18" charset="0"/>
              </a:rPr>
              <a:t>ullah</a:t>
            </a:r>
            <a:r>
              <a:rPr lang="en-IN" sz="1400" b="0" i="0" u="none" strike="noStrike" baseline="0" dirty="0">
                <a:solidFill>
                  <a:srgbClr val="000000"/>
                </a:solidFill>
                <a:latin typeface="Times New Roman" panose="02020603050405020304" pitchFamily="18" charset="0"/>
              </a:rPr>
              <a:t> khan ,” Analysis of Navigation Assistants for</a:t>
            </a:r>
          </a:p>
          <a:p>
            <a:r>
              <a:rPr lang="en-US" sz="1400" b="0" i="0" u="none" strike="noStrike" baseline="0" dirty="0">
                <a:solidFill>
                  <a:srgbClr val="000000"/>
                </a:solidFill>
                <a:latin typeface="Times New Roman" panose="02020603050405020304" pitchFamily="18" charset="0"/>
              </a:rPr>
              <a:t>Blind and Visually Impaired </a:t>
            </a:r>
            <a:r>
              <a:rPr lang="en-US" sz="1400" b="0" i="0" u="none" strike="noStrike" baseline="0" dirty="0" err="1">
                <a:solidFill>
                  <a:srgbClr val="000000"/>
                </a:solidFill>
                <a:latin typeface="Times New Roman" panose="02020603050405020304" pitchFamily="18" charset="0"/>
              </a:rPr>
              <a:t>People:A</a:t>
            </a:r>
            <a:r>
              <a:rPr lang="en-US" sz="1400" b="0" i="0" u="none" strike="noStrike" baseline="0" dirty="0">
                <a:solidFill>
                  <a:srgbClr val="000000"/>
                </a:solidFill>
                <a:latin typeface="Times New Roman" panose="02020603050405020304" pitchFamily="18" charset="0"/>
              </a:rPr>
              <a:t> Systematic Review”, February 2021</a:t>
            </a:r>
          </a:p>
          <a:p>
            <a:r>
              <a:rPr lang="en-IN" sz="1400" b="0" i="0" u="none" strike="noStrike" baseline="0" dirty="0">
                <a:solidFill>
                  <a:srgbClr val="0000FF"/>
                </a:solidFill>
                <a:latin typeface="Times New Roman" panose="02020603050405020304" pitchFamily="18" charset="0"/>
              </a:rPr>
              <a:t>https://drive.google.com/file/d/1kexiHikfRO9CgvbBx5BZqklWsfcjwpn/view?usp=share_lin</a:t>
            </a:r>
          </a:p>
          <a:p>
            <a:r>
              <a:rPr lang="en-IN" sz="1400" b="0" i="0" u="none" strike="noStrike" baseline="0" dirty="0">
                <a:solidFill>
                  <a:srgbClr val="0000FF"/>
                </a:solidFill>
                <a:latin typeface="Times New Roman" panose="02020603050405020304" pitchFamily="18" charset="0"/>
              </a:rPr>
              <a:t>k</a:t>
            </a:r>
          </a:p>
          <a:p>
            <a:r>
              <a:rPr lang="en-US" sz="1400" b="0" i="0" u="none" strike="noStrike" baseline="0" dirty="0">
                <a:solidFill>
                  <a:srgbClr val="000000"/>
                </a:solidFill>
                <a:latin typeface="Times New Roman" panose="02020603050405020304" pitchFamily="18" charset="0"/>
              </a:rPr>
              <a:t>[3] Chandan </a:t>
            </a:r>
            <a:r>
              <a:rPr lang="en-US" sz="1400" b="0" i="0" u="none" strike="noStrike" baseline="0" dirty="0" err="1">
                <a:solidFill>
                  <a:srgbClr val="000000"/>
                </a:solidFill>
                <a:latin typeface="Times New Roman" panose="02020603050405020304" pitchFamily="18" charset="0"/>
              </a:rPr>
              <a:t>Debnath”Development</a:t>
            </a:r>
            <a:r>
              <a:rPr lang="en-US" sz="1400" b="0" i="0" u="none" strike="noStrike" baseline="0" dirty="0">
                <a:solidFill>
                  <a:srgbClr val="000000"/>
                </a:solidFill>
                <a:latin typeface="Times New Roman" panose="02020603050405020304" pitchFamily="18" charset="0"/>
              </a:rPr>
              <a:t> of an Automated Obstacle Detector for Blind People”,</a:t>
            </a:r>
          </a:p>
          <a:p>
            <a:r>
              <a:rPr lang="en-IN" sz="1400" b="0" i="0" u="none" strike="noStrike" baseline="0" dirty="0">
                <a:solidFill>
                  <a:srgbClr val="000000"/>
                </a:solidFill>
                <a:latin typeface="Times New Roman" panose="02020603050405020304" pitchFamily="18" charset="0"/>
              </a:rPr>
              <a:t>June 2019</a:t>
            </a:r>
          </a:p>
          <a:p>
            <a:r>
              <a:rPr lang="en-IN" sz="1400" b="0" i="0" u="none" strike="noStrike" baseline="0" dirty="0">
                <a:solidFill>
                  <a:srgbClr val="365F92"/>
                </a:solidFill>
                <a:latin typeface="Times New Roman" panose="02020603050405020304" pitchFamily="18" charset="0"/>
              </a:rPr>
              <a:t>https://drive.google.com/file/d/1L5WomLFYgLgsjXCus4vNqDRG95s5Ure/view?usp=share</a:t>
            </a:r>
            <a:endParaRPr lang="en-IN" sz="1400" dirty="0"/>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[4] 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Maragatharajan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Jegadeeshwaran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Askash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Aniruth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Sarath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Obstacle Detector for Blind Peoples”, December 2019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365F91"/>
                </a:solidFill>
                <a:effectLst/>
                <a:latin typeface="Times New Roman" panose="02020603050405020304" pitchFamily="18" charset="0"/>
                <a:ea typeface="Calibri" panose="020F0502020204030204" pitchFamily="34" charset="0"/>
                <a:cs typeface="Times New Roman" panose="02020603050405020304" pitchFamily="18" charset="0"/>
              </a:rPr>
              <a:t>https://drive.google.com/file/d/1ul9LNLjyFuHWT4xfFLDy2NmT4XoSzA/view?usp=share_link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838013" y="670497"/>
            <a:ext cx="4209363" cy="6768520"/>
          </a:xfrm>
          <a:prstGeom prst="rect">
            <a:avLst/>
          </a:prstGeom>
          <a:noFill/>
        </p:spPr>
        <p:txBody>
          <a:bodyPr wrap="square" rtlCol="0">
            <a:spAutoFit/>
          </a:bodyPr>
          <a:lstStyle/>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[5] Akbar Ali, Haroon Akbar, Zeeshan Sartaj,”</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Obstacle Detection For Blind People Using Ultrasonic Sensors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Ardino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Processor”, August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https://drive.google.com/file/d/1Sd09Cs_UOAbL8twFvqETwkBlKw3D95GF/view?usp=share_link</a:t>
            </a:r>
            <a:endParaRPr lang="en-IN" sz="14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Moaiad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Ahmad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Khder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Malek Ali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AlZaqebah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Ashraf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Abazeed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Mohammad Adnan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Saifi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,“Smart Shoes for Visually Impaired/Blind People”, November 2018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https://drive.google.com/file/d/1Xm-56-VxprZMrPbFJs2KdSViifOuEvZ7/view?usp=share_link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[7]  Roy Abi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Zeid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Daou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Jeffrey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Chehade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Georgio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Abou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Haydar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Ali Hayek, Josef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Boercsoek</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“Design and Implementation of Smart Shoes for Blind and Visually Impaired People for More                Secure Movements“, December 2020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https://drive.google.com/file/d/1LUobvZH_9NVSj05lCyZ88JKShXOlwEJB/view?usp=share_link</a:t>
            </a:r>
            <a:endPar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Thanuja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 S, Sahana M H, Sindhu G, Shruti B P,” Design of Smart Shoe for the Blind with Cordless  Load”,  December 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u="sng" dirty="0">
                <a:solidFill>
                  <a:srgbClr val="365F91"/>
                </a:solidFill>
                <a:effectLst/>
                <a:latin typeface="Times New Roman" panose="02020603050405020304" pitchFamily="18" charset="0"/>
                <a:ea typeface="Calibri" panose="020F0502020204030204" pitchFamily="34" charset="0"/>
                <a:cs typeface="Times New Roman" panose="02020603050405020304" pitchFamily="18" charset="0"/>
              </a:rPr>
              <a:t>https://drive.google.com/file/d/1DDVXw9QzAaytO9w0h0NFXWpV1D1NIT3/view?usp=share_link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u="none" strike="noStrike" dirty="0">
                <a:solidFill>
                  <a:srgbClr val="365F9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54452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75032"/>
          </a:xfrm>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(Contd..)</a:t>
            </a: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dirty="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29</a:t>
            </a:fld>
            <a:endParaRPr lang="en-IN"/>
          </a:p>
        </p:txBody>
      </p:sp>
      <p:sp>
        <p:nvSpPr>
          <p:cNvPr id="7" name="Google Shape;431;g2017c22b28c_0_0"/>
          <p:cNvSpPr txBox="1"/>
          <p:nvPr/>
        </p:nvSpPr>
        <p:spPr>
          <a:xfrm>
            <a:off x="396167" y="1154957"/>
            <a:ext cx="4021287" cy="5395678"/>
          </a:xfrm>
          <a:prstGeom prst="rect">
            <a:avLst/>
          </a:prstGeom>
          <a:noFill/>
          <a:ln>
            <a:noFill/>
          </a:ln>
        </p:spPr>
        <p:txBody>
          <a:bodyPr spcFirstLastPara="1" wrap="square" lIns="91425" tIns="91425" rIns="91425" bIns="91425" anchor="t" anchorCtr="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[9] Shanthi. M, Madhu Meena. M. K,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Kadiravan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Kowsalya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 J,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Lokharaj</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N,” Li-Fi Based Smart Shoe for Blind”,2019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https://drive.google.com/file/d/1Nxu1GhV1CphgpNeklLIJTcQeGuwehQvF/view?usp=share_link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[10] Nidhi Malhotra ,” Smart Shoes for Blind Person”, October 2018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https://drive.google.com/file/d/1W4-w9jJk3vJ752kBKl_b8erZ8Q1-fp4U/view?usp=share_link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[11] Nasim R and Hemanth Kumar,” Smart Shoes: Wearable Navigation Assistant for Visually Impaired People”, June 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https://drive.google.com/file/d/1ljA4uOb3riXykzNzynWfrCT_O7V4a3CO/view?usp=share_link</a:t>
            </a:r>
            <a:endParaRPr lang="en-US" sz="14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rgbClr val="000000"/>
              </a:buClr>
              <a:buSzPts val="3000"/>
              <a:buFont typeface="Arial"/>
              <a:buNone/>
            </a:pPr>
            <a:endParaRPr dirty="0">
              <a:solidFill>
                <a:srgbClr val="202124"/>
              </a:solidFill>
              <a:highlight>
                <a:schemeClr val="dk1"/>
              </a:highlight>
              <a:latin typeface="Times New Roman" panose="02020603050405020304" pitchFamily="18" charset="0"/>
              <a:ea typeface="Times New Roman"/>
              <a:cs typeface="Times New Roman" panose="02020603050405020304" pitchFamily="18" charset="0"/>
              <a:sym typeface="Times New Roman"/>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[12] D.J.S.M.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Prashnath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K. Bhargavi, 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SwathiI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Mahesh, P.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Bheemeshwar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Adiona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Smart Shoes For Blind”, July 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https://drive.google.com/file/d/1TyeTS9rNpI8dgbR5EvT36DJJevfwofqC/view?usp=share_link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572000" y="1270867"/>
            <a:ext cx="4464598" cy="4851969"/>
          </a:xfrm>
          <a:prstGeom prst="rect">
            <a:avLst/>
          </a:prstGeom>
        </p:spPr>
        <p:txBody>
          <a:bodyPr wrap="square">
            <a:spAutoFit/>
          </a:bodyPr>
          <a:lstStyle/>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[13] Ayat A. Nada, Mahmoud 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Fakhr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Ahmed F.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Seddik</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Assistive Infrared Sensor Based Smart Stick for Blind People”, July 2019</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https://drive.google.com/file/d/1SI_hXynFzKfwle_yGjl8SUVvZmR05JRI/view?usp=share_link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[14] Hussein Abdel-Jaber, Hussein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Albazar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Ahmed Abdel-Wahab, Malak El Amir, Areej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Alqahtani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Mohammed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Alobaid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Mobile Based IoT Solution for Helping Visual Impairment Users”, August 2021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https://drive.google.com/file/d/1VD_5yiudUpFD9xLGzCLzVnc7tldFvI2h/view?usp=share_link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[15]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Nazli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Mohajeri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Roozbeh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Raste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Sabalan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Daneshvar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 Obstacle Detection System for Blind People” , June 2018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https://drive.google.com/file/d/1J0C0L-0jtpne3ReSfo9KiFtdlX35Jmmd/view?usp=share_link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878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r>
              <a:rPr lang="en-IN" dirty="0"/>
              <a:t>11-04-2023</a:t>
            </a:r>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5" name="Rectangle 4"/>
          <p:cNvSpPr/>
          <p:nvPr/>
        </p:nvSpPr>
        <p:spPr>
          <a:xfrm>
            <a:off x="463396" y="815248"/>
            <a:ext cx="8519239" cy="7232749"/>
          </a:xfrm>
          <a:prstGeom prst="rect">
            <a:avLst/>
          </a:prstGeom>
        </p:spPr>
        <p:txBody>
          <a:bodyPr wrap="square">
            <a:spAutoFit/>
          </a:bodyPr>
          <a:lstStyle/>
          <a:p>
            <a:pPr marL="457200" lvl="0" indent="-457200" algn="just">
              <a:buSzPts val="3600"/>
              <a:buChar char="●"/>
            </a:pPr>
            <a:r>
              <a:rPr lang="en-IN" sz="3200" dirty="0">
                <a:effectLst/>
                <a:latin typeface="Times New Roman" panose="02020603050405020304" pitchFamily="18" charset="0"/>
                <a:ea typeface="Times New Roman" panose="02020603050405020304" pitchFamily="18" charset="0"/>
              </a:rPr>
              <a:t>We propose a </a:t>
            </a:r>
            <a:r>
              <a:rPr lang="en-IN" sz="3200" dirty="0">
                <a:solidFill>
                  <a:srgbClr val="FF0000"/>
                </a:solidFill>
                <a:effectLst/>
                <a:latin typeface="Times New Roman" panose="02020603050405020304" pitchFamily="18" charset="0"/>
                <a:ea typeface="Times New Roman" panose="02020603050405020304" pitchFamily="18" charset="0"/>
              </a:rPr>
              <a:t>camera-based detection system </a:t>
            </a:r>
            <a:r>
              <a:rPr lang="en-IN" sz="3200" dirty="0">
                <a:effectLst/>
                <a:latin typeface="Times New Roman" panose="02020603050405020304" pitchFamily="18" charset="0"/>
                <a:ea typeface="Times New Roman" panose="02020603050405020304" pitchFamily="18" charset="0"/>
              </a:rPr>
              <a:t>that utilizes artificial intelligence (AI) to assist visually impaired individuals.</a:t>
            </a:r>
          </a:p>
          <a:p>
            <a:pPr lvl="0" algn="just">
              <a:buSzPts val="3600"/>
            </a:pPr>
            <a:endParaRPr lang="en-US" sz="3200" dirty="0">
              <a:latin typeface="Times New Roman"/>
              <a:ea typeface="Times New Roman"/>
              <a:cs typeface="Times New Roman"/>
              <a:sym typeface="Times New Roman"/>
            </a:endParaRPr>
          </a:p>
          <a:p>
            <a:pPr marL="457200" lvl="0" indent="-457200" algn="just">
              <a:buSzPts val="3600"/>
              <a:buChar char="●"/>
            </a:pPr>
            <a:r>
              <a:rPr lang="en-IN" sz="3200" dirty="0">
                <a:effectLst/>
                <a:latin typeface="Times New Roman" panose="02020603050405020304" pitchFamily="18" charset="0"/>
                <a:ea typeface="Times New Roman" panose="02020603050405020304" pitchFamily="18" charset="0"/>
              </a:rPr>
              <a:t>The system, which we call "</a:t>
            </a:r>
            <a:r>
              <a:rPr lang="en-IN" sz="3200" dirty="0">
                <a:solidFill>
                  <a:srgbClr val="FF0000"/>
                </a:solidFill>
                <a:effectLst/>
                <a:latin typeface="Times New Roman" panose="02020603050405020304" pitchFamily="18" charset="0"/>
                <a:ea typeface="Times New Roman" panose="02020603050405020304" pitchFamily="18" charset="0"/>
              </a:rPr>
              <a:t>Third Eye</a:t>
            </a:r>
            <a:r>
              <a:rPr lang="en-IN" sz="3200" dirty="0">
                <a:effectLst/>
                <a:latin typeface="Times New Roman" panose="02020603050405020304" pitchFamily="18" charset="0"/>
                <a:ea typeface="Times New Roman" panose="02020603050405020304" pitchFamily="18" charset="0"/>
              </a:rPr>
              <a:t>," employs AI algorithms for face recognition, Text recognition and speech synthesis.</a:t>
            </a:r>
          </a:p>
          <a:p>
            <a:pPr lvl="0" algn="just">
              <a:buSzPts val="3600"/>
            </a:pPr>
            <a:endParaRPr lang="en-IN" sz="3200" dirty="0">
              <a:effectLst/>
              <a:latin typeface="Times New Roman" panose="02020603050405020304" pitchFamily="18" charset="0"/>
              <a:ea typeface="Times New Roman" panose="02020603050405020304" pitchFamily="18" charset="0"/>
            </a:endParaRPr>
          </a:p>
          <a:p>
            <a:pPr marL="457200" lvl="0" indent="-457200" algn="just">
              <a:buSzPts val="3600"/>
              <a:buChar char="●"/>
            </a:pPr>
            <a:r>
              <a:rPr lang="en-IN" sz="3200" dirty="0">
                <a:latin typeface="Times New Roman" panose="02020603050405020304" pitchFamily="18" charset="0"/>
                <a:ea typeface="Times New Roman" panose="02020603050405020304" pitchFamily="18" charset="0"/>
              </a:rPr>
              <a:t> The System is designed to provide </a:t>
            </a:r>
            <a:r>
              <a:rPr lang="en-IN" sz="3200" dirty="0">
                <a:solidFill>
                  <a:srgbClr val="FF0000"/>
                </a:solidFill>
                <a:latin typeface="Times New Roman" panose="02020603050405020304" pitchFamily="18" charset="0"/>
                <a:ea typeface="Times New Roman" panose="02020603050405020304" pitchFamily="18" charset="0"/>
              </a:rPr>
              <a:t>Audio Feedback</a:t>
            </a:r>
            <a:r>
              <a:rPr lang="en-IN" sz="3200" dirty="0">
                <a:latin typeface="Times New Roman" panose="02020603050405020304" pitchFamily="18" charset="0"/>
                <a:ea typeface="Times New Roman" panose="02020603050405020304" pitchFamily="18" charset="0"/>
              </a:rPr>
              <a:t> to users when it detects trained people, texts or signs in the user’s surroundings. </a:t>
            </a:r>
            <a:endParaRPr lang="en-IN" sz="3200" dirty="0">
              <a:effectLst/>
              <a:latin typeface="Times New Roman" panose="02020603050405020304" pitchFamily="18" charset="0"/>
              <a:ea typeface="Times New Roman" panose="02020603050405020304" pitchFamily="18" charset="0"/>
            </a:endParaRPr>
          </a:p>
          <a:p>
            <a:pPr lvl="0" algn="just">
              <a:buSzPts val="1700"/>
            </a:pPr>
            <a:endParaRPr lang="en-US" sz="2400" dirty="0">
              <a:latin typeface="Times New Roman"/>
              <a:ea typeface="Times New Roman"/>
              <a:cs typeface="Times New Roman"/>
              <a:sym typeface="Times New Roman"/>
            </a:endParaRPr>
          </a:p>
          <a:p>
            <a:pPr marL="457200" lvl="0" indent="-457200" algn="just">
              <a:buSzPts val="3600"/>
              <a:buChar char="●"/>
            </a:pPr>
            <a:endParaRPr lang="en-IN" sz="3200" dirty="0">
              <a:effectLst/>
              <a:latin typeface="Times New Roman" panose="02020603050405020304" pitchFamily="18" charset="0"/>
              <a:ea typeface="Times New Roman" panose="02020603050405020304" pitchFamily="18" charset="0"/>
            </a:endParaRPr>
          </a:p>
          <a:p>
            <a:pPr marL="457200" lvl="0" indent="-457200" algn="just">
              <a:buSzPts val="3600"/>
              <a:buChar char="●"/>
            </a:pPr>
            <a:endParaRPr lang="en-US" sz="3200" dirty="0">
              <a:latin typeface="Times New Roman"/>
              <a:ea typeface="Times New Roman"/>
              <a:cs typeface="Times New Roman"/>
              <a:sym typeface="Times New Roman"/>
            </a:endParaRPr>
          </a:p>
          <a:p>
            <a:pPr lvl="0" algn="just">
              <a:buSzPts val="1700"/>
            </a:pPr>
            <a:endParaRPr lang="en-US" sz="2400" dirty="0"/>
          </a:p>
        </p:txBody>
      </p:sp>
    </p:spTree>
    <p:extLst>
      <p:ext uri="{BB962C8B-B14F-4D97-AF65-F5344CB8AC3E}">
        <p14:creationId xmlns:p14="http://schemas.microsoft.com/office/powerpoint/2010/main" val="400322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225" y="2709081"/>
            <a:ext cx="8425198" cy="1325563"/>
          </a:xfrm>
        </p:spPr>
        <p:txBody>
          <a:bodyPr/>
          <a:lstStyle/>
          <a:p>
            <a:pPr algn="ctr"/>
            <a:r>
              <a:rPr lang="en-US" b="1" dirty="0">
                <a:latin typeface="Times New Roman" panose="02020603050405020304" pitchFamily="18" charset="0"/>
                <a:cs typeface="Times New Roman" panose="02020603050405020304" pitchFamily="18" charset="0"/>
              </a:rPr>
              <a:t>THANK YOU !!! </a:t>
            </a:r>
          </a:p>
        </p:txBody>
      </p:sp>
      <p:sp>
        <p:nvSpPr>
          <p:cNvPr id="4" name="Date Placeholder 3"/>
          <p:cNvSpPr>
            <a:spLocks noGrp="1"/>
          </p:cNvSpPr>
          <p:nvPr>
            <p:ph type="dt" sz="half" idx="10"/>
          </p:nvPr>
        </p:nvSpPr>
        <p:spPr/>
        <p:txBody>
          <a:bodyPr/>
          <a:lstStyle/>
          <a:p>
            <a:r>
              <a:rPr lang="en-IN" dirty="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30</a:t>
            </a:fld>
            <a:endParaRPr lang="en-IN"/>
          </a:p>
        </p:txBody>
      </p:sp>
    </p:spTree>
    <p:extLst>
      <p:ext uri="{BB962C8B-B14F-4D97-AF65-F5344CB8AC3E}">
        <p14:creationId xmlns:p14="http://schemas.microsoft.com/office/powerpoint/2010/main" val="148655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28789"/>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Literature Survey</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11-04-2023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7" name="Table 5">
            <a:extLst>
              <a:ext uri="{FF2B5EF4-FFF2-40B4-BE49-F238E27FC236}">
                <a16:creationId xmlns:a16="http://schemas.microsoft.com/office/drawing/2014/main" id="{D4568459-E29B-C729-7178-BEA20D6D10A4}"/>
              </a:ext>
            </a:extLst>
          </p:cNvPr>
          <p:cNvGraphicFramePr>
            <a:graphicFrameLocks/>
          </p:cNvGraphicFramePr>
          <p:nvPr>
            <p:extLst>
              <p:ext uri="{D42A27DB-BD31-4B8C-83A1-F6EECF244321}">
                <p14:modId xmlns:p14="http://schemas.microsoft.com/office/powerpoint/2010/main" val="2641341714"/>
              </p:ext>
            </p:extLst>
          </p:nvPr>
        </p:nvGraphicFramePr>
        <p:xfrm>
          <a:off x="64393" y="401469"/>
          <a:ext cx="9015213" cy="6248400"/>
        </p:xfrm>
        <a:graphic>
          <a:graphicData uri="http://schemas.openxmlformats.org/drawingml/2006/table">
            <a:tbl>
              <a:tblPr firstRow="1" bandRow="1">
                <a:tableStyleId>{22838BEF-8BB2-4498-84A7-C5851F593DF1}</a:tableStyleId>
              </a:tblPr>
              <a:tblGrid>
                <a:gridCol w="748407">
                  <a:extLst>
                    <a:ext uri="{9D8B030D-6E8A-4147-A177-3AD203B41FA5}">
                      <a16:colId xmlns:a16="http://schemas.microsoft.com/office/drawing/2014/main" val="3894131019"/>
                    </a:ext>
                  </a:extLst>
                </a:gridCol>
                <a:gridCol w="1280160">
                  <a:extLst>
                    <a:ext uri="{9D8B030D-6E8A-4147-A177-3AD203B41FA5}">
                      <a16:colId xmlns:a16="http://schemas.microsoft.com/office/drawing/2014/main" val="1931628286"/>
                    </a:ext>
                  </a:extLst>
                </a:gridCol>
                <a:gridCol w="1066800">
                  <a:extLst>
                    <a:ext uri="{9D8B030D-6E8A-4147-A177-3AD203B41FA5}">
                      <a16:colId xmlns:a16="http://schemas.microsoft.com/office/drawing/2014/main" val="45670515"/>
                    </a:ext>
                  </a:extLst>
                </a:gridCol>
                <a:gridCol w="2147346">
                  <a:extLst>
                    <a:ext uri="{9D8B030D-6E8A-4147-A177-3AD203B41FA5}">
                      <a16:colId xmlns:a16="http://schemas.microsoft.com/office/drawing/2014/main" val="667591364"/>
                    </a:ext>
                  </a:extLst>
                </a:gridCol>
                <a:gridCol w="2008093">
                  <a:extLst>
                    <a:ext uri="{9D8B030D-6E8A-4147-A177-3AD203B41FA5}">
                      <a16:colId xmlns:a16="http://schemas.microsoft.com/office/drawing/2014/main" val="3088199304"/>
                    </a:ext>
                  </a:extLst>
                </a:gridCol>
                <a:gridCol w="1764407">
                  <a:extLst>
                    <a:ext uri="{9D8B030D-6E8A-4147-A177-3AD203B41FA5}">
                      <a16:colId xmlns:a16="http://schemas.microsoft.com/office/drawing/2014/main" val="1925552212"/>
                    </a:ext>
                  </a:extLst>
                </a:gridCol>
              </a:tblGrid>
              <a:tr h="240894">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TITLE</a:t>
                      </a:r>
                      <a:r>
                        <a:rPr lang="en-US" sz="1400" b="1" baseline="0" dirty="0">
                          <a:solidFill>
                            <a:schemeClr val="tx1"/>
                          </a:solidFill>
                          <a:latin typeface="Times New Roman" panose="02020603050405020304" pitchFamily="18" charset="0"/>
                          <a:cs typeface="Times New Roman" panose="02020603050405020304" pitchFamily="18" charset="0"/>
                        </a:rPr>
                        <a:t> </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305926278"/>
                  </a:ext>
                </a:extLst>
              </a:tr>
              <a:tr h="2095780">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2023</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Times New Roman" panose="02020603050405020304" pitchFamily="18" charset="0"/>
                          <a:cs typeface="Times New Roman" panose="02020603050405020304" pitchFamily="18" charset="0"/>
                        </a:rPr>
                        <a:t>“Smart Assistive System for Blind</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Times New Roman" panose="02020603050405020304" pitchFamily="18" charset="0"/>
                          <a:cs typeface="Times New Roman" panose="02020603050405020304" pitchFamily="18" charset="0"/>
                        </a:rPr>
                        <a:t>People”.</a:t>
                      </a:r>
                    </a:p>
                    <a:p>
                      <a:pPr algn="l"/>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aseline="0" dirty="0">
                          <a:solidFill>
                            <a:schemeClr val="tx1"/>
                          </a:solidFill>
                          <a:latin typeface="Times New Roman" panose="02020603050405020304" pitchFamily="18" charset="0"/>
                          <a:cs typeface="Times New Roman" panose="02020603050405020304" pitchFamily="18" charset="0"/>
                        </a:rPr>
                        <a:t>Usman </a:t>
                      </a:r>
                      <a:r>
                        <a:rPr lang="en-US" sz="1400" baseline="0" dirty="0" err="1">
                          <a:solidFill>
                            <a:schemeClr val="tx1"/>
                          </a:solidFill>
                          <a:latin typeface="Times New Roman" panose="02020603050405020304" pitchFamily="18" charset="0"/>
                          <a:cs typeface="Times New Roman" panose="02020603050405020304" pitchFamily="18" charset="0"/>
                        </a:rPr>
                        <a:t>Masud</a:t>
                      </a:r>
                      <a:r>
                        <a:rPr lang="en-US" sz="1400" baseline="0" dirty="0">
                          <a:solidFill>
                            <a:schemeClr val="tx1"/>
                          </a:solidFill>
                          <a:latin typeface="Times New Roman" panose="02020603050405020304" pitchFamily="18" charset="0"/>
                          <a:cs typeface="Times New Roman" panose="02020603050405020304" pitchFamily="18" charset="0"/>
                        </a:rPr>
                        <a:t>.</a:t>
                      </a:r>
                    </a:p>
                    <a:p>
                      <a:pPr algn="l"/>
                      <a:r>
                        <a:rPr lang="en-US" sz="1400" baseline="0" dirty="0" err="1">
                          <a:solidFill>
                            <a:schemeClr val="tx1"/>
                          </a:solidFill>
                          <a:latin typeface="Times New Roman" panose="02020603050405020304" pitchFamily="18" charset="0"/>
                          <a:cs typeface="Times New Roman" panose="02020603050405020304" pitchFamily="18" charset="0"/>
                        </a:rPr>
                        <a:t>Tareq</a:t>
                      </a:r>
                      <a:r>
                        <a:rPr lang="en-US" sz="1400" baseline="0" dirty="0">
                          <a:solidFill>
                            <a:schemeClr val="tx1"/>
                          </a:solidFill>
                          <a:latin typeface="Times New Roman" panose="02020603050405020304" pitchFamily="18" charset="0"/>
                          <a:cs typeface="Times New Roman" panose="02020603050405020304" pitchFamily="18" charset="0"/>
                        </a:rPr>
                        <a:t> </a:t>
                      </a:r>
                      <a:r>
                        <a:rPr lang="en-US" sz="1400" baseline="0" dirty="0" err="1">
                          <a:solidFill>
                            <a:schemeClr val="tx1"/>
                          </a:solidFill>
                          <a:latin typeface="Times New Roman" panose="02020603050405020304" pitchFamily="18" charset="0"/>
                          <a:cs typeface="Times New Roman" panose="02020603050405020304" pitchFamily="18" charset="0"/>
                        </a:rPr>
                        <a:t>Saeeshunida</a:t>
                      </a:r>
                      <a:r>
                        <a:rPr lang="en-US" sz="1400" baseline="0" dirty="0">
                          <a:solidFill>
                            <a:schemeClr val="tx1"/>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algn="l"/>
                      <a:r>
                        <a:rPr lang="en-US" sz="1400" dirty="0" err="1">
                          <a:solidFill>
                            <a:schemeClr val="tx1"/>
                          </a:solidFill>
                          <a:latin typeface="Times New Roman" panose="02020603050405020304" pitchFamily="18" charset="0"/>
                          <a:cs typeface="Times New Roman" panose="02020603050405020304" pitchFamily="18" charset="0"/>
                        </a:rPr>
                        <a:t>Mlaikhah</a:t>
                      </a:r>
                      <a:r>
                        <a:rPr lang="en-US" sz="1400" dirty="0">
                          <a:solidFill>
                            <a:schemeClr val="tx1"/>
                          </a:solidFill>
                          <a:latin typeface="Times New Roman" panose="02020603050405020304" pitchFamily="18" charset="0"/>
                          <a:cs typeface="Times New Roman" panose="02020603050405020304" pitchFamily="18" charset="0"/>
                        </a:rPr>
                        <a:t> </a:t>
                      </a: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Our goal is to structure a modest, secure, wearable, and versatile framework for visually impaired to help them in their daily routines</a:t>
                      </a:r>
                      <a:r>
                        <a:rPr lang="en-IN" sz="1400" b="1" kern="1200" dirty="0">
                          <a:solidFill>
                            <a:schemeClr val="dk1"/>
                          </a:solidFill>
                          <a:effectLst/>
                          <a:latin typeface="+mn-lt"/>
                          <a:ea typeface="+mn-ea"/>
                          <a:cs typeface="+mn-cs"/>
                        </a:rPr>
                        <a:t>.</a:t>
                      </a:r>
                      <a:endParaRPr lang="en-IN" sz="1050" dirty="0"/>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This proposal closely looks to solve everyday problems of a visually impaired person like identifying their acquaintance in the road or bus, capturing important moments of the day as pic or live, informing in case of emergency, and all such tasks can be solved by means of intelligent system to provide assistance as per situation mentioned.</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It doesn’t make use of hybrid model</a:t>
                      </a:r>
                      <a:r>
                        <a:rPr lang="en-US" sz="1400" b="0" i="0" u="none" strike="noStrike" cap="none" baseline="0" dirty="0">
                          <a:solidFill>
                            <a:schemeClr val="tx1"/>
                          </a:solidFill>
                          <a:effectLst/>
                          <a:latin typeface="Times New Roman" panose="02020603050405020304" pitchFamily="18" charset="0"/>
                          <a:ea typeface="+mn-ea"/>
                          <a:cs typeface="Times New Roman" panose="02020603050405020304" pitchFamily="18" charset="0"/>
                          <a:sym typeface="Arial"/>
                        </a:rPr>
                        <a:t> for prediction in which the accuracy of the result may be more accurate.</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6640112"/>
                  </a:ext>
                </a:extLst>
              </a:tr>
              <a:tr h="2433032">
                <a:tc>
                  <a:txBody>
                    <a:bodyPr/>
                    <a:lstStyle/>
                    <a:p>
                      <a:pPr algn="just"/>
                      <a:r>
                        <a:rPr lang="en-US" sz="1400" u="none" kern="1200" dirty="0">
                          <a:solidFill>
                            <a:schemeClr val="tx1"/>
                          </a:solidFill>
                          <a:effectLst/>
                          <a:latin typeface="Times New Roman" panose="02020603050405020304" pitchFamily="18" charset="0"/>
                          <a:cs typeface="Times New Roman" panose="02020603050405020304" pitchFamily="18" charset="0"/>
                        </a:rPr>
                        <a:t>2022</a:t>
                      </a:r>
                      <a:endParaRPr lang="en-US" sz="14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Analysis of Navigation Assistants for Blind and Visually Impaired People :A Systematic Review.</a:t>
                      </a:r>
                      <a:r>
                        <a:rPr lang="en-US" sz="1400" dirty="0">
                          <a:solidFill>
                            <a:schemeClr val="tx1"/>
                          </a:solidFill>
                          <a:latin typeface="Times New Roman" panose="02020603050405020304" pitchFamily="18" charset="0"/>
                          <a:cs typeface="Times New Roman" panose="02020603050405020304" pitchFamily="18" charset="0"/>
                        </a:rPr>
                        <a:t>"</a:t>
                      </a:r>
                    </a:p>
                  </a:txBody>
                  <a:tcPr/>
                </a:tc>
                <a:tc>
                  <a:txBody>
                    <a:bodyPr/>
                    <a:lstStyle/>
                    <a:p>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Sulaiman</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Khan, Shah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Naziri</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Habib Ullah Khan </a:t>
                      </a:r>
                    </a:p>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paper discusses the challenges in developing navigation and routing devices for blind and visually impaired people (BVIPs) and highlights the limitations of existing techniques such as e-cane or guide dog, infrared-based cane, and laser-based walker.</a:t>
                      </a:r>
                      <a:endParaRPr lang="en-US" sz="1400" b="1" dirty="0">
                        <a:solidFill>
                          <a:schemeClr val="tx1"/>
                        </a:solidFill>
                        <a:highlight>
                          <a:schemeClr val="dk1"/>
                        </a:highlight>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advantages of this approach are that it provides a comprehensive analysis of the existing research and identifies areas for improvement in the development of navigation devices for visually impaired individuals.</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 potential disadvantage is that the selection criteria for articles may limit the scope of the analysis.</a:t>
                      </a:r>
                      <a:endParaRPr lang="en-US"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8381628"/>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347730"/>
          </a:xfrm>
        </p:spPr>
        <p:txBody>
          <a:bodyPr>
            <a:no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Literature Survey</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11-04-2023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7" name="Table 5">
            <a:extLst>
              <a:ext uri="{FF2B5EF4-FFF2-40B4-BE49-F238E27FC236}">
                <a16:creationId xmlns:a16="http://schemas.microsoft.com/office/drawing/2014/main" id="{D4568459-E29B-C729-7178-BEA20D6D10A4}"/>
              </a:ext>
            </a:extLst>
          </p:cNvPr>
          <p:cNvGraphicFramePr>
            <a:graphicFrameLocks/>
          </p:cNvGraphicFramePr>
          <p:nvPr>
            <p:extLst>
              <p:ext uri="{D42A27DB-BD31-4B8C-83A1-F6EECF244321}">
                <p14:modId xmlns:p14="http://schemas.microsoft.com/office/powerpoint/2010/main" val="2553786525"/>
              </p:ext>
            </p:extLst>
          </p:nvPr>
        </p:nvGraphicFramePr>
        <p:xfrm>
          <a:off x="128788" y="396660"/>
          <a:ext cx="8912181" cy="6035040"/>
        </p:xfrm>
        <a:graphic>
          <a:graphicData uri="http://schemas.openxmlformats.org/drawingml/2006/table">
            <a:tbl>
              <a:tblPr firstRow="1" bandRow="1">
                <a:tableStyleId>{22838BEF-8BB2-4498-84A7-C5851F593DF1}</a:tableStyleId>
              </a:tblPr>
              <a:tblGrid>
                <a:gridCol w="751224">
                  <a:extLst>
                    <a:ext uri="{9D8B030D-6E8A-4147-A177-3AD203B41FA5}">
                      <a16:colId xmlns:a16="http://schemas.microsoft.com/office/drawing/2014/main" val="3894131019"/>
                    </a:ext>
                  </a:extLst>
                </a:gridCol>
                <a:gridCol w="1201451">
                  <a:extLst>
                    <a:ext uri="{9D8B030D-6E8A-4147-A177-3AD203B41FA5}">
                      <a16:colId xmlns:a16="http://schemas.microsoft.com/office/drawing/2014/main" val="1931628286"/>
                    </a:ext>
                  </a:extLst>
                </a:gridCol>
                <a:gridCol w="1311656">
                  <a:extLst>
                    <a:ext uri="{9D8B030D-6E8A-4147-A177-3AD203B41FA5}">
                      <a16:colId xmlns:a16="http://schemas.microsoft.com/office/drawing/2014/main" val="45670515"/>
                    </a:ext>
                  </a:extLst>
                </a:gridCol>
                <a:gridCol w="2362222">
                  <a:extLst>
                    <a:ext uri="{9D8B030D-6E8A-4147-A177-3AD203B41FA5}">
                      <a16:colId xmlns:a16="http://schemas.microsoft.com/office/drawing/2014/main" val="667591364"/>
                    </a:ext>
                  </a:extLst>
                </a:gridCol>
                <a:gridCol w="1595718">
                  <a:extLst>
                    <a:ext uri="{9D8B030D-6E8A-4147-A177-3AD203B41FA5}">
                      <a16:colId xmlns:a16="http://schemas.microsoft.com/office/drawing/2014/main" val="3088199304"/>
                    </a:ext>
                  </a:extLst>
                </a:gridCol>
                <a:gridCol w="1689910">
                  <a:extLst>
                    <a:ext uri="{9D8B030D-6E8A-4147-A177-3AD203B41FA5}">
                      <a16:colId xmlns:a16="http://schemas.microsoft.com/office/drawing/2014/main" val="1925552212"/>
                    </a:ext>
                  </a:extLst>
                </a:gridCol>
              </a:tblGrid>
              <a:tr h="494495">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TITLE</a:t>
                      </a:r>
                      <a:r>
                        <a:rPr lang="en-US" sz="1400" b="1" baseline="0" dirty="0">
                          <a:solidFill>
                            <a:schemeClr val="tx1"/>
                          </a:solidFill>
                          <a:latin typeface="Times New Roman" panose="02020603050405020304" pitchFamily="18" charset="0"/>
                          <a:cs typeface="Times New Roman" panose="02020603050405020304" pitchFamily="18" charset="0"/>
                        </a:rPr>
                        <a:t> </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305926278"/>
                  </a:ext>
                </a:extLst>
              </a:tr>
              <a:tr h="2734267">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2022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kern="1200" dirty="0">
                          <a:solidFill>
                            <a:schemeClr val="dk1"/>
                          </a:solidFill>
                          <a:effectLst/>
                          <a:latin typeface="+mn-lt"/>
                          <a:ea typeface="+mn-ea"/>
                          <a:cs typeface="+mn-cs"/>
                        </a:rPr>
                        <a:t>“</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Wearable Navigation Assistant for Visually Impaired People</a:t>
                      </a:r>
                      <a:r>
                        <a:rPr lang="en-US" sz="1800" dirty="0">
                          <a:solidFill>
                            <a:schemeClr val="tx1"/>
                          </a:solidFill>
                          <a:latin typeface="Times New Roman" panose="02020603050405020304" pitchFamily="18" charset="0"/>
                          <a:cs typeface="Times New Roman" panose="02020603050405020304" pitchFamily="18" charset="0"/>
                        </a:rPr>
                        <a:t>".</a:t>
                      </a:r>
                    </a:p>
                  </a:txBody>
                  <a:tcPr/>
                </a:tc>
                <a:tc>
                  <a:txBody>
                    <a:bodyPr/>
                    <a:lstStyle/>
                    <a:p>
                      <a:pPr algn="l"/>
                      <a:r>
                        <a:rPr lang="en-IN" sz="1800" kern="1200" dirty="0">
                          <a:solidFill>
                            <a:schemeClr val="dk1"/>
                          </a:solidFill>
                          <a:effectLst/>
                          <a:latin typeface="Times New Roman" panose="02020603050405020304" pitchFamily="18" charset="0"/>
                          <a:ea typeface="+mn-ea"/>
                          <a:cs typeface="Times New Roman" panose="02020603050405020304" pitchFamily="18" charset="0"/>
                        </a:rPr>
                        <a:t>Nasim Rand Hemanth Kumar</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The "Smart Shoes" are designed to help visually impaired people move independently and safely. They are embedded with sensors, microcontrollers, buzzer, speaker, and vibration motor that alert the wearer about obstacles in front, wet floors, and water bodies. If the wearer falls down, an alert message is sent to their parent or caretaker's telegram bot. </a:t>
                      </a: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They alert the wearer about obstacles, wet floors, and water bodies, increasing their safety and reducing the risk of accidents. The technology helps to provide a safe and comfortable companion in daily life activities.</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cost of the Smart Shoes may be high. The technology may not be fully reliable in detecting all obstacles or hazards.</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6640112"/>
                  </a:ext>
                </a:extLst>
              </a:tr>
              <a:tr h="2587118">
                <a:tc>
                  <a:txBody>
                    <a:bodyPr/>
                    <a:lstStyle/>
                    <a:p>
                      <a:pPr algn="just"/>
                      <a:r>
                        <a:rPr lang="en-US" sz="1400" u="none" kern="1200" dirty="0">
                          <a:solidFill>
                            <a:schemeClr val="tx1"/>
                          </a:solidFill>
                          <a:effectLst/>
                          <a:latin typeface="Times New Roman" panose="02020603050405020304" pitchFamily="18" charset="0"/>
                          <a:cs typeface="Times New Roman" panose="02020603050405020304" pitchFamily="18" charset="0"/>
                        </a:rPr>
                        <a:t>2022</a:t>
                      </a:r>
                      <a:endParaRPr lang="en-US" sz="14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Times New Roman" panose="02020603050405020304" pitchFamily="18" charset="0"/>
                          <a:cs typeface="Times New Roman" panose="02020603050405020304" pitchFamily="18" charset="0"/>
                        </a:rPr>
                        <a:t>"</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Obstacle Detection For Blind People Using Ultrasonic Sensors And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Ardino</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Processor</a:t>
                      </a:r>
                      <a:r>
                        <a:rPr lang="en-IN" sz="1800" kern="1200" dirty="0">
                          <a:solidFill>
                            <a:schemeClr val="dk1"/>
                          </a:solidFill>
                          <a:effectLst/>
                          <a:latin typeface="+mn-lt"/>
                          <a:ea typeface="+mn-ea"/>
                          <a:cs typeface="+mn-cs"/>
                        </a:rPr>
                        <a:t>.</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Akbar Ali, Haroon Akbar, Zeeshan Sartaj</a:t>
                      </a: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This project aims to provide a solution to enhance obstacle detection for visually impaired people using ultrasonic sound within the range of 3m to 4m. It utilizes an Arduino processor, ultrasonic sensors, buzzer, and connecting wires, which are all arranged on a cap for the person to wear.</a:t>
                      </a: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This project provides a low-cost solution for obstacle detection that can be easily worn by visually impaired individuals.</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This system is limited to obstacle detection only and does not provide information about the surrounding environment. The accuracy of the detection may also be affected by factors such as noise and interference.</a:t>
                      </a:r>
                      <a:endParaRPr lang="en-US"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8381628"/>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0"/>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Literature Survey</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11-04-2023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7" name="Table 5">
            <a:extLst>
              <a:ext uri="{FF2B5EF4-FFF2-40B4-BE49-F238E27FC236}">
                <a16:creationId xmlns:a16="http://schemas.microsoft.com/office/drawing/2014/main" id="{D4568459-E29B-C729-7178-BEA20D6D10A4}"/>
              </a:ext>
            </a:extLst>
          </p:cNvPr>
          <p:cNvGraphicFramePr>
            <a:graphicFrameLocks/>
          </p:cNvGraphicFramePr>
          <p:nvPr>
            <p:extLst>
              <p:ext uri="{D42A27DB-BD31-4B8C-83A1-F6EECF244321}">
                <p14:modId xmlns:p14="http://schemas.microsoft.com/office/powerpoint/2010/main" val="3467136738"/>
              </p:ext>
            </p:extLst>
          </p:nvPr>
        </p:nvGraphicFramePr>
        <p:xfrm>
          <a:off x="0" y="530260"/>
          <a:ext cx="9072282" cy="5903447"/>
        </p:xfrm>
        <a:graphic>
          <a:graphicData uri="http://schemas.openxmlformats.org/drawingml/2006/table">
            <a:tbl>
              <a:tblPr firstRow="1" bandRow="1">
                <a:tableStyleId>{22838BEF-8BB2-4498-84A7-C5851F593DF1}</a:tableStyleId>
              </a:tblPr>
              <a:tblGrid>
                <a:gridCol w="751385">
                  <a:extLst>
                    <a:ext uri="{9D8B030D-6E8A-4147-A177-3AD203B41FA5}">
                      <a16:colId xmlns:a16="http://schemas.microsoft.com/office/drawing/2014/main" val="3894131019"/>
                    </a:ext>
                  </a:extLst>
                </a:gridCol>
                <a:gridCol w="1193956">
                  <a:extLst>
                    <a:ext uri="{9D8B030D-6E8A-4147-A177-3AD203B41FA5}">
                      <a16:colId xmlns:a16="http://schemas.microsoft.com/office/drawing/2014/main" val="1931628286"/>
                    </a:ext>
                  </a:extLst>
                </a:gridCol>
                <a:gridCol w="1407459">
                  <a:extLst>
                    <a:ext uri="{9D8B030D-6E8A-4147-A177-3AD203B41FA5}">
                      <a16:colId xmlns:a16="http://schemas.microsoft.com/office/drawing/2014/main" val="45670515"/>
                    </a:ext>
                  </a:extLst>
                </a:gridCol>
                <a:gridCol w="2223985">
                  <a:extLst>
                    <a:ext uri="{9D8B030D-6E8A-4147-A177-3AD203B41FA5}">
                      <a16:colId xmlns:a16="http://schemas.microsoft.com/office/drawing/2014/main" val="667591364"/>
                    </a:ext>
                  </a:extLst>
                </a:gridCol>
                <a:gridCol w="2025286">
                  <a:extLst>
                    <a:ext uri="{9D8B030D-6E8A-4147-A177-3AD203B41FA5}">
                      <a16:colId xmlns:a16="http://schemas.microsoft.com/office/drawing/2014/main" val="3088199304"/>
                    </a:ext>
                  </a:extLst>
                </a:gridCol>
                <a:gridCol w="1470211">
                  <a:extLst>
                    <a:ext uri="{9D8B030D-6E8A-4147-A177-3AD203B41FA5}">
                      <a16:colId xmlns:a16="http://schemas.microsoft.com/office/drawing/2014/main" val="1925552212"/>
                    </a:ext>
                  </a:extLst>
                </a:gridCol>
              </a:tblGrid>
              <a:tr h="499054">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TITLE</a:t>
                      </a:r>
                      <a:r>
                        <a:rPr lang="en-US" sz="1400" b="1" baseline="0" dirty="0">
                          <a:solidFill>
                            <a:schemeClr val="tx1"/>
                          </a:solidFill>
                          <a:latin typeface="Times New Roman" panose="02020603050405020304" pitchFamily="18" charset="0"/>
                          <a:cs typeface="Times New Roman" panose="02020603050405020304" pitchFamily="18" charset="0"/>
                        </a:rPr>
                        <a:t> </a:t>
                      </a:r>
                      <a:endParaRPr lang="en-US"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l"/>
                      <a:r>
                        <a:rPr lang="en-US" sz="1400" b="1"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305926278"/>
                  </a:ext>
                </a:extLst>
              </a:tr>
              <a:tr h="3170463">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M</a:t>
                      </a:r>
                      <a:r>
                        <a:rPr lang="en-US" sz="1600" i="0" kern="1200" dirty="0">
                          <a:solidFill>
                            <a:schemeClr val="dk1"/>
                          </a:solidFill>
                          <a:effectLst/>
                          <a:latin typeface="Times New Roman" panose="02020603050405020304" pitchFamily="18" charset="0"/>
                          <a:ea typeface="+mn-ea"/>
                          <a:cs typeface="Times New Roman" panose="02020603050405020304" pitchFamily="18" charset="0"/>
                        </a:rPr>
                        <a:t>obile Based IoT Solution for Helping Visual Impairment Users”.</a:t>
                      </a:r>
                      <a:endParaRPr lang="en-IN" sz="160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US" sz="1600" i="0" kern="1200" dirty="0">
                          <a:solidFill>
                            <a:schemeClr val="dk1"/>
                          </a:solidFill>
                          <a:effectLst/>
                          <a:latin typeface="Times New Roman" panose="02020603050405020304" pitchFamily="18" charset="0"/>
                          <a:ea typeface="+mn-ea"/>
                          <a:cs typeface="Times New Roman" panose="02020603050405020304" pitchFamily="18" charset="0"/>
                        </a:rPr>
                        <a:t>Hussein Abdel-Jaber, Hussein </a:t>
                      </a:r>
                      <a:r>
                        <a:rPr lang="en-US" sz="1600" i="0" kern="1200" dirty="0" err="1">
                          <a:solidFill>
                            <a:schemeClr val="dk1"/>
                          </a:solidFill>
                          <a:effectLst/>
                          <a:latin typeface="Times New Roman" panose="02020603050405020304" pitchFamily="18" charset="0"/>
                          <a:ea typeface="+mn-ea"/>
                          <a:cs typeface="Times New Roman" panose="02020603050405020304" pitchFamily="18" charset="0"/>
                        </a:rPr>
                        <a:t>Albazar</a:t>
                      </a:r>
                      <a:r>
                        <a:rPr lang="en-US" sz="1600" i="0" kern="1200" dirty="0">
                          <a:solidFill>
                            <a:schemeClr val="dk1"/>
                          </a:solidFill>
                          <a:effectLst/>
                          <a:latin typeface="Times New Roman" panose="02020603050405020304" pitchFamily="18" charset="0"/>
                          <a:ea typeface="+mn-ea"/>
                          <a:cs typeface="Times New Roman" panose="02020603050405020304" pitchFamily="18" charset="0"/>
                        </a:rPr>
                        <a:t>, Ahmed Abdel-Wahab, Malak El </a:t>
                      </a:r>
                      <a:r>
                        <a:rPr lang="en-US" sz="1600" i="0" kern="1200" dirty="0" err="1">
                          <a:solidFill>
                            <a:schemeClr val="dk1"/>
                          </a:solidFill>
                          <a:effectLst/>
                          <a:latin typeface="Times New Roman" panose="02020603050405020304" pitchFamily="18" charset="0"/>
                          <a:ea typeface="+mn-ea"/>
                          <a:cs typeface="Times New Roman" panose="02020603050405020304" pitchFamily="18" charset="0"/>
                        </a:rPr>
                        <a:t>Amir,Areej</a:t>
                      </a:r>
                      <a:r>
                        <a:rPr lang="en-US" sz="160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i="0" kern="1200" dirty="0" err="1">
                          <a:solidFill>
                            <a:schemeClr val="dk1"/>
                          </a:solidFill>
                          <a:effectLst/>
                          <a:latin typeface="Times New Roman" panose="02020603050405020304" pitchFamily="18" charset="0"/>
                          <a:ea typeface="+mn-ea"/>
                          <a:cs typeface="Times New Roman" panose="02020603050405020304" pitchFamily="18" charset="0"/>
                        </a:rPr>
                        <a:t>Alqahtani</a:t>
                      </a:r>
                      <a:r>
                        <a:rPr lang="en-US" sz="1600" i="0" kern="1200" dirty="0">
                          <a:solidFill>
                            <a:schemeClr val="dk1"/>
                          </a:solidFill>
                          <a:effectLst/>
                          <a:latin typeface="Times New Roman" panose="02020603050405020304" pitchFamily="18" charset="0"/>
                          <a:ea typeface="+mn-ea"/>
                          <a:cs typeface="Times New Roman" panose="02020603050405020304" pitchFamily="18" charset="0"/>
                        </a:rPr>
                        <a:t>, Mohammed </a:t>
                      </a:r>
                      <a:r>
                        <a:rPr lang="en-US" sz="1600" i="0" kern="1200" dirty="0" err="1">
                          <a:solidFill>
                            <a:schemeClr val="dk1"/>
                          </a:solidFill>
                          <a:effectLst/>
                          <a:latin typeface="Times New Roman" panose="02020603050405020304" pitchFamily="18" charset="0"/>
                          <a:ea typeface="+mn-ea"/>
                          <a:cs typeface="Times New Roman" panose="02020603050405020304" pitchFamily="18" charset="0"/>
                        </a:rPr>
                        <a:t>Alobaid</a:t>
                      </a:r>
                      <a:endPar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proposed solution is a smart stick with a mobile application to assist visually impaired people in navigating their surroundings. The stick is embedded with sensors that can detect obstacles, such as walls, tables, and vehicles, and the mobile application provides audio notifications to the user. If the user becomes lost, they can send an SMS with their GPS location.</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smart stick with mobile application can greatly improve the daily lives of visually impaired people by making many tasks simple, comfortable, and organized. The system can help them navigate their surroundings and avoid obstacles, increasing their safety and independence. </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system may have some limitations in terms of accuracy, as the sensors may not always detect all obstacles in the user's path. It also requires the use of a smartphone and a reliable internet connection</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6640112"/>
                  </a:ext>
                </a:extLst>
              </a:tr>
              <a:tr h="2093447">
                <a:tc>
                  <a:txBody>
                    <a:bodyPr/>
                    <a:lstStyle/>
                    <a:p>
                      <a:pPr algn="l"/>
                      <a:r>
                        <a:rPr lang="en-US" sz="1400" u="none" kern="1200" dirty="0">
                          <a:solidFill>
                            <a:schemeClr val="tx1"/>
                          </a:solidFill>
                          <a:effectLst/>
                          <a:latin typeface="Times New Roman" panose="02020603050405020304" pitchFamily="18" charset="0"/>
                          <a:cs typeface="Times New Roman" panose="02020603050405020304" pitchFamily="18" charset="0"/>
                        </a:rPr>
                        <a:t>2021</a:t>
                      </a:r>
                      <a:endParaRPr lang="en-US" sz="14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Times New Roman" panose="02020603050405020304" pitchFamily="18" charset="0"/>
                          <a:cs typeface="Times New Roman" panose="02020603050405020304" pitchFamily="18" charset="0"/>
                        </a:rPr>
                        <a: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Obstacle Detector for Blind Peoples</a:t>
                      </a:r>
                      <a:r>
                        <a:rPr lang="en-US" sz="1400" dirty="0">
                          <a:solidFill>
                            <a:schemeClr val="tx1"/>
                          </a:solidFill>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M.Maragatharajan,G.Jegadeeshwaran,R.Askash,K.Aniruth,A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Sarath</a:t>
                      </a:r>
                      <a:endParaRPr lang="en-US"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400" dirty="0">
                          <a:solidFill>
                            <a:schemeClr val="tx1"/>
                          </a:solidFill>
                          <a:latin typeface="Times New Roman" panose="02020603050405020304" pitchFamily="18" charset="0"/>
                          <a:cs typeface="Times New Roman" panose="02020603050405020304" pitchFamily="18" charset="0"/>
                        </a:rPr>
                        <a:t>The project uses an ultrasonic sensor to detect obstacles in front of visually impaired individuals within a certain range. When an obstacle is detected, a buzzer sound is produced to alert the user of its presence.</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project can help visually impaired individuals detect obstacles in their environment and navigate safely.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The system may not detect all obstacles in the environment, as it relies on the user being within a certain range of the ultrasonic sensor.</a:t>
                      </a:r>
                    </a:p>
                  </a:txBody>
                  <a:tcPr/>
                </a:tc>
                <a:extLst>
                  <a:ext uri="{0D108BD9-81ED-4DB2-BD59-A6C34878D82A}">
                    <a16:rowId xmlns:a16="http://schemas.microsoft.com/office/drawing/2014/main" val="1548381628"/>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r>
              <a:rPr lang="en-IN" dirty="0"/>
              <a:t>11-04-2023</a:t>
            </a:r>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5" name="Rectangle 4"/>
          <p:cNvSpPr/>
          <p:nvPr/>
        </p:nvSpPr>
        <p:spPr>
          <a:xfrm>
            <a:off x="441018" y="815789"/>
            <a:ext cx="8505757" cy="6272262"/>
          </a:xfrm>
          <a:prstGeom prst="rect">
            <a:avLst/>
          </a:prstGeom>
        </p:spPr>
        <p:txBody>
          <a:bodyPr wrap="square">
            <a:spAutoFit/>
          </a:bodyPr>
          <a:lstStyle/>
          <a:p>
            <a:pPr algn="just">
              <a:lnSpc>
                <a:spcPct val="150000"/>
              </a:lnSpc>
              <a:spcAft>
                <a:spcPts val="800"/>
              </a:spcAft>
            </a:pPr>
            <a:r>
              <a:rPr lang="en-IN" sz="2200" dirty="0">
                <a:effectLst/>
                <a:latin typeface="Times New Roman" panose="02020603050405020304" pitchFamily="18" charset="0"/>
                <a:ea typeface="Times New Roman" panose="02020603050405020304" pitchFamily="18" charset="0"/>
              </a:rPr>
              <a:t>The visually impaired people face many challenges in society and are often vulnerable to exploitation. They are heavily dependent on others for their day-to-day activities. Therefore, there is a need to empower them and provide them with a sense of independence. To address these challenges, we propose a camera-based detection system, which can be a game-changer for them. It enables them to read texts, recognize trained people, and detect signs through audio feedback, which increases their mobility and independence. This system also enhances their social interaction skills and reduces their dependence on others. this system has the great potential to improve the quality of life of visually impaired people.</a:t>
            </a:r>
          </a:p>
          <a:p>
            <a:pPr algn="just">
              <a:lnSpc>
                <a:spcPct val="150000"/>
              </a:lnSpc>
              <a:spcAft>
                <a:spcPts val="800"/>
              </a:spcAft>
              <a:tabLst>
                <a:tab pos="2447925" algn="l"/>
              </a:tabLst>
            </a:pPr>
            <a:r>
              <a:rPr lang="en-IN" sz="2200" dirty="0">
                <a:effectLst/>
                <a:highlight>
                  <a:srgbClr val="FFFFFF"/>
                </a:highligh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Existing System</a:t>
            </a:r>
            <a:endParaRPr lang="en-US" dirty="0"/>
          </a:p>
        </p:txBody>
      </p:sp>
      <p:sp>
        <p:nvSpPr>
          <p:cNvPr id="3" name="Content Placeholder 2"/>
          <p:cNvSpPr>
            <a:spLocks noGrp="1"/>
          </p:cNvSpPr>
          <p:nvPr>
            <p:ph idx="1"/>
          </p:nvPr>
        </p:nvSpPr>
        <p:spPr>
          <a:xfrm>
            <a:off x="628649" y="1497106"/>
            <a:ext cx="8246409" cy="4679857"/>
          </a:xfrm>
        </p:spPr>
        <p:txBody>
          <a:bodyPr/>
          <a:lstStyle/>
          <a:p>
            <a:pPr marL="0" lvl="0" indent="0">
              <a:lnSpc>
                <a:spcPct val="100000"/>
              </a:lnSpc>
              <a:spcBef>
                <a:spcPts val="0"/>
              </a:spcBef>
              <a:buClr>
                <a:srgbClr val="000000"/>
              </a:buClr>
              <a:buSzPts val="3600"/>
              <a:buNone/>
            </a:pPr>
            <a:r>
              <a:rPr lang="en-US" b="1" dirty="0">
                <a:solidFill>
                  <a:srgbClr val="000000"/>
                </a:solidFill>
                <a:latin typeface="Times New Roman"/>
                <a:ea typeface="Times New Roman"/>
                <a:cs typeface="Times New Roman"/>
                <a:sym typeface="Times New Roman"/>
              </a:rPr>
              <a:t>DRAWBACKS</a:t>
            </a:r>
          </a:p>
          <a:p>
            <a:pPr marL="0" lvl="0" indent="0">
              <a:lnSpc>
                <a:spcPct val="100000"/>
              </a:lnSpc>
              <a:spcBef>
                <a:spcPts val="0"/>
              </a:spcBef>
              <a:buClr>
                <a:srgbClr val="000000"/>
              </a:buClr>
              <a:buSzPts val="3600"/>
              <a:buNone/>
            </a:pPr>
            <a:endParaRPr lang="en-US" dirty="0">
              <a:solidFill>
                <a:srgbClr val="000000"/>
              </a:solidFill>
              <a:ea typeface="Calibri"/>
              <a:cs typeface="Calibri"/>
              <a:sym typeface="Calibri"/>
            </a:endParaRPr>
          </a:p>
          <a:p>
            <a:pPr marL="457200" lvl="0" indent="-457200">
              <a:lnSpc>
                <a:spcPct val="100000"/>
              </a:lnSpc>
              <a:spcBef>
                <a:spcPts val="0"/>
              </a:spcBef>
              <a:buClr>
                <a:schemeClr val="dk2"/>
              </a:buClr>
              <a:buSzPts val="3600"/>
              <a:buFont typeface="Times New Roman"/>
              <a:buChar char="●"/>
            </a:pPr>
            <a:r>
              <a:rPr lang="en-US" dirty="0">
                <a:solidFill>
                  <a:schemeClr val="tx1">
                    <a:lumMod val="95000"/>
                    <a:lumOff val="5000"/>
                  </a:schemeClr>
                </a:solidFill>
                <a:latin typeface="Times New Roman"/>
                <a:ea typeface="Times New Roman"/>
                <a:cs typeface="Times New Roman"/>
                <a:sym typeface="Times New Roman"/>
              </a:rPr>
              <a:t>The use of </a:t>
            </a:r>
            <a:r>
              <a:rPr lang="en-US" dirty="0">
                <a:solidFill>
                  <a:srgbClr val="FF0000"/>
                </a:solidFill>
                <a:latin typeface="Times New Roman"/>
                <a:ea typeface="Times New Roman"/>
                <a:cs typeface="Times New Roman"/>
                <a:sym typeface="Times New Roman"/>
              </a:rPr>
              <a:t>Braille language </a:t>
            </a:r>
            <a:r>
              <a:rPr lang="en-US" dirty="0">
                <a:solidFill>
                  <a:schemeClr val="tx1">
                    <a:lumMod val="95000"/>
                    <a:lumOff val="5000"/>
                  </a:schemeClr>
                </a:solidFill>
                <a:latin typeface="Times New Roman"/>
                <a:ea typeface="Times New Roman"/>
                <a:cs typeface="Times New Roman"/>
                <a:sym typeface="Times New Roman"/>
              </a:rPr>
              <a:t>for reading documents is challenging for visually impaired individuals, leading to errors and incomplete reading.</a:t>
            </a:r>
          </a:p>
          <a:p>
            <a:pPr marL="0" lvl="0" indent="0">
              <a:lnSpc>
                <a:spcPct val="100000"/>
              </a:lnSpc>
              <a:spcBef>
                <a:spcPts val="0"/>
              </a:spcBef>
              <a:buClr>
                <a:schemeClr val="dk2"/>
              </a:buClr>
              <a:buSzPts val="3600"/>
              <a:buNone/>
            </a:pPr>
            <a:endParaRPr lang="en-US" dirty="0">
              <a:solidFill>
                <a:schemeClr val="tx1">
                  <a:lumMod val="95000"/>
                  <a:lumOff val="5000"/>
                </a:schemeClr>
              </a:solidFill>
              <a:latin typeface="Times New Roman"/>
              <a:ea typeface="Times New Roman"/>
              <a:cs typeface="Times New Roman"/>
              <a:sym typeface="Times New Roman"/>
            </a:endParaRPr>
          </a:p>
          <a:p>
            <a:pPr marL="457200" lvl="0" indent="-457200">
              <a:lnSpc>
                <a:spcPct val="100000"/>
              </a:lnSpc>
              <a:buClr>
                <a:schemeClr val="dk2"/>
              </a:buClr>
              <a:buSzPts val="3600"/>
              <a:buFont typeface="Times New Roman"/>
              <a:buChar char="●"/>
            </a:pPr>
            <a:r>
              <a:rPr lang="en-US" dirty="0">
                <a:solidFill>
                  <a:schemeClr val="tx1">
                    <a:lumMod val="95000"/>
                    <a:lumOff val="5000"/>
                  </a:schemeClr>
                </a:solidFill>
                <a:latin typeface="Times New Roman"/>
                <a:ea typeface="Times New Roman"/>
                <a:cs typeface="Times New Roman"/>
                <a:sym typeface="Times New Roman"/>
              </a:rPr>
              <a:t>The existing system's </a:t>
            </a:r>
            <a:r>
              <a:rPr lang="en-US" dirty="0">
                <a:solidFill>
                  <a:srgbClr val="FF0000"/>
                </a:solidFill>
                <a:latin typeface="Times New Roman"/>
                <a:ea typeface="Times New Roman"/>
                <a:cs typeface="Times New Roman"/>
                <a:sym typeface="Times New Roman"/>
              </a:rPr>
              <a:t>ultrasonic sensors</a:t>
            </a:r>
            <a:r>
              <a:rPr lang="en-US" dirty="0">
                <a:solidFill>
                  <a:schemeClr val="tx1">
                    <a:lumMod val="95000"/>
                    <a:lumOff val="5000"/>
                  </a:schemeClr>
                </a:solidFill>
                <a:latin typeface="Times New Roman"/>
                <a:ea typeface="Times New Roman"/>
                <a:cs typeface="Times New Roman"/>
                <a:sym typeface="Times New Roman"/>
              </a:rPr>
              <a:t> have limited scope, making it </a:t>
            </a:r>
            <a:r>
              <a:rPr lang="en-US" dirty="0">
                <a:solidFill>
                  <a:srgbClr val="FF0000"/>
                </a:solidFill>
                <a:latin typeface="Times New Roman"/>
                <a:ea typeface="Times New Roman"/>
                <a:cs typeface="Times New Roman"/>
                <a:sym typeface="Times New Roman"/>
              </a:rPr>
              <a:t>difficult to detect objects </a:t>
            </a:r>
            <a:r>
              <a:rPr lang="en-US" dirty="0">
                <a:solidFill>
                  <a:schemeClr val="tx1">
                    <a:lumMod val="95000"/>
                    <a:lumOff val="5000"/>
                  </a:schemeClr>
                </a:solidFill>
                <a:latin typeface="Times New Roman"/>
                <a:ea typeface="Times New Roman"/>
                <a:cs typeface="Times New Roman"/>
                <a:sym typeface="Times New Roman"/>
              </a:rPr>
              <a:t>outside of specific ranges and directions.</a:t>
            </a:r>
          </a:p>
          <a:p>
            <a:pPr marL="457200" lvl="0" indent="-457200">
              <a:lnSpc>
                <a:spcPct val="100000"/>
              </a:lnSpc>
              <a:buClr>
                <a:schemeClr val="dk2"/>
              </a:buClr>
              <a:buSzPts val="3600"/>
              <a:buFont typeface="Times New Roman"/>
              <a:buChar char="●"/>
            </a:pPr>
            <a:endParaRPr lang="en-US" dirty="0">
              <a:solidFill>
                <a:schemeClr val="tx1">
                  <a:lumMod val="95000"/>
                  <a:lumOff val="5000"/>
                </a:schemeClr>
              </a:solidFill>
              <a:latin typeface="Times New Roman"/>
              <a:ea typeface="Times New Roman"/>
              <a:cs typeface="Times New Roman"/>
              <a:sym typeface="Times New Roman"/>
            </a:endParaRPr>
          </a:p>
          <a:p>
            <a:pPr marL="457200" lvl="0" indent="-457200">
              <a:lnSpc>
                <a:spcPct val="100000"/>
              </a:lnSpc>
              <a:buClr>
                <a:schemeClr val="dk2"/>
              </a:buClr>
              <a:buSzPts val="3600"/>
              <a:buFont typeface="Times New Roman"/>
              <a:buChar char="●"/>
            </a:pPr>
            <a:endParaRPr lang="en-US" dirty="0">
              <a:solidFill>
                <a:schemeClr val="tx1">
                  <a:lumMod val="95000"/>
                  <a:lumOff val="5000"/>
                </a:schemeClr>
              </a:solidFill>
              <a:ea typeface="Calibri"/>
              <a:cs typeface="Calibri"/>
              <a:sym typeface="Calibri"/>
            </a:endParaRPr>
          </a:p>
          <a:p>
            <a:endParaRPr lang="en-US" dirty="0"/>
          </a:p>
        </p:txBody>
      </p:sp>
      <p:sp>
        <p:nvSpPr>
          <p:cNvPr id="4" name="Date Placeholder 3"/>
          <p:cNvSpPr>
            <a:spLocks noGrp="1"/>
          </p:cNvSpPr>
          <p:nvPr>
            <p:ph type="dt" sz="half" idx="10"/>
          </p:nvPr>
        </p:nvSpPr>
        <p:spPr/>
        <p:txBody>
          <a:bodyPr/>
          <a:lstStyle/>
          <a:p>
            <a:r>
              <a:rPr lang="en-IN" dirty="0"/>
              <a:t>11-04-2023</a:t>
            </a:r>
          </a:p>
        </p:txBody>
      </p:sp>
      <p:sp>
        <p:nvSpPr>
          <p:cNvPr id="5" name="Slide Number Placeholder 4"/>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25253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IN" dirty="0"/>
              <a:t>11-04-2023</a:t>
            </a: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5" name="Rectangle 4"/>
          <p:cNvSpPr/>
          <p:nvPr/>
        </p:nvSpPr>
        <p:spPr>
          <a:xfrm>
            <a:off x="517793" y="696249"/>
            <a:ext cx="8464841" cy="7217681"/>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en-IN" sz="3000" dirty="0">
                <a:solidFill>
                  <a:srgbClr val="000000"/>
                </a:solidFill>
                <a:effectLst/>
                <a:latin typeface="Times New Roman" panose="02020603050405020304" pitchFamily="18" charset="0"/>
                <a:ea typeface="Times New Roman" panose="02020603050405020304" pitchFamily="18" charset="0"/>
              </a:rPr>
              <a:t>It provides </a:t>
            </a:r>
            <a:r>
              <a:rPr lang="en-IN" sz="3000" dirty="0">
                <a:solidFill>
                  <a:srgbClr val="FF0000"/>
                </a:solidFill>
                <a:effectLst/>
                <a:latin typeface="Times New Roman" panose="02020603050405020304" pitchFamily="18" charset="0"/>
                <a:ea typeface="Times New Roman" panose="02020603050405020304" pitchFamily="18" charset="0"/>
              </a:rPr>
              <a:t>greater independence </a:t>
            </a:r>
            <a:r>
              <a:rPr lang="en-IN" sz="3000" dirty="0">
                <a:solidFill>
                  <a:srgbClr val="000000"/>
                </a:solidFill>
                <a:effectLst/>
                <a:latin typeface="Times New Roman" panose="02020603050405020304" pitchFamily="18" charset="0"/>
                <a:ea typeface="Times New Roman" panose="02020603050405020304" pitchFamily="18" charset="0"/>
              </a:rPr>
              <a:t>and autonomy by allowing users to identify people, text and detect signs without the need for human supervision.</a:t>
            </a:r>
            <a:endParaRPr lang="en-IN" sz="3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2800" dirty="0">
                <a:solidFill>
                  <a:srgbClr val="000000"/>
                </a:solidFill>
                <a:effectLst/>
                <a:latin typeface="Times New Roman" panose="02020603050405020304" pitchFamily="18" charset="0"/>
                <a:ea typeface="Times New Roman" panose="02020603050405020304" pitchFamily="18" charset="0"/>
              </a:rPr>
              <a:t>The system can be easily operated by visually impaired individuals with minimal training, and the </a:t>
            </a:r>
            <a:r>
              <a:rPr lang="en-IN" sz="2800" dirty="0">
                <a:solidFill>
                  <a:srgbClr val="FF0000"/>
                </a:solidFill>
                <a:latin typeface="Times New Roman" panose="02020603050405020304" pitchFamily="18" charset="0"/>
                <a:ea typeface="Times New Roman" panose="02020603050405020304" pitchFamily="18" charset="0"/>
              </a:rPr>
              <a:t>D</a:t>
            </a:r>
            <a:r>
              <a:rPr lang="en-IN" sz="2800" dirty="0">
                <a:solidFill>
                  <a:srgbClr val="FF0000"/>
                </a:solidFill>
                <a:effectLst/>
                <a:latin typeface="Times New Roman" panose="02020603050405020304" pitchFamily="18" charset="0"/>
                <a:ea typeface="Times New Roman" panose="02020603050405020304" pitchFamily="18" charset="0"/>
              </a:rPr>
              <a:t>ouble Face Recognition </a:t>
            </a:r>
            <a:r>
              <a:rPr lang="en-IN" sz="2800" dirty="0">
                <a:solidFill>
                  <a:srgbClr val="000000"/>
                </a:solidFill>
                <a:effectLst/>
                <a:latin typeface="Times New Roman" panose="02020603050405020304" pitchFamily="18" charset="0"/>
                <a:ea typeface="Times New Roman" panose="02020603050405020304" pitchFamily="18" charset="0"/>
              </a:rPr>
              <a:t>feature enhances its usability.</a:t>
            </a:r>
          </a:p>
          <a:p>
            <a:pPr marL="342900" indent="-342900" algn="just">
              <a:lnSpc>
                <a:spcPct val="150000"/>
              </a:lnSpc>
              <a:buFont typeface="Symbol" panose="05050102010706020507" pitchFamily="18" charset="2"/>
              <a:buChar char=""/>
            </a:pPr>
            <a:r>
              <a:rPr lang="en-IN" sz="2800" dirty="0">
                <a:solidFill>
                  <a:srgbClr val="000000"/>
                </a:solidFill>
                <a:effectLst/>
                <a:latin typeface="Times New Roman" panose="02020603050405020304" pitchFamily="18" charset="0"/>
                <a:ea typeface="Times New Roman" panose="02020603050405020304" pitchFamily="18" charset="0"/>
              </a:rPr>
              <a:t>It is more </a:t>
            </a:r>
            <a:r>
              <a:rPr lang="en-IN" sz="2800" dirty="0">
                <a:solidFill>
                  <a:srgbClr val="FF0000"/>
                </a:solidFill>
                <a:effectLst/>
                <a:latin typeface="Times New Roman" panose="02020603050405020304" pitchFamily="18" charset="0"/>
                <a:ea typeface="Times New Roman" panose="02020603050405020304" pitchFamily="18" charset="0"/>
              </a:rPr>
              <a:t>user-friendly and efficient </a:t>
            </a:r>
            <a:r>
              <a:rPr lang="en-IN" sz="2800" dirty="0">
                <a:solidFill>
                  <a:srgbClr val="000000"/>
                </a:solidFill>
                <a:effectLst/>
                <a:latin typeface="Times New Roman" panose="02020603050405020304" pitchFamily="18" charset="0"/>
                <a:ea typeface="Times New Roman" panose="02020603050405020304" pitchFamily="18" charset="0"/>
              </a:rPr>
              <a:t>as it eliminates the need for Braille reading and ultrasonic sensors.</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endParaRPr lang="en-IN" sz="2800" dirty="0">
              <a:effectLst/>
              <a:latin typeface="Times New Roman" panose="02020603050405020304" pitchFamily="18" charset="0"/>
              <a:ea typeface="Times New Roman" panose="02020603050405020304" pitchFamily="18" charset="0"/>
            </a:endParaRPr>
          </a:p>
          <a:p>
            <a:pPr lvl="0">
              <a:lnSpc>
                <a:spcPct val="150000"/>
              </a:lnSpc>
              <a:buClr>
                <a:srgbClr val="000000"/>
              </a:buClr>
              <a:buSzPts val="1400"/>
            </a:pPr>
            <a:endParaRPr lang="en-US" sz="2400" dirty="0">
              <a:solidFill>
                <a:srgbClr val="000000"/>
              </a:solidFill>
              <a:latin typeface="Times New Roman" panose="02020603050405020304" pitchFamily="18" charset="0"/>
              <a:ea typeface="Calibri"/>
              <a:cs typeface="Times New Roman" panose="02020603050405020304" pitchFamily="18" charset="0"/>
              <a:sym typeface="Calibri"/>
            </a:endParaRPr>
          </a:p>
          <a:p>
            <a:pPr marL="342900" lvl="0" indent="-251459" algn="just">
              <a:lnSpc>
                <a:spcPct val="150000"/>
              </a:lnSpc>
              <a:spcBef>
                <a:spcPts val="1000"/>
              </a:spcBef>
              <a:buSzPts val="1440"/>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867</TotalTime>
  <Words>2812</Words>
  <Application>Microsoft Office PowerPoint</Application>
  <PresentationFormat>On-screen Show (4:3)</PresentationFormat>
  <Paragraphs>315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Times New Roman</vt:lpstr>
      <vt:lpstr>Office Theme</vt:lpstr>
      <vt:lpstr>PowerPoint Presentation</vt:lpstr>
      <vt:lpstr>Introduction</vt:lpstr>
      <vt:lpstr>Objective of the Project</vt:lpstr>
      <vt:lpstr>Literature Survey</vt:lpstr>
      <vt:lpstr>Literature Survey</vt:lpstr>
      <vt:lpstr>Literature Survey</vt:lpstr>
      <vt:lpstr>Problem Statement</vt:lpstr>
      <vt:lpstr>Existing System</vt:lpstr>
      <vt:lpstr>Proposed System</vt:lpstr>
      <vt:lpstr>Software / Hardware used</vt:lpstr>
      <vt:lpstr>System Architecture</vt:lpstr>
      <vt:lpstr>System Design - Flow Chart </vt:lpstr>
      <vt:lpstr>System Design –Data Flow Diagram</vt:lpstr>
      <vt:lpstr> System Design – Entity Relationship Diagram  </vt:lpstr>
      <vt:lpstr>PowerPoint Presentation</vt:lpstr>
      <vt:lpstr>System Design – Use Case Diagram </vt:lpstr>
      <vt:lpstr>System Design – Sequence Diagram </vt:lpstr>
      <vt:lpstr>Module Description</vt:lpstr>
      <vt:lpstr>Module Description(Contd..)</vt:lpstr>
      <vt:lpstr>Module Description(Contd..)</vt:lpstr>
      <vt:lpstr>Module Description(Contd..)</vt:lpstr>
      <vt:lpstr>Testing and Results</vt:lpstr>
      <vt:lpstr>Screen Shots</vt:lpstr>
      <vt:lpstr>Screen Shots</vt:lpstr>
      <vt:lpstr>Screen Shots</vt:lpstr>
      <vt:lpstr>Screen Shots</vt:lpstr>
      <vt:lpstr>Conclusion / Feature Enhancement</vt:lpstr>
      <vt:lpstr>Reference Paper</vt:lpstr>
      <vt:lpstr>Reference Paper (Contd..)</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Shirly N</cp:lastModifiedBy>
  <cp:revision>49</cp:revision>
  <dcterms:created xsi:type="dcterms:W3CDTF">2020-12-27T14:21:20Z</dcterms:created>
  <dcterms:modified xsi:type="dcterms:W3CDTF">2023-04-07T15:26:03Z</dcterms:modified>
</cp:coreProperties>
</file>