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78769" autoAdjust="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41941865-C9F2-462E-8D10-A5D025FF748B}" type="datetimeFigureOut">
              <a:rPr lang="he-IL" smtClean="0"/>
              <a:t>ו'/שבט/תשפ"א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8B938EF-9FE7-4C3B-B881-4E5547551E6B}" type="slidenum">
              <a:rPr lang="he-IL" smtClean="0"/>
              <a:t>‹#›</a:t>
            </a:fld>
            <a:endParaRPr lang="he-IL"/>
          </a:p>
        </p:txBody>
      </p:sp>
    </p:spTree>
    <p:extLst>
      <p:ext uri="{BB962C8B-B14F-4D97-AF65-F5344CB8AC3E}">
        <p14:creationId xmlns:p14="http://schemas.microsoft.com/office/powerpoint/2010/main" val="33310275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marR="0" rtl="1">
              <a:spcBef>
                <a:spcPts val="0"/>
              </a:spcBef>
              <a:spcAft>
                <a:spcPts val="0"/>
              </a:spcAft>
            </a:pPr>
            <a:r>
              <a:rPr lang="he-IL" sz="2800" b="0" i="0" dirty="0">
                <a:solidFill>
                  <a:srgbClr val="222222"/>
                </a:solidFill>
                <a:effectLst/>
                <a:latin typeface="Arial" panose="020B0604020202020204" pitchFamily="34" charset="0"/>
              </a:rPr>
              <a:t>היום יודעים שמדידות </a:t>
            </a:r>
            <a:r>
              <a:rPr lang="en-US" sz="2800" b="0" i="0" dirty="0">
                <a:solidFill>
                  <a:srgbClr val="222222"/>
                </a:solidFill>
                <a:effectLst/>
                <a:latin typeface="Arial" panose="020B0604020202020204" pitchFamily="34" charset="0"/>
              </a:rPr>
              <a:t>MRI </a:t>
            </a:r>
            <a:r>
              <a:rPr lang="he-IL" sz="2800" b="0" i="0" dirty="0">
                <a:solidFill>
                  <a:srgbClr val="222222"/>
                </a:solidFill>
                <a:effectLst/>
                <a:latin typeface="Arial" panose="020B0604020202020204" pitchFamily="34" charset="0"/>
              </a:rPr>
              <a:t> מושפעות גם מברזל וגם מליפידים. היינו רוצים ללמוד מתוך ה</a:t>
            </a:r>
            <a:r>
              <a:rPr lang="en-US" sz="2800" b="0" i="0" dirty="0">
                <a:solidFill>
                  <a:srgbClr val="222222"/>
                </a:solidFill>
                <a:effectLst/>
                <a:latin typeface="Arial" panose="020B0604020202020204" pitchFamily="34" charset="0"/>
              </a:rPr>
              <a:t>MRI </a:t>
            </a:r>
            <a:r>
              <a:rPr lang="he-IL" sz="2800" b="0" i="0" dirty="0">
                <a:solidFill>
                  <a:srgbClr val="222222"/>
                </a:solidFill>
                <a:effectLst/>
                <a:latin typeface="Arial" panose="020B0604020202020204" pitchFamily="34" charset="0"/>
              </a:rPr>
              <a:t> גם על הרכב הליפידים וגם על הרכב הברזל. הבעיה היא שאנחנו לא יודעים באיזה אופן כל אחת מהמדידות </a:t>
            </a:r>
            <a:r>
              <a:rPr lang="en-US" sz="2800" b="0" i="0" dirty="0">
                <a:solidFill>
                  <a:srgbClr val="222222"/>
                </a:solidFill>
                <a:effectLst/>
                <a:latin typeface="Arial" panose="020B0604020202020204" pitchFamily="34" charset="0"/>
              </a:rPr>
              <a:t>MRI </a:t>
            </a:r>
            <a:r>
              <a:rPr lang="he-IL" sz="2800" b="0" i="0" dirty="0">
                <a:solidFill>
                  <a:srgbClr val="222222"/>
                </a:solidFill>
                <a:effectLst/>
                <a:latin typeface="Arial" panose="020B0604020202020204" pitchFamily="34" charset="0"/>
              </a:rPr>
              <a:t> רגישה לברזל ולליפידים- האם יש מדידות שרגישות רק לברזל או רק לליפידים? מדידות שרגישות גם לברזל וגם לליפידים? או שהמדידות מושפעות </a:t>
            </a:r>
            <a:r>
              <a:rPr lang="he-IL" sz="2800" b="0" i="0" dirty="0" err="1">
                <a:solidFill>
                  <a:srgbClr val="222222"/>
                </a:solidFill>
                <a:effectLst/>
                <a:latin typeface="Arial" panose="020B0604020202020204" pitchFamily="34" charset="0"/>
              </a:rPr>
              <a:t>מאינטרקציה</a:t>
            </a:r>
            <a:r>
              <a:rPr lang="he-IL" sz="2800" b="0" i="0" dirty="0">
                <a:solidFill>
                  <a:srgbClr val="222222"/>
                </a:solidFill>
                <a:effectLst/>
                <a:latin typeface="Arial" panose="020B0604020202020204" pitchFamily="34" charset="0"/>
              </a:rPr>
              <a:t> בין הברזל לליפידים? </a:t>
            </a:r>
            <a:endParaRPr lang="he-IL" sz="1800" dirty="0">
              <a:effectLst/>
              <a:cs typeface="Calibri" panose="020F0502020204030204" pitchFamily="34" charset="0"/>
            </a:endParaRPr>
          </a:p>
          <a:p>
            <a:pPr marL="342900" marR="0" rtl="1">
              <a:spcBef>
                <a:spcPts val="0"/>
              </a:spcBef>
              <a:spcAft>
                <a:spcPts val="0"/>
              </a:spcAft>
            </a:pPr>
            <a:endParaRPr lang="he-IL" sz="1800" dirty="0">
              <a:effectLst/>
              <a:cs typeface="Calibri" panose="020F0502020204030204" pitchFamily="34" charset="0"/>
            </a:endParaRPr>
          </a:p>
          <a:p>
            <a:pPr marL="342900" marR="0" rtl="1">
              <a:spcBef>
                <a:spcPts val="0"/>
              </a:spcBef>
              <a:spcAft>
                <a:spcPts val="0"/>
              </a:spcAft>
            </a:pPr>
            <a:r>
              <a:rPr lang="he-IL" sz="1800" dirty="0">
                <a:effectLst/>
                <a:cs typeface="Calibri" panose="020F0502020204030204" pitchFamily="34" charset="0"/>
              </a:rPr>
              <a:t>הפרויקט בודק את הקשר בין מדידות </a:t>
            </a:r>
            <a:r>
              <a:rPr lang="en-US" sz="1800" dirty="0">
                <a:effectLst/>
                <a:cs typeface="Calibri" panose="020F0502020204030204" pitchFamily="34" charset="0"/>
              </a:rPr>
              <a:t>MRI</a:t>
            </a:r>
            <a:r>
              <a:rPr lang="he-IL" sz="1800" dirty="0">
                <a:effectLst/>
                <a:cs typeface="Calibri" panose="020F0502020204030204" pitchFamily="34" charset="0"/>
              </a:rPr>
              <a:t> כמותי לריכוזי ברזל וליפיד ברקמות המוח. </a:t>
            </a:r>
          </a:p>
          <a:p>
            <a:pPr marL="342900" marR="0" rtl="1">
              <a:spcBef>
                <a:spcPts val="0"/>
              </a:spcBef>
              <a:spcAft>
                <a:spcPts val="0"/>
              </a:spcAft>
            </a:pPr>
            <a:r>
              <a:rPr lang="he-IL" sz="1800" dirty="0">
                <a:effectLst/>
                <a:cs typeface="Calibri" panose="020F0502020204030204" pitchFamily="34" charset="0"/>
              </a:rPr>
              <a:t>בשלב בראשון והנוכחי אנחנו בודקות האם ניתן לחזות פרמטרי </a:t>
            </a:r>
            <a:r>
              <a:rPr lang="en-US" sz="1800" dirty="0">
                <a:effectLst/>
                <a:cs typeface="Calibri" panose="020F0502020204030204" pitchFamily="34" charset="0"/>
              </a:rPr>
              <a:t>MRI</a:t>
            </a:r>
            <a:r>
              <a:rPr lang="he-IL" sz="1800" dirty="0">
                <a:effectLst/>
                <a:cs typeface="Calibri" panose="020F0502020204030204" pitchFamily="34" charset="0"/>
              </a:rPr>
              <a:t> כמותי על פי ריכוזי ברזל וליפיד כשהמטרה הסופית היא להכריע האם ניתן לחזות את ריכוזי הברזל והליפיד ברקמות המוח על סמך מדידות </a:t>
            </a:r>
            <a:r>
              <a:rPr lang="en-US" sz="1800" dirty="0">
                <a:effectLst/>
                <a:cs typeface="Calibri" panose="020F0502020204030204" pitchFamily="34" charset="0"/>
              </a:rPr>
              <a:t>MRI</a:t>
            </a:r>
            <a:r>
              <a:rPr lang="he-IL" sz="1800" dirty="0">
                <a:effectLst/>
                <a:cs typeface="Calibri" panose="020F0502020204030204" pitchFamily="34" charset="0"/>
              </a:rPr>
              <a:t> כמותי. </a:t>
            </a:r>
          </a:p>
          <a:p>
            <a:endParaRPr lang="he-IL" dirty="0"/>
          </a:p>
        </p:txBody>
      </p:sp>
      <p:sp>
        <p:nvSpPr>
          <p:cNvPr id="4" name="מציין מיקום של מספר שקופית 3"/>
          <p:cNvSpPr>
            <a:spLocks noGrp="1"/>
          </p:cNvSpPr>
          <p:nvPr>
            <p:ph type="sldNum" sz="quarter" idx="5"/>
          </p:nvPr>
        </p:nvSpPr>
        <p:spPr/>
        <p:txBody>
          <a:bodyPr/>
          <a:lstStyle/>
          <a:p>
            <a:fld id="{B8B938EF-9FE7-4C3B-B881-4E5547551E6B}" type="slidenum">
              <a:rPr lang="he-IL" smtClean="0"/>
              <a:t>2</a:t>
            </a:fld>
            <a:endParaRPr lang="he-IL"/>
          </a:p>
        </p:txBody>
      </p:sp>
    </p:spTree>
    <p:extLst>
      <p:ext uri="{BB962C8B-B14F-4D97-AF65-F5344CB8AC3E}">
        <p14:creationId xmlns:p14="http://schemas.microsoft.com/office/powerpoint/2010/main" val="216529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 ניתן להתערב בריכוזי הליפידים והברזל ברקמות המוח האנושי, ולכן נסרקו במעבדה על ידי רונה מבחנות זכוכית, הקרויות "פנטומים" כך שכל אחת מהמבחנות מכילה סוג שונה של תערובת ליפידים, וריכוז שונה של סוג ברזל. </a:t>
            </a:r>
            <a:br>
              <a:rPr lang="en-US" dirty="0"/>
            </a:br>
            <a:r>
              <a:rPr lang="he-IL" dirty="0"/>
              <a:t>למשל, ניתן לראות דוגמא לסט מבחנות – המשותף לכל המבחנות הוא סוג הברזל וסוג הליפיד – </a:t>
            </a:r>
            <a:r>
              <a:rPr lang="he-IL" dirty="0" err="1"/>
              <a:t>טרנספרין</a:t>
            </a:r>
            <a:r>
              <a:rPr lang="he-IL" dirty="0"/>
              <a:t> </a:t>
            </a:r>
            <a:r>
              <a:rPr lang="he-IL" dirty="0" err="1"/>
              <a:t>ו</a:t>
            </a:r>
            <a:r>
              <a:rPr lang="he-IL" b="0" i="0" dirty="0" err="1">
                <a:solidFill>
                  <a:srgbClr val="222222"/>
                </a:solidFill>
                <a:effectLst/>
                <a:latin typeface="Arial" panose="020B0604020202020204" pitchFamily="34" charset="0"/>
              </a:rPr>
              <a:t>ספינגומייליןכל</a:t>
            </a:r>
            <a:r>
              <a:rPr lang="he-IL" b="0" i="0" dirty="0">
                <a:solidFill>
                  <a:srgbClr val="222222"/>
                </a:solidFill>
                <a:effectLst/>
                <a:latin typeface="Arial" panose="020B0604020202020204" pitchFamily="34" charset="0"/>
              </a:rPr>
              <a:t> אחד מהם בריכוז שונה. </a:t>
            </a:r>
            <a:endParaRPr lang="he-IL" dirty="0"/>
          </a:p>
        </p:txBody>
      </p:sp>
      <p:sp>
        <p:nvSpPr>
          <p:cNvPr id="4" name="מציין מיקום של מספר שקופית 3"/>
          <p:cNvSpPr>
            <a:spLocks noGrp="1"/>
          </p:cNvSpPr>
          <p:nvPr>
            <p:ph type="sldNum" sz="quarter" idx="5"/>
          </p:nvPr>
        </p:nvSpPr>
        <p:spPr/>
        <p:txBody>
          <a:bodyPr/>
          <a:lstStyle/>
          <a:p>
            <a:fld id="{B8B938EF-9FE7-4C3B-B881-4E5547551E6B}" type="slidenum">
              <a:rPr lang="he-IL" smtClean="0"/>
              <a:t>3</a:t>
            </a:fld>
            <a:endParaRPr lang="he-IL"/>
          </a:p>
        </p:txBody>
      </p:sp>
    </p:spTree>
    <p:extLst>
      <p:ext uri="{BB962C8B-B14F-4D97-AF65-F5344CB8AC3E}">
        <p14:creationId xmlns:p14="http://schemas.microsoft.com/office/powerpoint/2010/main" val="3207913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כל קופסא כזו נותחה לאחר סריקת ה</a:t>
            </a:r>
            <a:r>
              <a:rPr lang="en-US" dirty="0"/>
              <a:t>MRI</a:t>
            </a:r>
            <a:r>
              <a:rPr lang="he-IL" dirty="0"/>
              <a:t> ושיר </a:t>
            </a:r>
            <a:r>
              <a:rPr lang="he-IL" dirty="0" err="1"/>
              <a:t>אירגנה</a:t>
            </a:r>
            <a:r>
              <a:rPr lang="he-IL" dirty="0"/>
              <a:t> בצורה מאוד מאוד מרשימה את כל </a:t>
            </a:r>
            <a:r>
              <a:rPr lang="he-IL" dirty="0" err="1"/>
              <a:t>הדאטא</a:t>
            </a:r>
            <a:r>
              <a:rPr lang="he-IL" dirty="0"/>
              <a:t> בטבלה. </a:t>
            </a:r>
            <a:br>
              <a:rPr lang="en-US" dirty="0"/>
            </a:br>
            <a:r>
              <a:rPr lang="he-IL" dirty="0"/>
              <a:t>אפשר לראות פרמטר </a:t>
            </a:r>
            <a:r>
              <a:rPr lang="en-US" dirty="0"/>
              <a:t>MRI </a:t>
            </a:r>
            <a:r>
              <a:rPr lang="he-IL" dirty="0"/>
              <a:t> עבור כל דוגמא שמכילה סוג ליפיד בריכוז שונה עם סוג ברזל בריכוז שונה. </a:t>
            </a:r>
          </a:p>
          <a:p>
            <a:r>
              <a:rPr lang="he-IL" dirty="0"/>
              <a:t>אני קיבלתי את הטבלה הזו. </a:t>
            </a:r>
          </a:p>
        </p:txBody>
      </p:sp>
      <p:sp>
        <p:nvSpPr>
          <p:cNvPr id="4" name="מציין מיקום של מספר שקופית 3"/>
          <p:cNvSpPr>
            <a:spLocks noGrp="1"/>
          </p:cNvSpPr>
          <p:nvPr>
            <p:ph type="sldNum" sz="quarter" idx="5"/>
          </p:nvPr>
        </p:nvSpPr>
        <p:spPr/>
        <p:txBody>
          <a:bodyPr/>
          <a:lstStyle/>
          <a:p>
            <a:fld id="{B8B938EF-9FE7-4C3B-B881-4E5547551E6B}" type="slidenum">
              <a:rPr lang="he-IL" smtClean="0"/>
              <a:t>4</a:t>
            </a:fld>
            <a:endParaRPr lang="he-IL"/>
          </a:p>
        </p:txBody>
      </p:sp>
    </p:spTree>
    <p:extLst>
      <p:ext uri="{BB962C8B-B14F-4D97-AF65-F5344CB8AC3E}">
        <p14:creationId xmlns:p14="http://schemas.microsoft.com/office/powerpoint/2010/main" val="473513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אתמקד בהסבר בפרמטר </a:t>
            </a:r>
            <a:r>
              <a:rPr lang="en-US" dirty="0"/>
              <a:t>R1=1/T1[1/sec]</a:t>
            </a:r>
          </a:p>
          <a:p>
            <a:r>
              <a:rPr lang="he-IL" dirty="0"/>
              <a:t>בשלב הראשון ביצעתי רגרסיה לינארית שמטרתה לחזות את הפרמטר </a:t>
            </a:r>
            <a:r>
              <a:rPr lang="en-US" dirty="0"/>
              <a:t>R1</a:t>
            </a:r>
            <a:r>
              <a:rPr lang="he-IL" dirty="0"/>
              <a:t> על סמך ריכוזי הברזל בלבד. </a:t>
            </a:r>
          </a:p>
          <a:p>
            <a:r>
              <a:rPr lang="he-IL" dirty="0"/>
              <a:t>הסבר על הגרף – ציר </a:t>
            </a:r>
            <a:r>
              <a:rPr lang="en-US" dirty="0"/>
              <a:t>x</a:t>
            </a:r>
            <a:r>
              <a:rPr lang="he-IL" dirty="0"/>
              <a:t> מייצג את ערכי </a:t>
            </a:r>
            <a:r>
              <a:rPr lang="en-US" dirty="0"/>
              <a:t>R1</a:t>
            </a:r>
            <a:r>
              <a:rPr lang="he-IL" dirty="0"/>
              <a:t> שהתקבלו במדידות האמיתיות (בטבלה שראינו קודם). </a:t>
            </a:r>
            <a:br>
              <a:rPr lang="en-US" dirty="0"/>
            </a:br>
            <a:r>
              <a:rPr lang="he-IL" dirty="0"/>
              <a:t>ציר </a:t>
            </a:r>
            <a:r>
              <a:rPr lang="en-US" dirty="0"/>
              <a:t>y</a:t>
            </a:r>
            <a:r>
              <a:rPr lang="he-IL" dirty="0"/>
              <a:t> מייצג את </a:t>
            </a:r>
            <a:r>
              <a:rPr lang="he-IL" dirty="0" err="1"/>
              <a:t>את</a:t>
            </a:r>
            <a:r>
              <a:rPr lang="he-IL" dirty="0"/>
              <a:t> ערכי </a:t>
            </a:r>
            <a:r>
              <a:rPr lang="en-US" dirty="0"/>
              <a:t>R1</a:t>
            </a:r>
            <a:r>
              <a:rPr lang="he-IL" dirty="0"/>
              <a:t> שהתקבלו על פי מודל החיזוי, כאשר הנתונים שהוכנסו הם ריכוזי הברזל והליפידים.</a:t>
            </a:r>
          </a:p>
          <a:p>
            <a:r>
              <a:rPr lang="he-IL" dirty="0"/>
              <a:t>השאיפה היא שהערכים יהיו כמה שיותר קרובים, ושערך השגיאה יהיה מינימלי ביניהם. במצב כזה יהיה לכל נקודה ערכים דומים בציר ה</a:t>
            </a:r>
            <a:r>
              <a:rPr lang="en-US" dirty="0"/>
              <a:t>x</a:t>
            </a:r>
            <a:r>
              <a:rPr lang="he-IL" dirty="0"/>
              <a:t> וציר ה</a:t>
            </a:r>
            <a:r>
              <a:rPr lang="en-US" dirty="0"/>
              <a:t>y</a:t>
            </a:r>
            <a:r>
              <a:rPr lang="he-IL" dirty="0"/>
              <a:t> והיא תהיה על או קרובה מאוד לישר המוצג בקווים שחורים – המייצג את פונקציית הזהות. כלומר, על פי הקשר הלינארי בין המשתנים וגודל השגיאה – נוכל לקבוע את טיב המודל. </a:t>
            </a:r>
          </a:p>
          <a:p>
            <a:endParaRPr lang="he-IL" dirty="0"/>
          </a:p>
          <a:p>
            <a:r>
              <a:rPr lang="he-IL" dirty="0"/>
              <a:t>ניתן לראות שיש קשר לינארי חלש בין המשתנה התלוי למשתנה הבלתי תלוי. </a:t>
            </a:r>
            <a:br>
              <a:rPr lang="en-US" dirty="0"/>
            </a:br>
            <a:r>
              <a:rPr lang="he-IL" dirty="0"/>
              <a:t>לאחר מכן עשיתי את אותו הדבר כאשר המשתנה הבלתי תלוי הוא כמות הליפיד, ושוב המסקנה דומה. </a:t>
            </a:r>
          </a:p>
          <a:p>
            <a:r>
              <a:rPr lang="he-IL" dirty="0"/>
              <a:t>המודל הבא היה רגרסיה המתבססת על שני משתנים בלתי תלויים – ריכוז הברזל וכמות הליפיד. </a:t>
            </a:r>
          </a:p>
          <a:p>
            <a:r>
              <a:rPr lang="he-IL" dirty="0"/>
              <a:t>ולבסוף המודל הלינארי שניבא בצורה הטובה ביותר היה זה שהתבסס על שני משתנים בלתי תלויים </a:t>
            </a:r>
            <a:r>
              <a:rPr lang="he-IL" dirty="0" err="1"/>
              <a:t>ואיטרקציה</a:t>
            </a:r>
            <a:r>
              <a:rPr lang="he-IL" dirty="0"/>
              <a:t> ביניהם. </a:t>
            </a:r>
          </a:p>
          <a:p>
            <a:endParaRPr lang="he-IL" dirty="0"/>
          </a:p>
          <a:p>
            <a:r>
              <a:rPr lang="he-IL" dirty="0"/>
              <a:t>כדי </a:t>
            </a:r>
            <a:r>
              <a:rPr lang="he-IL" dirty="0" err="1"/>
              <a:t>להמנע</a:t>
            </a:r>
            <a:r>
              <a:rPr lang="he-IL" dirty="0"/>
              <a:t> ממצב בו המערכת למדה את סט הדגימות בצורה טובה מאוד, אך יהיה לה קשה להכליל את המודל על תוצאות נוספות, ביצעתי קרוס </a:t>
            </a:r>
            <a:r>
              <a:rPr lang="he-IL" dirty="0" err="1"/>
              <a:t>ואלידציה</a:t>
            </a:r>
            <a:r>
              <a:rPr lang="he-IL" dirty="0"/>
              <a:t>. הכוונה היא שהמערכת בכל פעם התייחסה לכלל הדגימות כסט אימון – ולדגימה אחת כסט בדיקה. כך על כל הדגימות.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B8B938EF-9FE7-4C3B-B881-4E5547551E6B}" type="slidenum">
              <a:rPr lang="he-IL" smtClean="0"/>
              <a:t>5</a:t>
            </a:fld>
            <a:endParaRPr lang="he-IL"/>
          </a:p>
        </p:txBody>
      </p:sp>
    </p:spTree>
    <p:extLst>
      <p:ext uri="{BB962C8B-B14F-4D97-AF65-F5344CB8AC3E}">
        <p14:creationId xmlns:p14="http://schemas.microsoft.com/office/powerpoint/2010/main" val="111312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br>
              <a:rPr lang="en-US" dirty="0"/>
            </a:br>
            <a:r>
              <a:rPr lang="he-IL" dirty="0"/>
              <a:t>בשלב הבא נבדוק אילו גורמים נוספים משפיעים על החיזוי – למשל, ניתן לראות שסוג הברזל משפיע גם הוא. </a:t>
            </a:r>
            <a:br>
              <a:rPr lang="en-US" dirty="0"/>
            </a:br>
            <a:r>
              <a:rPr lang="he-IL" dirty="0"/>
              <a:t>כשהסתכלנו על כל הנקודות שיש בהן ברזל חופשי (שאינו מחובר לאף חלבון - לא </a:t>
            </a:r>
            <a:r>
              <a:rPr lang="he-IL" dirty="0" err="1"/>
              <a:t>פריטין</a:t>
            </a:r>
            <a:r>
              <a:rPr lang="he-IL" dirty="0"/>
              <a:t> או </a:t>
            </a:r>
            <a:r>
              <a:rPr lang="he-IL" dirty="0" err="1"/>
              <a:t>טרנספרין</a:t>
            </a:r>
            <a:r>
              <a:rPr lang="he-IL" dirty="0"/>
              <a:t>) </a:t>
            </a:r>
            <a:r>
              <a:rPr lang="he-IL" b="1" dirty="0"/>
              <a:t>אבל</a:t>
            </a:r>
            <a:r>
              <a:rPr lang="he-IL" dirty="0"/>
              <a:t> התעלמנו </a:t>
            </a:r>
            <a:r>
              <a:rPr lang="he-IL" dirty="0" err="1"/>
              <a:t>מהדאטא</a:t>
            </a:r>
            <a:r>
              <a:rPr lang="he-IL" dirty="0"/>
              <a:t> של ברזל חופשי לבד במים בלי ליפידים בכלל (ריכוז </a:t>
            </a:r>
            <a:r>
              <a:rPr lang="he-IL" dirty="0" err="1"/>
              <a:t>הליפדים</a:t>
            </a:r>
            <a:r>
              <a:rPr lang="he-IL" dirty="0"/>
              <a:t> הוא אפס). ראינו כי סוג הברזל משפיע על </a:t>
            </a:r>
            <a:r>
              <a:rPr lang="en-US" dirty="0"/>
              <a:t>R1</a:t>
            </a:r>
            <a:r>
              <a:rPr lang="he-IL" dirty="0"/>
              <a:t> –כלומר, ברזל בתמיסה מימית מתנהג שונה מברזל בסביבת ליפידים. בהמשך נוכל להסתכל גם על </a:t>
            </a:r>
            <a:r>
              <a:rPr lang="he-IL" dirty="0" err="1"/>
              <a:t>פריטין</a:t>
            </a:r>
            <a:r>
              <a:rPr lang="he-IL" dirty="0"/>
              <a:t> </a:t>
            </a:r>
            <a:r>
              <a:rPr lang="he-IL" dirty="0" err="1"/>
              <a:t>וטרנספרין</a:t>
            </a:r>
            <a:r>
              <a:rPr lang="he-IL" dirty="0"/>
              <a:t> שהם סוגי ברזל נוספים. </a:t>
            </a:r>
          </a:p>
          <a:p>
            <a:br>
              <a:rPr lang="he-IL" dirty="0"/>
            </a:br>
            <a:endParaRPr lang="he-IL" dirty="0"/>
          </a:p>
          <a:p>
            <a:r>
              <a:rPr lang="he-IL" dirty="0"/>
              <a:t>הפרדה בין סוגי ליפידים שונים – חיזוי הפרמטרים כמו קודם כאשר יתווסף משתנה בלתי תלוי של סוג הליפיד. </a:t>
            </a:r>
          </a:p>
          <a:p>
            <a:endParaRPr lang="he-IL" dirty="0"/>
          </a:p>
        </p:txBody>
      </p:sp>
      <p:sp>
        <p:nvSpPr>
          <p:cNvPr id="4" name="מציין מיקום של מספר שקופית 3"/>
          <p:cNvSpPr>
            <a:spLocks noGrp="1"/>
          </p:cNvSpPr>
          <p:nvPr>
            <p:ph type="sldNum" sz="quarter" idx="5"/>
          </p:nvPr>
        </p:nvSpPr>
        <p:spPr/>
        <p:txBody>
          <a:bodyPr/>
          <a:lstStyle/>
          <a:p>
            <a:fld id="{B8B938EF-9FE7-4C3B-B881-4E5547551E6B}" type="slidenum">
              <a:rPr lang="he-IL" smtClean="0"/>
              <a:t>6</a:t>
            </a:fld>
            <a:endParaRPr lang="he-IL"/>
          </a:p>
        </p:txBody>
      </p:sp>
    </p:spTree>
    <p:extLst>
      <p:ext uri="{BB962C8B-B14F-4D97-AF65-F5344CB8AC3E}">
        <p14:creationId xmlns:p14="http://schemas.microsoft.com/office/powerpoint/2010/main" val="2525622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השלב האחרון במחקר כנראה יהיה לחזות על סמך המודל הלינארי המתאים ביותר, ריכוזי ברזל וליפיד על סמך מדידות </a:t>
            </a:r>
            <a:r>
              <a:rPr lang="en-US" dirty="0"/>
              <a:t>MRI</a:t>
            </a:r>
            <a:r>
              <a:rPr lang="he-IL" dirty="0"/>
              <a:t> כמותי.</a:t>
            </a:r>
          </a:p>
          <a:p>
            <a:r>
              <a:rPr lang="he-IL" dirty="0"/>
              <a:t>כלומר, נרצה לחזות את מה ששימש עד כה כמשתנה בלתי תלוי. </a:t>
            </a:r>
          </a:p>
        </p:txBody>
      </p:sp>
      <p:sp>
        <p:nvSpPr>
          <p:cNvPr id="4" name="מציין מיקום של מספר שקופית 3"/>
          <p:cNvSpPr>
            <a:spLocks noGrp="1"/>
          </p:cNvSpPr>
          <p:nvPr>
            <p:ph type="sldNum" sz="quarter" idx="5"/>
          </p:nvPr>
        </p:nvSpPr>
        <p:spPr/>
        <p:txBody>
          <a:bodyPr/>
          <a:lstStyle/>
          <a:p>
            <a:fld id="{B8B938EF-9FE7-4C3B-B881-4E5547551E6B}" type="slidenum">
              <a:rPr lang="he-IL" smtClean="0"/>
              <a:t>7</a:t>
            </a:fld>
            <a:endParaRPr lang="he-IL"/>
          </a:p>
        </p:txBody>
      </p:sp>
    </p:spTree>
    <p:extLst>
      <p:ext uri="{BB962C8B-B14F-4D97-AF65-F5344CB8AC3E}">
        <p14:creationId xmlns:p14="http://schemas.microsoft.com/office/powerpoint/2010/main" val="1129208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40EA93F-A083-4439-88FF-8ADBCA07453E}" type="datetimeFigureOut">
              <a:rPr lang="he-IL" smtClean="0"/>
              <a:t>ו'/שבט/תשפ"א</a:t>
            </a:fld>
            <a:endParaRPr lang="he-IL"/>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he-IL"/>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599435D-A7E4-401A-BD42-3DE6CD19D361}" type="slidenum">
              <a:rPr lang="he-IL" smtClean="0"/>
              <a:t>‹#›</a:t>
            </a:fld>
            <a:endParaRPr lang="he-IL"/>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709848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40EA93F-A083-4439-88FF-8ADBCA07453E}" type="datetimeFigureOut">
              <a:rPr lang="he-IL" smtClean="0"/>
              <a:t>ו'/שבט/תשפ"א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99435D-A7E4-401A-BD42-3DE6CD19D361}" type="slidenum">
              <a:rPr lang="he-IL" smtClean="0"/>
              <a:t>‹#›</a:t>
            </a:fld>
            <a:endParaRPr lang="he-IL"/>
          </a:p>
        </p:txBody>
      </p:sp>
    </p:spTree>
    <p:extLst>
      <p:ext uri="{BB962C8B-B14F-4D97-AF65-F5344CB8AC3E}">
        <p14:creationId xmlns:p14="http://schemas.microsoft.com/office/powerpoint/2010/main" val="377751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40EA93F-A083-4439-88FF-8ADBCA07453E}" type="datetimeFigureOut">
              <a:rPr lang="he-IL" smtClean="0"/>
              <a:t>ו'/שבט/תשפ"א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99435D-A7E4-401A-BD42-3DE6CD19D361}" type="slidenum">
              <a:rPr lang="he-IL" smtClean="0"/>
              <a:t>‹#›</a:t>
            </a:fld>
            <a:endParaRPr lang="he-IL"/>
          </a:p>
        </p:txBody>
      </p:sp>
    </p:spTree>
    <p:extLst>
      <p:ext uri="{BB962C8B-B14F-4D97-AF65-F5344CB8AC3E}">
        <p14:creationId xmlns:p14="http://schemas.microsoft.com/office/powerpoint/2010/main" val="161143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40EA93F-A083-4439-88FF-8ADBCA07453E}" type="datetimeFigureOut">
              <a:rPr lang="he-IL" smtClean="0"/>
              <a:t>ו'/שבט/תשפ"א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99435D-A7E4-401A-BD42-3DE6CD19D361}" type="slidenum">
              <a:rPr lang="he-IL" smtClean="0"/>
              <a:t>‹#›</a:t>
            </a:fld>
            <a:endParaRPr lang="he-IL"/>
          </a:p>
        </p:txBody>
      </p:sp>
    </p:spTree>
    <p:extLst>
      <p:ext uri="{BB962C8B-B14F-4D97-AF65-F5344CB8AC3E}">
        <p14:creationId xmlns:p14="http://schemas.microsoft.com/office/powerpoint/2010/main" val="22276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40EA93F-A083-4439-88FF-8ADBCA07453E}" type="datetimeFigureOut">
              <a:rPr lang="he-IL" smtClean="0"/>
              <a:t>ו'/שבט/תשפ"א</a:t>
            </a:fld>
            <a:endParaRPr lang="he-IL"/>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he-IL"/>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599435D-A7E4-401A-BD42-3DE6CD19D361}" type="slidenum">
              <a:rPr lang="he-IL" smtClean="0"/>
              <a:t>‹#›</a:t>
            </a:fld>
            <a:endParaRPr lang="he-IL"/>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971894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40EA93F-A083-4439-88FF-8ADBCA07453E}" type="datetimeFigureOut">
              <a:rPr lang="he-IL" smtClean="0"/>
              <a:t>ו'/שבט/תשפ"א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99435D-A7E4-401A-BD42-3DE6CD19D361}" type="slidenum">
              <a:rPr lang="he-IL" smtClean="0"/>
              <a:t>‹#›</a:t>
            </a:fld>
            <a:endParaRPr lang="he-IL"/>
          </a:p>
        </p:txBody>
      </p:sp>
    </p:spTree>
    <p:extLst>
      <p:ext uri="{BB962C8B-B14F-4D97-AF65-F5344CB8AC3E}">
        <p14:creationId xmlns:p14="http://schemas.microsoft.com/office/powerpoint/2010/main" val="147662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40EA93F-A083-4439-88FF-8ADBCA07453E}" type="datetimeFigureOut">
              <a:rPr lang="he-IL" smtClean="0"/>
              <a:t>ו'/שבט/תשפ"א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599435D-A7E4-401A-BD42-3DE6CD19D361}" type="slidenum">
              <a:rPr lang="he-IL" smtClean="0"/>
              <a:t>‹#›</a:t>
            </a:fld>
            <a:endParaRPr lang="he-IL"/>
          </a:p>
        </p:txBody>
      </p:sp>
    </p:spTree>
    <p:extLst>
      <p:ext uri="{BB962C8B-B14F-4D97-AF65-F5344CB8AC3E}">
        <p14:creationId xmlns:p14="http://schemas.microsoft.com/office/powerpoint/2010/main" val="353165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40EA93F-A083-4439-88FF-8ADBCA07453E}" type="datetimeFigureOut">
              <a:rPr lang="he-IL" smtClean="0"/>
              <a:t>ו'/שבט/תשפ"א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599435D-A7E4-401A-BD42-3DE6CD19D361}" type="slidenum">
              <a:rPr lang="he-IL" smtClean="0"/>
              <a:t>‹#›</a:t>
            </a:fld>
            <a:endParaRPr lang="he-IL"/>
          </a:p>
        </p:txBody>
      </p:sp>
    </p:spTree>
    <p:extLst>
      <p:ext uri="{BB962C8B-B14F-4D97-AF65-F5344CB8AC3E}">
        <p14:creationId xmlns:p14="http://schemas.microsoft.com/office/powerpoint/2010/main" val="44597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EA93F-A083-4439-88FF-8ADBCA07453E}" type="datetimeFigureOut">
              <a:rPr lang="he-IL" smtClean="0"/>
              <a:t>ו'/שבט/תשפ"א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599435D-A7E4-401A-BD42-3DE6CD19D361}" type="slidenum">
              <a:rPr lang="he-IL" smtClean="0"/>
              <a:t>‹#›</a:t>
            </a:fld>
            <a:endParaRPr lang="he-IL"/>
          </a:p>
        </p:txBody>
      </p:sp>
    </p:spTree>
    <p:extLst>
      <p:ext uri="{BB962C8B-B14F-4D97-AF65-F5344CB8AC3E}">
        <p14:creationId xmlns:p14="http://schemas.microsoft.com/office/powerpoint/2010/main" val="180519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0EA93F-A083-4439-88FF-8ADBCA07453E}" type="datetimeFigureOut">
              <a:rPr lang="he-IL" smtClean="0"/>
              <a:t>ו'/שבט/תשפ"א</a:t>
            </a:fld>
            <a:endParaRPr lang="he-I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e-I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599435D-A7E4-401A-BD42-3DE6CD19D361}" type="slidenum">
              <a:rPr lang="he-IL" smtClean="0"/>
              <a:t>‹#›</a:t>
            </a:fld>
            <a:endParaRPr lang="he-I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607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0EA93F-A083-4439-88FF-8ADBCA07453E}" type="datetimeFigureOut">
              <a:rPr lang="he-IL" smtClean="0"/>
              <a:t>ו'/שבט/תשפ"א</a:t>
            </a:fld>
            <a:endParaRPr lang="he-IL"/>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he-IL"/>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599435D-A7E4-401A-BD42-3DE6CD19D361}" type="slidenum">
              <a:rPr lang="he-IL" smtClean="0"/>
              <a:t>‹#›</a:t>
            </a:fld>
            <a:endParaRPr lang="he-IL"/>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244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40EA93F-A083-4439-88FF-8ADBCA07453E}" type="datetimeFigureOut">
              <a:rPr lang="he-IL" smtClean="0"/>
              <a:t>ו'/שבט/תשפ"א</a:t>
            </a:fld>
            <a:endParaRPr lang="he-IL"/>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he-IL"/>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599435D-A7E4-401A-BD42-3DE6CD19D361}" type="slidenum">
              <a:rPr lang="he-IL" smtClean="0"/>
              <a:t>‹#›</a:t>
            </a:fld>
            <a:endParaRPr lang="he-IL"/>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0426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4D7BF-4CFB-4328-8CFC-E27DE5B2AC08}"/>
              </a:ext>
            </a:extLst>
          </p:cNvPr>
          <p:cNvSpPr>
            <a:spLocks noGrp="1"/>
          </p:cNvSpPr>
          <p:nvPr>
            <p:ph type="ctrTitle"/>
          </p:nvPr>
        </p:nvSpPr>
        <p:spPr/>
        <p:txBody>
          <a:bodyPr/>
          <a:lstStyle/>
          <a:p>
            <a:r>
              <a:rPr lang="he-IL" dirty="0"/>
              <a:t>הקשר בין פרמטרי </a:t>
            </a:r>
            <a:r>
              <a:rPr lang="en-US" dirty="0"/>
              <a:t>MRI</a:t>
            </a:r>
            <a:r>
              <a:rPr lang="he-IL" dirty="0"/>
              <a:t> כמותי לריכוזי ברזל וליפיד </a:t>
            </a:r>
          </a:p>
        </p:txBody>
      </p:sp>
    </p:spTree>
    <p:extLst>
      <p:ext uri="{BB962C8B-B14F-4D97-AF65-F5344CB8AC3E}">
        <p14:creationId xmlns:p14="http://schemas.microsoft.com/office/powerpoint/2010/main" val="317413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81F2580-60C6-4069-92E9-26DF00B8EDB3}"/>
              </a:ext>
            </a:extLst>
          </p:cNvPr>
          <p:cNvSpPr>
            <a:spLocks noGrp="1"/>
          </p:cNvSpPr>
          <p:nvPr>
            <p:ph type="title"/>
          </p:nvPr>
        </p:nvSpPr>
        <p:spPr>
          <a:xfrm>
            <a:off x="1696064" y="3232354"/>
            <a:ext cx="9601200" cy="1485900"/>
          </a:xfrm>
        </p:spPr>
        <p:txBody>
          <a:bodyPr/>
          <a:lstStyle/>
          <a:p>
            <a:pPr algn="ctr"/>
            <a:r>
              <a:rPr lang="he-IL" dirty="0"/>
              <a:t>שאלת המחקר </a:t>
            </a:r>
          </a:p>
        </p:txBody>
      </p:sp>
      <p:sp>
        <p:nvSpPr>
          <p:cNvPr id="3" name="מציין מיקום תוכן 2">
            <a:extLst>
              <a:ext uri="{FF2B5EF4-FFF2-40B4-BE49-F238E27FC236}">
                <a16:creationId xmlns:a16="http://schemas.microsoft.com/office/drawing/2014/main" id="{4EDDFF56-6A71-4C37-B747-D332BE2F3043}"/>
              </a:ext>
            </a:extLst>
          </p:cNvPr>
          <p:cNvSpPr>
            <a:spLocks noGrp="1"/>
          </p:cNvSpPr>
          <p:nvPr>
            <p:ph idx="1"/>
          </p:nvPr>
        </p:nvSpPr>
        <p:spPr>
          <a:xfrm>
            <a:off x="1593542" y="4266006"/>
            <a:ext cx="9601200" cy="3581400"/>
          </a:xfrm>
        </p:spPr>
        <p:txBody>
          <a:bodyPr>
            <a:normAutofit/>
          </a:bodyPr>
          <a:lstStyle/>
          <a:p>
            <a:pPr marL="0" indent="0">
              <a:buNone/>
            </a:pPr>
            <a:r>
              <a:rPr lang="he-IL" sz="2800" dirty="0"/>
              <a:t>מה הקשר בין מדידות </a:t>
            </a:r>
            <a:r>
              <a:rPr lang="en-US" sz="2800" dirty="0"/>
              <a:t>MRI </a:t>
            </a:r>
            <a:r>
              <a:rPr lang="he-IL" sz="2800" dirty="0"/>
              <a:t> כמותי לריכוזי הליפידים והברזל ברקמות המוח?</a:t>
            </a:r>
          </a:p>
        </p:txBody>
      </p:sp>
      <p:grpSp>
        <p:nvGrpSpPr>
          <p:cNvPr id="8" name="קבוצה 7">
            <a:extLst>
              <a:ext uri="{FF2B5EF4-FFF2-40B4-BE49-F238E27FC236}">
                <a16:creationId xmlns:a16="http://schemas.microsoft.com/office/drawing/2014/main" id="{586234B4-F075-46CD-8F0C-238B4CBB27DF}"/>
              </a:ext>
            </a:extLst>
          </p:cNvPr>
          <p:cNvGrpSpPr/>
          <p:nvPr/>
        </p:nvGrpSpPr>
        <p:grpSpPr>
          <a:xfrm>
            <a:off x="1593542" y="749709"/>
            <a:ext cx="9703722" cy="4469991"/>
            <a:chOff x="1593542" y="749709"/>
            <a:chExt cx="9703722" cy="4469991"/>
          </a:xfrm>
        </p:grpSpPr>
        <p:sp>
          <p:nvSpPr>
            <p:cNvPr id="6" name="כותרת 1">
              <a:extLst>
                <a:ext uri="{FF2B5EF4-FFF2-40B4-BE49-F238E27FC236}">
                  <a16:creationId xmlns:a16="http://schemas.microsoft.com/office/drawing/2014/main" id="{9EDC19E8-5E3A-4387-8B98-633FAE3556CF}"/>
                </a:ext>
              </a:extLst>
            </p:cNvPr>
            <p:cNvSpPr txBox="1">
              <a:spLocks/>
            </p:cNvSpPr>
            <p:nvPr/>
          </p:nvSpPr>
          <p:spPr>
            <a:xfrm>
              <a:off x="1696064" y="749709"/>
              <a:ext cx="9601200" cy="1485900"/>
            </a:xfrm>
            <a:prstGeom prst="rect">
              <a:avLst/>
            </a:prstGeom>
          </p:spPr>
          <p:txBody>
            <a:bodyPr vert="horz" lIns="91440" tIns="45720" rIns="91440" bIns="45720" rtlCol="0" anchor="t">
              <a:normAutofit/>
            </a:bodyPr>
            <a:lstStyle>
              <a:lvl1pPr algn="l" defTabSz="914400" rtl="1"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he-IL" dirty="0"/>
                <a:t>הקדמה</a:t>
              </a:r>
            </a:p>
          </p:txBody>
        </p:sp>
        <p:sp>
          <p:nvSpPr>
            <p:cNvPr id="7" name="מציין מיקום תוכן 2">
              <a:extLst>
                <a:ext uri="{FF2B5EF4-FFF2-40B4-BE49-F238E27FC236}">
                  <a16:creationId xmlns:a16="http://schemas.microsoft.com/office/drawing/2014/main" id="{D685A689-F7D1-4420-AA35-46AF21040EAC}"/>
                </a:ext>
              </a:extLst>
            </p:cNvPr>
            <p:cNvSpPr txBox="1">
              <a:spLocks/>
            </p:cNvSpPr>
            <p:nvPr/>
          </p:nvSpPr>
          <p:spPr>
            <a:xfrm>
              <a:off x="1593542" y="1638300"/>
              <a:ext cx="9601200" cy="3581400"/>
            </a:xfrm>
            <a:prstGeom prst="rect">
              <a:avLst/>
            </a:prstGeom>
          </p:spPr>
          <p:txBody>
            <a:bodyPr vert="horz" lIns="91440" tIns="45720" rIns="91440" bIns="45720" rtlCol="0">
              <a:normAutofit/>
            </a:bodyPr>
            <a:lstStyle>
              <a:lvl1pPr marL="384048" indent="-384048" algn="r" defTabSz="914400" rtl="1"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r" defTabSz="914400" rtl="1"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he-IL" sz="2800" dirty="0"/>
                <a:t>ידוע כי מדידות </a:t>
              </a:r>
              <a:r>
                <a:rPr lang="en-US" sz="2800" dirty="0"/>
                <a:t>MRI</a:t>
              </a:r>
              <a:r>
                <a:rPr lang="he-IL" sz="2800" dirty="0"/>
                <a:t> מושפעות מברזל וליפידים. </a:t>
              </a:r>
            </a:p>
            <a:p>
              <a:pPr marL="0" indent="0">
                <a:buFont typeface="Franklin Gothic Book" panose="020B0503020102020204" pitchFamily="34" charset="0"/>
                <a:buNone/>
              </a:pPr>
              <a:r>
                <a:rPr lang="he-IL" sz="2800" dirty="0"/>
                <a:t>מתוך מדידות </a:t>
              </a:r>
              <a:r>
                <a:rPr lang="en-US" sz="2800" dirty="0"/>
                <a:t>MRI</a:t>
              </a:r>
              <a:r>
                <a:rPr lang="he-IL" sz="2800" dirty="0"/>
                <a:t>, נרצה ללמוד על הרכב הליפידים והרכב הברזל. </a:t>
              </a:r>
            </a:p>
          </p:txBody>
        </p:sp>
      </p:grpSp>
    </p:spTree>
    <p:extLst>
      <p:ext uri="{BB962C8B-B14F-4D97-AF65-F5344CB8AC3E}">
        <p14:creationId xmlns:p14="http://schemas.microsoft.com/office/powerpoint/2010/main" val="88150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9EED6C-69BE-4169-BC45-16CDFDFC3CC7}"/>
              </a:ext>
            </a:extLst>
          </p:cNvPr>
          <p:cNvSpPr>
            <a:spLocks noGrp="1"/>
          </p:cNvSpPr>
          <p:nvPr>
            <p:ph type="title"/>
          </p:nvPr>
        </p:nvSpPr>
        <p:spPr/>
        <p:txBody>
          <a:bodyPr/>
          <a:lstStyle/>
          <a:p>
            <a:r>
              <a:rPr lang="he-IL" dirty="0"/>
              <a:t>רקע </a:t>
            </a:r>
          </a:p>
        </p:txBody>
      </p:sp>
      <p:sp>
        <p:nvSpPr>
          <p:cNvPr id="3" name="מציין מיקום תוכן 2">
            <a:extLst>
              <a:ext uri="{FF2B5EF4-FFF2-40B4-BE49-F238E27FC236}">
                <a16:creationId xmlns:a16="http://schemas.microsoft.com/office/drawing/2014/main" id="{2256CA2F-A4AC-4E50-8A41-51AEB3C93B45}"/>
              </a:ext>
            </a:extLst>
          </p:cNvPr>
          <p:cNvSpPr>
            <a:spLocks noGrp="1"/>
          </p:cNvSpPr>
          <p:nvPr>
            <p:ph idx="1"/>
          </p:nvPr>
        </p:nvSpPr>
        <p:spPr>
          <a:xfrm>
            <a:off x="1460376" y="1459822"/>
            <a:ext cx="9601200" cy="3581400"/>
          </a:xfrm>
        </p:spPr>
        <p:txBody>
          <a:bodyPr/>
          <a:lstStyle/>
          <a:p>
            <a:pPr marL="0" indent="0">
              <a:buNone/>
            </a:pPr>
            <a:r>
              <a:rPr lang="he-IL" dirty="0"/>
              <a:t> </a:t>
            </a:r>
            <a:endParaRPr lang="en-US" dirty="0"/>
          </a:p>
        </p:txBody>
      </p:sp>
      <p:sp>
        <p:nvSpPr>
          <p:cNvPr id="7" name="תיבת טקסט 6">
            <a:extLst>
              <a:ext uri="{FF2B5EF4-FFF2-40B4-BE49-F238E27FC236}">
                <a16:creationId xmlns:a16="http://schemas.microsoft.com/office/drawing/2014/main" id="{EF0CED71-2C7C-4725-9CF8-0EBDFE1352C3}"/>
              </a:ext>
            </a:extLst>
          </p:cNvPr>
          <p:cNvSpPr txBox="1"/>
          <p:nvPr/>
        </p:nvSpPr>
        <p:spPr>
          <a:xfrm>
            <a:off x="1219200" y="1459822"/>
            <a:ext cx="10289220" cy="830997"/>
          </a:xfrm>
          <a:prstGeom prst="rect">
            <a:avLst/>
          </a:prstGeom>
          <a:noFill/>
        </p:spPr>
        <p:txBody>
          <a:bodyPr wrap="square" rtlCol="1">
            <a:spAutoFit/>
          </a:bodyPr>
          <a:lstStyle/>
          <a:p>
            <a:pPr marL="457200" indent="-457200" algn="r" rtl="1">
              <a:buFont typeface="Arial" panose="020B0604020202020204" pitchFamily="34" charset="0"/>
              <a:buChar char="•"/>
            </a:pPr>
            <a:r>
              <a:rPr lang="he-IL" sz="2400" dirty="0"/>
              <a:t>סריקת </a:t>
            </a:r>
            <a:r>
              <a:rPr lang="en-US" sz="2400" dirty="0"/>
              <a:t> MRI</a:t>
            </a:r>
            <a:r>
              <a:rPr lang="he-IL" sz="2400" dirty="0"/>
              <a:t> של </a:t>
            </a:r>
            <a:r>
              <a:rPr lang="en-US" sz="2400" dirty="0"/>
              <a:t>phantoms</a:t>
            </a:r>
            <a:r>
              <a:rPr lang="he-IL" sz="2400" dirty="0"/>
              <a:t> עם סוגים שונים של תערובת ליפידים בריכוזים שונים, ועם ריכוז שונה של סוג ברזל. </a:t>
            </a:r>
            <a:endParaRPr lang="he-IL" sz="2800" dirty="0"/>
          </a:p>
        </p:txBody>
      </p:sp>
      <p:pic>
        <p:nvPicPr>
          <p:cNvPr id="9" name="תמונה 8">
            <a:extLst>
              <a:ext uri="{FF2B5EF4-FFF2-40B4-BE49-F238E27FC236}">
                <a16:creationId xmlns:a16="http://schemas.microsoft.com/office/drawing/2014/main" id="{CFE3DDBC-B711-4B4C-B920-3EA3C3B5D609}"/>
              </a:ext>
            </a:extLst>
          </p:cNvPr>
          <p:cNvPicPr>
            <a:picLocks noChangeAspect="1"/>
          </p:cNvPicPr>
          <p:nvPr/>
        </p:nvPicPr>
        <p:blipFill>
          <a:blip r:embed="rId3"/>
          <a:stretch>
            <a:fillRect/>
          </a:stretch>
        </p:blipFill>
        <p:spPr>
          <a:xfrm>
            <a:off x="3287077" y="2290819"/>
            <a:ext cx="6715125" cy="4257675"/>
          </a:xfrm>
          <a:prstGeom prst="rect">
            <a:avLst/>
          </a:prstGeom>
          <a:ln>
            <a:noFill/>
          </a:ln>
          <a:effectLst>
            <a:softEdge rad="112500"/>
          </a:effectLst>
        </p:spPr>
      </p:pic>
    </p:spTree>
    <p:extLst>
      <p:ext uri="{BB962C8B-B14F-4D97-AF65-F5344CB8AC3E}">
        <p14:creationId xmlns:p14="http://schemas.microsoft.com/office/powerpoint/2010/main" val="43603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a:extLst>
              <a:ext uri="{FF2B5EF4-FFF2-40B4-BE49-F238E27FC236}">
                <a16:creationId xmlns:a16="http://schemas.microsoft.com/office/drawing/2014/main" id="{C4824C3C-35AA-4329-8E4C-1649F575EFF1}"/>
              </a:ext>
            </a:extLst>
          </p:cNvPr>
          <p:cNvPicPr>
            <a:picLocks noGrp="1" noChangeAspect="1"/>
          </p:cNvPicPr>
          <p:nvPr>
            <p:ph idx="1"/>
          </p:nvPr>
        </p:nvPicPr>
        <p:blipFill>
          <a:blip r:embed="rId3"/>
          <a:stretch>
            <a:fillRect/>
          </a:stretch>
        </p:blipFill>
        <p:spPr>
          <a:xfrm>
            <a:off x="892638" y="538162"/>
            <a:ext cx="11110802" cy="5781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4201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קבוצה 26">
            <a:extLst>
              <a:ext uri="{FF2B5EF4-FFF2-40B4-BE49-F238E27FC236}">
                <a16:creationId xmlns:a16="http://schemas.microsoft.com/office/drawing/2014/main" id="{AA45F002-AD5D-4DD9-BA18-97CA8236AD0D}"/>
              </a:ext>
            </a:extLst>
          </p:cNvPr>
          <p:cNvGrpSpPr/>
          <p:nvPr/>
        </p:nvGrpSpPr>
        <p:grpSpPr>
          <a:xfrm>
            <a:off x="3896621" y="3800867"/>
            <a:ext cx="4398757" cy="2624541"/>
            <a:chOff x="3896621" y="3800867"/>
            <a:chExt cx="4398757" cy="2624541"/>
          </a:xfrm>
        </p:grpSpPr>
        <p:grpSp>
          <p:nvGrpSpPr>
            <p:cNvPr id="18" name="קבוצה 17">
              <a:extLst>
                <a:ext uri="{FF2B5EF4-FFF2-40B4-BE49-F238E27FC236}">
                  <a16:creationId xmlns:a16="http://schemas.microsoft.com/office/drawing/2014/main" id="{D6FC489D-3778-4370-98C1-537E8D971E7E}"/>
                </a:ext>
              </a:extLst>
            </p:cNvPr>
            <p:cNvGrpSpPr/>
            <p:nvPr/>
          </p:nvGrpSpPr>
          <p:grpSpPr>
            <a:xfrm>
              <a:off x="3896621" y="3800867"/>
              <a:ext cx="4398757" cy="2624541"/>
              <a:chOff x="3896621" y="3800867"/>
              <a:chExt cx="4398757" cy="2624541"/>
            </a:xfrm>
          </p:grpSpPr>
          <p:pic>
            <p:nvPicPr>
              <p:cNvPr id="11" name="תמונה 10">
                <a:extLst>
                  <a:ext uri="{FF2B5EF4-FFF2-40B4-BE49-F238E27FC236}">
                    <a16:creationId xmlns:a16="http://schemas.microsoft.com/office/drawing/2014/main" id="{DECD00B7-F7D4-4565-855B-C72BDFCD42DD}"/>
                  </a:ext>
                </a:extLst>
              </p:cNvPr>
              <p:cNvPicPr>
                <a:picLocks noChangeAspect="1"/>
              </p:cNvPicPr>
              <p:nvPr/>
            </p:nvPicPr>
            <p:blipFill>
              <a:blip r:embed="rId3"/>
              <a:stretch>
                <a:fillRect/>
              </a:stretch>
            </p:blipFill>
            <p:spPr>
              <a:xfrm>
                <a:off x="4195899" y="4187190"/>
                <a:ext cx="2996252" cy="2238218"/>
              </a:xfrm>
              <a:prstGeom prst="rect">
                <a:avLst/>
              </a:prstGeom>
              <a:ln w="76200">
                <a:solidFill>
                  <a:srgbClr val="FF0000"/>
                </a:solidFill>
              </a:ln>
              <a:effectLst>
                <a:outerShdw blurRad="292100" dist="139700" dir="2700000" algn="tl" rotWithShape="0">
                  <a:srgbClr val="333333">
                    <a:alpha val="65000"/>
                  </a:srgbClr>
                </a:outerShdw>
              </a:effectLst>
            </p:spPr>
          </p:pic>
          <p:sp>
            <p:nvSpPr>
              <p:cNvPr id="15" name="תיבת טקסט 14">
                <a:extLst>
                  <a:ext uri="{FF2B5EF4-FFF2-40B4-BE49-F238E27FC236}">
                    <a16:creationId xmlns:a16="http://schemas.microsoft.com/office/drawing/2014/main" id="{1D435DEE-BDAD-47CC-809E-EB5E3E99405B}"/>
                  </a:ext>
                </a:extLst>
              </p:cNvPr>
              <p:cNvSpPr txBox="1"/>
              <p:nvPr/>
            </p:nvSpPr>
            <p:spPr>
              <a:xfrm>
                <a:off x="3896621" y="3800867"/>
                <a:ext cx="4398757" cy="307777"/>
              </a:xfrm>
              <a:prstGeom prst="rect">
                <a:avLst/>
              </a:prstGeom>
              <a:noFill/>
            </p:spPr>
            <p:txBody>
              <a:bodyPr wrap="square" rtlCol="1">
                <a:spAutoFit/>
              </a:bodyPr>
              <a:lstStyle/>
              <a:p>
                <a:r>
                  <a:rPr lang="en-US" sz="1400" dirty="0">
                    <a:latin typeface="Abadi" panose="020B0604020104020204" pitchFamily="34" charset="0"/>
                  </a:rPr>
                  <a:t>R1 = a*[iron] + b*[lipid] + c *[iron] *[lipid] + d</a:t>
                </a:r>
                <a:endParaRPr lang="he-IL" sz="1400" dirty="0">
                  <a:latin typeface="Abadi" panose="020B0604020104020204" pitchFamily="34" charset="0"/>
                </a:endParaRPr>
              </a:p>
            </p:txBody>
          </p:sp>
        </p:grpSp>
        <p:pic>
          <p:nvPicPr>
            <p:cNvPr id="26" name="תמונה 25">
              <a:extLst>
                <a:ext uri="{FF2B5EF4-FFF2-40B4-BE49-F238E27FC236}">
                  <a16:creationId xmlns:a16="http://schemas.microsoft.com/office/drawing/2014/main" id="{95CFEA7F-3716-496C-81A3-B115DBA88BC1}"/>
                </a:ext>
              </a:extLst>
            </p:cNvPr>
            <p:cNvPicPr>
              <a:picLocks noChangeAspect="1"/>
            </p:cNvPicPr>
            <p:nvPr/>
          </p:nvPicPr>
          <p:blipFill>
            <a:blip r:embed="rId4"/>
            <a:stretch>
              <a:fillRect/>
            </a:stretch>
          </p:blipFill>
          <p:spPr>
            <a:xfrm>
              <a:off x="6201831" y="5666395"/>
              <a:ext cx="662181" cy="425688"/>
            </a:xfrm>
            <a:prstGeom prst="rect">
              <a:avLst/>
            </a:prstGeom>
          </p:spPr>
        </p:pic>
      </p:grpSp>
      <p:sp>
        <p:nvSpPr>
          <p:cNvPr id="2" name="כותרת 1">
            <a:extLst>
              <a:ext uri="{FF2B5EF4-FFF2-40B4-BE49-F238E27FC236}">
                <a16:creationId xmlns:a16="http://schemas.microsoft.com/office/drawing/2014/main" id="{A4F1C040-34E8-464A-8906-D95FE62DC0A8}"/>
              </a:ext>
            </a:extLst>
          </p:cNvPr>
          <p:cNvSpPr>
            <a:spLocks noGrp="1"/>
          </p:cNvSpPr>
          <p:nvPr>
            <p:ph type="title"/>
          </p:nvPr>
        </p:nvSpPr>
        <p:spPr>
          <a:xfrm>
            <a:off x="1371600" y="247650"/>
            <a:ext cx="9601200" cy="1485900"/>
          </a:xfrm>
        </p:spPr>
        <p:txBody>
          <a:bodyPr/>
          <a:lstStyle/>
          <a:p>
            <a:pPr algn="r"/>
            <a:r>
              <a:rPr lang="he-IL" dirty="0"/>
              <a:t>חיזוי פרמטרי </a:t>
            </a:r>
            <a:r>
              <a:rPr lang="en-US" dirty="0"/>
              <a:t>MRI</a:t>
            </a:r>
            <a:r>
              <a:rPr lang="he-IL" dirty="0"/>
              <a:t> על סמך </a:t>
            </a:r>
            <a:r>
              <a:rPr lang="he-IL" sz="4400" dirty="0"/>
              <a:t>ריכוזי הליפידים והברזל</a:t>
            </a:r>
            <a:r>
              <a:rPr lang="he-IL" dirty="0"/>
              <a:t> </a:t>
            </a:r>
          </a:p>
        </p:txBody>
      </p:sp>
      <p:sp>
        <p:nvSpPr>
          <p:cNvPr id="3" name="מציין מיקום תוכן 2">
            <a:extLst>
              <a:ext uri="{FF2B5EF4-FFF2-40B4-BE49-F238E27FC236}">
                <a16:creationId xmlns:a16="http://schemas.microsoft.com/office/drawing/2014/main" id="{7C9E8BCE-25CF-43E4-90FE-9EB639A81FFF}"/>
              </a:ext>
            </a:extLst>
          </p:cNvPr>
          <p:cNvSpPr>
            <a:spLocks noGrp="1"/>
          </p:cNvSpPr>
          <p:nvPr>
            <p:ph idx="1"/>
          </p:nvPr>
        </p:nvSpPr>
        <p:spPr>
          <a:xfrm>
            <a:off x="7054420" y="1608671"/>
            <a:ext cx="5023280" cy="4041672"/>
          </a:xfrm>
        </p:spPr>
        <p:txBody>
          <a:bodyPr>
            <a:normAutofit/>
          </a:bodyPr>
          <a:lstStyle/>
          <a:p>
            <a:r>
              <a:rPr lang="he-IL" dirty="0"/>
              <a:t>עבור כל פרמטר בוצעו:</a:t>
            </a:r>
          </a:p>
          <a:p>
            <a:pPr lvl="1"/>
            <a:r>
              <a:rPr lang="he-IL" dirty="0"/>
              <a:t> רגרסיה לינארית</a:t>
            </a:r>
          </a:p>
          <a:p>
            <a:pPr lvl="1"/>
            <a:r>
              <a:rPr lang="he-IL" dirty="0"/>
              <a:t> רגרסיה לינארית מרובה</a:t>
            </a:r>
          </a:p>
          <a:p>
            <a:pPr lvl="1"/>
            <a:r>
              <a:rPr lang="he-IL" dirty="0"/>
              <a:t>רגרסיה לינארית מרובה עם </a:t>
            </a:r>
            <a:r>
              <a:rPr lang="he-IL" dirty="0" err="1"/>
              <a:t>אינטרקציה</a:t>
            </a:r>
            <a:r>
              <a:rPr lang="he-IL" dirty="0"/>
              <a:t> </a:t>
            </a:r>
          </a:p>
          <a:p>
            <a:r>
              <a:rPr lang="en-US" dirty="0"/>
              <a:t>Cross-validation</a:t>
            </a:r>
            <a:endParaRPr lang="he-IL" dirty="0"/>
          </a:p>
          <a:p>
            <a:r>
              <a:rPr lang="he-IL" dirty="0"/>
              <a:t> בחירת המודל הלינארי המתאים על סמך מקדם </a:t>
            </a:r>
          </a:p>
          <a:p>
            <a:pPr marL="0" indent="0">
              <a:buNone/>
            </a:pPr>
            <a:r>
              <a:rPr lang="he-IL" dirty="0"/>
              <a:t>       מתאם גבוה </a:t>
            </a:r>
            <a:r>
              <a:rPr lang="en-US" dirty="0"/>
              <a:t>(R^2)</a:t>
            </a:r>
            <a:r>
              <a:rPr lang="he-IL" dirty="0"/>
              <a:t>, ו</a:t>
            </a:r>
            <a:r>
              <a:rPr lang="en-US" dirty="0"/>
              <a:t>MAE</a:t>
            </a:r>
            <a:r>
              <a:rPr lang="he-IL" dirty="0"/>
              <a:t> נמוך. </a:t>
            </a:r>
          </a:p>
          <a:p>
            <a:r>
              <a:rPr lang="he-IL" dirty="0"/>
              <a:t>צבעים מייצגים ריכוזי ליפידים</a:t>
            </a:r>
          </a:p>
          <a:p>
            <a:r>
              <a:rPr lang="he-IL" dirty="0"/>
              <a:t>צורות מייצגות סוגי תערובות ליפידים</a:t>
            </a:r>
          </a:p>
        </p:txBody>
      </p:sp>
      <p:sp>
        <p:nvSpPr>
          <p:cNvPr id="12" name="מלבן: פינות מעוגלות 11">
            <a:extLst>
              <a:ext uri="{FF2B5EF4-FFF2-40B4-BE49-F238E27FC236}">
                <a16:creationId xmlns:a16="http://schemas.microsoft.com/office/drawing/2014/main" id="{C4D64E6A-76FB-4B39-9DAD-0EBFA105A8BA}"/>
              </a:ext>
            </a:extLst>
          </p:cNvPr>
          <p:cNvSpPr/>
          <p:nvPr/>
        </p:nvSpPr>
        <p:spPr>
          <a:xfrm>
            <a:off x="4788309" y="4385607"/>
            <a:ext cx="491613" cy="12781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pSp>
        <p:nvGrpSpPr>
          <p:cNvPr id="21" name="קבוצה 20">
            <a:extLst>
              <a:ext uri="{FF2B5EF4-FFF2-40B4-BE49-F238E27FC236}">
                <a16:creationId xmlns:a16="http://schemas.microsoft.com/office/drawing/2014/main" id="{A25D55A9-2FC4-497A-B5CC-48287105489B}"/>
              </a:ext>
            </a:extLst>
          </p:cNvPr>
          <p:cNvGrpSpPr/>
          <p:nvPr/>
        </p:nvGrpSpPr>
        <p:grpSpPr>
          <a:xfrm>
            <a:off x="754142" y="1126746"/>
            <a:ext cx="3142479" cy="2502761"/>
            <a:chOff x="754142" y="1126746"/>
            <a:chExt cx="3142479" cy="2502761"/>
          </a:xfrm>
        </p:grpSpPr>
        <p:grpSp>
          <p:nvGrpSpPr>
            <p:cNvPr id="8" name="קבוצה 7">
              <a:extLst>
                <a:ext uri="{FF2B5EF4-FFF2-40B4-BE49-F238E27FC236}">
                  <a16:creationId xmlns:a16="http://schemas.microsoft.com/office/drawing/2014/main" id="{AA18D7A7-8EBC-4BF3-92C0-CBF470CA1E23}"/>
                </a:ext>
              </a:extLst>
            </p:cNvPr>
            <p:cNvGrpSpPr/>
            <p:nvPr/>
          </p:nvGrpSpPr>
          <p:grpSpPr>
            <a:xfrm>
              <a:off x="754142" y="1126746"/>
              <a:ext cx="3142479" cy="2502761"/>
              <a:chOff x="754142" y="1126746"/>
              <a:chExt cx="3142479" cy="2502761"/>
            </a:xfrm>
          </p:grpSpPr>
          <p:pic>
            <p:nvPicPr>
              <p:cNvPr id="5" name="תמונה 4">
                <a:extLst>
                  <a:ext uri="{FF2B5EF4-FFF2-40B4-BE49-F238E27FC236}">
                    <a16:creationId xmlns:a16="http://schemas.microsoft.com/office/drawing/2014/main" id="{CEBD5224-98B9-4085-AA27-E593ED3CF6FD}"/>
                  </a:ext>
                </a:extLst>
              </p:cNvPr>
              <p:cNvPicPr>
                <a:picLocks noChangeAspect="1"/>
              </p:cNvPicPr>
              <p:nvPr/>
            </p:nvPicPr>
            <p:blipFill rotWithShape="1">
              <a:blip r:embed="rId5"/>
              <a:srcRect t="1720" b="1"/>
              <a:stretch/>
            </p:blipFill>
            <p:spPr>
              <a:xfrm>
                <a:off x="754142" y="1398270"/>
                <a:ext cx="2978381" cy="2231237"/>
              </a:xfrm>
              <a:prstGeom prst="rect">
                <a:avLst/>
              </a:prstGeom>
              <a:ln>
                <a:noFill/>
              </a:ln>
              <a:effectLst>
                <a:outerShdw blurRad="292100" dist="139700" dir="2700000" algn="tl" rotWithShape="0">
                  <a:srgbClr val="333333">
                    <a:alpha val="65000"/>
                  </a:srgbClr>
                </a:outerShdw>
              </a:effectLst>
            </p:spPr>
          </p:pic>
          <p:sp>
            <p:nvSpPr>
              <p:cNvPr id="4" name="תיבת טקסט 3">
                <a:extLst>
                  <a:ext uri="{FF2B5EF4-FFF2-40B4-BE49-F238E27FC236}">
                    <a16:creationId xmlns:a16="http://schemas.microsoft.com/office/drawing/2014/main" id="{2DB49A0C-88FA-4E34-81D1-CA164139A03D}"/>
                  </a:ext>
                </a:extLst>
              </p:cNvPr>
              <p:cNvSpPr txBox="1"/>
              <p:nvPr/>
            </p:nvSpPr>
            <p:spPr>
              <a:xfrm>
                <a:off x="1412795" y="1126746"/>
                <a:ext cx="2483826" cy="307777"/>
              </a:xfrm>
              <a:prstGeom prst="rect">
                <a:avLst/>
              </a:prstGeom>
              <a:noFill/>
            </p:spPr>
            <p:txBody>
              <a:bodyPr wrap="square" rtlCol="1">
                <a:spAutoFit/>
              </a:bodyPr>
              <a:lstStyle/>
              <a:p>
                <a:r>
                  <a:rPr lang="en-US" sz="1400" dirty="0">
                    <a:latin typeface="Abadi" panose="020B0604020104020204" pitchFamily="34" charset="0"/>
                  </a:rPr>
                  <a:t>R1 = a*[iron] + b</a:t>
                </a:r>
                <a:endParaRPr lang="he-IL" sz="1400" dirty="0">
                  <a:latin typeface="Abadi" panose="020B0604020104020204" pitchFamily="34" charset="0"/>
                </a:endParaRPr>
              </a:p>
            </p:txBody>
          </p:sp>
        </p:grpSp>
        <p:pic>
          <p:nvPicPr>
            <p:cNvPr id="20" name="תמונה 19">
              <a:extLst>
                <a:ext uri="{FF2B5EF4-FFF2-40B4-BE49-F238E27FC236}">
                  <a16:creationId xmlns:a16="http://schemas.microsoft.com/office/drawing/2014/main" id="{624598E1-2223-4575-A4E8-610994766204}"/>
                </a:ext>
              </a:extLst>
            </p:cNvPr>
            <p:cNvPicPr>
              <a:picLocks noChangeAspect="1"/>
            </p:cNvPicPr>
            <p:nvPr/>
          </p:nvPicPr>
          <p:blipFill>
            <a:blip r:embed="rId4"/>
            <a:stretch>
              <a:fillRect/>
            </a:stretch>
          </p:blipFill>
          <p:spPr>
            <a:xfrm>
              <a:off x="2939843" y="2884170"/>
              <a:ext cx="662181" cy="425688"/>
            </a:xfrm>
            <a:prstGeom prst="rect">
              <a:avLst/>
            </a:prstGeom>
          </p:spPr>
        </p:pic>
      </p:grpSp>
      <p:grpSp>
        <p:nvGrpSpPr>
          <p:cNvPr id="23" name="קבוצה 22">
            <a:extLst>
              <a:ext uri="{FF2B5EF4-FFF2-40B4-BE49-F238E27FC236}">
                <a16:creationId xmlns:a16="http://schemas.microsoft.com/office/drawing/2014/main" id="{4518796C-A66E-424D-AC53-A13780928F34}"/>
              </a:ext>
            </a:extLst>
          </p:cNvPr>
          <p:cNvGrpSpPr/>
          <p:nvPr/>
        </p:nvGrpSpPr>
        <p:grpSpPr>
          <a:xfrm>
            <a:off x="4203888" y="1107733"/>
            <a:ext cx="3068247" cy="2521773"/>
            <a:chOff x="4203888" y="1107733"/>
            <a:chExt cx="3068247" cy="2521773"/>
          </a:xfrm>
        </p:grpSpPr>
        <p:grpSp>
          <p:nvGrpSpPr>
            <p:cNvPr id="16" name="קבוצה 15">
              <a:extLst>
                <a:ext uri="{FF2B5EF4-FFF2-40B4-BE49-F238E27FC236}">
                  <a16:creationId xmlns:a16="http://schemas.microsoft.com/office/drawing/2014/main" id="{9CDAD815-9078-4AA6-8BCB-D648BB2C3A48}"/>
                </a:ext>
              </a:extLst>
            </p:cNvPr>
            <p:cNvGrpSpPr/>
            <p:nvPr/>
          </p:nvGrpSpPr>
          <p:grpSpPr>
            <a:xfrm>
              <a:off x="4203888" y="1107733"/>
              <a:ext cx="3068247" cy="2521773"/>
              <a:chOff x="4203888" y="1107733"/>
              <a:chExt cx="3068247" cy="2521773"/>
            </a:xfrm>
          </p:grpSpPr>
          <p:pic>
            <p:nvPicPr>
              <p:cNvPr id="7" name="תמונה 6">
                <a:extLst>
                  <a:ext uri="{FF2B5EF4-FFF2-40B4-BE49-F238E27FC236}">
                    <a16:creationId xmlns:a16="http://schemas.microsoft.com/office/drawing/2014/main" id="{F77FC983-FC61-4DCC-842C-431EE3EFA6FE}"/>
                  </a:ext>
                </a:extLst>
              </p:cNvPr>
              <p:cNvPicPr>
                <a:picLocks noChangeAspect="1"/>
              </p:cNvPicPr>
              <p:nvPr/>
            </p:nvPicPr>
            <p:blipFill>
              <a:blip r:embed="rId6"/>
              <a:stretch>
                <a:fillRect/>
              </a:stretch>
            </p:blipFill>
            <p:spPr>
              <a:xfrm>
                <a:off x="4203888" y="1398270"/>
                <a:ext cx="2988263" cy="2231236"/>
              </a:xfrm>
              <a:prstGeom prst="rect">
                <a:avLst/>
              </a:prstGeom>
              <a:ln>
                <a:noFill/>
              </a:ln>
              <a:effectLst>
                <a:outerShdw blurRad="292100" dist="139700" dir="2700000" algn="tl" rotWithShape="0">
                  <a:srgbClr val="333333">
                    <a:alpha val="65000"/>
                  </a:srgbClr>
                </a:outerShdw>
              </a:effectLst>
            </p:spPr>
          </p:pic>
          <p:sp>
            <p:nvSpPr>
              <p:cNvPr id="10" name="תיבת טקסט 9">
                <a:extLst>
                  <a:ext uri="{FF2B5EF4-FFF2-40B4-BE49-F238E27FC236}">
                    <a16:creationId xmlns:a16="http://schemas.microsoft.com/office/drawing/2014/main" id="{0829D990-58BA-4372-ADED-2047BBD4C362}"/>
                  </a:ext>
                </a:extLst>
              </p:cNvPr>
              <p:cNvSpPr txBox="1"/>
              <p:nvPr/>
            </p:nvSpPr>
            <p:spPr>
              <a:xfrm>
                <a:off x="4788309" y="1107733"/>
                <a:ext cx="2483826" cy="307777"/>
              </a:xfrm>
              <a:prstGeom prst="rect">
                <a:avLst/>
              </a:prstGeom>
              <a:noFill/>
            </p:spPr>
            <p:txBody>
              <a:bodyPr wrap="square" rtlCol="1">
                <a:spAutoFit/>
              </a:bodyPr>
              <a:lstStyle/>
              <a:p>
                <a:r>
                  <a:rPr lang="en-US" sz="1400" dirty="0">
                    <a:latin typeface="Abadi" panose="020B0604020104020204" pitchFamily="34" charset="0"/>
                  </a:rPr>
                  <a:t>R1 = a*[lipid] + b</a:t>
                </a:r>
                <a:endParaRPr lang="he-IL" sz="1400" dirty="0">
                  <a:latin typeface="Abadi" panose="020B0604020104020204" pitchFamily="34" charset="0"/>
                </a:endParaRPr>
              </a:p>
            </p:txBody>
          </p:sp>
        </p:grpSp>
        <p:pic>
          <p:nvPicPr>
            <p:cNvPr id="22" name="תמונה 21">
              <a:extLst>
                <a:ext uri="{FF2B5EF4-FFF2-40B4-BE49-F238E27FC236}">
                  <a16:creationId xmlns:a16="http://schemas.microsoft.com/office/drawing/2014/main" id="{05D38FC2-69DA-48D9-8E8E-349B1A18D454}"/>
                </a:ext>
              </a:extLst>
            </p:cNvPr>
            <p:cNvPicPr>
              <a:picLocks noChangeAspect="1"/>
            </p:cNvPicPr>
            <p:nvPr/>
          </p:nvPicPr>
          <p:blipFill>
            <a:blip r:embed="rId4"/>
            <a:stretch>
              <a:fillRect/>
            </a:stretch>
          </p:blipFill>
          <p:spPr>
            <a:xfrm>
              <a:off x="6392239" y="2265387"/>
              <a:ext cx="662181" cy="425688"/>
            </a:xfrm>
            <a:prstGeom prst="rect">
              <a:avLst/>
            </a:prstGeom>
          </p:spPr>
        </p:pic>
      </p:grpSp>
      <p:grpSp>
        <p:nvGrpSpPr>
          <p:cNvPr id="25" name="קבוצה 24">
            <a:extLst>
              <a:ext uri="{FF2B5EF4-FFF2-40B4-BE49-F238E27FC236}">
                <a16:creationId xmlns:a16="http://schemas.microsoft.com/office/drawing/2014/main" id="{6ADF8A62-810F-4819-84CA-7F01720D1CF6}"/>
              </a:ext>
            </a:extLst>
          </p:cNvPr>
          <p:cNvGrpSpPr/>
          <p:nvPr/>
        </p:nvGrpSpPr>
        <p:grpSpPr>
          <a:xfrm>
            <a:off x="754142" y="3885027"/>
            <a:ext cx="3449746" cy="2540381"/>
            <a:chOff x="754142" y="3885027"/>
            <a:chExt cx="3449746" cy="2540381"/>
          </a:xfrm>
        </p:grpSpPr>
        <p:grpSp>
          <p:nvGrpSpPr>
            <p:cNvPr id="17" name="קבוצה 16">
              <a:extLst>
                <a:ext uri="{FF2B5EF4-FFF2-40B4-BE49-F238E27FC236}">
                  <a16:creationId xmlns:a16="http://schemas.microsoft.com/office/drawing/2014/main" id="{F04EB75C-0850-48A5-B16D-476F84B2C383}"/>
                </a:ext>
              </a:extLst>
            </p:cNvPr>
            <p:cNvGrpSpPr/>
            <p:nvPr/>
          </p:nvGrpSpPr>
          <p:grpSpPr>
            <a:xfrm>
              <a:off x="754142" y="3885027"/>
              <a:ext cx="3449746" cy="2540381"/>
              <a:chOff x="754142" y="3885027"/>
              <a:chExt cx="3449746" cy="2540381"/>
            </a:xfrm>
          </p:grpSpPr>
          <p:pic>
            <p:nvPicPr>
              <p:cNvPr id="9" name="תמונה 8">
                <a:extLst>
                  <a:ext uri="{FF2B5EF4-FFF2-40B4-BE49-F238E27FC236}">
                    <a16:creationId xmlns:a16="http://schemas.microsoft.com/office/drawing/2014/main" id="{F6AD71D1-B3E1-425B-B182-A3E5429133B3}"/>
                  </a:ext>
                </a:extLst>
              </p:cNvPr>
              <p:cNvPicPr>
                <a:picLocks noChangeAspect="1"/>
              </p:cNvPicPr>
              <p:nvPr/>
            </p:nvPicPr>
            <p:blipFill>
              <a:blip r:embed="rId7"/>
              <a:stretch>
                <a:fillRect/>
              </a:stretch>
            </p:blipFill>
            <p:spPr>
              <a:xfrm>
                <a:off x="754142" y="4187190"/>
                <a:ext cx="2978381" cy="2238218"/>
              </a:xfrm>
              <a:prstGeom prst="rect">
                <a:avLst/>
              </a:prstGeom>
              <a:ln>
                <a:noFill/>
              </a:ln>
              <a:effectLst>
                <a:outerShdw blurRad="292100" dist="139700" dir="2700000" algn="tl" rotWithShape="0">
                  <a:srgbClr val="333333">
                    <a:alpha val="65000"/>
                  </a:srgbClr>
                </a:outerShdw>
              </a:effectLst>
            </p:spPr>
          </p:pic>
          <p:sp>
            <p:nvSpPr>
              <p:cNvPr id="14" name="תיבת טקסט 13">
                <a:extLst>
                  <a:ext uri="{FF2B5EF4-FFF2-40B4-BE49-F238E27FC236}">
                    <a16:creationId xmlns:a16="http://schemas.microsoft.com/office/drawing/2014/main" id="{578BE368-C385-4376-A131-9AFD1449204A}"/>
                  </a:ext>
                </a:extLst>
              </p:cNvPr>
              <p:cNvSpPr txBox="1"/>
              <p:nvPr/>
            </p:nvSpPr>
            <p:spPr>
              <a:xfrm>
                <a:off x="1255004" y="3885027"/>
                <a:ext cx="2948884" cy="307777"/>
              </a:xfrm>
              <a:prstGeom prst="rect">
                <a:avLst/>
              </a:prstGeom>
              <a:noFill/>
            </p:spPr>
            <p:txBody>
              <a:bodyPr wrap="square" rtlCol="1">
                <a:spAutoFit/>
              </a:bodyPr>
              <a:lstStyle/>
              <a:p>
                <a:r>
                  <a:rPr lang="en-US" sz="1400" dirty="0">
                    <a:latin typeface="Abadi" panose="020B0604020104020204" pitchFamily="34" charset="0"/>
                  </a:rPr>
                  <a:t>R1 = a*[iron] + b*[lipid] + c</a:t>
                </a:r>
                <a:endParaRPr lang="he-IL" sz="1400" dirty="0">
                  <a:latin typeface="Abadi" panose="020B0604020104020204" pitchFamily="34" charset="0"/>
                </a:endParaRPr>
              </a:p>
            </p:txBody>
          </p:sp>
        </p:grpSp>
        <p:pic>
          <p:nvPicPr>
            <p:cNvPr id="24" name="תמונה 23">
              <a:extLst>
                <a:ext uri="{FF2B5EF4-FFF2-40B4-BE49-F238E27FC236}">
                  <a16:creationId xmlns:a16="http://schemas.microsoft.com/office/drawing/2014/main" id="{D8A62284-1A88-43E5-A024-340EBB5633BB}"/>
                </a:ext>
              </a:extLst>
            </p:cNvPr>
            <p:cNvPicPr>
              <a:picLocks noChangeAspect="1"/>
            </p:cNvPicPr>
            <p:nvPr/>
          </p:nvPicPr>
          <p:blipFill>
            <a:blip r:embed="rId4"/>
            <a:stretch>
              <a:fillRect/>
            </a:stretch>
          </p:blipFill>
          <p:spPr>
            <a:xfrm>
              <a:off x="2891336" y="5642872"/>
              <a:ext cx="662181" cy="425688"/>
            </a:xfrm>
            <a:prstGeom prst="rect">
              <a:avLst/>
            </a:prstGeom>
          </p:spPr>
        </p:pic>
      </p:grpSp>
    </p:spTree>
    <p:extLst>
      <p:ext uri="{BB962C8B-B14F-4D97-AF65-F5344CB8AC3E}">
        <p14:creationId xmlns:p14="http://schemas.microsoft.com/office/powerpoint/2010/main" val="260863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15157B-1793-4F3A-8891-47F74F8ACDA7}"/>
              </a:ext>
            </a:extLst>
          </p:cNvPr>
          <p:cNvSpPr>
            <a:spLocks noGrp="1"/>
          </p:cNvSpPr>
          <p:nvPr>
            <p:ph type="title"/>
          </p:nvPr>
        </p:nvSpPr>
        <p:spPr/>
        <p:txBody>
          <a:bodyPr/>
          <a:lstStyle/>
          <a:p>
            <a:r>
              <a:rPr lang="he-IL" dirty="0"/>
              <a:t>השלב הבא – מודלים </a:t>
            </a:r>
            <a:r>
              <a:rPr lang="he-IL" dirty="0" err="1"/>
              <a:t>לינארים</a:t>
            </a:r>
            <a:r>
              <a:rPr lang="he-IL" dirty="0"/>
              <a:t> נוספים </a:t>
            </a:r>
          </a:p>
        </p:txBody>
      </p:sp>
      <p:sp>
        <p:nvSpPr>
          <p:cNvPr id="3" name="מציין מיקום תוכן 2">
            <a:extLst>
              <a:ext uri="{FF2B5EF4-FFF2-40B4-BE49-F238E27FC236}">
                <a16:creationId xmlns:a16="http://schemas.microsoft.com/office/drawing/2014/main" id="{AA5FE227-CAF1-43F5-8978-F3CAC5EEEB0B}"/>
              </a:ext>
            </a:extLst>
          </p:cNvPr>
          <p:cNvSpPr>
            <a:spLocks noGrp="1"/>
          </p:cNvSpPr>
          <p:nvPr>
            <p:ph idx="1"/>
          </p:nvPr>
        </p:nvSpPr>
        <p:spPr/>
        <p:txBody>
          <a:bodyPr/>
          <a:lstStyle/>
          <a:p>
            <a:r>
              <a:rPr lang="he-IL" dirty="0"/>
              <a:t>הוספת משתנה בלתי תלוי – סוג הברזל </a:t>
            </a:r>
          </a:p>
          <a:p>
            <a:r>
              <a:rPr lang="he-IL" dirty="0"/>
              <a:t>הוספת משתנה בלתי תלוי – סוג הליפיד  </a:t>
            </a:r>
          </a:p>
        </p:txBody>
      </p:sp>
      <p:pic>
        <p:nvPicPr>
          <p:cNvPr id="9" name="תמונה 8">
            <a:extLst>
              <a:ext uri="{FF2B5EF4-FFF2-40B4-BE49-F238E27FC236}">
                <a16:creationId xmlns:a16="http://schemas.microsoft.com/office/drawing/2014/main" id="{0EB5BFBE-4A66-4C73-A9C8-8126C79D2482}"/>
              </a:ext>
            </a:extLst>
          </p:cNvPr>
          <p:cNvPicPr>
            <a:picLocks noChangeAspect="1"/>
          </p:cNvPicPr>
          <p:nvPr/>
        </p:nvPicPr>
        <p:blipFill>
          <a:blip r:embed="rId3"/>
          <a:stretch>
            <a:fillRect/>
          </a:stretch>
        </p:blipFill>
        <p:spPr>
          <a:xfrm>
            <a:off x="1101214" y="2667574"/>
            <a:ext cx="4662948" cy="3776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738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68A6E0-160B-48A4-86A8-C61A18D975D5}"/>
              </a:ext>
            </a:extLst>
          </p:cNvPr>
          <p:cNvSpPr>
            <a:spLocks noGrp="1"/>
          </p:cNvSpPr>
          <p:nvPr>
            <p:ph type="title"/>
          </p:nvPr>
        </p:nvSpPr>
        <p:spPr/>
        <p:txBody>
          <a:bodyPr/>
          <a:lstStyle/>
          <a:p>
            <a:r>
              <a:rPr lang="he-IL" dirty="0"/>
              <a:t>צעדי המשך במחקר  </a:t>
            </a:r>
          </a:p>
        </p:txBody>
      </p:sp>
      <p:sp>
        <p:nvSpPr>
          <p:cNvPr id="3" name="מציין מיקום תוכן 2">
            <a:extLst>
              <a:ext uri="{FF2B5EF4-FFF2-40B4-BE49-F238E27FC236}">
                <a16:creationId xmlns:a16="http://schemas.microsoft.com/office/drawing/2014/main" id="{1FCA0346-E6FC-4FDB-93F7-55DA96D69CD8}"/>
              </a:ext>
            </a:extLst>
          </p:cNvPr>
          <p:cNvSpPr>
            <a:spLocks noGrp="1"/>
          </p:cNvSpPr>
          <p:nvPr>
            <p:ph idx="1"/>
          </p:nvPr>
        </p:nvSpPr>
        <p:spPr/>
        <p:txBody>
          <a:bodyPr/>
          <a:lstStyle/>
          <a:p>
            <a:r>
              <a:rPr lang="he-IL" dirty="0"/>
              <a:t>בחירת מודל המתאר בצורה הטובה ביותר כל פרמטר </a:t>
            </a:r>
            <a:r>
              <a:rPr lang="en-US" dirty="0"/>
              <a:t>MRI</a:t>
            </a:r>
            <a:r>
              <a:rPr lang="he-IL" dirty="0"/>
              <a:t> כמותי. </a:t>
            </a:r>
          </a:p>
          <a:p>
            <a:r>
              <a:rPr lang="he-IL" dirty="0"/>
              <a:t>חיזוי ריכוזי ברזל וליפיד ברקמות המוח על סמך מדידות </a:t>
            </a:r>
            <a:r>
              <a:rPr lang="en-US" dirty="0"/>
              <a:t>MRI</a:t>
            </a:r>
            <a:r>
              <a:rPr lang="he-IL" dirty="0"/>
              <a:t> כמותי. </a:t>
            </a:r>
          </a:p>
        </p:txBody>
      </p:sp>
    </p:spTree>
    <p:extLst>
      <p:ext uri="{BB962C8B-B14F-4D97-AF65-F5344CB8AC3E}">
        <p14:creationId xmlns:p14="http://schemas.microsoft.com/office/powerpoint/2010/main" val="3720450543"/>
      </p:ext>
    </p:extLst>
  </p:cSld>
  <p:clrMapOvr>
    <a:masterClrMapping/>
  </p:clrMapOvr>
</p:sld>
</file>

<file path=ppt/theme/theme1.xml><?xml version="1.0" encoding="utf-8"?>
<a:theme xmlns:a="http://schemas.openxmlformats.org/drawingml/2006/main" name="חיתוך">
  <a:themeElements>
    <a:clrScheme name="חיתוך">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חיתוך">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יתוך">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TM10001105[[fn=חיתוך]]</Template>
  <TotalTime>866</TotalTime>
  <Words>829</Words>
  <Application>Microsoft Office PowerPoint</Application>
  <PresentationFormat>מסך רחב</PresentationFormat>
  <Paragraphs>57</Paragraphs>
  <Slides>7</Slides>
  <Notes>6</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vt:i4>
      </vt:variant>
    </vt:vector>
  </HeadingPairs>
  <TitlesOfParts>
    <vt:vector size="12" baseType="lpstr">
      <vt:lpstr>Abadi</vt:lpstr>
      <vt:lpstr>Arial</vt:lpstr>
      <vt:lpstr>Calibri</vt:lpstr>
      <vt:lpstr>Franklin Gothic Book</vt:lpstr>
      <vt:lpstr>חיתוך</vt:lpstr>
      <vt:lpstr>הקשר בין פרמטרי MRI כמותי לריכוזי ברזל וליפיד </vt:lpstr>
      <vt:lpstr>שאלת המחקר </vt:lpstr>
      <vt:lpstr>רקע </vt:lpstr>
      <vt:lpstr>מצגת של PowerPoint‏</vt:lpstr>
      <vt:lpstr>חיזוי פרמטרי MRI על סמך ריכוזי הליפידים והברזל </vt:lpstr>
      <vt:lpstr>השלב הבא – מודלים לינארים נוספים </vt:lpstr>
      <vt:lpstr>צעדי המשך במחקר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שירלי אליעזר</dc:creator>
  <cp:lastModifiedBy>שירלי אליעזר</cp:lastModifiedBy>
  <cp:revision>25</cp:revision>
  <dcterms:created xsi:type="dcterms:W3CDTF">2021-01-18T09:08:27Z</dcterms:created>
  <dcterms:modified xsi:type="dcterms:W3CDTF">2021-01-19T13:33:46Z</dcterms:modified>
</cp:coreProperties>
</file>